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5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71" r:id="rId19"/>
  </p:sldIdLst>
  <p:sldSz cx="50399950" cy="28440063"/>
  <p:notesSz cx="6858000" cy="9144000"/>
  <p:embeddedFontLst>
    <p:embeddedFont>
      <p:font typeface="Calibri" pitchFamily="34" charset="0"/>
      <p:regular r:id="rId20"/>
      <p:bold r:id="rId21"/>
      <p:italic r:id="rId22"/>
      <p:boldItalic r:id="rId23"/>
    </p:embeddedFont>
    <p:embeddedFont>
      <p:font typeface="Barlow Ultra-Bold" charset="0"/>
      <p:regular r:id="rId24"/>
    </p:embeddedFont>
    <p:embeddedFont>
      <p:font typeface="Barlow Bold" charset="0"/>
      <p:regular r:id="rId25"/>
    </p:embeddedFont>
  </p:embeddedFontLst>
  <p:defaultTextStyle>
    <a:defPPr>
      <a:defRPr lang="en-US"/>
    </a:defPPr>
    <a:lvl1pPr algn="l" defTabSz="2522538" rtl="0" fontAlgn="base">
      <a:spcBef>
        <a:spcPct val="0"/>
      </a:spcBef>
      <a:spcAft>
        <a:spcPct val="0"/>
      </a:spcAft>
      <a:defRPr sz="49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1260475" indent="-803275" algn="l" defTabSz="2522538" rtl="0" fontAlgn="base">
      <a:spcBef>
        <a:spcPct val="0"/>
      </a:spcBef>
      <a:spcAft>
        <a:spcPct val="0"/>
      </a:spcAft>
      <a:defRPr sz="49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2522538" indent="-1608138" algn="l" defTabSz="2522538" rtl="0" fontAlgn="base">
      <a:spcBef>
        <a:spcPct val="0"/>
      </a:spcBef>
      <a:spcAft>
        <a:spcPct val="0"/>
      </a:spcAft>
      <a:defRPr sz="49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3783013" indent="-2411413" algn="l" defTabSz="2522538" rtl="0" fontAlgn="base">
      <a:spcBef>
        <a:spcPct val="0"/>
      </a:spcBef>
      <a:spcAft>
        <a:spcPct val="0"/>
      </a:spcAft>
      <a:defRPr sz="49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5045075" indent="-3216275" algn="l" defTabSz="2522538" rtl="0" fontAlgn="base">
      <a:spcBef>
        <a:spcPct val="0"/>
      </a:spcBef>
      <a:spcAft>
        <a:spcPct val="0"/>
      </a:spcAft>
      <a:defRPr sz="49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49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49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49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49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-492" y="-126"/>
      </p:cViewPr>
      <p:guideLst>
        <p:guide orient="horz" pos="5972"/>
        <p:guide pos="793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89903"/>
            <a:ext cx="21419979" cy="4064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79996" y="10744024"/>
            <a:ext cx="17639983" cy="4845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25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25199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37799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6299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7559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881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7E5FF-434E-49DA-9B43-2ABB6BF406B8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B5E67-942F-4147-8945-096DE59800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A51E9-3D77-4D4A-B6EA-8786313718A3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DFD6A-A14A-4DE1-BF07-4EC9565AE3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0624" y="12183584"/>
            <a:ext cx="21419979" cy="3765675"/>
          </a:xfrm>
        </p:spPr>
        <p:txBody>
          <a:bodyPr anchor="t"/>
          <a:lstStyle>
            <a:lvl1pPr algn="l">
              <a:defRPr sz="11024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90624" y="8036076"/>
            <a:ext cx="21419979" cy="4147508"/>
          </a:xfrm>
        </p:spPr>
        <p:txBody>
          <a:bodyPr anchor="b"/>
          <a:lstStyle>
            <a:lvl1pPr marL="0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1pPr>
            <a:lvl2pPr marL="1259997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385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3244B-1594-424C-B4F4-C4C75E1B6909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41BA0-1D71-4653-B1A3-ABD4CFF74D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9999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809987" y="4424011"/>
            <a:ext cx="11129989" cy="12512751"/>
          </a:xfrm>
        </p:spPr>
        <p:txBody>
          <a:bodyPr/>
          <a:lstStyle>
            <a:lvl1pPr>
              <a:defRPr sz="7717"/>
            </a:lvl1pPr>
            <a:lvl2pPr>
              <a:defRPr sz="6614"/>
            </a:lvl2pPr>
            <a:lvl3pPr>
              <a:defRPr sz="5512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A2D42-446B-4947-AB4A-4C2FC5B9B314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4321E5-BB3A-4EDE-836E-791FABD6F1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999" y="4244066"/>
            <a:ext cx="11134365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999" y="6012791"/>
            <a:ext cx="11134365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801239" y="4244066"/>
            <a:ext cx="11138739" cy="1768725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801239" y="6012791"/>
            <a:ext cx="11138739" cy="10923970"/>
          </a:xfrm>
        </p:spPr>
        <p:txBody>
          <a:bodyPr/>
          <a:lstStyle>
            <a:lvl1pPr>
              <a:defRPr sz="6614"/>
            </a:lvl1pPr>
            <a:lvl2pPr>
              <a:defRPr sz="5512"/>
            </a:lvl2pPr>
            <a:lvl3pPr>
              <a:defRPr sz="4961"/>
            </a:lvl3pPr>
            <a:lvl4pPr>
              <a:defRPr sz="4409"/>
            </a:lvl4pPr>
            <a:lvl5pPr>
              <a:defRPr sz="4409"/>
            </a:lvl5pPr>
            <a:lvl6pPr>
              <a:defRPr sz="4409"/>
            </a:lvl6pPr>
            <a:lvl7pPr>
              <a:defRPr sz="4409"/>
            </a:lvl7pPr>
            <a:lvl8pPr>
              <a:defRPr sz="4409"/>
            </a:lvl8pPr>
            <a:lvl9pPr>
              <a:defRPr sz="4409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4318-54E0-4379-86A5-78FC7DE106B1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ACC65-3A00-447A-AE75-DCF1CCE159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F1520-7FF5-4A94-BCF6-9494B7DAA600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E97B9-213F-40AE-A9F1-9B51BACE61B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F58E3-C5F4-40A2-922C-D084ED89DF93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1ED9B-28BA-47F8-B45A-011F12F44D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000" y="754890"/>
            <a:ext cx="8290618" cy="3212674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2490" y="754892"/>
            <a:ext cx="14087486" cy="16181871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60000" y="3967566"/>
            <a:ext cx="8290618" cy="12969197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31171-14D0-49F4-995A-6E3C1A2D2BE1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62785-3805-47DC-85FA-FC559B0122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9371" y="13272029"/>
            <a:ext cx="15119985" cy="1566838"/>
          </a:xfrm>
        </p:spPr>
        <p:txBody>
          <a:bodyPr anchor="b"/>
          <a:lstStyle>
            <a:lvl1pPr algn="l">
              <a:defRPr sz="5512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39371" y="1694115"/>
            <a:ext cx="15119985" cy="11376025"/>
          </a:xfrm>
        </p:spPr>
        <p:txBody>
          <a:bodyPr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39371" y="14838868"/>
            <a:ext cx="15119985" cy="2225170"/>
          </a:xfrm>
        </p:spPr>
        <p:txBody>
          <a:bodyPr/>
          <a:lstStyle>
            <a:lvl1pPr marL="0" indent="0">
              <a:buNone/>
              <a:defRPr sz="3858"/>
            </a:lvl1pPr>
            <a:lvl2pPr marL="1259997" indent="0">
              <a:buNone/>
              <a:defRPr sz="3307"/>
            </a:lvl2pPr>
            <a:lvl3pPr marL="2519995" indent="0">
              <a:buNone/>
              <a:defRPr sz="2756"/>
            </a:lvl3pPr>
            <a:lvl4pPr marL="3779992" indent="0">
              <a:buNone/>
              <a:defRPr sz="2480"/>
            </a:lvl4pPr>
            <a:lvl5pPr marL="5039990" indent="0">
              <a:buNone/>
              <a:defRPr sz="2480"/>
            </a:lvl5pPr>
            <a:lvl6pPr marL="6299987" indent="0">
              <a:buNone/>
              <a:defRPr sz="2480"/>
            </a:lvl6pPr>
            <a:lvl7pPr marL="7559985" indent="0">
              <a:buNone/>
              <a:defRPr sz="2480"/>
            </a:lvl7pPr>
            <a:lvl8pPr marL="8819982" indent="0">
              <a:buNone/>
              <a:defRPr sz="2480"/>
            </a:lvl8pPr>
            <a:lvl9pPr marL="10079980" indent="0">
              <a:buNone/>
              <a:defRPr sz="248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8FE56-B39C-4720-94C4-24CE7ECC29C0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1410F8-6E78-4921-8AEC-62967FF23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3EA00-43CD-4697-82B6-89F8912533CC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E4C5E-754C-4F78-8EFD-225DF9C45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269982" y="759282"/>
            <a:ext cx="5669994" cy="16177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9999" y="759282"/>
            <a:ext cx="16589984" cy="16177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BFFD5-E910-4BF7-9692-739D8AD6F3B6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18271-E30E-4764-B684-C61E3270F4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0475" y="758825"/>
            <a:ext cx="22679025" cy="31607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0475" y="4424363"/>
            <a:ext cx="22679025" cy="125126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60475" y="17573625"/>
            <a:ext cx="5880100" cy="1009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2522830" fontAlgn="auto">
              <a:spcBef>
                <a:spcPts val="0"/>
              </a:spcBef>
              <a:spcAft>
                <a:spcPts val="0"/>
              </a:spcAft>
              <a:defRPr sz="3307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D0EE2B-3DCE-4C56-9E6D-3D7D38316ABF}" type="datetimeFigureOut">
              <a:rPr lang="en-US"/>
              <a:pPr>
                <a:defRPr/>
              </a:pPr>
              <a:t>1/8/2026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610600" y="17573625"/>
            <a:ext cx="7978775" cy="1009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2522830" fontAlgn="auto">
              <a:spcBef>
                <a:spcPts val="0"/>
              </a:spcBef>
              <a:spcAft>
                <a:spcPts val="0"/>
              </a:spcAft>
              <a:defRPr sz="3307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059400" y="17573625"/>
            <a:ext cx="5880100" cy="10096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defTabSz="2522830" fontAlgn="auto">
              <a:spcBef>
                <a:spcPts val="0"/>
              </a:spcBef>
              <a:spcAft>
                <a:spcPts val="0"/>
              </a:spcAft>
              <a:defRPr sz="3307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C5A2F2-46D7-4984-94BD-4A6327BBA3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2519363" rtl="0" fontAlgn="base">
        <a:spcBef>
          <a:spcPct val="0"/>
        </a:spcBef>
        <a:spcAft>
          <a:spcPct val="0"/>
        </a:spcAft>
        <a:defRPr sz="12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2pPr>
      <a:lvl3pPr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3pPr>
      <a:lvl4pPr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4pPr>
      <a:lvl5pPr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5pPr>
      <a:lvl6pPr marL="4572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6pPr>
      <a:lvl7pPr marL="9144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7pPr>
      <a:lvl8pPr marL="13716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8pPr>
      <a:lvl9pPr marL="1828800" algn="ctr" defTabSz="2519363" rtl="0" fontAlgn="base">
        <a:spcBef>
          <a:spcPct val="0"/>
        </a:spcBef>
        <a:spcAft>
          <a:spcPct val="0"/>
        </a:spcAft>
        <a:defRPr sz="12100">
          <a:solidFill>
            <a:schemeClr val="tx1"/>
          </a:solidFill>
          <a:latin typeface="Calibri" pitchFamily="34" charset="0"/>
        </a:defRPr>
      </a:lvl9pPr>
    </p:titleStyle>
    <p:bodyStyle>
      <a:lvl1pPr marL="944563" indent="-944563" algn="l" defTabSz="2519363" rtl="0" fontAlgn="base">
        <a:spcBef>
          <a:spcPct val="20000"/>
        </a:spcBef>
        <a:spcAft>
          <a:spcPct val="0"/>
        </a:spcAft>
        <a:buFont typeface="Arial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046288" indent="-787400" algn="l" defTabSz="2519363" rtl="0" fontAlgn="base">
        <a:spcBef>
          <a:spcPct val="20000"/>
        </a:spcBef>
        <a:spcAft>
          <a:spcPct val="0"/>
        </a:spcAft>
        <a:buFont typeface="Arial" charset="0"/>
        <a:buChar char="–"/>
        <a:defRPr sz="7700" kern="1200">
          <a:solidFill>
            <a:schemeClr val="tx1"/>
          </a:solidFill>
          <a:latin typeface="+mn-lt"/>
          <a:ea typeface="+mn-ea"/>
          <a:cs typeface="+mn-cs"/>
        </a:defRPr>
      </a:lvl2pPr>
      <a:lvl3pPr marL="3149600" indent="-628650" algn="l" defTabSz="2519363" rtl="0" fontAlgn="base">
        <a:spcBef>
          <a:spcPct val="20000"/>
        </a:spcBef>
        <a:spcAft>
          <a:spcPct val="0"/>
        </a:spcAft>
        <a:buFont typeface="Arial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3pPr>
      <a:lvl4pPr marL="4408488" indent="-628650" algn="l" defTabSz="2519363" rtl="0" fontAlgn="base">
        <a:spcBef>
          <a:spcPct val="20000"/>
        </a:spcBef>
        <a:spcAft>
          <a:spcPct val="0"/>
        </a:spcAft>
        <a:buFont typeface="Arial" charset="0"/>
        <a:buChar char="–"/>
        <a:defRPr sz="5500" kern="1200">
          <a:solidFill>
            <a:schemeClr val="tx1"/>
          </a:solidFill>
          <a:latin typeface="+mn-lt"/>
          <a:ea typeface="+mn-ea"/>
          <a:cs typeface="+mn-cs"/>
        </a:defRPr>
      </a:lvl4pPr>
      <a:lvl5pPr marL="5668963" indent="-628650" algn="l" defTabSz="2519363" rtl="0" fontAlgn="base">
        <a:spcBef>
          <a:spcPct val="20000"/>
        </a:spcBef>
        <a:spcAft>
          <a:spcPct val="0"/>
        </a:spcAft>
        <a:buFont typeface="Arial" charset="0"/>
        <a:buChar char="»"/>
        <a:defRPr sz="5500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spcBef>
          <a:spcPct val="20000"/>
        </a:spcBef>
        <a:buFont typeface="Arial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20472400" y="12860338"/>
            <a:ext cx="30659388" cy="3241675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sp>
        <p:nvSpPr>
          <p:cNvPr id="36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20397788" y="24090313"/>
            <a:ext cx="30659387" cy="2278062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grpSp>
        <p:nvGrpSpPr>
          <p:cNvPr id="13315" name="Group 2"/>
          <p:cNvGrpSpPr>
            <a:grpSpLocks/>
          </p:cNvGrpSpPr>
          <p:nvPr/>
        </p:nvGrpSpPr>
        <p:grpSpPr bwMode="auto">
          <a:xfrm>
            <a:off x="-13585825" y="-8793163"/>
            <a:ext cx="49226788" cy="49226788"/>
            <a:chOff x="0" y="0"/>
            <a:chExt cx="812800" cy="812800"/>
          </a:xfrm>
        </p:grpSpPr>
        <p:sp>
          <p:nvSpPr>
            <p:cNvPr id="13329" name="Freeform 3"/>
            <p:cNvSpPr>
              <a:spLocks/>
            </p:cNvSpPr>
            <p:nvPr/>
          </p:nvSpPr>
          <p:spPr bwMode="auto">
            <a:xfrm>
              <a:off x="0" y="0"/>
              <a:ext cx="812800" cy="812800"/>
            </a:xfrm>
            <a:custGeom>
              <a:avLst/>
              <a:gdLst/>
              <a:ahLst/>
              <a:cxnLst>
                <a:cxn ang="0">
                  <a:pos x="406400" y="0"/>
                </a:cxn>
                <a:cxn ang="0">
                  <a:pos x="0" y="406400"/>
                </a:cxn>
                <a:cxn ang="0">
                  <a:pos x="406400" y="812800"/>
                </a:cxn>
                <a:cxn ang="0">
                  <a:pos x="812800" y="406400"/>
                </a:cxn>
                <a:cxn ang="0">
                  <a:pos x="406400" y="0"/>
                </a:cxn>
              </a:cxnLst>
              <a:rect l="0" t="0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76198" y="38112"/>
              <a:ext cx="660405" cy="698491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fontAlgn="auto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  <a:cs typeface="+mn-cs"/>
              </a:endParaRPr>
            </a:p>
          </p:txBody>
        </p:sp>
      </p:grpSp>
      <p:grpSp>
        <p:nvGrpSpPr>
          <p:cNvPr id="13316" name="Group 8"/>
          <p:cNvGrpSpPr>
            <a:grpSpLocks/>
          </p:cNvGrpSpPr>
          <p:nvPr/>
        </p:nvGrpSpPr>
        <p:grpSpPr bwMode="auto">
          <a:xfrm>
            <a:off x="-18157825" y="-8564563"/>
            <a:ext cx="49226788" cy="49226788"/>
            <a:chOff x="0" y="0"/>
            <a:chExt cx="812800" cy="812800"/>
          </a:xfrm>
        </p:grpSpPr>
        <p:sp>
          <p:nvSpPr>
            <p:cNvPr id="13327" name="Freeform 9"/>
            <p:cNvSpPr>
              <a:spLocks/>
            </p:cNvSpPr>
            <p:nvPr/>
          </p:nvSpPr>
          <p:spPr bwMode="auto">
            <a:xfrm>
              <a:off x="0" y="0"/>
              <a:ext cx="812800" cy="812800"/>
            </a:xfrm>
            <a:custGeom>
              <a:avLst/>
              <a:gdLst/>
              <a:ahLst/>
              <a:cxnLst>
                <a:cxn ang="0">
                  <a:pos x="406400" y="0"/>
                </a:cxn>
                <a:cxn ang="0">
                  <a:pos x="0" y="406400"/>
                </a:cxn>
                <a:cxn ang="0">
                  <a:pos x="406400" y="812800"/>
                </a:cxn>
                <a:cxn ang="0">
                  <a:pos x="812800" y="406400"/>
                </a:cxn>
                <a:cxn ang="0">
                  <a:pos x="406400" y="0"/>
                </a:cxn>
              </a:cxnLst>
              <a:rect l="0" t="0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76198" y="38112"/>
              <a:ext cx="660405" cy="698491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fontAlgn="auto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  <a:cs typeface="+mn-cs"/>
              </a:endParaRPr>
            </a:p>
          </p:txBody>
        </p:sp>
      </p:grpSp>
      <p:grpSp>
        <p:nvGrpSpPr>
          <p:cNvPr id="13317" name="Group 11"/>
          <p:cNvGrpSpPr>
            <a:grpSpLocks/>
          </p:cNvGrpSpPr>
          <p:nvPr/>
        </p:nvGrpSpPr>
        <p:grpSpPr bwMode="auto">
          <a:xfrm>
            <a:off x="-7961313" y="-2382838"/>
            <a:ext cx="35875913" cy="35875913"/>
            <a:chOff x="0" y="0"/>
            <a:chExt cx="812800" cy="812800"/>
          </a:xfrm>
        </p:grpSpPr>
        <p:sp>
          <p:nvSpPr>
            <p:cNvPr id="13325" name="Freeform 12"/>
            <p:cNvSpPr>
              <a:spLocks/>
            </p:cNvSpPr>
            <p:nvPr/>
          </p:nvSpPr>
          <p:spPr bwMode="auto">
            <a:xfrm>
              <a:off x="0" y="0"/>
              <a:ext cx="812800" cy="812800"/>
            </a:xfrm>
            <a:custGeom>
              <a:avLst/>
              <a:gdLst/>
              <a:ahLst/>
              <a:cxnLst>
                <a:cxn ang="0">
                  <a:pos x="406400" y="0"/>
                </a:cxn>
                <a:cxn ang="0">
                  <a:pos x="0" y="406400"/>
                </a:cxn>
                <a:cxn ang="0">
                  <a:pos x="406400" y="812800"/>
                </a:cxn>
                <a:cxn ang="0">
                  <a:pos x="812800" y="406400"/>
                </a:cxn>
                <a:cxn ang="0">
                  <a:pos x="406400" y="0"/>
                </a:cxn>
              </a:cxnLst>
              <a:rect l="0" t="0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447B1"/>
                </a:gs>
                <a:gs pos="100000">
                  <a:srgbClr val="0447B1">
                    <a:alpha val="0"/>
                  </a:srgbClr>
                </a:gs>
              </a:gsLst>
              <a:lin ang="0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76212" y="38088"/>
              <a:ext cx="660375" cy="698499"/>
            </a:xfrm>
            <a:prstGeom prst="rect">
              <a:avLst/>
            </a:prstGeom>
          </p:spPr>
          <p:txBody>
            <a:bodyPr lIns="140000" tIns="140000" rIns="140000" bIns="140000" anchor="ctr"/>
            <a:lstStyle/>
            <a:p>
              <a:pPr algn="ctr" defTabSz="2522830" fontAlgn="auto">
                <a:lnSpc>
                  <a:spcPts val="8177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sz="13686">
                <a:latin typeface="+mn-lt"/>
                <a:cs typeface="+mn-cs"/>
              </a:endParaRPr>
            </a:p>
          </p:txBody>
        </p:sp>
      </p:grpSp>
      <p:sp>
        <p:nvSpPr>
          <p:cNvPr id="18" name="TextBox 18"/>
          <p:cNvSpPr txBox="1"/>
          <p:nvPr/>
        </p:nvSpPr>
        <p:spPr>
          <a:xfrm>
            <a:off x="24676100" y="25868313"/>
            <a:ext cx="26238200" cy="2486025"/>
          </a:xfrm>
          <a:prstGeom prst="rect">
            <a:avLst/>
          </a:prstGeom>
        </p:spPr>
        <p:txBody>
          <a:bodyPr lIns="140000" tIns="140000" rIns="140000" bIns="140000" anchor="ctr"/>
          <a:lstStyle/>
          <a:p>
            <a:pPr algn="ctr" defTabSz="2522830" fontAlgn="auto">
              <a:lnSpc>
                <a:spcPts val="9174"/>
              </a:lnSpc>
              <a:spcBef>
                <a:spcPts val="0"/>
              </a:spcBef>
              <a:spcAft>
                <a:spcPts val="0"/>
              </a:spcAft>
              <a:defRPr/>
            </a:pPr>
            <a:endParaRPr sz="13686">
              <a:latin typeface="+mn-lt"/>
              <a:cs typeface="+mn-cs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23793450" y="4814888"/>
            <a:ext cx="24384000" cy="5884862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ctr" hangingPunct="0"/>
            <a:r>
              <a:rPr lang="it-IT" sz="8000" b="1">
                <a:solidFill>
                  <a:schemeClr val="tx2"/>
                </a:solidFill>
                <a:latin typeface="Barlow Ultra-Bold"/>
                <a:sym typeface="Calibri" pitchFamily="34" charset="0"/>
              </a:rPr>
              <a:t>Should L.I.R.A. be the new standard for ventral haernia repair?</a:t>
            </a:r>
          </a:p>
          <a:p>
            <a:pPr algn="r"/>
            <a:endParaRPr lang="en-US" sz="8000" b="1">
              <a:solidFill>
                <a:schemeClr val="tx2"/>
              </a:solidFill>
              <a:latin typeface="Barlow Ultra-Bold"/>
              <a:sym typeface="Barlow Ultra-Bold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27773313" y="13057188"/>
            <a:ext cx="20078700" cy="24066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r">
              <a:lnSpc>
                <a:spcPts val="18950"/>
              </a:lnSpc>
            </a:pPr>
            <a:r>
              <a:rPr lang="en-US" sz="13500" b="1">
                <a:solidFill>
                  <a:srgbClr val="FFFFFF"/>
                </a:solidFill>
                <a:latin typeface="Calibri" pitchFamily="34" charset="0"/>
                <a:sym typeface="Barlow Bold" charset="0"/>
              </a:rPr>
              <a:t>Filippo Paratore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40947975" y="24498300"/>
            <a:ext cx="7016750" cy="11112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algn="r" defTabSz="2522830" fontAlgn="auto">
              <a:lnSpc>
                <a:spcPts val="9728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948" b="1" dirty="0">
                <a:solidFill>
                  <a:schemeClr val="bg1"/>
                </a:solidFill>
                <a:latin typeface="Barlow Bold"/>
                <a:ea typeface="Barlow Bold"/>
                <a:cs typeface="Barlow Bold"/>
                <a:sym typeface="Barlow Bold"/>
              </a:rPr>
              <a:t>X Maggio 2026</a:t>
            </a:r>
          </a:p>
        </p:txBody>
      </p:sp>
      <p:pic>
        <p:nvPicPr>
          <p:cNvPr id="13322" name="Immagine 3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38363" y="-430213"/>
            <a:ext cx="20715288" cy="293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3" name="Immagine 33"/>
          <p:cNvPicPr>
            <a:picLocks noChangeAspect="1"/>
          </p:cNvPicPr>
          <p:nvPr/>
        </p:nvPicPr>
        <p:blipFill>
          <a:blip r:embed="rId3"/>
          <a:srcRect l="69620" t="65144" r="6403" b="2293"/>
          <a:stretch>
            <a:fillRect/>
          </a:stretch>
        </p:blipFill>
        <p:spPr bwMode="auto">
          <a:xfrm>
            <a:off x="18689638" y="-438150"/>
            <a:ext cx="3668712" cy="29357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TextBox 16">
            <a:extLst>
              <a:ext uri="{FF2B5EF4-FFF2-40B4-BE49-F238E27FC236}"/>
            </a:extLst>
          </p:cNvPr>
          <p:cNvSpPr txBox="1"/>
          <p:nvPr/>
        </p:nvSpPr>
        <p:spPr>
          <a:xfrm>
            <a:off x="32361188" y="18962688"/>
            <a:ext cx="15838487" cy="3517900"/>
          </a:xfrm>
          <a:prstGeom prst="rect">
            <a:avLst/>
          </a:prstGeom>
        </p:spPr>
        <p:txBody>
          <a:bodyPr lIns="0" tIns="0" rIns="0" bIns="0"/>
          <a:lstStyle/>
          <a:p>
            <a:pPr algn="r">
              <a:lnSpc>
                <a:spcPts val="5525"/>
              </a:lnSpc>
            </a:pPr>
            <a:r>
              <a:rPr lang="en-US" sz="9900" b="1" i="1">
                <a:solidFill>
                  <a:srgbClr val="0070C0"/>
                </a:solidFill>
                <a:latin typeface="Calibri" pitchFamily="34" charset="0"/>
                <a:ea typeface="Avenir Bold Italics"/>
                <a:cs typeface="Avenir Bold Italics"/>
                <a:sym typeface="Avenir Bold Italics"/>
              </a:rPr>
              <a:t>Ospedale Infermi di Faenza</a:t>
            </a:r>
          </a:p>
          <a:p>
            <a:pPr algn="r">
              <a:lnSpc>
                <a:spcPts val="5525"/>
              </a:lnSpc>
            </a:pPr>
            <a:endParaRPr lang="en-US" sz="9900" b="1" i="1">
              <a:solidFill>
                <a:srgbClr val="0070C0"/>
              </a:solidFill>
              <a:latin typeface="Calibri" pitchFamily="34" charset="0"/>
              <a:ea typeface="Avenir Bold Italics"/>
              <a:cs typeface="Avenir Bold Italics"/>
              <a:sym typeface="Avenir Bold Italics"/>
            </a:endParaRPr>
          </a:p>
          <a:p>
            <a:pPr algn="r">
              <a:lnSpc>
                <a:spcPts val="2513"/>
              </a:lnSpc>
            </a:pPr>
            <a:r>
              <a:rPr lang="en-US" sz="9900" b="1" i="1">
                <a:solidFill>
                  <a:srgbClr val="0070C0"/>
                </a:solidFill>
                <a:latin typeface="Calibri" pitchFamily="34" charset="0"/>
                <a:ea typeface="Avenir Bold Italics"/>
                <a:cs typeface="Avenir Bold Italics"/>
                <a:sym typeface="Avenir Bold Italics"/>
              </a:rPr>
              <a:t>AUSL della Romagna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arrotondato 8">
            <a:extLst>
              <a:ext uri="{FF2B5EF4-FFF2-40B4-BE49-F238E27FC236}"/>
            </a:extLst>
          </p:cNvPr>
          <p:cNvSpPr/>
          <p:nvPr/>
        </p:nvSpPr>
        <p:spPr>
          <a:xfrm flipH="1">
            <a:off x="1344613" y="5819775"/>
            <a:ext cx="47040800" cy="210026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9921" dirty="0">
                <a:solidFill>
                  <a:schemeClr val="bg1"/>
                </a:solidFill>
              </a:rPr>
              <a:t>Titolo</a:t>
            </a:r>
          </a:p>
        </p:txBody>
      </p:sp>
      <p:sp>
        <p:nvSpPr>
          <p:cNvPr id="11" name="CasellaDiTesto 10">
            <a:extLst>
              <a:ext uri="{FF2B5EF4-FFF2-40B4-BE49-F238E27FC236}"/>
            </a:extLst>
          </p:cNvPr>
          <p:cNvSpPr txBox="1"/>
          <p:nvPr/>
        </p:nvSpPr>
        <p:spPr>
          <a:xfrm>
            <a:off x="11225213" y="2457450"/>
            <a:ext cx="36541075" cy="16192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defTabSz="252283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9921" b="1" i="1" dirty="0">
                <a:solidFill>
                  <a:srgbClr val="0066CC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Titolo---------------------------------------------------------------------------</a:t>
            </a:r>
          </a:p>
        </p:txBody>
      </p:sp>
      <p:sp>
        <p:nvSpPr>
          <p:cNvPr id="13" name="Rettangolo con angoli arrotondati 12">
            <a:extLst>
              <a:ext uri="{FF2B5EF4-FFF2-40B4-BE49-F238E27FC236}"/>
            </a:extLst>
          </p:cNvPr>
          <p:cNvSpPr/>
          <p:nvPr/>
        </p:nvSpPr>
        <p:spPr>
          <a:xfrm>
            <a:off x="1344613" y="2249488"/>
            <a:ext cx="9450387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5" name="Rettangolo con angoli arrotondati 14">
            <a:extLst>
              <a:ext uri="{FF2B5EF4-FFF2-40B4-BE49-F238E27FC236}"/>
            </a:extLst>
          </p:cNvPr>
          <p:cNvSpPr/>
          <p:nvPr/>
        </p:nvSpPr>
        <p:spPr>
          <a:xfrm>
            <a:off x="44826238" y="2478088"/>
            <a:ext cx="3790950" cy="2100262"/>
          </a:xfrm>
          <a:prstGeom prst="roundRect">
            <a:avLst/>
          </a:prstGeom>
          <a:solidFill>
            <a:srgbClr val="0070C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2522830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13686" dirty="0"/>
          </a:p>
        </p:txBody>
      </p:sp>
      <p:sp>
        <p:nvSpPr>
          <p:cNvPr id="12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14342" name="Immagine 13"/>
          <p:cNvPicPr>
            <a:picLocks noChangeAspect="1"/>
          </p:cNvPicPr>
          <p:nvPr/>
        </p:nvPicPr>
        <p:blipFill>
          <a:blip r:embed="rId2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CustomShape 1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128" name="image4.pdf" descr="image4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72638" y="10987088"/>
            <a:ext cx="13755687" cy="84137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29" name="image5.pdf" descr="image5.pd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141863" y="11942763"/>
            <a:ext cx="15244762" cy="44227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7415" name="image6.pdf" descr="image6.pd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07388" y="1493838"/>
            <a:ext cx="34099500" cy="47863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31" name="+"/>
          <p:cNvSpPr txBox="1">
            <a:spLocks noChangeArrowheads="1"/>
          </p:cNvSpPr>
          <p:nvPr/>
        </p:nvSpPr>
        <p:spPr bwMode="auto">
          <a:xfrm>
            <a:off x="29203650" y="2501900"/>
            <a:ext cx="11530013" cy="2673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+</a:t>
            </a:r>
          </a:p>
        </p:txBody>
      </p:sp>
      <p:pic>
        <p:nvPicPr>
          <p:cNvPr id="132" name="image7.pdf" descr="image7.pd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480675" y="6286500"/>
            <a:ext cx="30443488" cy="15668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17419" name="Immagine 1"/>
          <p:cNvPicPr>
            <a:picLocks noChangeAspect="1"/>
          </p:cNvPicPr>
          <p:nvPr/>
        </p:nvPicPr>
        <p:blipFill>
          <a:blip r:embed="rId6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" grpId="0" animBg="1" advAuto="0"/>
      <p:bldP spid="129" grpId="0" animBg="1" advAuto="0"/>
      <p:bldP spid="131" grpId="0" animBg="1" advAuto="0"/>
      <p:bldP spid="132" grpId="0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CustomShape 17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sp>
        <p:nvSpPr>
          <p:cNvPr id="137" name="W3 o disastri di parete"/>
          <p:cNvSpPr txBox="1">
            <a:spLocks noChangeArrowheads="1"/>
          </p:cNvSpPr>
          <p:nvPr/>
        </p:nvSpPr>
        <p:spPr bwMode="auto">
          <a:xfrm>
            <a:off x="16557625" y="2989263"/>
            <a:ext cx="39058850" cy="26717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W3 o disastri di parete</a:t>
            </a:r>
          </a:p>
        </p:txBody>
      </p:sp>
      <p:pic>
        <p:nvPicPr>
          <p:cNvPr id="18438" name="image8.png" descr="image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3325" y="7729538"/>
            <a:ext cx="36342638" cy="94329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39" name="TAR"/>
          <p:cNvSpPr txBox="1">
            <a:spLocks noChangeArrowheads="1"/>
          </p:cNvSpPr>
          <p:nvPr/>
        </p:nvSpPr>
        <p:spPr bwMode="auto">
          <a:xfrm>
            <a:off x="22509163" y="19407188"/>
            <a:ext cx="5578475" cy="2673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TAR</a:t>
            </a:r>
          </a:p>
        </p:txBody>
      </p:sp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18441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5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19461" name="image9.pdf" descr="image9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332325" y="5970588"/>
            <a:ext cx="32516763" cy="19431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9462" name="image10.png" descr="image1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33138" y="2238375"/>
            <a:ext cx="5873750" cy="77755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9463" name="image11.pdf" descr="image11.pd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0425" y="17030700"/>
            <a:ext cx="32523113" cy="746601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47" name="E se obeso"/>
          <p:cNvSpPr txBox="1">
            <a:spLocks noChangeArrowheads="1"/>
          </p:cNvSpPr>
          <p:nvPr/>
        </p:nvSpPr>
        <p:spPr bwMode="auto">
          <a:xfrm>
            <a:off x="2420938" y="7466013"/>
            <a:ext cx="15994062" cy="19605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08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E se obeso</a:t>
            </a:r>
          </a:p>
        </p:txBody>
      </p:sp>
      <p:pic>
        <p:nvPicPr>
          <p:cNvPr id="19465" name="image10.png" descr="image1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45663" y="3732213"/>
            <a:ext cx="5873750" cy="77692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19466" name="image10.png" descr="image10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66075" y="16879888"/>
            <a:ext cx="5872163" cy="77676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19468" name="Immagine 1"/>
          <p:cNvPicPr>
            <a:picLocks noChangeAspect="1"/>
          </p:cNvPicPr>
          <p:nvPr/>
        </p:nvPicPr>
        <p:blipFill>
          <a:blip r:embed="rId5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CustomShape 21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0485" name="image12.png" descr="image1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88650" y="5227638"/>
            <a:ext cx="30876875" cy="158718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0487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CustomShape 7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1509" name="image13.png" descr="image13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88225" y="1631950"/>
            <a:ext cx="11268075" cy="2359501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1511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ustomShape 19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2533" name="image14.png" descr="image14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5" y="282575"/>
            <a:ext cx="25501600" cy="166766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22534" name="image15.png" descr="image15.png"/>
          <p:cNvPicPr>
            <a:picLocks noChangeAspect="1"/>
          </p:cNvPicPr>
          <p:nvPr/>
        </p:nvPicPr>
        <p:blipFill>
          <a:blip r:embed="rId3"/>
          <a:srcRect t="6583"/>
          <a:stretch>
            <a:fillRect/>
          </a:stretch>
        </p:blipFill>
        <p:spPr bwMode="auto">
          <a:xfrm>
            <a:off x="25790525" y="11198225"/>
            <a:ext cx="24372888" cy="1348263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2536" name="Immagine 1"/>
          <p:cNvPicPr>
            <a:picLocks noChangeAspect="1"/>
          </p:cNvPicPr>
          <p:nvPr/>
        </p:nvPicPr>
        <p:blipFill>
          <a:blip r:embed="rId4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CustomShape 9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3557" name="image16.png" descr="image16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951575" y="4467225"/>
            <a:ext cx="30305375" cy="139033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3559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CustomShape 11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4581" name="image17.png" descr="image17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1625" y="9650413"/>
            <a:ext cx="39860538" cy="134175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4583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CustomShape 27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5605" name="image18.png" descr="image18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510963" y="8208963"/>
            <a:ext cx="29413200" cy="1077753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5607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CustomShape 31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sp>
        <p:nvSpPr>
          <p:cNvPr id="185" name="Sieroma clinicamente significativo: 8,3 – 11,1% vs 50 – 78% di IPOM+"/>
          <p:cNvSpPr txBox="1">
            <a:spLocks noChangeArrowheads="1"/>
          </p:cNvSpPr>
          <p:nvPr/>
        </p:nvSpPr>
        <p:spPr bwMode="auto">
          <a:xfrm>
            <a:off x="3905250" y="8208963"/>
            <a:ext cx="34596388" cy="14493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74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Sieroma clinicamente significativo: 8,3 – 11,1% vs 50 – 78% di IPOM+</a:t>
            </a:r>
          </a:p>
        </p:txBody>
      </p:sp>
      <p:sp>
        <p:nvSpPr>
          <p:cNvPr id="186" name="SSI analogo a altre tecniche"/>
          <p:cNvSpPr txBox="1">
            <a:spLocks noChangeArrowheads="1"/>
          </p:cNvSpPr>
          <p:nvPr/>
        </p:nvSpPr>
        <p:spPr bwMode="auto">
          <a:xfrm>
            <a:off x="4652963" y="10447338"/>
            <a:ext cx="29379862" cy="14493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74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SSI analogo a altre tecniche</a:t>
            </a:r>
          </a:p>
        </p:txBody>
      </p:sp>
      <p:sp>
        <p:nvSpPr>
          <p:cNvPr id="187" name="Bulging 4,4% vs 21,3% di IPOM+"/>
          <p:cNvSpPr txBox="1">
            <a:spLocks noChangeArrowheads="1"/>
          </p:cNvSpPr>
          <p:nvPr/>
        </p:nvSpPr>
        <p:spPr bwMode="auto">
          <a:xfrm>
            <a:off x="6135688" y="12692063"/>
            <a:ext cx="15251112" cy="14493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74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Bulging 4,4% vs 21,3% di IPOM+</a:t>
            </a:r>
          </a:p>
        </p:txBody>
      </p:sp>
      <p:sp>
        <p:nvSpPr>
          <p:cNvPr id="188" name="Dolore cronico 4,4% vs 6,4% di IPOM+"/>
          <p:cNvSpPr txBox="1">
            <a:spLocks noChangeArrowheads="1"/>
          </p:cNvSpPr>
          <p:nvPr/>
        </p:nvSpPr>
        <p:spPr bwMode="auto">
          <a:xfrm>
            <a:off x="7626350" y="14930438"/>
            <a:ext cx="21202650" cy="2554287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74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Dolore cronico 4,4% vs 6,4% di IPOM+</a:t>
            </a:r>
          </a:p>
        </p:txBody>
      </p:sp>
      <p:sp>
        <p:nvSpPr>
          <p:cNvPr id="189" name="Alla fine della learning curve tempo medio 55min"/>
          <p:cNvSpPr txBox="1">
            <a:spLocks noChangeArrowheads="1"/>
          </p:cNvSpPr>
          <p:nvPr/>
        </p:nvSpPr>
        <p:spPr bwMode="auto">
          <a:xfrm>
            <a:off x="9115425" y="17222788"/>
            <a:ext cx="26408063" cy="1447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7400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Alla fine della learning curve tempo medio 55min</a:t>
            </a:r>
          </a:p>
        </p:txBody>
      </p:sp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6635" name="Immagine 1"/>
          <p:cNvPicPr>
            <a:picLocks noChangeAspect="1"/>
          </p:cNvPicPr>
          <p:nvPr/>
        </p:nvPicPr>
        <p:blipFill>
          <a:blip r:embed="rId2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CustomShape 13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7653" name="image19.png" descr="image1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86975" y="6978650"/>
            <a:ext cx="30837188" cy="131730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7655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CustomShape 15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8677" name="image20.pdf" descr="image20.pd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15325" y="1171575"/>
            <a:ext cx="34091563" cy="47926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pic>
        <p:nvPicPr>
          <p:cNvPr id="28678" name="image6.pdf" descr="image6.pd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83563" y="9704388"/>
            <a:ext cx="34105850" cy="478631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201" name="...ma occhio ai Taks"/>
          <p:cNvSpPr txBox="1">
            <a:spLocks noChangeArrowheads="1"/>
          </p:cNvSpPr>
          <p:nvPr/>
        </p:nvSpPr>
        <p:spPr bwMode="auto">
          <a:xfrm>
            <a:off x="16557625" y="15187613"/>
            <a:ext cx="20454938" cy="2673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...ma occhio ai Taks</a:t>
            </a:r>
          </a:p>
        </p:txBody>
      </p:sp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8681" name="Immagine 1"/>
          <p:cNvPicPr>
            <a:picLocks noChangeAspect="1"/>
          </p:cNvPicPr>
          <p:nvPr/>
        </p:nvPicPr>
        <p:blipFill>
          <a:blip r:embed="rId4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25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9701" name="image21.png" descr="image21.png"/>
          <p:cNvPicPr>
            <a:picLocks noChangeAspect="1"/>
          </p:cNvPicPr>
          <p:nvPr/>
        </p:nvPicPr>
        <p:blipFill>
          <a:blip r:embed="rId2"/>
          <a:srcRect l="2814" t="3439"/>
          <a:stretch>
            <a:fillRect/>
          </a:stretch>
        </p:blipFill>
        <p:spPr bwMode="auto">
          <a:xfrm>
            <a:off x="5951538" y="6721475"/>
            <a:ext cx="39874825" cy="1570831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29703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CustomShape 23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sp>
        <p:nvSpPr>
          <p:cNvPr id="211" name="La nostra esperienza"/>
          <p:cNvSpPr txBox="1">
            <a:spLocks noChangeArrowheads="1"/>
          </p:cNvSpPr>
          <p:nvPr/>
        </p:nvSpPr>
        <p:spPr bwMode="auto">
          <a:xfrm>
            <a:off x="16557625" y="2989263"/>
            <a:ext cx="22685375" cy="26717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La nostra esperienza</a:t>
            </a:r>
          </a:p>
        </p:txBody>
      </p:sp>
      <p:sp>
        <p:nvSpPr>
          <p:cNvPr id="212" name="- 18 interventi in 10 mesi…"/>
          <p:cNvSpPr txBox="1">
            <a:spLocks noChangeArrowheads="1"/>
          </p:cNvSpPr>
          <p:nvPr/>
        </p:nvSpPr>
        <p:spPr bwMode="auto">
          <a:xfrm>
            <a:off x="3163888" y="9217025"/>
            <a:ext cx="47045562" cy="117570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- 18 interventi in 10 mesi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- 5 chirurghi dell’ equipe di cui 4 in learning curve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- 1 recidiva sottoposta a reLIRA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- 0 bulging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follow up medio di 3 mesi 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dimissione 94% in 24h</a:t>
            </a:r>
          </a:p>
          <a:p>
            <a:pPr defTabSz="3784600" hangingPunct="0"/>
            <a:r>
              <a:rPr lang="it-IT" sz="108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- CD 0</a:t>
            </a:r>
          </a:p>
        </p:txBody>
      </p:sp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30728" name="Immagine 1"/>
          <p:cNvPicPr>
            <a:picLocks noChangeAspect="1"/>
          </p:cNvPicPr>
          <p:nvPr/>
        </p:nvPicPr>
        <p:blipFill>
          <a:blip r:embed="rId2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CustomShape 29"/>
          <p:cNvSpPr/>
          <p:nvPr/>
        </p:nvSpPr>
        <p:spPr>
          <a:xfrm>
            <a:off x="0" y="0"/>
            <a:ext cx="50393600" cy="28433713"/>
          </a:xfrm>
          <a:prstGeom prst="rect">
            <a:avLst/>
          </a:prstGeom>
          <a:ln w="76320">
            <a:solidFill>
              <a:srgbClr val="FF0000"/>
            </a:solidFill>
          </a:ln>
        </p:spPr>
        <p:txBody>
          <a:bodyPr lIns="0" tIns="0" rIns="0" bIns="0"/>
          <a:lstStyle/>
          <a:p>
            <a:pPr defTabSz="3784600" hangingPunct="0"/>
            <a:endParaRPr lang="it-IT" sz="7400" b="1">
              <a:solidFill>
                <a:srgbClr val="000000"/>
              </a:solidFill>
              <a:ea typeface="Helvetica Neue"/>
              <a:cs typeface="Helvetica Neue"/>
              <a:sym typeface="Arial" charset="0"/>
            </a:endParaRPr>
          </a:p>
        </p:txBody>
      </p:sp>
      <p:pic>
        <p:nvPicPr>
          <p:cNvPr id="217" name="image22.png" descr="image22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14950" y="8208963"/>
            <a:ext cx="19235738" cy="105203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218" name="In conclusione"/>
          <p:cNvSpPr txBox="1">
            <a:spLocks noChangeArrowheads="1"/>
          </p:cNvSpPr>
          <p:nvPr/>
        </p:nvSpPr>
        <p:spPr bwMode="auto">
          <a:xfrm>
            <a:off x="16557625" y="2989263"/>
            <a:ext cx="22685375" cy="26717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166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In conclusione</a:t>
            </a:r>
          </a:p>
        </p:txBody>
      </p:sp>
      <p:sp>
        <p:nvSpPr>
          <p:cNvPr id="219" name="Grazie!"/>
          <p:cNvSpPr txBox="1">
            <a:spLocks noChangeArrowheads="1"/>
          </p:cNvSpPr>
          <p:nvPr/>
        </p:nvSpPr>
        <p:spPr bwMode="auto">
          <a:xfrm>
            <a:off x="29203650" y="12692063"/>
            <a:ext cx="12271375" cy="16986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186228" tIns="186228" rIns="186228" bIns="186228">
            <a:spAutoFit/>
          </a:bodyPr>
          <a:lstStyle/>
          <a:p>
            <a:pPr defTabSz="3784600" hangingPunct="0"/>
            <a:r>
              <a:rPr lang="it-IT" sz="9100" b="1">
                <a:solidFill>
                  <a:srgbClr val="000000"/>
                </a:solidFill>
                <a:ea typeface="Helvetica Neue"/>
                <a:cs typeface="Helvetica Neue"/>
                <a:sym typeface="Arial" charset="0"/>
              </a:rPr>
              <a:t>Grazie!</a:t>
            </a:r>
          </a:p>
        </p:txBody>
      </p:sp>
      <p:sp>
        <p:nvSpPr>
          <p:cNvPr id="10" name="Rettangolo arrotondato 8">
            <a:extLst>
              <a:ext uri="{FF2B5EF4-FFF2-40B4-BE49-F238E27FC236}"/>
            </a:extLst>
          </p:cNvPr>
          <p:cNvSpPr/>
          <p:nvPr/>
        </p:nvSpPr>
        <p:spPr>
          <a:xfrm>
            <a:off x="18270538" y="24952325"/>
            <a:ext cx="30659387" cy="1890713"/>
          </a:xfrm>
          <a:prstGeom prst="roundRect">
            <a:avLst/>
          </a:prstGeom>
          <a:gradFill flip="none" rotWithShape="1">
            <a:gsLst>
              <a:gs pos="25000">
                <a:srgbClr val="0066CC"/>
              </a:gs>
              <a:gs pos="0">
                <a:srgbClr val="0070C0"/>
              </a:gs>
              <a:gs pos="64000">
                <a:srgbClr val="0066CC"/>
              </a:gs>
              <a:gs pos="94000">
                <a:schemeClr val="bg1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it-IT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it-IT" sz="4961"/>
          </a:p>
        </p:txBody>
      </p:sp>
      <p:pic>
        <p:nvPicPr>
          <p:cNvPr id="31753" name="Immagine 1"/>
          <p:cNvPicPr>
            <a:picLocks noChangeAspect="1"/>
          </p:cNvPicPr>
          <p:nvPr/>
        </p:nvPicPr>
        <p:blipFill>
          <a:blip r:embed="rId3"/>
          <a:srcRect l="3271" t="11012" r="43013" b="29359"/>
          <a:stretch>
            <a:fillRect/>
          </a:stretch>
        </p:blipFill>
        <p:spPr bwMode="auto">
          <a:xfrm>
            <a:off x="839788" y="24299863"/>
            <a:ext cx="15120937" cy="319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 animBg="1" advAuto="0"/>
      <p:bldP spid="219" grpId="0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Immagine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54213" y="779463"/>
            <a:ext cx="46856650" cy="813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Immagine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8838" y="9267825"/>
            <a:ext cx="48090137" cy="915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magine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0238" y="17370425"/>
            <a:ext cx="48548925" cy="923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Immagine 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852150" y="24207788"/>
            <a:ext cx="28695650" cy="366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113</Words>
  <Application>Microsoft Office PowerPoint</Application>
  <PresentationFormat>Custom</PresentationFormat>
  <Paragraphs>28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Modello struttura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5" baseType="lpstr">
      <vt:lpstr>Calibri</vt:lpstr>
      <vt:lpstr>Arial</vt:lpstr>
      <vt:lpstr>Barlow Ultra-Bold</vt:lpstr>
      <vt:lpstr>Barlow Bold</vt:lpstr>
      <vt:lpstr>Avenir Bold Italics</vt:lpstr>
      <vt:lpstr>Helvetica Neue</vt:lpstr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</dc:creator>
  <cp:lastModifiedBy>userchi</cp:lastModifiedBy>
  <cp:revision>7</cp:revision>
  <dcterms:created xsi:type="dcterms:W3CDTF">2006-08-16T00:00:00Z</dcterms:created>
  <dcterms:modified xsi:type="dcterms:W3CDTF">2026-01-08T08:28:17Z</dcterms:modified>
</cp:coreProperties>
</file>