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65" r:id="rId3"/>
    <p:sldId id="273" r:id="rId4"/>
    <p:sldId id="274" r:id="rId5"/>
    <p:sldId id="275" r:id="rId6"/>
    <p:sldId id="279" r:id="rId7"/>
    <p:sldId id="276" r:id="rId8"/>
    <p:sldId id="278" r:id="rId9"/>
    <p:sldId id="283" r:id="rId10"/>
    <p:sldId id="277" r:id="rId11"/>
    <p:sldId id="280" r:id="rId12"/>
    <p:sldId id="286" r:id="rId13"/>
    <p:sldId id="285" r:id="rId14"/>
    <p:sldId id="282" r:id="rId15"/>
    <p:sldId id="270" r:id="rId16"/>
  </p:sldIdLst>
  <p:sldSz cx="18288000" cy="10287000"/>
  <p:notesSz cx="6858000" cy="9144000"/>
  <p:embeddedFontLst>
    <p:embeddedFont>
      <p:font typeface="Barlow Bold" panose="020B0604020202020204" charset="0"/>
      <p:regular r:id="rId18"/>
    </p:embeddedFont>
    <p:embeddedFont>
      <p:font typeface="Barlow Ultra-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168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EPSIT\EPSIT%20ultima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Tempo operatorio</a:t>
            </a:r>
          </a:p>
        </c:rich>
      </c:tx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Foglio1!$D$1</c:f>
              <c:strCache>
                <c:ptCount val="1"/>
                <c:pt idx="0">
                  <c:v>Op. Time (min)</c:v>
                </c:pt>
              </c:strCache>
            </c:strRef>
          </c:tx>
          <c:cat>
            <c:numRef>
              <c:f>Foglio1!$C$2:$C$112</c:f>
              <c:numCache>
                <c:formatCode>dd/mm/yyyy</c:formatCode>
                <c:ptCount val="111"/>
                <c:pt idx="0">
                  <c:v>43125</c:v>
                </c:pt>
                <c:pt idx="1">
                  <c:v>43125</c:v>
                </c:pt>
                <c:pt idx="2">
                  <c:v>43164</c:v>
                </c:pt>
                <c:pt idx="3">
                  <c:v>43164</c:v>
                </c:pt>
                <c:pt idx="4">
                  <c:v>43178</c:v>
                </c:pt>
                <c:pt idx="5">
                  <c:v>43213</c:v>
                </c:pt>
                <c:pt idx="6">
                  <c:v>43234</c:v>
                </c:pt>
                <c:pt idx="7">
                  <c:v>43250</c:v>
                </c:pt>
                <c:pt idx="8">
                  <c:v>43250</c:v>
                </c:pt>
                <c:pt idx="9">
                  <c:v>43269</c:v>
                </c:pt>
                <c:pt idx="10">
                  <c:v>43269</c:v>
                </c:pt>
                <c:pt idx="11">
                  <c:v>43304</c:v>
                </c:pt>
                <c:pt idx="12">
                  <c:v>43315</c:v>
                </c:pt>
                <c:pt idx="13">
                  <c:v>43336</c:v>
                </c:pt>
                <c:pt idx="14">
                  <c:v>43355</c:v>
                </c:pt>
                <c:pt idx="15">
                  <c:v>43355</c:v>
                </c:pt>
                <c:pt idx="16">
                  <c:v>43374</c:v>
                </c:pt>
                <c:pt idx="17">
                  <c:v>43374</c:v>
                </c:pt>
                <c:pt idx="18">
                  <c:v>43444</c:v>
                </c:pt>
                <c:pt idx="19">
                  <c:v>43595</c:v>
                </c:pt>
                <c:pt idx="20">
                  <c:v>43686</c:v>
                </c:pt>
                <c:pt idx="21">
                  <c:v>43686</c:v>
                </c:pt>
                <c:pt idx="22">
                  <c:v>43721</c:v>
                </c:pt>
                <c:pt idx="23">
                  <c:v>43721</c:v>
                </c:pt>
                <c:pt idx="24">
                  <c:v>43747</c:v>
                </c:pt>
                <c:pt idx="25">
                  <c:v>43776</c:v>
                </c:pt>
                <c:pt idx="26">
                  <c:v>43788</c:v>
                </c:pt>
                <c:pt idx="27">
                  <c:v>43847</c:v>
                </c:pt>
                <c:pt idx="28">
                  <c:v>43854</c:v>
                </c:pt>
                <c:pt idx="29">
                  <c:v>44055</c:v>
                </c:pt>
                <c:pt idx="30">
                  <c:v>44055</c:v>
                </c:pt>
                <c:pt idx="31">
                  <c:v>44384</c:v>
                </c:pt>
                <c:pt idx="32">
                  <c:v>44403</c:v>
                </c:pt>
                <c:pt idx="33">
                  <c:v>44473</c:v>
                </c:pt>
                <c:pt idx="34">
                  <c:v>44482</c:v>
                </c:pt>
                <c:pt idx="35">
                  <c:v>44515</c:v>
                </c:pt>
                <c:pt idx="36">
                  <c:v>44515</c:v>
                </c:pt>
                <c:pt idx="37">
                  <c:v>44515</c:v>
                </c:pt>
                <c:pt idx="38">
                  <c:v>44515</c:v>
                </c:pt>
                <c:pt idx="39">
                  <c:v>44543</c:v>
                </c:pt>
                <c:pt idx="40">
                  <c:v>44813</c:v>
                </c:pt>
                <c:pt idx="41">
                  <c:v>44922</c:v>
                </c:pt>
                <c:pt idx="42">
                  <c:v>44922</c:v>
                </c:pt>
                <c:pt idx="43">
                  <c:v>44995</c:v>
                </c:pt>
                <c:pt idx="44">
                  <c:v>44995</c:v>
                </c:pt>
                <c:pt idx="45">
                  <c:v>44995</c:v>
                </c:pt>
                <c:pt idx="46">
                  <c:v>45049</c:v>
                </c:pt>
                <c:pt idx="47">
                  <c:v>45093</c:v>
                </c:pt>
                <c:pt idx="48">
                  <c:v>45093</c:v>
                </c:pt>
                <c:pt idx="49">
                  <c:v>45098</c:v>
                </c:pt>
                <c:pt idx="50">
                  <c:v>45119</c:v>
                </c:pt>
                <c:pt idx="51">
                  <c:v>45120</c:v>
                </c:pt>
                <c:pt idx="52">
                  <c:v>45224</c:v>
                </c:pt>
                <c:pt idx="53">
                  <c:v>45224</c:v>
                </c:pt>
                <c:pt idx="54">
                  <c:v>45258</c:v>
                </c:pt>
                <c:pt idx="55">
                  <c:v>45258</c:v>
                </c:pt>
                <c:pt idx="56">
                  <c:v>45280</c:v>
                </c:pt>
                <c:pt idx="57">
                  <c:v>45350</c:v>
                </c:pt>
                <c:pt idx="58">
                  <c:v>45350</c:v>
                </c:pt>
                <c:pt idx="59">
                  <c:v>45362</c:v>
                </c:pt>
                <c:pt idx="60">
                  <c:v>45362</c:v>
                </c:pt>
                <c:pt idx="61">
                  <c:v>45362</c:v>
                </c:pt>
                <c:pt idx="62">
                  <c:v>45363</c:v>
                </c:pt>
                <c:pt idx="63">
                  <c:v>45371</c:v>
                </c:pt>
                <c:pt idx="64">
                  <c:v>45371</c:v>
                </c:pt>
                <c:pt idx="65">
                  <c:v>45385</c:v>
                </c:pt>
                <c:pt idx="66">
                  <c:v>45392</c:v>
                </c:pt>
                <c:pt idx="67">
                  <c:v>45392</c:v>
                </c:pt>
                <c:pt idx="68">
                  <c:v>45406</c:v>
                </c:pt>
                <c:pt idx="69">
                  <c:v>45415</c:v>
                </c:pt>
                <c:pt idx="70">
                  <c:v>45428</c:v>
                </c:pt>
                <c:pt idx="71">
                  <c:v>45443</c:v>
                </c:pt>
                <c:pt idx="72">
                  <c:v>45443</c:v>
                </c:pt>
                <c:pt idx="73">
                  <c:v>45446</c:v>
                </c:pt>
                <c:pt idx="74">
                  <c:v>45448</c:v>
                </c:pt>
                <c:pt idx="75">
                  <c:v>45460</c:v>
                </c:pt>
                <c:pt idx="76">
                  <c:v>45464</c:v>
                </c:pt>
                <c:pt idx="77">
                  <c:v>45464</c:v>
                </c:pt>
                <c:pt idx="78">
                  <c:v>45469</c:v>
                </c:pt>
                <c:pt idx="79">
                  <c:v>45474</c:v>
                </c:pt>
                <c:pt idx="80">
                  <c:v>45482</c:v>
                </c:pt>
                <c:pt idx="81">
                  <c:v>45482</c:v>
                </c:pt>
                <c:pt idx="82">
                  <c:v>45492</c:v>
                </c:pt>
                <c:pt idx="83">
                  <c:v>45492</c:v>
                </c:pt>
                <c:pt idx="84">
                  <c:v>45495</c:v>
                </c:pt>
                <c:pt idx="85">
                  <c:v>45495</c:v>
                </c:pt>
                <c:pt idx="86">
                  <c:v>45497</c:v>
                </c:pt>
                <c:pt idx="87">
                  <c:v>45497</c:v>
                </c:pt>
                <c:pt idx="88">
                  <c:v>45497</c:v>
                </c:pt>
                <c:pt idx="89">
                  <c:v>45502</c:v>
                </c:pt>
                <c:pt idx="90">
                  <c:v>45502</c:v>
                </c:pt>
                <c:pt idx="91">
                  <c:v>45544</c:v>
                </c:pt>
                <c:pt idx="92">
                  <c:v>45546</c:v>
                </c:pt>
                <c:pt idx="93">
                  <c:v>45546</c:v>
                </c:pt>
                <c:pt idx="94">
                  <c:v>45547</c:v>
                </c:pt>
                <c:pt idx="95">
                  <c:v>45551</c:v>
                </c:pt>
                <c:pt idx="96">
                  <c:v>45553</c:v>
                </c:pt>
                <c:pt idx="97">
                  <c:v>45558</c:v>
                </c:pt>
                <c:pt idx="98">
                  <c:v>45559</c:v>
                </c:pt>
                <c:pt idx="99">
                  <c:v>45560</c:v>
                </c:pt>
                <c:pt idx="100">
                  <c:v>45567</c:v>
                </c:pt>
                <c:pt idx="101">
                  <c:v>45572</c:v>
                </c:pt>
                <c:pt idx="102">
                  <c:v>45576</c:v>
                </c:pt>
                <c:pt idx="103">
                  <c:v>45581</c:v>
                </c:pt>
                <c:pt idx="104">
                  <c:v>45583</c:v>
                </c:pt>
                <c:pt idx="105">
                  <c:v>45583</c:v>
                </c:pt>
                <c:pt idx="106">
                  <c:v>45594</c:v>
                </c:pt>
                <c:pt idx="107">
                  <c:v>45594</c:v>
                </c:pt>
                <c:pt idx="108">
                  <c:v>45604</c:v>
                </c:pt>
                <c:pt idx="109">
                  <c:v>45604</c:v>
                </c:pt>
                <c:pt idx="110">
                  <c:v>45615</c:v>
                </c:pt>
              </c:numCache>
            </c:numRef>
          </c:cat>
          <c:val>
            <c:numRef>
              <c:f>Foglio1!$D$2:$D$112</c:f>
              <c:numCache>
                <c:formatCode>General</c:formatCode>
                <c:ptCount val="111"/>
                <c:pt idx="0">
                  <c:v>55</c:v>
                </c:pt>
                <c:pt idx="1">
                  <c:v>50</c:v>
                </c:pt>
                <c:pt idx="2">
                  <c:v>50</c:v>
                </c:pt>
                <c:pt idx="3">
                  <c:v>50</c:v>
                </c:pt>
                <c:pt idx="4">
                  <c:v>50</c:v>
                </c:pt>
                <c:pt idx="5">
                  <c:v>45</c:v>
                </c:pt>
                <c:pt idx="6">
                  <c:v>30</c:v>
                </c:pt>
                <c:pt idx="7">
                  <c:v>30</c:v>
                </c:pt>
                <c:pt idx="8">
                  <c:v>35</c:v>
                </c:pt>
                <c:pt idx="9">
                  <c:v>30</c:v>
                </c:pt>
                <c:pt idx="10">
                  <c:v>35</c:v>
                </c:pt>
                <c:pt idx="11">
                  <c:v>40</c:v>
                </c:pt>
                <c:pt idx="12">
                  <c:v>50</c:v>
                </c:pt>
                <c:pt idx="13">
                  <c:v>50</c:v>
                </c:pt>
                <c:pt idx="14">
                  <c:v>30</c:v>
                </c:pt>
                <c:pt idx="15">
                  <c:v>25</c:v>
                </c:pt>
                <c:pt idx="16">
                  <c:v>30</c:v>
                </c:pt>
                <c:pt idx="17">
                  <c:v>60</c:v>
                </c:pt>
                <c:pt idx="18">
                  <c:v>50</c:v>
                </c:pt>
                <c:pt idx="19">
                  <c:v>45</c:v>
                </c:pt>
                <c:pt idx="20">
                  <c:v>20</c:v>
                </c:pt>
                <c:pt idx="21">
                  <c:v>40</c:v>
                </c:pt>
                <c:pt idx="22">
                  <c:v>55</c:v>
                </c:pt>
                <c:pt idx="23">
                  <c:v>45</c:v>
                </c:pt>
                <c:pt idx="24">
                  <c:v>60</c:v>
                </c:pt>
                <c:pt idx="25">
                  <c:v>45</c:v>
                </c:pt>
                <c:pt idx="26">
                  <c:v>65</c:v>
                </c:pt>
                <c:pt idx="27">
                  <c:v>40</c:v>
                </c:pt>
                <c:pt idx="28">
                  <c:v>35</c:v>
                </c:pt>
                <c:pt idx="29">
                  <c:v>30</c:v>
                </c:pt>
                <c:pt idx="30">
                  <c:v>22</c:v>
                </c:pt>
                <c:pt idx="31">
                  <c:v>30</c:v>
                </c:pt>
                <c:pt idx="32">
                  <c:v>35</c:v>
                </c:pt>
                <c:pt idx="33">
                  <c:v>35</c:v>
                </c:pt>
                <c:pt idx="34">
                  <c:v>60</c:v>
                </c:pt>
                <c:pt idx="35">
                  <c:v>45</c:v>
                </c:pt>
                <c:pt idx="36">
                  <c:v>40</c:v>
                </c:pt>
                <c:pt idx="37">
                  <c:v>30</c:v>
                </c:pt>
                <c:pt idx="38">
                  <c:v>40</c:v>
                </c:pt>
                <c:pt idx="39">
                  <c:v>55</c:v>
                </c:pt>
                <c:pt idx="40">
                  <c:v>35</c:v>
                </c:pt>
                <c:pt idx="41">
                  <c:v>40</c:v>
                </c:pt>
                <c:pt idx="42">
                  <c:v>30</c:v>
                </c:pt>
                <c:pt idx="43">
                  <c:v>20</c:v>
                </c:pt>
                <c:pt idx="44">
                  <c:v>35</c:v>
                </c:pt>
                <c:pt idx="45">
                  <c:v>45</c:v>
                </c:pt>
                <c:pt idx="46">
                  <c:v>25</c:v>
                </c:pt>
                <c:pt idx="47">
                  <c:v>45</c:v>
                </c:pt>
                <c:pt idx="48">
                  <c:v>25</c:v>
                </c:pt>
                <c:pt idx="49">
                  <c:v>45</c:v>
                </c:pt>
                <c:pt idx="50">
                  <c:v>30</c:v>
                </c:pt>
                <c:pt idx="51">
                  <c:v>60</c:v>
                </c:pt>
                <c:pt idx="52">
                  <c:v>45</c:v>
                </c:pt>
                <c:pt idx="53">
                  <c:v>33</c:v>
                </c:pt>
                <c:pt idx="54">
                  <c:v>20</c:v>
                </c:pt>
                <c:pt idx="55">
                  <c:v>25</c:v>
                </c:pt>
                <c:pt idx="56">
                  <c:v>25</c:v>
                </c:pt>
                <c:pt idx="57">
                  <c:v>40</c:v>
                </c:pt>
                <c:pt idx="58">
                  <c:v>20</c:v>
                </c:pt>
                <c:pt idx="59">
                  <c:v>30</c:v>
                </c:pt>
                <c:pt idx="60">
                  <c:v>25</c:v>
                </c:pt>
                <c:pt idx="61">
                  <c:v>50</c:v>
                </c:pt>
                <c:pt idx="62">
                  <c:v>35</c:v>
                </c:pt>
                <c:pt idx="63">
                  <c:v>40</c:v>
                </c:pt>
                <c:pt idx="64">
                  <c:v>35</c:v>
                </c:pt>
                <c:pt idx="65">
                  <c:v>35</c:v>
                </c:pt>
                <c:pt idx="66">
                  <c:v>35</c:v>
                </c:pt>
                <c:pt idx="67">
                  <c:v>55</c:v>
                </c:pt>
                <c:pt idx="68">
                  <c:v>30</c:v>
                </c:pt>
                <c:pt idx="69">
                  <c:v>75</c:v>
                </c:pt>
                <c:pt idx="70">
                  <c:v>20</c:v>
                </c:pt>
                <c:pt idx="71">
                  <c:v>37</c:v>
                </c:pt>
                <c:pt idx="72">
                  <c:v>17</c:v>
                </c:pt>
                <c:pt idx="73">
                  <c:v>20</c:v>
                </c:pt>
                <c:pt idx="74">
                  <c:v>34</c:v>
                </c:pt>
                <c:pt idx="75">
                  <c:v>45</c:v>
                </c:pt>
                <c:pt idx="76">
                  <c:v>23</c:v>
                </c:pt>
                <c:pt idx="77">
                  <c:v>30</c:v>
                </c:pt>
                <c:pt idx="78">
                  <c:v>15</c:v>
                </c:pt>
                <c:pt idx="79">
                  <c:v>53</c:v>
                </c:pt>
                <c:pt idx="80">
                  <c:v>50</c:v>
                </c:pt>
                <c:pt idx="81">
                  <c:v>25</c:v>
                </c:pt>
                <c:pt idx="82">
                  <c:v>21</c:v>
                </c:pt>
                <c:pt idx="83">
                  <c:v>20</c:v>
                </c:pt>
                <c:pt idx="84">
                  <c:v>23</c:v>
                </c:pt>
                <c:pt idx="85">
                  <c:v>34</c:v>
                </c:pt>
                <c:pt idx="86">
                  <c:v>31</c:v>
                </c:pt>
                <c:pt idx="87">
                  <c:v>60</c:v>
                </c:pt>
                <c:pt idx="88">
                  <c:v>25</c:v>
                </c:pt>
                <c:pt idx="89">
                  <c:v>20</c:v>
                </c:pt>
                <c:pt idx="90">
                  <c:v>30</c:v>
                </c:pt>
                <c:pt idx="91">
                  <c:v>25</c:v>
                </c:pt>
                <c:pt idx="92">
                  <c:v>45</c:v>
                </c:pt>
                <c:pt idx="93">
                  <c:v>20</c:v>
                </c:pt>
                <c:pt idx="94">
                  <c:v>37</c:v>
                </c:pt>
                <c:pt idx="95">
                  <c:v>15</c:v>
                </c:pt>
                <c:pt idx="96">
                  <c:v>27</c:v>
                </c:pt>
                <c:pt idx="97">
                  <c:v>20</c:v>
                </c:pt>
                <c:pt idx="98">
                  <c:v>30</c:v>
                </c:pt>
                <c:pt idx="99">
                  <c:v>35</c:v>
                </c:pt>
                <c:pt idx="100">
                  <c:v>18</c:v>
                </c:pt>
                <c:pt idx="101">
                  <c:v>40</c:v>
                </c:pt>
                <c:pt idx="102">
                  <c:v>15</c:v>
                </c:pt>
                <c:pt idx="103">
                  <c:v>30</c:v>
                </c:pt>
                <c:pt idx="104">
                  <c:v>12</c:v>
                </c:pt>
                <c:pt idx="105">
                  <c:v>16</c:v>
                </c:pt>
                <c:pt idx="106">
                  <c:v>25</c:v>
                </c:pt>
                <c:pt idx="107">
                  <c:v>50</c:v>
                </c:pt>
                <c:pt idx="108">
                  <c:v>25</c:v>
                </c:pt>
                <c:pt idx="109">
                  <c:v>15</c:v>
                </c:pt>
                <c:pt idx="110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2A2-4DFB-A95B-F444110297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281216"/>
        <c:axId val="124283520"/>
      </c:lineChart>
      <c:dateAx>
        <c:axId val="1242812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it-IT" dirty="0"/>
                  <a:t>Data</a:t>
                </a:r>
                <a:r>
                  <a:rPr lang="it-IT" baseline="0" dirty="0"/>
                  <a:t> intervento</a:t>
                </a:r>
                <a:endParaRPr lang="it-IT" dirty="0"/>
              </a:p>
            </c:rich>
          </c:tx>
          <c:overlay val="0"/>
        </c:title>
        <c:numFmt formatCode="dd/mm/yyyy" sourceLinked="1"/>
        <c:majorTickMark val="out"/>
        <c:minorTickMark val="none"/>
        <c:tickLblPos val="nextTo"/>
        <c:crossAx val="124283520"/>
        <c:crosses val="autoZero"/>
        <c:auto val="1"/>
        <c:lblOffset val="100"/>
        <c:baseTimeUnit val="days"/>
      </c:dateAx>
      <c:valAx>
        <c:axId val="12428352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it-IT" dirty="0"/>
                  <a:t>Tempo operatorio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24281216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Tempo di recidiva</c:v>
                </c:pt>
              </c:strCache>
            </c:strRef>
          </c:tx>
          <c:invertIfNegative val="0"/>
          <c:cat>
            <c:strRef>
              <c:f>Foglio1!$A$2:$A$10</c:f>
              <c:strCache>
                <c:ptCount val="9"/>
                <c:pt idx="0">
                  <c:v>1 mese</c:v>
                </c:pt>
                <c:pt idx="1">
                  <c:v>2 mesi</c:v>
                </c:pt>
                <c:pt idx="2">
                  <c:v>3 mesi</c:v>
                </c:pt>
                <c:pt idx="3">
                  <c:v>5 mesi</c:v>
                </c:pt>
                <c:pt idx="4">
                  <c:v>6 mesi</c:v>
                </c:pt>
                <c:pt idx="5">
                  <c:v>7 mesi</c:v>
                </c:pt>
                <c:pt idx="6">
                  <c:v>8 mesi</c:v>
                </c:pt>
                <c:pt idx="7">
                  <c:v>24 mesi</c:v>
                </c:pt>
                <c:pt idx="8">
                  <c:v>48 mesi</c:v>
                </c:pt>
              </c:strCache>
            </c:strRef>
          </c:cat>
          <c:val>
            <c:numRef>
              <c:f>Foglio1!$B$2:$B$10</c:f>
              <c:numCache>
                <c:formatCode>General</c:formatCode>
                <c:ptCount val="9"/>
                <c:pt idx="0">
                  <c:v>1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  <c:pt idx="4">
                  <c:v>1</c:v>
                </c:pt>
                <c:pt idx="5">
                  <c:v>3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E8-426B-885D-CB1BA86E71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2375296"/>
        <c:axId val="72394624"/>
        <c:axId val="0"/>
      </c:bar3DChart>
      <c:catAx>
        <c:axId val="723752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it-IT" dirty="0"/>
                  <a:t>Tempo di recidiva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crossAx val="72394624"/>
        <c:crosses val="autoZero"/>
        <c:auto val="1"/>
        <c:lblAlgn val="ctr"/>
        <c:lblOffset val="100"/>
        <c:noMultiLvlLbl val="0"/>
      </c:catAx>
      <c:valAx>
        <c:axId val="7239462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it-IT" dirty="0"/>
                  <a:t>Pazienti con</a:t>
                </a:r>
                <a:r>
                  <a:rPr lang="it-IT" baseline="0" dirty="0"/>
                  <a:t> recidiva</a:t>
                </a:r>
                <a:endParaRPr lang="it-IT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72375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>
        <c:manualLayout>
          <c:xMode val="edge"/>
          <c:yMode val="edge"/>
          <c:x val="0.17663552317154385"/>
          <c:y val="2.2727272727272728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Tipo di recidiva</c:v>
                </c:pt>
              </c:strCache>
            </c:strRef>
          </c:tx>
          <c:explosion val="22"/>
          <c:cat>
            <c:strRef>
              <c:f>Foglio1!$A$2:$A$4</c:f>
              <c:strCache>
                <c:ptCount val="3"/>
                <c:pt idx="0">
                  <c:v>Secrezioni</c:v>
                </c:pt>
                <c:pt idx="1">
                  <c:v>Tumefazione</c:v>
                </c:pt>
                <c:pt idx="2">
                  <c:v>Ascesso</c:v>
                </c:pt>
              </c:strCache>
            </c:strRef>
          </c:cat>
          <c:val>
            <c:numRef>
              <c:f>Foglio1!$B$2:$B$4</c:f>
              <c:numCache>
                <c:formatCode>General</c:formatCode>
                <c:ptCount val="3"/>
                <c:pt idx="0">
                  <c:v>6</c:v>
                </c:pt>
                <c:pt idx="1">
                  <c:v>6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D4-4CD9-B253-53625EDA80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pPr/>
              <a:t>07/01/2026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074312" y="773072"/>
            <a:ext cx="9896716" cy="36227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846"/>
              </a:lnSpc>
            </a:pP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Esperienza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a </a:t>
            </a: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lungo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termine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del </a:t>
            </a: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trattamento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con </a:t>
            </a: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EPSiT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per sinus </a:t>
            </a:r>
            <a:r>
              <a:rPr lang="en-US" sz="65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pilonidalis</a:t>
            </a:r>
            <a:r>
              <a:rPr lang="en-US" sz="65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144000" y="4884788"/>
            <a:ext cx="8954650" cy="16635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sz="4911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Moretti L</a:t>
            </a:r>
            <a:r>
              <a:rPr lang="en-US" sz="34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</a:t>
            </a:r>
          </a:p>
          <a:p>
            <a:pPr algn="r">
              <a:lnSpc>
                <a:spcPts val="6876"/>
              </a:lnSpc>
            </a:pPr>
            <a:r>
              <a:rPr lang="en-US" sz="3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Barlow Bold"/>
                <a:cs typeface="Barlow Bold"/>
                <a:sym typeface="Barlow Bold"/>
              </a:rPr>
              <a:t> Cerullo G., </a:t>
            </a:r>
            <a:r>
              <a:rPr lang="en-US" sz="34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Barlow Bold"/>
                <a:cs typeface="Barlow Bold"/>
                <a:sym typeface="Barlow Bold"/>
              </a:rPr>
              <a:t>Braini</a:t>
            </a:r>
            <a:r>
              <a:rPr lang="en-US" sz="3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Barlow Bold"/>
                <a:cs typeface="Barlow Bold"/>
                <a:sym typeface="Barlow Bold"/>
              </a:rPr>
              <a:t> A., Colangelo A., Tumminelli F.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020800" y="8872993"/>
            <a:ext cx="3383438" cy="4012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8534400" y="8257094"/>
            <a:ext cx="9608045" cy="37864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Santa Maria degli Angeli, Pordenone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err="1">
                <a:solidFill>
                  <a:schemeClr val="bg1"/>
                </a:solidFill>
              </a:rPr>
              <a:t>Sinus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  <a:r>
              <a:rPr lang="it-IT" sz="3600" dirty="0" err="1">
                <a:solidFill>
                  <a:schemeClr val="bg1"/>
                </a:solidFill>
              </a:rPr>
              <a:t>pilonidalis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305A18B4-0BA4-B3F5-4E40-1CEE582AAA74}"/>
              </a:ext>
            </a:extLst>
          </p:cNvPr>
          <p:cNvSpPr txBox="1"/>
          <p:nvPr/>
        </p:nvSpPr>
        <p:spPr>
          <a:xfrm>
            <a:off x="599026" y="2663606"/>
            <a:ext cx="17155574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r>
              <a:rPr lang="it-IT" sz="2200" b="1" dirty="0"/>
              <a:t>Definizione</a:t>
            </a:r>
          </a:p>
          <a:p>
            <a:r>
              <a:rPr lang="it-IT" sz="2200" dirty="0"/>
              <a:t>Patologia infiammatoria cronica della regione sacrococcigea, caratterizzata dalla presenza di uno o più tramiti fistolosi contenenti peli e detriti cutanei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r>
              <a:rPr lang="it-IT" sz="2200" b="1" dirty="0"/>
              <a:t>Epidemiologia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Incidenza 20-30 casi ogni 100.000 abitanti/anno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Meno frequente nella popolazione Africana e Asiatica, maggiore nei Paesi Mediterranei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r>
              <a:rPr lang="it-IT" sz="2200" b="1" dirty="0"/>
              <a:t>Eziologia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Penetrazione dei peli nella cute della plica interglutea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Reazione infiammatoria cronica da corpo estraneo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Infezione batterica secondaria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r>
              <a:rPr lang="it-IT" sz="2200" b="1" dirty="0"/>
              <a:t>Fattori di rischio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Sesso maschile (rapporto M:F = 3-4:1)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Età tra i 15-35 anni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Sedentarietà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Ipertricosi</a:t>
            </a:r>
          </a:p>
          <a:p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8" name="Immagine 7" descr="Immagine che contiene schizzo, disegno, illustrazione, cartone animato&#10;&#10;Il contenuto generato dall'IA potrebbe non essere corretto.">
            <a:extLst>
              <a:ext uri="{FF2B5EF4-FFF2-40B4-BE49-F238E27FC236}">
                <a16:creationId xmlns:a16="http://schemas.microsoft.com/office/drawing/2014/main" id="{85A61FA5-FECA-B8CD-85F4-2B87DF2F40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2774" y="4234591"/>
            <a:ext cx="5916200" cy="3871703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EF754FA-77B4-CCA2-365F-63A571248C5A}"/>
              </a:ext>
            </a:extLst>
          </p:cNvPr>
          <p:cNvSpPr txBox="1"/>
          <p:nvPr/>
        </p:nvSpPr>
        <p:spPr>
          <a:xfrm>
            <a:off x="5638800" y="7430814"/>
            <a:ext cx="92964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Obesità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Scarsa igiene locale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Trauma ripetuto della regione sacrococcigea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Familiarità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1FB2F-2578-27B6-038E-272548056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E64EEBD6-9DF2-ABDC-35D4-DDB2D1AAE9AA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err="1">
                <a:solidFill>
                  <a:schemeClr val="bg1"/>
                </a:solidFill>
              </a:rPr>
              <a:t>Sinus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  <a:r>
              <a:rPr lang="it-IT" sz="3600" dirty="0" err="1">
                <a:solidFill>
                  <a:schemeClr val="bg1"/>
                </a:solidFill>
              </a:rPr>
              <a:t>pilonidalis</a:t>
            </a:r>
            <a:r>
              <a:rPr lang="it-IT" sz="3600" dirty="0">
                <a:solidFill>
                  <a:schemeClr val="bg1"/>
                </a:solidFill>
              </a:rPr>
              <a:t>: diagnosi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B86B2134-2A34-2620-3D1C-08D3A9E3A8A0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E78AE50D-06D0-79C7-23CD-43519042EA16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92463F60-7A14-1128-A800-EA1541D4CAAD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B289379-2C4A-A4D6-552E-B1189D2ED6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97BD7A4A-EF98-37CD-0604-C4E5CD349D77}"/>
              </a:ext>
            </a:extLst>
          </p:cNvPr>
          <p:cNvSpPr txBox="1"/>
          <p:nvPr/>
        </p:nvSpPr>
        <p:spPr>
          <a:xfrm>
            <a:off x="976793" y="3341227"/>
            <a:ext cx="62484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it-IT" sz="2200" b="1" dirty="0"/>
              <a:t>Clinica: </a:t>
            </a:r>
          </a:p>
          <a:p>
            <a:pPr lvl="1"/>
            <a:endParaRPr lang="it-IT" sz="22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Cisti asintomatica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Ascesso acuto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Dolore locale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Tumefazione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Arrossamento cutaneo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Secrezione sieropurulenta o ematica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Febbre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Malattia cronica con secrezioni intermittenti dai tramiti fistolosi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lvl="1"/>
            <a:r>
              <a:rPr lang="it-IT" sz="2200" b="1" dirty="0"/>
              <a:t>Imaging: </a:t>
            </a:r>
            <a:r>
              <a:rPr lang="it-IT" sz="2200" dirty="0"/>
              <a:t>Ecografia, RMN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6DA507A-0B5F-360E-3914-D501C18CC065}"/>
              </a:ext>
            </a:extLst>
          </p:cNvPr>
          <p:cNvSpPr txBox="1"/>
          <p:nvPr/>
        </p:nvSpPr>
        <p:spPr>
          <a:xfrm>
            <a:off x="11848253" y="3341227"/>
            <a:ext cx="5462954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200" b="1" dirty="0"/>
              <a:t>Diagnosi differenziale: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Idrosadenite suppurativa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 err="1"/>
              <a:t>Pioderma</a:t>
            </a:r>
            <a:r>
              <a:rPr lang="it-IT" sz="2200" dirty="0"/>
              <a:t> gangrenoso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Fistola o ascesso perianale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Osteomielite sacrale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Foruncolo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Cisti sebacea infetta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Teratoma sacrococcigeo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Cordoma sacrococcigeo od altro tumore </a:t>
            </a:r>
            <a:r>
              <a:rPr lang="it-IT" sz="2200" dirty="0" err="1"/>
              <a:t>presacrale</a:t>
            </a:r>
            <a:endParaRPr lang="it-IT" sz="2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Morbo di Crohn</a:t>
            </a:r>
            <a:br>
              <a:rPr lang="it-IT" dirty="0"/>
            </a:br>
            <a:endParaRPr lang="it-IT" dirty="0"/>
          </a:p>
        </p:txBody>
      </p:sp>
      <p:pic>
        <p:nvPicPr>
          <p:cNvPr id="8" name="Immagine 7" descr="Immagine che contiene Imaging medicale, radiologia, lastra dei raggi X&#10;&#10;Il contenuto generato dall'IA potrebbe non essere corretto.">
            <a:extLst>
              <a:ext uri="{FF2B5EF4-FFF2-40B4-BE49-F238E27FC236}">
                <a16:creationId xmlns:a16="http://schemas.microsoft.com/office/drawing/2014/main" id="{5B3160E6-3FE3-C485-5BB1-A81D8F1E3DB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4227" y="6751744"/>
            <a:ext cx="3496163" cy="2286319"/>
          </a:xfrm>
          <a:prstGeom prst="rect">
            <a:avLst/>
          </a:prstGeom>
        </p:spPr>
      </p:pic>
      <p:pic>
        <p:nvPicPr>
          <p:cNvPr id="10" name="Immagine 9" descr="Immagine che contiene Carne, primo piano, vena, pelle&#10;&#10;Il contenuto generato dall'IA potrebbe non essere corretto.">
            <a:extLst>
              <a:ext uri="{FF2B5EF4-FFF2-40B4-BE49-F238E27FC236}">
                <a16:creationId xmlns:a16="http://schemas.microsoft.com/office/drawing/2014/main" id="{067D0D3B-1621-60DF-ADD5-AEBBEE3504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97" t="12583" r="10097" b="908"/>
          <a:stretch>
            <a:fillRect/>
          </a:stretch>
        </p:blipFill>
        <p:spPr>
          <a:xfrm>
            <a:off x="7807264" y="3341227"/>
            <a:ext cx="2673469" cy="3302844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2078633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FD702-EE6F-FA35-4FC5-D9F05034C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68AD3382-767E-ECCB-ACAC-DAF71E851570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err="1">
                <a:solidFill>
                  <a:schemeClr val="bg1"/>
                </a:solidFill>
              </a:rPr>
              <a:t>Sinus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  <a:r>
              <a:rPr lang="it-IT" sz="3600" dirty="0" err="1">
                <a:solidFill>
                  <a:schemeClr val="bg1"/>
                </a:solidFill>
              </a:rPr>
              <a:t>pilonidalis</a:t>
            </a:r>
            <a:r>
              <a:rPr lang="it-IT" sz="3600" dirty="0">
                <a:solidFill>
                  <a:schemeClr val="bg1"/>
                </a:solidFill>
              </a:rPr>
              <a:t>: trattamento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044B30A-6A5C-62F6-AEBF-33F5FEB5BCB1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4A09212F-7FC6-B71E-96D6-936A4C428CEB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339231CD-5EA3-D2EF-B78A-D892433B04F7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C14D880-C344-B899-C027-4C8869B7A0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E09D530B-159B-15F9-4592-0DCAAC335451}"/>
              </a:ext>
            </a:extLst>
          </p:cNvPr>
          <p:cNvSpPr txBox="1"/>
          <p:nvPr/>
        </p:nvSpPr>
        <p:spPr>
          <a:xfrm>
            <a:off x="306736" y="3091489"/>
            <a:ext cx="16646412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lvl="1"/>
            <a:r>
              <a:rPr lang="it-IT" sz="2200" b="1" dirty="0"/>
              <a:t>Acuto:</a:t>
            </a:r>
            <a:r>
              <a:rPr lang="it-IT" sz="2200" dirty="0"/>
              <a:t> incisione e drenaggio dell’ascesso, terapia antibiotica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lvl="1"/>
            <a:r>
              <a:rPr lang="it-IT" sz="2200" b="1" dirty="0"/>
              <a:t>Definitivo:</a:t>
            </a:r>
            <a:r>
              <a:rPr lang="it-IT" sz="2200" dirty="0"/>
              <a:t> mira ad asportare/pulire la cisti e i tratti fistolosi</a:t>
            </a:r>
          </a:p>
          <a:p>
            <a:pPr lvl="1"/>
            <a:endParaRPr lang="it-IT" sz="22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Tecniche aperte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 err="1"/>
              <a:t>Karydakis</a:t>
            </a:r>
            <a:endParaRPr lang="it-IT" sz="22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/>
              <a:t>Lembo di </a:t>
            </a:r>
            <a:r>
              <a:rPr lang="it-IT" sz="2200" dirty="0" err="1"/>
              <a:t>Limberg</a:t>
            </a:r>
            <a:endParaRPr lang="it-IT" sz="22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Tecniche mininvasive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 err="1"/>
              <a:t>EPSiT</a:t>
            </a:r>
            <a:r>
              <a:rPr lang="it-IT" sz="2200" dirty="0"/>
              <a:t> 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 err="1"/>
              <a:t>SiLaC</a:t>
            </a:r>
            <a:r>
              <a:rPr lang="it-IT" sz="2200" dirty="0"/>
              <a:t> (</a:t>
            </a:r>
            <a:r>
              <a:rPr lang="en-US" sz="2200" dirty="0"/>
              <a:t>Sinus Laser-Assisted Closure)</a:t>
            </a:r>
            <a:endParaRPr lang="it-IT" sz="22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 err="1"/>
              <a:t>Gips</a:t>
            </a:r>
            <a:r>
              <a:rPr lang="it-IT" sz="2200" dirty="0"/>
              <a:t> procedure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it-IT" sz="2200" dirty="0"/>
              <a:t>Trattamento con fenolo, colla di fibrina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6" name="Immagine 5" descr="Immagine che contiene testo, schermata, linea&#10;&#10;Il contenuto generato dall'IA potrebbe non essere corretto.">
            <a:extLst>
              <a:ext uri="{FF2B5EF4-FFF2-40B4-BE49-F238E27FC236}">
                <a16:creationId xmlns:a16="http://schemas.microsoft.com/office/drawing/2014/main" id="{B48CBD02-FCC1-B565-433F-ED68E1871A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9" t="18239" r="6591" b="22198"/>
          <a:stretch>
            <a:fillRect/>
          </a:stretch>
        </p:blipFill>
        <p:spPr>
          <a:xfrm>
            <a:off x="12912152" y="3205790"/>
            <a:ext cx="4831540" cy="2362200"/>
          </a:xfrm>
          <a:prstGeom prst="rect">
            <a:avLst/>
          </a:prstGeom>
        </p:spPr>
      </p:pic>
      <p:pic>
        <p:nvPicPr>
          <p:cNvPr id="8" name="Immagine 7" descr="Immagine che contiene cibo, moda&#10;&#10;Il contenuto generato dall'IA potrebbe non essere corretto.">
            <a:extLst>
              <a:ext uri="{FF2B5EF4-FFF2-40B4-BE49-F238E27FC236}">
                <a16:creationId xmlns:a16="http://schemas.microsoft.com/office/drawing/2014/main" id="{BCE2D08A-5D2D-9B55-4E33-A2E4D21E37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6978" y="6034469"/>
            <a:ext cx="4732250" cy="2537115"/>
          </a:xfrm>
          <a:prstGeom prst="rect">
            <a:avLst/>
          </a:prstGeom>
        </p:spPr>
      </p:pic>
      <p:pic>
        <p:nvPicPr>
          <p:cNvPr id="10" name="Immagine 9" descr="Immagine che contiene schizzo, testo, moda, design&#10;&#10;Il contenuto generato dall'IA potrebbe non essere corretto.">
            <a:extLst>
              <a:ext uri="{FF2B5EF4-FFF2-40B4-BE49-F238E27FC236}">
                <a16:creationId xmlns:a16="http://schemas.microsoft.com/office/drawing/2014/main" id="{0C776DE8-0181-F45C-07B9-D39E42FAF1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4144512"/>
            <a:ext cx="3702860" cy="3820146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625509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BF7DC-E1A6-4E45-A973-BC9370614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AB85349-0FE5-2839-1979-E6D45B4695E9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err="1">
                <a:solidFill>
                  <a:schemeClr val="bg1"/>
                </a:solidFill>
              </a:rPr>
              <a:t>EPSiT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2E9C4642-9EEE-079E-E7A8-6D5B9D3FBED2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2D3B9EB1-E7A5-3E2C-A92C-3861E140821B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BEA6964-3E6D-071E-EFD8-F1E9AC56E93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A983D7E-0126-29E0-7640-7844553DEA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366495BB-E28B-47D4-55AC-A1D0F4F16D17}"/>
              </a:ext>
            </a:extLst>
          </p:cNvPr>
          <p:cNvSpPr txBox="1"/>
          <p:nvPr/>
        </p:nvSpPr>
        <p:spPr>
          <a:xfrm>
            <a:off x="2895600" y="3961875"/>
            <a:ext cx="9144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Tecnica sviluppata nel 2013 da </a:t>
            </a:r>
            <a:r>
              <a:rPr lang="it-IT" sz="2200" dirty="0" err="1"/>
              <a:t>Meinero</a:t>
            </a: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Permette di ottenere la guarigione completa del </a:t>
            </a:r>
            <a:r>
              <a:rPr lang="it-IT" sz="2200" dirty="0" err="1"/>
              <a:t>sinus</a:t>
            </a:r>
            <a:r>
              <a:rPr lang="it-IT" sz="2200" dirty="0"/>
              <a:t> attraverso delle piccole incisioni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Due fasi: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Diagnostica: attraverso il </a:t>
            </a:r>
            <a:r>
              <a:rPr lang="it-IT" sz="2200" dirty="0" err="1"/>
              <a:t>fistuloscopio</a:t>
            </a:r>
            <a:r>
              <a:rPr lang="it-IT" sz="2200" dirty="0"/>
              <a:t> si identifica la cavità del </a:t>
            </a:r>
            <a:r>
              <a:rPr lang="it-IT" sz="2200" dirty="0" err="1"/>
              <a:t>sinus</a:t>
            </a:r>
            <a:r>
              <a:rPr lang="it-IT" sz="2200" dirty="0"/>
              <a:t> e dei tragitti fistolosi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Operativa: rimozione dei peli, pulizia e coagulazione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</p:txBody>
      </p:sp>
      <p:pic>
        <p:nvPicPr>
          <p:cNvPr id="7" name="Immagine 6" descr="Immagine che contiene schizzo, diagramma, disegno&#10;&#10;Il contenuto generato dall'IA potrebbe non essere corretto.">
            <a:extLst>
              <a:ext uri="{FF2B5EF4-FFF2-40B4-BE49-F238E27FC236}">
                <a16:creationId xmlns:a16="http://schemas.microsoft.com/office/drawing/2014/main" id="{82B7D7FD-8B74-2DAE-D9C6-938A7AE7FC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" t="5033" r="1107" b="5024"/>
          <a:stretch>
            <a:fillRect/>
          </a:stretch>
        </p:blipFill>
        <p:spPr>
          <a:xfrm>
            <a:off x="12691778" y="1863213"/>
            <a:ext cx="4999547" cy="3159918"/>
          </a:xfrm>
          <a:prstGeom prst="rect">
            <a:avLst/>
          </a:prstGeom>
        </p:spPr>
      </p:pic>
      <p:pic>
        <p:nvPicPr>
          <p:cNvPr id="9" name="Immagine 8" descr="Immagine che contiene Attrezzature mediche, medico, cavo, interno&#10;&#10;Il contenuto generato dall'IA potrebbe non essere corretto.">
            <a:extLst>
              <a:ext uri="{FF2B5EF4-FFF2-40B4-BE49-F238E27FC236}">
                <a16:creationId xmlns:a16="http://schemas.microsoft.com/office/drawing/2014/main" id="{44703F06-6980-B175-B127-E4D3A419A1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" t="2376" b="4344"/>
          <a:stretch>
            <a:fillRect/>
          </a:stretch>
        </p:blipFill>
        <p:spPr>
          <a:xfrm>
            <a:off x="12788978" y="5143500"/>
            <a:ext cx="4999547" cy="4580363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3731087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4EB11D-56A8-2869-2292-FD414259B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A080A4B-A943-B183-D7CF-79E3ADB29090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Materiali e Metodi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808C64C-0BEF-86F4-60C9-7A29A16999A7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D9DF05E1-7999-5F31-EE91-E072ECCB81D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5F2B6750-D74D-34AA-17BC-C47EB6E97ED1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A47C40D-CFD5-D63B-00B0-3AA339D97F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A5BA0DDC-F27B-74CC-492C-2E8BB5B96DAC}"/>
              </a:ext>
            </a:extLst>
          </p:cNvPr>
          <p:cNvSpPr txBox="1"/>
          <p:nvPr/>
        </p:nvSpPr>
        <p:spPr>
          <a:xfrm>
            <a:off x="942125" y="4263027"/>
            <a:ext cx="1005800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Studio osservazionale condotto da Gennaio 2018 a Novembre 2024</a:t>
            </a:r>
          </a:p>
          <a:p>
            <a:r>
              <a:rPr lang="it-IT" sz="22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Pazienti con </a:t>
            </a:r>
            <a:r>
              <a:rPr lang="it-IT" sz="2200" dirty="0" err="1"/>
              <a:t>sinus</a:t>
            </a:r>
            <a:r>
              <a:rPr lang="it-IT" sz="2200" dirty="0"/>
              <a:t> </a:t>
            </a:r>
            <a:r>
              <a:rPr lang="it-IT" sz="2200" dirty="0" err="1"/>
              <a:t>pilonidalis</a:t>
            </a:r>
            <a:r>
              <a:rPr lang="it-IT" sz="2200" dirty="0"/>
              <a:t> sintomatici afferenti alla Chirurgia Generale di Pordenone e Spilimbergo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Tutte le procedure sono state eseguite con lo stesso tipo di </a:t>
            </a:r>
            <a:r>
              <a:rPr lang="it-IT" sz="2200" dirty="0" err="1"/>
              <a:t>fistuloscopio</a:t>
            </a:r>
            <a:r>
              <a:rPr lang="it-IT" sz="2200" dirty="0"/>
              <a:t> </a:t>
            </a:r>
            <a:r>
              <a:rPr lang="en-US" sz="2200" i="1" dirty="0"/>
              <a:t>(Karl Storz</a:t>
            </a:r>
            <a:r>
              <a:rPr lang="en-US" sz="2200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Anestesia locale o spinale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Antibiotico profilassi con cefalosporina</a:t>
            </a:r>
          </a:p>
        </p:txBody>
      </p:sp>
      <p:pic>
        <p:nvPicPr>
          <p:cNvPr id="8" name="Immagine 7" descr="Immagine che contiene aria aperta, edificio, cielo, Aerofotogrammetria&#10;&#10;Il contenuto generato dall'IA potrebbe non essere corretto.">
            <a:extLst>
              <a:ext uri="{FF2B5EF4-FFF2-40B4-BE49-F238E27FC236}">
                <a16:creationId xmlns:a16="http://schemas.microsoft.com/office/drawing/2014/main" id="{86096BC8-55FF-F3C5-7A0D-D21D4E2C33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126" y="4006751"/>
            <a:ext cx="6130812" cy="4087208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1698640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72BD5-A788-EEBE-C5A8-D86FDA606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EE47507-6295-1103-73D9-0AC612A860C1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Materiali e Metodi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47AFBD96-6E72-A161-B610-0FB59FAA56AE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C966ACA-6C27-5BCF-0A3F-70659A0EB528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2CEFB0EB-44A3-EC20-17DC-A65BDDDB6755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3BB9C24-924B-7EC6-BAB7-767E9F9D41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7CC4BBC8-7EB1-218A-BE21-7D33F90095CC}"/>
              </a:ext>
            </a:extLst>
          </p:cNvPr>
          <p:cNvSpPr txBox="1"/>
          <p:nvPr/>
        </p:nvSpPr>
        <p:spPr>
          <a:xfrm>
            <a:off x="983585" y="3174685"/>
            <a:ext cx="745266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/>
              <a:t>Il procedimento chirurgico è stato il seguente: </a:t>
            </a:r>
          </a:p>
          <a:p>
            <a:endParaRPr lang="it-IT" sz="2200" dirty="0"/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Paziente in posizione prona, eseguita la disinfezione cutanea con clorexidina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Ispezione della sede sacrococcigea, introduzione dello specillo negli orifizi cutanei dei tramiti fistolosi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Asportazione con BE dei granulomi esterni ai tragitti fistolosi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Introduzione del </a:t>
            </a:r>
            <a:r>
              <a:rPr lang="it-IT" sz="2200" dirty="0" err="1"/>
              <a:t>fistuloscopio</a:t>
            </a:r>
            <a:r>
              <a:rPr lang="it-IT" sz="2200" dirty="0"/>
              <a:t> attraverso l’orifizio più caudale, avvio dell’irrigazione, identificazione del tragitto primario e di quelli secondari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Rimozione dei peli con una pinza introdotta nel canale operatorio del </a:t>
            </a:r>
            <a:r>
              <a:rPr lang="it-IT" sz="2200" dirty="0" err="1"/>
              <a:t>fistuloscopio</a:t>
            </a:r>
            <a:r>
              <a:rPr lang="it-IT" sz="2200" dirty="0"/>
              <a:t>, 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 err="1"/>
              <a:t>Cruentazione</a:t>
            </a:r>
            <a:r>
              <a:rPr lang="it-IT" sz="2200" dirty="0"/>
              <a:t> del tragitto fistoloso</a:t>
            </a:r>
          </a:p>
          <a:p>
            <a:pPr marL="800100" lvl="1" indent="-342900">
              <a:buFont typeface="+mj-lt"/>
              <a:buAutoNum type="arabicPeriod"/>
            </a:pPr>
            <a:r>
              <a:rPr lang="it-IT" sz="2200" dirty="0"/>
              <a:t>Ablazione della cavità del </a:t>
            </a:r>
            <a:r>
              <a:rPr lang="it-IT" sz="2200" dirty="0" err="1"/>
              <a:t>sinus</a:t>
            </a:r>
            <a:r>
              <a:rPr lang="it-IT" sz="2200" dirty="0"/>
              <a:t> e dei tratti fistolosi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1FF763C3-4F54-C536-A60E-B564D1F68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84" t="27617" r="35184" b="27698"/>
          <a:stretch/>
        </p:blipFill>
        <p:spPr bwMode="auto">
          <a:xfrm rot="16200000">
            <a:off x="8904984" y="2110180"/>
            <a:ext cx="2208676" cy="22086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magine 6" descr="Immagine che contiene persona, stanza, interno, lesione&#10;&#10;Descrizione generata automaticamente">
            <a:extLst>
              <a:ext uri="{FF2B5EF4-FFF2-40B4-BE49-F238E27FC236}">
                <a16:creationId xmlns:a16="http://schemas.microsoft.com/office/drawing/2014/main" id="{DFA517D8-A7C2-97E8-3EFF-0E9C10B606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91" t="27560" r="24892" b="41750"/>
          <a:stretch/>
        </p:blipFill>
        <p:spPr bwMode="auto">
          <a:xfrm rot="16200000">
            <a:off x="11582400" y="2103121"/>
            <a:ext cx="2208677" cy="22086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magine 7" descr="Immagine che contiene persona, pelle, Carne, unghia/chiodo&#10;&#10;Descrizione generata automaticamente">
            <a:extLst>
              <a:ext uri="{FF2B5EF4-FFF2-40B4-BE49-F238E27FC236}">
                <a16:creationId xmlns:a16="http://schemas.microsoft.com/office/drawing/2014/main" id="{2FEC87DE-101C-3175-3CF8-E0A3B62B23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23" t="24918" r="19073" b="31358"/>
          <a:stretch/>
        </p:blipFill>
        <p:spPr bwMode="auto">
          <a:xfrm rot="16200000">
            <a:off x="14088826" y="2103121"/>
            <a:ext cx="2208676" cy="22086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magine 8" descr="Immagine che contiene Attrezzature mediche, medico, interno, assistenza sanitaria&#10;&#10;Descrizione generata automaticamente">
            <a:extLst>
              <a:ext uri="{FF2B5EF4-FFF2-40B4-BE49-F238E27FC236}">
                <a16:creationId xmlns:a16="http://schemas.microsoft.com/office/drawing/2014/main" id="{4944898B-9A46-3523-CE5C-66291435587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12035" t="8661" r="5953" b="6350"/>
          <a:stretch/>
        </p:blipFill>
        <p:spPr bwMode="auto">
          <a:xfrm>
            <a:off x="8920224" y="4594147"/>
            <a:ext cx="4870853" cy="23560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magine 9" descr="Immagine che contiene rosso, arancione&#10;&#10;Descrizione generata automaticamente con attendibilità media">
            <a:extLst>
              <a:ext uri="{FF2B5EF4-FFF2-40B4-BE49-F238E27FC236}">
                <a16:creationId xmlns:a16="http://schemas.microsoft.com/office/drawing/2014/main" id="{0711C8FB-06AC-E29C-4D16-97D8CE7163B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l="8445" r="8341"/>
          <a:stretch/>
        </p:blipFill>
        <p:spPr bwMode="auto">
          <a:xfrm>
            <a:off x="9874264" y="7008480"/>
            <a:ext cx="2715384" cy="27153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Immagine 13" descr="Immagine che contiene schermata, rosso&#10;&#10;Descrizione generata automaticamente">
            <a:extLst>
              <a:ext uri="{FF2B5EF4-FFF2-40B4-BE49-F238E27FC236}">
                <a16:creationId xmlns:a16="http://schemas.microsoft.com/office/drawing/2014/main" id="{83548290-23B2-0317-EA32-99C9B0092CC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l="2045" r="2357"/>
          <a:stretch/>
        </p:blipFill>
        <p:spPr bwMode="auto">
          <a:xfrm>
            <a:off x="13944600" y="4547807"/>
            <a:ext cx="2356054" cy="23560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Immagine 15" descr="Immagine che contiene pianeta, sfera, schermata, Oggetto astronomico&#10;&#10;Descrizione generata automaticamente">
            <a:extLst>
              <a:ext uri="{FF2B5EF4-FFF2-40B4-BE49-F238E27FC236}">
                <a16:creationId xmlns:a16="http://schemas.microsoft.com/office/drawing/2014/main" id="{6BCF29E9-0C61-42A1-1EC9-D861859127A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4" t="13442" r="19684" b="7220"/>
          <a:stretch/>
        </p:blipFill>
        <p:spPr bwMode="auto">
          <a:xfrm>
            <a:off x="12801600" y="7008479"/>
            <a:ext cx="2715384" cy="27153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2D68EB3F-2597-87E9-6E58-0C8F53046FF9}"/>
              </a:ext>
            </a:extLst>
          </p:cNvPr>
          <p:cNvSpPr txBox="1"/>
          <p:nvPr/>
        </p:nvSpPr>
        <p:spPr>
          <a:xfrm>
            <a:off x="8902364" y="3891769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1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1DCD4F1-DE72-5D7B-D8D2-D3190A408D6A}"/>
              </a:ext>
            </a:extLst>
          </p:cNvPr>
          <p:cNvSpPr txBox="1"/>
          <p:nvPr/>
        </p:nvSpPr>
        <p:spPr>
          <a:xfrm>
            <a:off x="11579779" y="3826343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2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D6EAE49D-4FFD-6CB9-BFE2-AB0E6F84996A}"/>
              </a:ext>
            </a:extLst>
          </p:cNvPr>
          <p:cNvSpPr txBox="1"/>
          <p:nvPr/>
        </p:nvSpPr>
        <p:spPr>
          <a:xfrm>
            <a:off x="14070966" y="3827004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3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8358B49-0E44-1EC4-7E17-EA897B1CDACD}"/>
              </a:ext>
            </a:extLst>
          </p:cNvPr>
          <p:cNvSpPr txBox="1"/>
          <p:nvPr/>
        </p:nvSpPr>
        <p:spPr>
          <a:xfrm>
            <a:off x="8902364" y="6468108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4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82719ACD-D79E-9C88-65CF-269B206B6F29}"/>
              </a:ext>
            </a:extLst>
          </p:cNvPr>
          <p:cNvSpPr txBox="1"/>
          <p:nvPr/>
        </p:nvSpPr>
        <p:spPr>
          <a:xfrm>
            <a:off x="13934568" y="6407309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5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036E949F-6F48-150F-373C-B64B8DF2727A}"/>
              </a:ext>
            </a:extLst>
          </p:cNvPr>
          <p:cNvSpPr txBox="1"/>
          <p:nvPr/>
        </p:nvSpPr>
        <p:spPr>
          <a:xfrm>
            <a:off x="9871644" y="9231420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6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C5C4F544-F4E6-0918-7EE1-439C15D7080D}"/>
              </a:ext>
            </a:extLst>
          </p:cNvPr>
          <p:cNvSpPr txBox="1"/>
          <p:nvPr/>
        </p:nvSpPr>
        <p:spPr>
          <a:xfrm>
            <a:off x="12801600" y="9231420"/>
            <a:ext cx="68097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600" b="1" dirty="0"/>
              <a:t>7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1381303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FC379-45F0-9B28-A3C5-C1FD20C5E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DEDDC5AA-5B20-4453-54B8-93A59C4C451C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Materiali e Metodi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AA4A8ABF-AA72-6D95-59F6-BA5041061A99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7BFE568F-820C-1EBE-465C-DF341A5322C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B97BBD38-7AE2-7FAE-5D5F-3EABC87AF8BD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827C8D9-4CEB-505B-008A-E8BF2A503B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1D8E4545-4CD8-EECC-B566-5062B351FE7F}"/>
              </a:ext>
            </a:extLst>
          </p:cNvPr>
          <p:cNvSpPr txBox="1"/>
          <p:nvPr/>
        </p:nvSpPr>
        <p:spPr>
          <a:xfrm>
            <a:off x="4572000" y="3086100"/>
            <a:ext cx="124968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Tutti i pazienti hanno avuto un ricovero di una notte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Alla dimissione i pazienti venivano istruiti a: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Eseguire lavaggi con SF due volte al giorno dagli orifizi dei tramiti fistolosi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Mantenere la zona depilata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Controllo clinico a 1 settimana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Follow-up telefonico  per valutare la recidiva a 1-7 anni, in base a qual era l’anno in cui era stata eseguita la chirurgia durante il periodo di studio. 8 pazienti non rintracciabili telefonicamente.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Definizioni: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Guarigione: chiusura completa  degli orifizi esterni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2200" dirty="0"/>
              <a:t>Recidiva: ricomparsa della sintomatologia dopo un’iniziale guarigione della ferita, classificata in: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Minima (secrezioni)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Intermedia (tumefazione)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Severa (ascesso)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</p:spTree>
    <p:extLst>
      <p:ext uri="{BB962C8B-B14F-4D97-AF65-F5344CB8AC3E}">
        <p14:creationId xmlns:p14="http://schemas.microsoft.com/office/powerpoint/2010/main" val="3680590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F4B73-1CB9-51FC-32B3-A78894DFE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1385F429-AAE8-F664-7F5E-98ADA99BB8B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Risultati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A22BC90-A2CA-0071-2E28-B6559716AF31}"/>
              </a:ext>
            </a:extLst>
          </p:cNvPr>
          <p:cNvSpPr txBox="1"/>
          <p:nvPr/>
        </p:nvSpPr>
        <p:spPr>
          <a:xfrm>
            <a:off x="4073412" y="875215"/>
            <a:ext cx="13258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Esperienza di sei anni della Chirurgia Generale di Pordenone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A5954A55-068A-744A-AFF5-9C91A4E97255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1448E91-52AC-5DF8-0C55-5F465144092E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5B20128E-4F0D-6CC2-179B-83BDE84CDAB9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FEBD8D6-C6E3-2064-3B5D-01853892E7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24F9D9A-B045-3079-C2CF-59B4D0892F80}"/>
              </a:ext>
            </a:extLst>
          </p:cNvPr>
          <p:cNvSpPr txBox="1"/>
          <p:nvPr/>
        </p:nvSpPr>
        <p:spPr>
          <a:xfrm>
            <a:off x="609600" y="3017447"/>
            <a:ext cx="8763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Totale di 111 pazienti con </a:t>
            </a:r>
            <a:r>
              <a:rPr lang="it-IT" sz="2200" dirty="0" err="1"/>
              <a:t>sinus</a:t>
            </a:r>
            <a:r>
              <a:rPr lang="it-IT" sz="2200" dirty="0"/>
              <a:t> </a:t>
            </a:r>
            <a:r>
              <a:rPr lang="it-IT" sz="2200" dirty="0" err="1"/>
              <a:t>pilonidalis</a:t>
            </a:r>
            <a:r>
              <a:rPr lang="it-IT" sz="2200" dirty="0"/>
              <a:t> sintomatico trattato con </a:t>
            </a:r>
            <a:r>
              <a:rPr lang="it-IT" sz="2200" dirty="0" err="1"/>
              <a:t>EPSiT</a:t>
            </a: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Età  media 29 ± 12 anni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93 maschi, 18 femmine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Tempo operatorio medio 35 min +/- 13 (range: 12-75 min)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4 casi in cui è stata eseguita un’anestesia locale, 107 spinale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Lunghezza media del tragitto fistoloso principale 3.9 cm +/- 1.9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Presenza di tramiti secondari in 32 pazienti (29%)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Aderenza alla depilazione in 25 </a:t>
            </a:r>
            <a:r>
              <a:rPr lang="it-IT" sz="2200" dirty="0" err="1"/>
              <a:t>pz</a:t>
            </a:r>
            <a:r>
              <a:rPr lang="it-IT" sz="2200" dirty="0"/>
              <a:t> (22%)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Tempo di guarigione medio 36 giorni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200" dirty="0"/>
          </a:p>
          <a:p>
            <a:endParaRPr lang="it-IT" dirty="0"/>
          </a:p>
        </p:txBody>
      </p:sp>
      <p:graphicFrame>
        <p:nvGraphicFramePr>
          <p:cNvPr id="14" name="Grafico 13"/>
          <p:cNvGraphicFramePr/>
          <p:nvPr>
            <p:extLst>
              <p:ext uri="{D42A27DB-BD31-4B8C-83A1-F6EECF244321}">
                <p14:modId xmlns:p14="http://schemas.microsoft.com/office/powerpoint/2010/main" val="3415795320"/>
              </p:ext>
            </p:extLst>
          </p:nvPr>
        </p:nvGraphicFramePr>
        <p:xfrm>
          <a:off x="8382000" y="3695700"/>
          <a:ext cx="9568543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54689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F4B73-1CB9-51FC-32B3-A78894DFE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1385F429-AAE8-F664-7F5E-98ADA99BB8B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Risultati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A22BC90-A2CA-0071-2E28-B6559716AF31}"/>
              </a:ext>
            </a:extLst>
          </p:cNvPr>
          <p:cNvSpPr txBox="1"/>
          <p:nvPr/>
        </p:nvSpPr>
        <p:spPr>
          <a:xfrm>
            <a:off x="4073412" y="875215"/>
            <a:ext cx="13258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Esperienza di sei anni della Chirurgia Generale di Pordenone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A5954A55-068A-744A-AFF5-9C91A4E97255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1448E91-52AC-5DF8-0C55-5F465144092E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5B20128E-4F0D-6CC2-179B-83BDE84CDAB9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FEBD8D6-C6E3-2064-3B5D-01853892E7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6560E438-A8BB-348F-0362-93B2E7E7FBBC}"/>
              </a:ext>
            </a:extLst>
          </p:cNvPr>
          <p:cNvSpPr txBox="1"/>
          <p:nvPr/>
        </p:nvSpPr>
        <p:spPr>
          <a:xfrm>
            <a:off x="685800" y="2857500"/>
            <a:ext cx="67818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2200" dirty="0"/>
              <a:t>Complicanze  (3.6%)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2 infezioni di ferita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2 necrosi cutanee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Recidiva in 18 </a:t>
            </a:r>
            <a:r>
              <a:rPr lang="it-IT" sz="2200" dirty="0" err="1"/>
              <a:t>pz</a:t>
            </a:r>
            <a:r>
              <a:rPr lang="it-IT" sz="2200" dirty="0"/>
              <a:t> (16%)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Tempo di recidiva medio 8 mesi (2-48 mesi) 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Grado di recidiva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Minima (secrezioni): 6 </a:t>
            </a:r>
            <a:r>
              <a:rPr lang="it-IT" sz="2200" dirty="0" err="1"/>
              <a:t>pz</a:t>
            </a:r>
            <a:endParaRPr lang="it-IT" sz="22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Intermedia (tumefazione): 6 </a:t>
            </a:r>
            <a:r>
              <a:rPr lang="it-IT" sz="2200" dirty="0" err="1"/>
              <a:t>pz</a:t>
            </a:r>
            <a:endParaRPr lang="it-IT" sz="22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sz="2200" dirty="0"/>
              <a:t>Severa (ascesso): 6 </a:t>
            </a:r>
            <a:r>
              <a:rPr lang="it-IT" sz="2200" dirty="0" err="1"/>
              <a:t>pz</a:t>
            </a:r>
            <a:endParaRPr lang="it-IT" sz="2200" dirty="0"/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Trattamento chirurgico  della recidiva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 EPSIT 2 casi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Tecnica tradizionale 1 caso</a:t>
            </a:r>
          </a:p>
          <a:p>
            <a:pPr lvl="1">
              <a:buFont typeface="Arial" pitchFamily="34" charset="0"/>
              <a:buChar char="•"/>
            </a:pPr>
            <a:endParaRPr lang="it-IT" sz="2200" dirty="0"/>
          </a:p>
        </p:txBody>
      </p:sp>
      <p:graphicFrame>
        <p:nvGraphicFramePr>
          <p:cNvPr id="10" name="Grafico 9"/>
          <p:cNvGraphicFramePr/>
          <p:nvPr>
            <p:extLst>
              <p:ext uri="{D42A27DB-BD31-4B8C-83A1-F6EECF244321}">
                <p14:modId xmlns:p14="http://schemas.microsoft.com/office/powerpoint/2010/main" val="4147406954"/>
              </p:ext>
            </p:extLst>
          </p:nvPr>
        </p:nvGraphicFramePr>
        <p:xfrm>
          <a:off x="10515600" y="28575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Grafico 13"/>
          <p:cNvGraphicFramePr/>
          <p:nvPr/>
        </p:nvGraphicFramePr>
        <p:xfrm>
          <a:off x="5715000" y="5676900"/>
          <a:ext cx="51054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54689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CFD33-87D6-7688-0D87-5CD33A0F0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D9EBAE2-0EB8-1784-EA43-194BB935D235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Risultati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5ADC3FC7-A227-1AF1-8754-21E83C63C689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1D46C240-4DA1-D489-6568-830B7B397C5C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F6EED161-9C99-2337-9F0A-EEF35B8C294F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7AE6D1D-D864-61A1-CF43-D235EFF4A2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  <p:graphicFrame>
        <p:nvGraphicFramePr>
          <p:cNvPr id="20" name="Tabella 19">
            <a:extLst>
              <a:ext uri="{FF2B5EF4-FFF2-40B4-BE49-F238E27FC236}">
                <a16:creationId xmlns:a16="http://schemas.microsoft.com/office/drawing/2014/main" id="{CE8F5019-CB31-F796-A0A0-037819C7A1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443788"/>
              </p:ext>
            </p:extLst>
          </p:nvPr>
        </p:nvGraphicFramePr>
        <p:xfrm>
          <a:off x="1638300" y="4141232"/>
          <a:ext cx="15011400" cy="3333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val="1101841531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Variabile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 err="1">
                          <a:solidFill>
                            <a:schemeClr val="tx2"/>
                          </a:solidFill>
                        </a:rPr>
                        <a:t>Odds</a:t>
                      </a:r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 Ratio (OR)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IC 95%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P-</a:t>
                      </a:r>
                      <a:r>
                        <a:rPr lang="it-IT" dirty="0" err="1">
                          <a:solidFill>
                            <a:schemeClr val="tx2"/>
                          </a:solidFill>
                        </a:rPr>
                        <a:t>value</a:t>
                      </a:r>
                      <a:endParaRPr lang="it-IT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Età (anni)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>
                          <a:solidFill>
                            <a:schemeClr val="tx2"/>
                          </a:solidFill>
                        </a:rPr>
                        <a:t>0.99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>
                          <a:solidFill>
                            <a:schemeClr val="tx2"/>
                          </a:solidFill>
                        </a:rPr>
                        <a:t>0.94 – 1.05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chemeClr val="tx2"/>
                          </a:solidFill>
                        </a:rPr>
                        <a:t>Tempo operatorio (min)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chemeClr val="tx2"/>
                          </a:solidFill>
                        </a:rPr>
                        <a:t>1.06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chemeClr val="tx2"/>
                          </a:solidFill>
                        </a:rPr>
                        <a:t>1.01-1.12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chemeClr val="tx2"/>
                          </a:solidFill>
                        </a:rPr>
                        <a:t>0.015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Sesso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1.62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0.28-9.41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0.59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Lunghezza fistola (cm)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0.88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0.59-1.33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0.55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Tramiti secondari (n)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0.96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0.25-3.64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0.96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Tempo di guarigione (giorni)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1.01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0.98-1.05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solidFill>
                            <a:schemeClr val="tx2"/>
                          </a:solidFill>
                        </a:rPr>
                        <a:t>0.34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746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32B23-5A7C-01BC-13D4-7027C1A26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17EC7AC2-3AAD-0463-BC07-4536DF4C978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Discussione: confronto dei nostri dati con la letteratura sull’</a:t>
            </a:r>
            <a:r>
              <a:rPr lang="it-IT" sz="3600" dirty="0" err="1">
                <a:solidFill>
                  <a:schemeClr val="bg1"/>
                </a:solidFill>
              </a:rPr>
              <a:t>EPSiT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DD294A99-A6CB-A5FC-8921-37A877C88A3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E234EA87-89FF-6CBD-FECB-B3039CA73F2E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B278A7B7-3A9B-70FE-964D-0DA11FFB12C5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5151A67-04ED-DBC0-1257-DBC65B4994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21E6E272-C2B5-0A37-18AD-6180C2E1EC44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6BD082B0-8B00-F222-3D45-F02818DA26E5}"/>
              </a:ext>
            </a:extLst>
          </p:cNvPr>
          <p:cNvSpPr txBox="1"/>
          <p:nvPr/>
        </p:nvSpPr>
        <p:spPr>
          <a:xfrm>
            <a:off x="1295400" y="3314700"/>
            <a:ext cx="1562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D42899AE-00C8-4C41-97DD-A6FAE9F9D0A7}"/>
              </a:ext>
            </a:extLst>
          </p:cNvPr>
          <p:cNvGraphicFramePr>
            <a:graphicFrameLocks noGrp="1"/>
          </p:cNvGraphicFramePr>
          <p:nvPr/>
        </p:nvGraphicFramePr>
        <p:xfrm>
          <a:off x="1554938" y="3090281"/>
          <a:ext cx="14935200" cy="571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7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7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250">
                <a:tc>
                  <a:txBody>
                    <a:bodyPr/>
                    <a:lstStyle/>
                    <a:p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La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nostra esperienza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Revisione della letteratura (media)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Periodo di studio (anni)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7 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3.6 ( 6mesi  - 10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anni)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Numero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di pazienti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111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58 (9-250)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M/F (%)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84/16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78/22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Età media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29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Tempo operatorio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medio (min)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37.4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Lunghezza media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della fistola (cm)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3.9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Complicanze chirurgiche (%)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3.6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13%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Tempo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di guarigione medio (giorni)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Recidiva (%)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8.4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Tempo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di recidiva medio  (mesi)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8 (1-48)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Non specificato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Aderenza</a:t>
                      </a:r>
                      <a:r>
                        <a:rPr lang="it-IT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 alla depilazione (%)</a:t>
                      </a:r>
                      <a:endParaRPr lang="it-IT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Non specificato</a:t>
                      </a: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9138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319A5-2D9E-D25F-F319-5ACFC89D9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F534500-6755-8CAA-1E92-3F1B6A323D72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Perché proporre questa tecnica per il </a:t>
            </a:r>
            <a:r>
              <a:rPr lang="it-IT" sz="3600" dirty="0" err="1">
                <a:solidFill>
                  <a:schemeClr val="bg1"/>
                </a:solidFill>
              </a:rPr>
              <a:t>sinus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  <a:r>
              <a:rPr lang="it-IT" sz="3600" dirty="0" err="1">
                <a:solidFill>
                  <a:schemeClr val="bg1"/>
                </a:solidFill>
              </a:rPr>
              <a:t>pilonidalis</a:t>
            </a:r>
            <a:r>
              <a:rPr lang="it-IT" sz="3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DA8339E2-D17A-F8ED-1932-C0F30236DB8D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31470082-67EB-DDD5-CEF4-420CEA333C10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26AE177-FCF5-ED31-634A-A1A5DF4D356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186B030A-FC5E-5738-2EA9-ADB0ECE906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B265662C-2055-D85D-71D0-2EA1C1766B96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A4A8F4B2-C48F-474C-5BBD-079609B8D267}"/>
              </a:ext>
            </a:extLst>
          </p:cNvPr>
          <p:cNvSpPr txBox="1"/>
          <p:nvPr/>
        </p:nvSpPr>
        <p:spPr>
          <a:xfrm>
            <a:off x="1066800" y="3344365"/>
            <a:ext cx="1562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7D382E5-18C7-7354-2B78-A7DA2387C5E0}"/>
              </a:ext>
            </a:extLst>
          </p:cNvPr>
          <p:cNvSpPr txBox="1"/>
          <p:nvPr/>
        </p:nvSpPr>
        <p:spPr>
          <a:xfrm>
            <a:off x="762001" y="3314700"/>
            <a:ext cx="741742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b="1" dirty="0"/>
              <a:t>Rispetto alle tecniche tradizionali: </a:t>
            </a:r>
          </a:p>
          <a:p>
            <a:pPr>
              <a:buFont typeface="Arial" pitchFamily="34" charset="0"/>
              <a:buChar char="•"/>
            </a:pPr>
            <a:r>
              <a:rPr lang="it-IT" sz="2200" dirty="0"/>
              <a:t> Minore algie post-operatorie 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Risultato estetico migliore (cicatrici più piccole)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Gestione domiciliare della ferita più semplice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Recupero più veloce e ritorno alle attività quotidiane precoce (pz generalmente giovani, riduce assenteismo da scuola/lavoro)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Più economico per il SSN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Basso rischio di complicanze e di deiscenza di ferita </a:t>
            </a:r>
          </a:p>
          <a:p>
            <a:pPr>
              <a:buFont typeface="Arial" pitchFamily="34" charset="0"/>
              <a:buChar char="•"/>
            </a:pPr>
            <a:endParaRPr lang="it-IT" sz="2200" dirty="0"/>
          </a:p>
          <a:p>
            <a:pPr>
              <a:buFont typeface="Arial" pitchFamily="34" charset="0"/>
              <a:buChar char="•"/>
            </a:pPr>
            <a:r>
              <a:rPr lang="it-IT" sz="2200" dirty="0"/>
              <a:t> Minor rischio di recidive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FF8FE47-3274-1176-B6AA-0DB480219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22538" y="7911945"/>
            <a:ext cx="4648200" cy="1811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Immagine 1" descr="Immagine che contiene testo, schermata, Carattere&#10;&#10;Il contenuto generato dall'IA potrebbe non essere corretto.">
            <a:extLst>
              <a:ext uri="{FF2B5EF4-FFF2-40B4-BE49-F238E27FC236}">
                <a16:creationId xmlns:a16="http://schemas.microsoft.com/office/drawing/2014/main" id="{3EC67377-1ED9-0761-70A2-1242A2CB53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28821" y="8008785"/>
            <a:ext cx="4074453" cy="1799642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5F93E53F-652A-CB66-3522-A92037CB4B65}"/>
              </a:ext>
            </a:extLst>
          </p:cNvPr>
          <p:cNvSpPr txBox="1"/>
          <p:nvPr/>
        </p:nvSpPr>
        <p:spPr>
          <a:xfrm>
            <a:off x="9098738" y="3710182"/>
            <a:ext cx="914400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2200" dirty="0"/>
              <a:t> Possibilità di trattamento delle recidive 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Meno complicato rispetto a trattare un pz che è stato sottoposto a chirurgia con flap</a:t>
            </a:r>
          </a:p>
          <a:p>
            <a:pPr lvl="1">
              <a:buFont typeface="Arial" pitchFamily="34" charset="0"/>
              <a:buChar char="•"/>
            </a:pPr>
            <a:r>
              <a:rPr lang="it-IT" sz="2200" dirty="0"/>
              <a:t> Re-intervento con </a:t>
            </a:r>
            <a:r>
              <a:rPr lang="it-IT" sz="2200" dirty="0" err="1"/>
              <a:t>EPSiT</a:t>
            </a:r>
            <a:r>
              <a:rPr lang="it-IT" sz="2200" dirty="0"/>
              <a:t> viene maggiormente accettato dal paziente</a:t>
            </a:r>
          </a:p>
          <a:p>
            <a:pPr lvl="1">
              <a:buFont typeface="Arial" pitchFamily="34" charset="0"/>
              <a:buChar char="•"/>
            </a:pPr>
            <a:endParaRPr lang="it-IT" sz="2200" dirty="0"/>
          </a:p>
          <a:p>
            <a:pPr lvl="1">
              <a:buFont typeface="Arial" pitchFamily="34" charset="0"/>
              <a:buChar char="•"/>
            </a:pPr>
            <a:endParaRPr lang="it-IT" sz="2200" dirty="0"/>
          </a:p>
          <a:p>
            <a:pPr lvl="1">
              <a:buFont typeface="Arial" pitchFamily="34" charset="0"/>
              <a:buChar char="•"/>
            </a:pPr>
            <a:endParaRPr lang="it-IT" sz="2200" dirty="0"/>
          </a:p>
          <a:p>
            <a:pPr lvl="1">
              <a:buFont typeface="Arial" pitchFamily="34" charset="0"/>
              <a:buChar char="•"/>
            </a:pPr>
            <a:endParaRPr lang="it-IT" sz="2200" dirty="0"/>
          </a:p>
          <a:p>
            <a:r>
              <a:rPr lang="it-IT" sz="2200" b="1" dirty="0"/>
              <a:t>Rispetto alle altre tecniche mininvasive: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200" dirty="0"/>
              <a:t>Visione diretta dei tramiti fistolosi</a:t>
            </a:r>
          </a:p>
        </p:txBody>
      </p:sp>
    </p:spTree>
    <p:extLst>
      <p:ext uri="{BB962C8B-B14F-4D97-AF65-F5344CB8AC3E}">
        <p14:creationId xmlns:p14="http://schemas.microsoft.com/office/powerpoint/2010/main" val="2821817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F2201-7355-5DEE-AA06-EC1E4540F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A3C7DA9D-BD39-852F-F17A-1A78E8A8C40A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>
                <a:solidFill>
                  <a:schemeClr val="bg1"/>
                </a:solidFill>
              </a:rPr>
              <a:t>Il nostro studio 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B0FA5699-301A-BC9B-2B65-C326E6ED8D5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D86D9BE-395F-8CAB-FF95-636D021875E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C8F9246-1F2B-81BC-FFAC-9061B57CFC4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131C52C8-3266-AC59-93FC-C9908B3423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21571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4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EPSiT</a:t>
            </a:r>
            <a:r>
              <a:rPr lang="it-IT" sz="34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Esperienza di sette anni della Chirurgia Generale di Pordenone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1D4DB94-C351-EF87-C4D6-F2C92838A703}"/>
              </a:ext>
            </a:extLst>
          </p:cNvPr>
          <p:cNvSpPr txBox="1"/>
          <p:nvPr/>
        </p:nvSpPr>
        <p:spPr>
          <a:xfrm>
            <a:off x="1402538" y="3930732"/>
            <a:ext cx="15240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b="1" dirty="0"/>
              <a:t>Vantaggi: </a:t>
            </a:r>
          </a:p>
          <a:p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Maggior numero di pazienti (n=111) rispetto a quello degli studi presenti fino ad ora (media di 58 pazienti)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Un follow up più lungo di 7 anni rispetto alla media della letteratura (3.8 anni) ci ha permesso di identificare un maggior numero di recidive nel lungo termine </a:t>
            </a:r>
          </a:p>
          <a:p>
            <a:endParaRPr lang="it-IT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2200" b="1" dirty="0"/>
          </a:p>
          <a:p>
            <a:r>
              <a:rPr lang="it-IT" sz="2200" b="1" dirty="0"/>
              <a:t>Limiti: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200" dirty="0"/>
              <a:t>Osservazionale retrospettivo (non si sono potute valutare alcune variabili che potevano correlare con la recidiva) </a:t>
            </a:r>
          </a:p>
        </p:txBody>
      </p:sp>
    </p:spTree>
    <p:extLst>
      <p:ext uri="{BB962C8B-B14F-4D97-AF65-F5344CB8AC3E}">
        <p14:creationId xmlns:p14="http://schemas.microsoft.com/office/powerpoint/2010/main" val="712331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9B1255EA-C5A7-C4A5-B6AC-7CB4F29D7D3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3E81687-0F05-9D55-CB92-FE3D09C725AD}"/>
              </a:ext>
            </a:extLst>
          </p:cNvPr>
          <p:cNvSpPr txBox="1"/>
          <p:nvPr/>
        </p:nvSpPr>
        <p:spPr>
          <a:xfrm>
            <a:off x="4572000" y="4722672"/>
            <a:ext cx="9144000" cy="2423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573" b="1" spc="-227" dirty="0">
                <a:solidFill>
                  <a:srgbClr val="00255F"/>
                </a:solidFill>
                <a:latin typeface="Barlow Ultra-Bold"/>
                <a:sym typeface="Barlow Ultra-Bold"/>
              </a:rPr>
              <a:t>GRAZIE PER L’ATTENZIONE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1221</Words>
  <Application>Microsoft Office PowerPoint</Application>
  <PresentationFormat>Personalizzato</PresentationFormat>
  <Paragraphs>280</Paragraphs>
  <Slides>15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1" baseType="lpstr">
      <vt:lpstr>Calibri</vt:lpstr>
      <vt:lpstr>Arial</vt:lpstr>
      <vt:lpstr>Aptos</vt:lpstr>
      <vt:lpstr>Barlow Ultra-Bold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Luisa Moretti</cp:lastModifiedBy>
  <cp:revision>31</cp:revision>
  <dcterms:created xsi:type="dcterms:W3CDTF">2006-08-16T00:00:00Z</dcterms:created>
  <dcterms:modified xsi:type="dcterms:W3CDTF">2026-01-07T18:37:06Z</dcterms:modified>
  <dc:identifier>DAG35qkUN5c</dc:identifier>
</cp:coreProperties>
</file>