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sldIdLst>
    <p:sldId id="279" r:id="rId2"/>
    <p:sldId id="260" r:id="rId3"/>
    <p:sldId id="281" r:id="rId4"/>
    <p:sldId id="285" r:id="rId5"/>
    <p:sldId id="282" r:id="rId6"/>
    <p:sldId id="261" r:id="rId7"/>
    <p:sldId id="265" r:id="rId8"/>
    <p:sldId id="266" r:id="rId9"/>
    <p:sldId id="267" r:id="rId10"/>
    <p:sldId id="274" r:id="rId11"/>
    <p:sldId id="277" r:id="rId12"/>
    <p:sldId id="276" r:id="rId13"/>
    <p:sldId id="278" r:id="rId14"/>
    <p:sldId id="258" r:id="rId15"/>
    <p:sldId id="262" r:id="rId16"/>
    <p:sldId id="283" r:id="rId17"/>
    <p:sldId id="284" r:id="rId18"/>
    <p:sldId id="271" r:id="rId19"/>
    <p:sldId id="287" r:id="rId20"/>
    <p:sldId id="288" r:id="rId21"/>
    <p:sldId id="292" r:id="rId22"/>
    <p:sldId id="289" r:id="rId23"/>
    <p:sldId id="291" r:id="rId24"/>
    <p:sldId id="290" r:id="rId25"/>
    <p:sldId id="280" r:id="rId2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449262" rtl="0" fontAlgn="auto" latinLnBrk="0" hangingPunct="0">
      <a:lnSpc>
        <a:spcPct val="93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Times New Roman"/>
      </a:defRPr>
    </a:lvl1pPr>
    <a:lvl2pPr marL="0" marR="0" indent="457200" algn="l" defTabSz="449262" rtl="0" fontAlgn="auto" latinLnBrk="0" hangingPunct="0">
      <a:lnSpc>
        <a:spcPct val="93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Times New Roman"/>
      </a:defRPr>
    </a:lvl2pPr>
    <a:lvl3pPr marL="0" marR="0" indent="914400" algn="l" defTabSz="449262" rtl="0" fontAlgn="auto" latinLnBrk="0" hangingPunct="0">
      <a:lnSpc>
        <a:spcPct val="93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Times New Roman"/>
      </a:defRPr>
    </a:lvl3pPr>
    <a:lvl4pPr marL="0" marR="0" indent="1371600" algn="l" defTabSz="449262" rtl="0" fontAlgn="auto" latinLnBrk="0" hangingPunct="0">
      <a:lnSpc>
        <a:spcPct val="93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Times New Roman"/>
      </a:defRPr>
    </a:lvl4pPr>
    <a:lvl5pPr marL="0" marR="0" indent="1828800" algn="l" defTabSz="449262" rtl="0" fontAlgn="auto" latinLnBrk="0" hangingPunct="0">
      <a:lnSpc>
        <a:spcPct val="93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Times New Roman"/>
      </a:defRPr>
    </a:lvl5pPr>
    <a:lvl6pPr marL="0" marR="0" indent="0" algn="l" defTabSz="449262" rtl="0" fontAlgn="auto" latinLnBrk="0" hangingPunct="0">
      <a:lnSpc>
        <a:spcPct val="93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Times New Roman"/>
      </a:defRPr>
    </a:lvl6pPr>
    <a:lvl7pPr marL="0" marR="0" indent="0" algn="l" defTabSz="449262" rtl="0" fontAlgn="auto" latinLnBrk="0" hangingPunct="0">
      <a:lnSpc>
        <a:spcPct val="93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Times New Roman"/>
      </a:defRPr>
    </a:lvl7pPr>
    <a:lvl8pPr marL="0" marR="0" indent="0" algn="l" defTabSz="449262" rtl="0" fontAlgn="auto" latinLnBrk="0" hangingPunct="0">
      <a:lnSpc>
        <a:spcPct val="93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Times New Roman"/>
      </a:defRPr>
    </a:lvl8pPr>
    <a:lvl9pPr marL="0" marR="0" indent="0" algn="l" defTabSz="449262" rtl="0" fontAlgn="auto" latinLnBrk="0" hangingPunct="0">
      <a:lnSpc>
        <a:spcPct val="93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Times New Roman"/>
      </a:defRPr>
    </a:lvl9pPr>
  </p:defaultTextStyle>
  <p:extLst>
    <p:ext uri="{EFAFB233-063F-42B5-8137-9DF3F51BA10A}">
      <p15:sldGuideLst xmlns:p15="http://schemas.microsoft.com/office/powerpoint/2012/main">
        <p15:guide id="1" orient="horz" pos="4320" userDrawn="1">
          <p15:clr>
            <a:srgbClr val="A4A3A4"/>
          </p15:clr>
        </p15:guide>
        <p15:guide id="2" pos="7680" userDrawn="1">
          <p15:clr>
            <a:srgbClr val="A4A3A4"/>
          </p15:clr>
        </p15:guide>
        <p15:guide id="3" pos="808" userDrawn="1">
          <p15:clr>
            <a:srgbClr val="A4A3A4"/>
          </p15:clr>
        </p15:guide>
        <p15:guide id="4" orient="horz" pos="7835" userDrawn="1">
          <p15:clr>
            <a:srgbClr val="A4A3A4"/>
          </p15:clr>
        </p15:guide>
        <p15:guide id="5" orient="horz" pos="759" userDrawn="1">
          <p15:clr>
            <a:srgbClr val="A4A3A4"/>
          </p15:clr>
        </p15:guide>
        <p15:guide id="6" pos="1455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0408"/>
    <a:srgbClr val="FF0408"/>
    <a:srgbClr val="F30004"/>
    <a:srgbClr val="D033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ECDD"/>
          </a:solidFill>
        </a:fill>
      </a:tcStyle>
    </a:wholeTbl>
    <a:band2H>
      <a:tcTxStyle/>
      <a:tcStyle>
        <a:tcBdr/>
        <a:fill>
          <a:solidFill>
            <a:srgbClr val="E6F6E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Nessuno stile, griglia tabel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018"/>
    <p:restoredTop sz="94682"/>
  </p:normalViewPr>
  <p:slideViewPr>
    <p:cSldViewPr snapToGrid="0" snapToObjects="1">
      <p:cViewPr varScale="1">
        <p:scale>
          <a:sx n="48" d="100"/>
          <a:sy n="48" d="100"/>
        </p:scale>
        <p:origin x="280" y="696"/>
      </p:cViewPr>
      <p:guideLst>
        <p:guide orient="horz" pos="4320"/>
        <p:guide pos="7680"/>
        <p:guide pos="808"/>
        <p:guide orient="horz" pos="7835"/>
        <p:guide orient="horz" pos="759"/>
        <p:guide pos="1455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41EE6DF-0D65-4F52-BB45-A17396B51B66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8DE34FA-3827-4867-BF28-CCFA36D29D67}">
      <dgm:prSet/>
      <dgm:spPr/>
      <dgm:t>
        <a:bodyPr/>
        <a:lstStyle/>
        <a:p>
          <a:r>
            <a:rPr lang="en-US" dirty="0"/>
            <a:t>50 patients operated on with the LIRA technique from January 2022 to May 2023 (LIRA group) </a:t>
          </a:r>
        </a:p>
      </dgm:t>
    </dgm:pt>
    <dgm:pt modelId="{343AB78B-EE90-4DF4-860D-919D90526BA8}" type="parTrans" cxnId="{5F077B89-9A37-4EE5-A569-C70E246E0E6F}">
      <dgm:prSet/>
      <dgm:spPr/>
      <dgm:t>
        <a:bodyPr/>
        <a:lstStyle/>
        <a:p>
          <a:endParaRPr lang="en-US"/>
        </a:p>
      </dgm:t>
    </dgm:pt>
    <dgm:pt modelId="{ED2BD188-A020-450D-BAD4-D04A17339713}" type="sibTrans" cxnId="{5F077B89-9A37-4EE5-A569-C70E246E0E6F}">
      <dgm:prSet/>
      <dgm:spPr/>
      <dgm:t>
        <a:bodyPr/>
        <a:lstStyle/>
        <a:p>
          <a:endParaRPr lang="en-US"/>
        </a:p>
      </dgm:t>
    </dgm:pt>
    <dgm:pt modelId="{A2C53D7C-29A2-443E-A1AE-B1DAC4F56326}">
      <dgm:prSet/>
      <dgm:spPr/>
      <dgm:t>
        <a:bodyPr/>
        <a:lstStyle/>
        <a:p>
          <a:r>
            <a:rPr lang="en-US" dirty="0"/>
            <a:t>50 patients with primary or incisional ventral hernia undergoing LVHR with IPOM plus (IPOM plus group) from January 2022 to May 2023 . </a:t>
          </a:r>
        </a:p>
      </dgm:t>
    </dgm:pt>
    <dgm:pt modelId="{8FD04D10-A1B1-4234-8CEC-1926071F5604}" type="parTrans" cxnId="{A7CF5893-6D2C-48B9-B5F5-6539EBC011FE}">
      <dgm:prSet/>
      <dgm:spPr/>
      <dgm:t>
        <a:bodyPr/>
        <a:lstStyle/>
        <a:p>
          <a:endParaRPr lang="en-US"/>
        </a:p>
      </dgm:t>
    </dgm:pt>
    <dgm:pt modelId="{182B2D14-A154-4260-AE38-6AE8EB69392F}" type="sibTrans" cxnId="{A7CF5893-6D2C-48B9-B5F5-6539EBC011FE}">
      <dgm:prSet/>
      <dgm:spPr/>
      <dgm:t>
        <a:bodyPr/>
        <a:lstStyle/>
        <a:p>
          <a:endParaRPr lang="en-US"/>
        </a:p>
      </dgm:t>
    </dgm:pt>
    <dgm:pt modelId="{36AB72B8-A52B-4CFC-87DE-95E711DB6496}">
      <dgm:prSet/>
      <dgm:spPr/>
      <dgm:t>
        <a:bodyPr/>
        <a:lstStyle/>
        <a:p>
          <a:r>
            <a:rPr lang="en-US" dirty="0"/>
            <a:t>All patients were enrolled consecutively and prospectively. </a:t>
          </a:r>
        </a:p>
      </dgm:t>
    </dgm:pt>
    <dgm:pt modelId="{2A5C9CBA-0605-4C30-B136-E0F9A6F2CC78}" type="parTrans" cxnId="{F45014F0-E176-4655-9131-B526B8E4A4B6}">
      <dgm:prSet/>
      <dgm:spPr/>
      <dgm:t>
        <a:bodyPr/>
        <a:lstStyle/>
        <a:p>
          <a:endParaRPr lang="en-US"/>
        </a:p>
      </dgm:t>
    </dgm:pt>
    <dgm:pt modelId="{BFEF2A54-6609-443A-87E2-E0D9058FC1E2}" type="sibTrans" cxnId="{F45014F0-E176-4655-9131-B526B8E4A4B6}">
      <dgm:prSet/>
      <dgm:spPr/>
      <dgm:t>
        <a:bodyPr/>
        <a:lstStyle/>
        <a:p>
          <a:endParaRPr lang="en-US"/>
        </a:p>
      </dgm:t>
    </dgm:pt>
    <dgm:pt modelId="{94970C2C-157C-4AD2-A437-F53629D9340C}">
      <dgm:prSet/>
      <dgm:spPr/>
      <dgm:t>
        <a:bodyPr/>
        <a:lstStyle/>
        <a:p>
          <a:endParaRPr lang="en-US" dirty="0"/>
        </a:p>
      </dgm:t>
    </dgm:pt>
    <dgm:pt modelId="{97ECCE84-21F9-4AAA-B995-AA16B652AEF5}" type="parTrans" cxnId="{27907EC4-6DDC-480D-B989-F356C948CB5B}">
      <dgm:prSet/>
      <dgm:spPr/>
      <dgm:t>
        <a:bodyPr/>
        <a:lstStyle/>
        <a:p>
          <a:endParaRPr lang="en-US"/>
        </a:p>
      </dgm:t>
    </dgm:pt>
    <dgm:pt modelId="{04D99281-CDB6-4820-8B12-BCDF286C46D9}" type="sibTrans" cxnId="{27907EC4-6DDC-480D-B989-F356C948CB5B}">
      <dgm:prSet/>
      <dgm:spPr/>
      <dgm:t>
        <a:bodyPr/>
        <a:lstStyle/>
        <a:p>
          <a:endParaRPr lang="en-US"/>
        </a:p>
      </dgm:t>
    </dgm:pt>
    <dgm:pt modelId="{3A14F9D2-E89C-2249-AD93-2922D45C37F3}">
      <dgm:prSet/>
      <dgm:spPr/>
      <dgm:t>
        <a:bodyPr/>
        <a:lstStyle/>
        <a:p>
          <a:r>
            <a:rPr lang="en-US" dirty="0"/>
            <a:t>CT scan performed at 1 year. Postoperative follow-up of at least 18 months.</a:t>
          </a:r>
          <a:endParaRPr lang="it-IT" dirty="0"/>
        </a:p>
      </dgm:t>
    </dgm:pt>
    <dgm:pt modelId="{2A663ED6-8E68-A244-8F14-1BD7062EE107}" type="parTrans" cxnId="{E79B8706-92EC-B841-8DE2-D1B70B7BD64E}">
      <dgm:prSet/>
      <dgm:spPr/>
      <dgm:t>
        <a:bodyPr/>
        <a:lstStyle/>
        <a:p>
          <a:endParaRPr lang="it-IT"/>
        </a:p>
      </dgm:t>
    </dgm:pt>
    <dgm:pt modelId="{DCE51834-5F80-6A44-A375-5D8D0852765A}" type="sibTrans" cxnId="{E79B8706-92EC-B841-8DE2-D1B70B7BD64E}">
      <dgm:prSet/>
      <dgm:spPr/>
      <dgm:t>
        <a:bodyPr/>
        <a:lstStyle/>
        <a:p>
          <a:endParaRPr lang="it-IT"/>
        </a:p>
      </dgm:t>
    </dgm:pt>
    <dgm:pt modelId="{E0524754-ED38-3E4B-B7EE-5B807F8A6870}" type="pres">
      <dgm:prSet presAssocID="{F41EE6DF-0D65-4F52-BB45-A17396B51B66}" presName="vert0" presStyleCnt="0">
        <dgm:presLayoutVars>
          <dgm:dir/>
          <dgm:animOne val="branch"/>
          <dgm:animLvl val="lvl"/>
        </dgm:presLayoutVars>
      </dgm:prSet>
      <dgm:spPr/>
    </dgm:pt>
    <dgm:pt modelId="{9D310582-BFFC-DA46-8920-F8AA8B5712B2}" type="pres">
      <dgm:prSet presAssocID="{68DE34FA-3827-4867-BF28-CCFA36D29D67}" presName="thickLine" presStyleLbl="alignNode1" presStyleIdx="0" presStyleCnt="5"/>
      <dgm:spPr/>
    </dgm:pt>
    <dgm:pt modelId="{F6BC6677-ED58-724B-AC87-53B8570070E1}" type="pres">
      <dgm:prSet presAssocID="{68DE34FA-3827-4867-BF28-CCFA36D29D67}" presName="horz1" presStyleCnt="0"/>
      <dgm:spPr/>
    </dgm:pt>
    <dgm:pt modelId="{EB3E6888-A2BA-654F-B30C-0366E1E1E6B0}" type="pres">
      <dgm:prSet presAssocID="{68DE34FA-3827-4867-BF28-CCFA36D29D67}" presName="tx1" presStyleLbl="revTx" presStyleIdx="0" presStyleCnt="5"/>
      <dgm:spPr/>
    </dgm:pt>
    <dgm:pt modelId="{982F8837-3221-FF4B-9C3D-B31762B52CCD}" type="pres">
      <dgm:prSet presAssocID="{68DE34FA-3827-4867-BF28-CCFA36D29D67}" presName="vert1" presStyleCnt="0"/>
      <dgm:spPr/>
    </dgm:pt>
    <dgm:pt modelId="{0B46FD94-9B2A-8C40-9332-D74F3D999BC2}" type="pres">
      <dgm:prSet presAssocID="{A2C53D7C-29A2-443E-A1AE-B1DAC4F56326}" presName="thickLine" presStyleLbl="alignNode1" presStyleIdx="1" presStyleCnt="5"/>
      <dgm:spPr/>
    </dgm:pt>
    <dgm:pt modelId="{5DFE09B9-5364-7148-9AEE-89CA52C36039}" type="pres">
      <dgm:prSet presAssocID="{A2C53D7C-29A2-443E-A1AE-B1DAC4F56326}" presName="horz1" presStyleCnt="0"/>
      <dgm:spPr/>
    </dgm:pt>
    <dgm:pt modelId="{3DD129DC-C71B-6B4C-A7BF-65FC57D61518}" type="pres">
      <dgm:prSet presAssocID="{A2C53D7C-29A2-443E-A1AE-B1DAC4F56326}" presName="tx1" presStyleLbl="revTx" presStyleIdx="1" presStyleCnt="5"/>
      <dgm:spPr/>
    </dgm:pt>
    <dgm:pt modelId="{82266D13-89C2-8148-979D-BF09E70BCB9C}" type="pres">
      <dgm:prSet presAssocID="{A2C53D7C-29A2-443E-A1AE-B1DAC4F56326}" presName="vert1" presStyleCnt="0"/>
      <dgm:spPr/>
    </dgm:pt>
    <dgm:pt modelId="{AFA1295A-D7E9-6042-8869-DC7D07CAE485}" type="pres">
      <dgm:prSet presAssocID="{36AB72B8-A52B-4CFC-87DE-95E711DB6496}" presName="thickLine" presStyleLbl="alignNode1" presStyleIdx="2" presStyleCnt="5"/>
      <dgm:spPr/>
    </dgm:pt>
    <dgm:pt modelId="{2D2A4E65-B53C-1941-AD16-CEBEDDA0DE95}" type="pres">
      <dgm:prSet presAssocID="{36AB72B8-A52B-4CFC-87DE-95E711DB6496}" presName="horz1" presStyleCnt="0"/>
      <dgm:spPr/>
    </dgm:pt>
    <dgm:pt modelId="{F678A214-9D90-4842-98A2-E07ECA8F842D}" type="pres">
      <dgm:prSet presAssocID="{36AB72B8-A52B-4CFC-87DE-95E711DB6496}" presName="tx1" presStyleLbl="revTx" presStyleIdx="2" presStyleCnt="5"/>
      <dgm:spPr/>
    </dgm:pt>
    <dgm:pt modelId="{14CB7ED8-41AF-3847-879F-051437E2201C}" type="pres">
      <dgm:prSet presAssocID="{36AB72B8-A52B-4CFC-87DE-95E711DB6496}" presName="vert1" presStyleCnt="0"/>
      <dgm:spPr/>
    </dgm:pt>
    <dgm:pt modelId="{91FA0A4D-AB0A-E64E-90C1-EC581CBAB837}" type="pres">
      <dgm:prSet presAssocID="{3A14F9D2-E89C-2249-AD93-2922D45C37F3}" presName="thickLine" presStyleLbl="alignNode1" presStyleIdx="3" presStyleCnt="5"/>
      <dgm:spPr/>
    </dgm:pt>
    <dgm:pt modelId="{23A48A32-ED7D-1241-A5E4-5CDBBC1CB5EA}" type="pres">
      <dgm:prSet presAssocID="{3A14F9D2-E89C-2249-AD93-2922D45C37F3}" presName="horz1" presStyleCnt="0"/>
      <dgm:spPr/>
    </dgm:pt>
    <dgm:pt modelId="{C89CBA90-E62F-B842-B2CF-2C00ECA4E3C3}" type="pres">
      <dgm:prSet presAssocID="{3A14F9D2-E89C-2249-AD93-2922D45C37F3}" presName="tx1" presStyleLbl="revTx" presStyleIdx="3" presStyleCnt="5"/>
      <dgm:spPr/>
    </dgm:pt>
    <dgm:pt modelId="{44985EE0-357B-2249-A577-BC9EBAEBCDBF}" type="pres">
      <dgm:prSet presAssocID="{3A14F9D2-E89C-2249-AD93-2922D45C37F3}" presName="vert1" presStyleCnt="0"/>
      <dgm:spPr/>
    </dgm:pt>
    <dgm:pt modelId="{02D7CE17-95C5-6948-8AD2-970D7013E2DB}" type="pres">
      <dgm:prSet presAssocID="{94970C2C-157C-4AD2-A437-F53629D9340C}" presName="thickLine" presStyleLbl="alignNode1" presStyleIdx="4" presStyleCnt="5"/>
      <dgm:spPr/>
    </dgm:pt>
    <dgm:pt modelId="{28CFC1FF-B0DE-ED4D-8BEF-D1FAEAACAF2A}" type="pres">
      <dgm:prSet presAssocID="{94970C2C-157C-4AD2-A437-F53629D9340C}" presName="horz1" presStyleCnt="0"/>
      <dgm:spPr/>
    </dgm:pt>
    <dgm:pt modelId="{30EB8A05-A126-2D48-973E-4B174E9010E3}" type="pres">
      <dgm:prSet presAssocID="{94970C2C-157C-4AD2-A437-F53629D9340C}" presName="tx1" presStyleLbl="revTx" presStyleIdx="4" presStyleCnt="5"/>
      <dgm:spPr/>
    </dgm:pt>
    <dgm:pt modelId="{F4884F1D-93C6-2C48-9AD7-7B69CB83F151}" type="pres">
      <dgm:prSet presAssocID="{94970C2C-157C-4AD2-A437-F53629D9340C}" presName="vert1" presStyleCnt="0"/>
      <dgm:spPr/>
    </dgm:pt>
  </dgm:ptLst>
  <dgm:cxnLst>
    <dgm:cxn modelId="{E79B8706-92EC-B841-8DE2-D1B70B7BD64E}" srcId="{F41EE6DF-0D65-4F52-BB45-A17396B51B66}" destId="{3A14F9D2-E89C-2249-AD93-2922D45C37F3}" srcOrd="3" destOrd="0" parTransId="{2A663ED6-8E68-A244-8F14-1BD7062EE107}" sibTransId="{DCE51834-5F80-6A44-A375-5D8D0852765A}"/>
    <dgm:cxn modelId="{7AC6183D-5078-DA48-8666-92950986B85F}" type="presOf" srcId="{36AB72B8-A52B-4CFC-87DE-95E711DB6496}" destId="{F678A214-9D90-4842-98A2-E07ECA8F842D}" srcOrd="0" destOrd="0" presId="urn:microsoft.com/office/officeart/2008/layout/LinedList"/>
    <dgm:cxn modelId="{A541F259-AB1B-0946-BBCD-E2E916B41459}" type="presOf" srcId="{94970C2C-157C-4AD2-A437-F53629D9340C}" destId="{30EB8A05-A126-2D48-973E-4B174E9010E3}" srcOrd="0" destOrd="0" presId="urn:microsoft.com/office/officeart/2008/layout/LinedList"/>
    <dgm:cxn modelId="{5F077B89-9A37-4EE5-A569-C70E246E0E6F}" srcId="{F41EE6DF-0D65-4F52-BB45-A17396B51B66}" destId="{68DE34FA-3827-4867-BF28-CCFA36D29D67}" srcOrd="0" destOrd="0" parTransId="{343AB78B-EE90-4DF4-860D-919D90526BA8}" sibTransId="{ED2BD188-A020-450D-BAD4-D04A17339713}"/>
    <dgm:cxn modelId="{A7CF5893-6D2C-48B9-B5F5-6539EBC011FE}" srcId="{F41EE6DF-0D65-4F52-BB45-A17396B51B66}" destId="{A2C53D7C-29A2-443E-A1AE-B1DAC4F56326}" srcOrd="1" destOrd="0" parTransId="{8FD04D10-A1B1-4234-8CEC-1926071F5604}" sibTransId="{182B2D14-A154-4260-AE38-6AE8EB69392F}"/>
    <dgm:cxn modelId="{D2A242A1-0133-E74A-AC5C-2A614C646208}" type="presOf" srcId="{68DE34FA-3827-4867-BF28-CCFA36D29D67}" destId="{EB3E6888-A2BA-654F-B30C-0366E1E1E6B0}" srcOrd="0" destOrd="0" presId="urn:microsoft.com/office/officeart/2008/layout/LinedList"/>
    <dgm:cxn modelId="{27907EC4-6DDC-480D-B989-F356C948CB5B}" srcId="{F41EE6DF-0D65-4F52-BB45-A17396B51B66}" destId="{94970C2C-157C-4AD2-A437-F53629D9340C}" srcOrd="4" destOrd="0" parTransId="{97ECCE84-21F9-4AAA-B995-AA16B652AEF5}" sibTransId="{04D99281-CDB6-4820-8B12-BCDF286C46D9}"/>
    <dgm:cxn modelId="{1C9CA0DF-DAA1-0446-97E8-4E8AE6B3A7D3}" type="presOf" srcId="{A2C53D7C-29A2-443E-A1AE-B1DAC4F56326}" destId="{3DD129DC-C71B-6B4C-A7BF-65FC57D61518}" srcOrd="0" destOrd="0" presId="urn:microsoft.com/office/officeart/2008/layout/LinedList"/>
    <dgm:cxn modelId="{0E37FDDF-9431-C148-8118-110F6E0A62A7}" type="presOf" srcId="{3A14F9D2-E89C-2249-AD93-2922D45C37F3}" destId="{C89CBA90-E62F-B842-B2CF-2C00ECA4E3C3}" srcOrd="0" destOrd="0" presId="urn:microsoft.com/office/officeart/2008/layout/LinedList"/>
    <dgm:cxn modelId="{1770EAE1-D591-1747-BC65-1A580B5A8F4B}" type="presOf" srcId="{F41EE6DF-0D65-4F52-BB45-A17396B51B66}" destId="{E0524754-ED38-3E4B-B7EE-5B807F8A6870}" srcOrd="0" destOrd="0" presId="urn:microsoft.com/office/officeart/2008/layout/LinedList"/>
    <dgm:cxn modelId="{F45014F0-E176-4655-9131-B526B8E4A4B6}" srcId="{F41EE6DF-0D65-4F52-BB45-A17396B51B66}" destId="{36AB72B8-A52B-4CFC-87DE-95E711DB6496}" srcOrd="2" destOrd="0" parTransId="{2A5C9CBA-0605-4C30-B136-E0F9A6F2CC78}" sibTransId="{BFEF2A54-6609-443A-87E2-E0D9058FC1E2}"/>
    <dgm:cxn modelId="{95C45378-600D-BA4E-8CEA-9A5413FEFC3C}" type="presParOf" srcId="{E0524754-ED38-3E4B-B7EE-5B807F8A6870}" destId="{9D310582-BFFC-DA46-8920-F8AA8B5712B2}" srcOrd="0" destOrd="0" presId="urn:microsoft.com/office/officeart/2008/layout/LinedList"/>
    <dgm:cxn modelId="{1D34019C-ED27-C040-80DA-5D7E6E584090}" type="presParOf" srcId="{E0524754-ED38-3E4B-B7EE-5B807F8A6870}" destId="{F6BC6677-ED58-724B-AC87-53B8570070E1}" srcOrd="1" destOrd="0" presId="urn:microsoft.com/office/officeart/2008/layout/LinedList"/>
    <dgm:cxn modelId="{50FBBB13-0536-E24D-B746-13FACBC22DF8}" type="presParOf" srcId="{F6BC6677-ED58-724B-AC87-53B8570070E1}" destId="{EB3E6888-A2BA-654F-B30C-0366E1E1E6B0}" srcOrd="0" destOrd="0" presId="urn:microsoft.com/office/officeart/2008/layout/LinedList"/>
    <dgm:cxn modelId="{E2D2A71D-BC02-AD49-AD21-8F1C8B2FA32C}" type="presParOf" srcId="{F6BC6677-ED58-724B-AC87-53B8570070E1}" destId="{982F8837-3221-FF4B-9C3D-B31762B52CCD}" srcOrd="1" destOrd="0" presId="urn:microsoft.com/office/officeart/2008/layout/LinedList"/>
    <dgm:cxn modelId="{5543C86D-719D-604B-AB51-0DDAE9DDA1F2}" type="presParOf" srcId="{E0524754-ED38-3E4B-B7EE-5B807F8A6870}" destId="{0B46FD94-9B2A-8C40-9332-D74F3D999BC2}" srcOrd="2" destOrd="0" presId="urn:microsoft.com/office/officeart/2008/layout/LinedList"/>
    <dgm:cxn modelId="{81EB1E2C-B88E-2E4C-A783-A6F8D326CDB7}" type="presParOf" srcId="{E0524754-ED38-3E4B-B7EE-5B807F8A6870}" destId="{5DFE09B9-5364-7148-9AEE-89CA52C36039}" srcOrd="3" destOrd="0" presId="urn:microsoft.com/office/officeart/2008/layout/LinedList"/>
    <dgm:cxn modelId="{832AFACA-1A01-214E-9CA4-278195F35393}" type="presParOf" srcId="{5DFE09B9-5364-7148-9AEE-89CA52C36039}" destId="{3DD129DC-C71B-6B4C-A7BF-65FC57D61518}" srcOrd="0" destOrd="0" presId="urn:microsoft.com/office/officeart/2008/layout/LinedList"/>
    <dgm:cxn modelId="{7FCCAC1B-C5F1-1642-9283-86CA9407BC87}" type="presParOf" srcId="{5DFE09B9-5364-7148-9AEE-89CA52C36039}" destId="{82266D13-89C2-8148-979D-BF09E70BCB9C}" srcOrd="1" destOrd="0" presId="urn:microsoft.com/office/officeart/2008/layout/LinedList"/>
    <dgm:cxn modelId="{E446F79B-3B7A-7C45-AE5C-20CC14ED7487}" type="presParOf" srcId="{E0524754-ED38-3E4B-B7EE-5B807F8A6870}" destId="{AFA1295A-D7E9-6042-8869-DC7D07CAE485}" srcOrd="4" destOrd="0" presId="urn:microsoft.com/office/officeart/2008/layout/LinedList"/>
    <dgm:cxn modelId="{0E612C03-7883-6347-BE3C-63EA807C02A2}" type="presParOf" srcId="{E0524754-ED38-3E4B-B7EE-5B807F8A6870}" destId="{2D2A4E65-B53C-1941-AD16-CEBEDDA0DE95}" srcOrd="5" destOrd="0" presId="urn:microsoft.com/office/officeart/2008/layout/LinedList"/>
    <dgm:cxn modelId="{745BCC48-7040-3A44-914C-A958F09F69D7}" type="presParOf" srcId="{2D2A4E65-B53C-1941-AD16-CEBEDDA0DE95}" destId="{F678A214-9D90-4842-98A2-E07ECA8F842D}" srcOrd="0" destOrd="0" presId="urn:microsoft.com/office/officeart/2008/layout/LinedList"/>
    <dgm:cxn modelId="{3B37048D-6B0A-8E4F-BB9E-236A136741AE}" type="presParOf" srcId="{2D2A4E65-B53C-1941-AD16-CEBEDDA0DE95}" destId="{14CB7ED8-41AF-3847-879F-051437E2201C}" srcOrd="1" destOrd="0" presId="urn:microsoft.com/office/officeart/2008/layout/LinedList"/>
    <dgm:cxn modelId="{4DEABB58-D70C-514B-BF68-4622898C91CA}" type="presParOf" srcId="{E0524754-ED38-3E4B-B7EE-5B807F8A6870}" destId="{91FA0A4D-AB0A-E64E-90C1-EC581CBAB837}" srcOrd="6" destOrd="0" presId="urn:microsoft.com/office/officeart/2008/layout/LinedList"/>
    <dgm:cxn modelId="{8827B874-76D8-A043-951B-63E9E139CA1D}" type="presParOf" srcId="{E0524754-ED38-3E4B-B7EE-5B807F8A6870}" destId="{23A48A32-ED7D-1241-A5E4-5CDBBC1CB5EA}" srcOrd="7" destOrd="0" presId="urn:microsoft.com/office/officeart/2008/layout/LinedList"/>
    <dgm:cxn modelId="{F21397CE-46DF-E34F-9771-200FDA582A34}" type="presParOf" srcId="{23A48A32-ED7D-1241-A5E4-5CDBBC1CB5EA}" destId="{C89CBA90-E62F-B842-B2CF-2C00ECA4E3C3}" srcOrd="0" destOrd="0" presId="urn:microsoft.com/office/officeart/2008/layout/LinedList"/>
    <dgm:cxn modelId="{FE823AA3-92F7-704E-84BC-1B9D24B37A14}" type="presParOf" srcId="{23A48A32-ED7D-1241-A5E4-5CDBBC1CB5EA}" destId="{44985EE0-357B-2249-A577-BC9EBAEBCDBF}" srcOrd="1" destOrd="0" presId="urn:microsoft.com/office/officeart/2008/layout/LinedList"/>
    <dgm:cxn modelId="{B951845C-787B-6248-9A6D-12940C839A52}" type="presParOf" srcId="{E0524754-ED38-3E4B-B7EE-5B807F8A6870}" destId="{02D7CE17-95C5-6948-8AD2-970D7013E2DB}" srcOrd="8" destOrd="0" presId="urn:microsoft.com/office/officeart/2008/layout/LinedList"/>
    <dgm:cxn modelId="{8AF3CD8E-AFD9-9E43-965F-43CAAC6DE6A5}" type="presParOf" srcId="{E0524754-ED38-3E4B-B7EE-5B807F8A6870}" destId="{28CFC1FF-B0DE-ED4D-8BEF-D1FAEAACAF2A}" srcOrd="9" destOrd="0" presId="urn:microsoft.com/office/officeart/2008/layout/LinedList"/>
    <dgm:cxn modelId="{46E2E7F0-AFCD-7640-A486-0A30368B00B7}" type="presParOf" srcId="{28CFC1FF-B0DE-ED4D-8BEF-D1FAEAACAF2A}" destId="{30EB8A05-A126-2D48-973E-4B174E9010E3}" srcOrd="0" destOrd="0" presId="urn:microsoft.com/office/officeart/2008/layout/LinedList"/>
    <dgm:cxn modelId="{A09C9DB0-2082-6F4F-BD9D-044CA3AF530C}" type="presParOf" srcId="{28CFC1FF-B0DE-ED4D-8BEF-D1FAEAACAF2A}" destId="{F4884F1D-93C6-2C48-9AD7-7B69CB83F151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310582-BFFC-DA46-8920-F8AA8B5712B2}">
      <dsp:nvSpPr>
        <dsp:cNvPr id="0" name=""/>
        <dsp:cNvSpPr/>
      </dsp:nvSpPr>
      <dsp:spPr>
        <a:xfrm>
          <a:off x="0" y="1332"/>
          <a:ext cx="1507524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3E6888-A2BA-654F-B30C-0366E1E1E6B0}">
      <dsp:nvSpPr>
        <dsp:cNvPr id="0" name=""/>
        <dsp:cNvSpPr/>
      </dsp:nvSpPr>
      <dsp:spPr>
        <a:xfrm>
          <a:off x="0" y="1332"/>
          <a:ext cx="15075243" cy="21818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260" tIns="175260" rIns="175260" bIns="175260" numCol="1" spcCol="1270" anchor="t" anchorCtr="0">
          <a:noAutofit/>
        </a:bodyPr>
        <a:lstStyle/>
        <a:p>
          <a:pPr marL="0" lvl="0" indent="0" algn="l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600" kern="1200" dirty="0"/>
            <a:t>50 patients operated on with the LIRA technique from January 2022 to May 2023 (LIRA group) </a:t>
          </a:r>
        </a:p>
      </dsp:txBody>
      <dsp:txXfrm>
        <a:off x="0" y="1332"/>
        <a:ext cx="15075243" cy="2181884"/>
      </dsp:txXfrm>
    </dsp:sp>
    <dsp:sp modelId="{0B46FD94-9B2A-8C40-9332-D74F3D999BC2}">
      <dsp:nvSpPr>
        <dsp:cNvPr id="0" name=""/>
        <dsp:cNvSpPr/>
      </dsp:nvSpPr>
      <dsp:spPr>
        <a:xfrm>
          <a:off x="0" y="2183216"/>
          <a:ext cx="1507524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D129DC-C71B-6B4C-A7BF-65FC57D61518}">
      <dsp:nvSpPr>
        <dsp:cNvPr id="0" name=""/>
        <dsp:cNvSpPr/>
      </dsp:nvSpPr>
      <dsp:spPr>
        <a:xfrm>
          <a:off x="0" y="2183216"/>
          <a:ext cx="15075243" cy="21818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260" tIns="175260" rIns="175260" bIns="175260" numCol="1" spcCol="1270" anchor="t" anchorCtr="0">
          <a:noAutofit/>
        </a:bodyPr>
        <a:lstStyle/>
        <a:p>
          <a:pPr marL="0" lvl="0" indent="0" algn="l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600" kern="1200" dirty="0"/>
            <a:t>50 patients with primary or incisional ventral hernia undergoing LVHR with IPOM plus (IPOM plus group) from January 2022 to May 2023 . </a:t>
          </a:r>
        </a:p>
      </dsp:txBody>
      <dsp:txXfrm>
        <a:off x="0" y="2183216"/>
        <a:ext cx="15075243" cy="2181884"/>
      </dsp:txXfrm>
    </dsp:sp>
    <dsp:sp modelId="{AFA1295A-D7E9-6042-8869-DC7D07CAE485}">
      <dsp:nvSpPr>
        <dsp:cNvPr id="0" name=""/>
        <dsp:cNvSpPr/>
      </dsp:nvSpPr>
      <dsp:spPr>
        <a:xfrm>
          <a:off x="0" y="4365101"/>
          <a:ext cx="1507524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78A214-9D90-4842-98A2-E07ECA8F842D}">
      <dsp:nvSpPr>
        <dsp:cNvPr id="0" name=""/>
        <dsp:cNvSpPr/>
      </dsp:nvSpPr>
      <dsp:spPr>
        <a:xfrm>
          <a:off x="0" y="4365101"/>
          <a:ext cx="15075243" cy="21818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260" tIns="175260" rIns="175260" bIns="175260" numCol="1" spcCol="1270" anchor="t" anchorCtr="0">
          <a:noAutofit/>
        </a:bodyPr>
        <a:lstStyle/>
        <a:p>
          <a:pPr marL="0" lvl="0" indent="0" algn="l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600" kern="1200" dirty="0"/>
            <a:t>All patients were enrolled consecutively and prospectively. </a:t>
          </a:r>
        </a:p>
      </dsp:txBody>
      <dsp:txXfrm>
        <a:off x="0" y="4365101"/>
        <a:ext cx="15075243" cy="2181884"/>
      </dsp:txXfrm>
    </dsp:sp>
    <dsp:sp modelId="{91FA0A4D-AB0A-E64E-90C1-EC581CBAB837}">
      <dsp:nvSpPr>
        <dsp:cNvPr id="0" name=""/>
        <dsp:cNvSpPr/>
      </dsp:nvSpPr>
      <dsp:spPr>
        <a:xfrm>
          <a:off x="0" y="6546986"/>
          <a:ext cx="1507524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9CBA90-E62F-B842-B2CF-2C00ECA4E3C3}">
      <dsp:nvSpPr>
        <dsp:cNvPr id="0" name=""/>
        <dsp:cNvSpPr/>
      </dsp:nvSpPr>
      <dsp:spPr>
        <a:xfrm>
          <a:off x="0" y="6546986"/>
          <a:ext cx="15075243" cy="21818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260" tIns="175260" rIns="175260" bIns="175260" numCol="1" spcCol="1270" anchor="t" anchorCtr="0">
          <a:noAutofit/>
        </a:bodyPr>
        <a:lstStyle/>
        <a:p>
          <a:pPr marL="0" lvl="0" indent="0" algn="l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600" kern="1200" dirty="0"/>
            <a:t>CT scan performed at 1 year. Postoperative follow-up of at least 18 months.</a:t>
          </a:r>
          <a:endParaRPr lang="it-IT" sz="4600" kern="1200" dirty="0"/>
        </a:p>
      </dsp:txBody>
      <dsp:txXfrm>
        <a:off x="0" y="6546986"/>
        <a:ext cx="15075243" cy="2181884"/>
      </dsp:txXfrm>
    </dsp:sp>
    <dsp:sp modelId="{02D7CE17-95C5-6948-8AD2-970D7013E2DB}">
      <dsp:nvSpPr>
        <dsp:cNvPr id="0" name=""/>
        <dsp:cNvSpPr/>
      </dsp:nvSpPr>
      <dsp:spPr>
        <a:xfrm>
          <a:off x="0" y="8728871"/>
          <a:ext cx="1507524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EB8A05-A126-2D48-973E-4B174E9010E3}">
      <dsp:nvSpPr>
        <dsp:cNvPr id="0" name=""/>
        <dsp:cNvSpPr/>
      </dsp:nvSpPr>
      <dsp:spPr>
        <a:xfrm>
          <a:off x="0" y="8728871"/>
          <a:ext cx="15075243" cy="21818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260" tIns="175260" rIns="175260" bIns="175260" numCol="1" spcCol="1270" anchor="t" anchorCtr="0">
          <a:noAutofit/>
        </a:bodyPr>
        <a:lstStyle/>
        <a:p>
          <a:pPr marL="0" lvl="0" indent="0" algn="l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600" kern="1200" dirty="0"/>
        </a:p>
      </dsp:txBody>
      <dsp:txXfrm>
        <a:off x="0" y="8728871"/>
        <a:ext cx="15075243" cy="21818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 19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0" name="Shape 20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49262" latinLnBrk="0">
      <a:spcBef>
        <a:spcPts val="400"/>
      </a:spcBef>
      <a:defRPr sz="1200">
        <a:latin typeface="+mj-lt"/>
        <a:ea typeface="+mj-ea"/>
        <a:cs typeface="+mj-cs"/>
        <a:sym typeface="Times New Roman"/>
      </a:defRPr>
    </a:lvl1pPr>
    <a:lvl2pPr indent="228600" defTabSz="449262" latinLnBrk="0">
      <a:spcBef>
        <a:spcPts val="400"/>
      </a:spcBef>
      <a:defRPr sz="1200">
        <a:latin typeface="+mj-lt"/>
        <a:ea typeface="+mj-ea"/>
        <a:cs typeface="+mj-cs"/>
        <a:sym typeface="Times New Roman"/>
      </a:defRPr>
    </a:lvl2pPr>
    <a:lvl3pPr indent="457200" defTabSz="449262" latinLnBrk="0">
      <a:spcBef>
        <a:spcPts val="400"/>
      </a:spcBef>
      <a:defRPr sz="1200">
        <a:latin typeface="+mj-lt"/>
        <a:ea typeface="+mj-ea"/>
        <a:cs typeface="+mj-cs"/>
        <a:sym typeface="Times New Roman"/>
      </a:defRPr>
    </a:lvl3pPr>
    <a:lvl4pPr indent="685800" defTabSz="449262" latinLnBrk="0">
      <a:spcBef>
        <a:spcPts val="400"/>
      </a:spcBef>
      <a:defRPr sz="1200">
        <a:latin typeface="+mj-lt"/>
        <a:ea typeface="+mj-ea"/>
        <a:cs typeface="+mj-cs"/>
        <a:sym typeface="Times New Roman"/>
      </a:defRPr>
    </a:lvl4pPr>
    <a:lvl5pPr indent="914400" defTabSz="449262" latinLnBrk="0">
      <a:spcBef>
        <a:spcPts val="400"/>
      </a:spcBef>
      <a:defRPr sz="1200">
        <a:latin typeface="+mj-lt"/>
        <a:ea typeface="+mj-ea"/>
        <a:cs typeface="+mj-cs"/>
        <a:sym typeface="Times New Roman"/>
      </a:defRPr>
    </a:lvl5pPr>
    <a:lvl6pPr indent="1143000" defTabSz="449262" latinLnBrk="0">
      <a:spcBef>
        <a:spcPts val="400"/>
      </a:spcBef>
      <a:defRPr sz="1200">
        <a:latin typeface="+mj-lt"/>
        <a:ea typeface="+mj-ea"/>
        <a:cs typeface="+mj-cs"/>
        <a:sym typeface="Times New Roman"/>
      </a:defRPr>
    </a:lvl6pPr>
    <a:lvl7pPr indent="1371600" defTabSz="449262" latinLnBrk="0">
      <a:spcBef>
        <a:spcPts val="400"/>
      </a:spcBef>
      <a:defRPr sz="1200">
        <a:latin typeface="+mj-lt"/>
        <a:ea typeface="+mj-ea"/>
        <a:cs typeface="+mj-cs"/>
        <a:sym typeface="Times New Roman"/>
      </a:defRPr>
    </a:lvl7pPr>
    <a:lvl8pPr indent="1600200" defTabSz="449262" latinLnBrk="0">
      <a:spcBef>
        <a:spcPts val="400"/>
      </a:spcBef>
      <a:defRPr sz="1200">
        <a:latin typeface="+mj-lt"/>
        <a:ea typeface="+mj-ea"/>
        <a:cs typeface="+mj-cs"/>
        <a:sym typeface="Times New Roman"/>
      </a:defRPr>
    </a:lvl8pPr>
    <a:lvl9pPr indent="1828800" defTabSz="449262" latinLnBrk="0">
      <a:spcBef>
        <a:spcPts val="400"/>
      </a:spcBef>
      <a:defRPr sz="1200">
        <a:latin typeface="+mj-lt"/>
        <a:ea typeface="+mj-ea"/>
        <a:cs typeface="+mj-cs"/>
        <a:sym typeface="Times New Roman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I' m </a:t>
            </a:r>
            <a:r>
              <a:rPr lang="it-IT" dirty="0" err="1"/>
              <a:t>going</a:t>
            </a:r>
            <a:r>
              <a:rPr lang="it-IT" dirty="0"/>
              <a:t> to </a:t>
            </a:r>
            <a:r>
              <a:rPr lang="it-IT" dirty="0" err="1"/>
              <a:t>present</a:t>
            </a:r>
            <a:r>
              <a:rPr lang="it-IT" dirty="0"/>
              <a:t> </a:t>
            </a:r>
            <a:r>
              <a:rPr lang="it-IT" dirty="0" err="1"/>
              <a:t>our</a:t>
            </a:r>
            <a:r>
              <a:rPr lang="it-IT" dirty="0"/>
              <a:t> study on </a:t>
            </a:r>
            <a:r>
              <a:rPr lang="it-IT" dirty="0" err="1"/>
              <a:t>laparoscopic</a:t>
            </a:r>
            <a:r>
              <a:rPr lang="it-IT" dirty="0"/>
              <a:t> </a:t>
            </a:r>
            <a:r>
              <a:rPr lang="it-IT" dirty="0" err="1"/>
              <a:t>revision</a:t>
            </a:r>
            <a:r>
              <a:rPr lang="it-IT" dirty="0"/>
              <a:t> of sleeve </a:t>
            </a:r>
            <a:r>
              <a:rPr lang="it-IT" dirty="0" err="1"/>
              <a:t>gastrectomy</a:t>
            </a:r>
            <a:r>
              <a:rPr lang="it-IT" dirty="0"/>
              <a:t> with </a:t>
            </a:r>
            <a:r>
              <a:rPr lang="it-IT" dirty="0" err="1"/>
              <a:t>only</a:t>
            </a:r>
            <a:r>
              <a:rPr lang="it-IT" dirty="0"/>
              <a:t> </a:t>
            </a:r>
            <a:r>
              <a:rPr lang="it-IT" dirty="0" err="1"/>
              <a:t>hiatoplasty</a:t>
            </a:r>
            <a:r>
              <a:rPr lang="it-IT" dirty="0"/>
              <a:t> for </a:t>
            </a:r>
            <a:r>
              <a:rPr lang="it-IT" dirty="0" err="1"/>
              <a:t>onset</a:t>
            </a:r>
            <a:r>
              <a:rPr lang="it-IT" dirty="0"/>
              <a:t> of </a:t>
            </a:r>
            <a:r>
              <a:rPr lang="it-IT" dirty="0" err="1"/>
              <a:t>gastroesophageal</a:t>
            </a:r>
            <a:r>
              <a:rPr lang="it-IT" dirty="0"/>
              <a:t> </a:t>
            </a:r>
            <a:r>
              <a:rPr lang="it-IT" dirty="0" err="1"/>
              <a:t>reflux</a:t>
            </a:r>
            <a:r>
              <a:rPr lang="it-IT" dirty="0"/>
              <a:t> </a:t>
            </a:r>
            <a:r>
              <a:rPr lang="it-IT" dirty="0" err="1"/>
              <a:t>disease</a:t>
            </a:r>
            <a:r>
              <a:rPr lang="it-IT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310432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The goal of </a:t>
            </a:r>
            <a:r>
              <a:rPr lang="it-IT" dirty="0" err="1"/>
              <a:t>our</a:t>
            </a:r>
            <a:r>
              <a:rPr lang="it-IT" dirty="0"/>
              <a:t> study </a:t>
            </a:r>
            <a:r>
              <a:rPr lang="it-IT" dirty="0" err="1"/>
              <a:t>was</a:t>
            </a:r>
            <a:r>
              <a:rPr lang="it-IT" dirty="0"/>
              <a:t> </a:t>
            </a:r>
            <a:r>
              <a:rPr lang="it-IT" dirty="0" err="1"/>
              <a:t>if</a:t>
            </a:r>
            <a:r>
              <a:rPr lang="it-IT" dirty="0"/>
              <a:t> </a:t>
            </a:r>
            <a:r>
              <a:rPr lang="it-IT" dirty="0" err="1"/>
              <a:t>only</a:t>
            </a:r>
            <a:r>
              <a:rPr lang="it-IT" dirty="0"/>
              <a:t> </a:t>
            </a:r>
            <a:r>
              <a:rPr lang="it-IT" dirty="0" err="1"/>
              <a:t>hiatoplasty</a:t>
            </a:r>
            <a:r>
              <a:rPr lang="it-IT" dirty="0"/>
              <a:t> </a:t>
            </a:r>
            <a:r>
              <a:rPr lang="it-IT" dirty="0" err="1"/>
              <a:t>could</a:t>
            </a:r>
            <a:r>
              <a:rPr lang="it-IT" dirty="0"/>
              <a:t> be a </a:t>
            </a:r>
            <a:r>
              <a:rPr lang="it-IT" dirty="0" err="1"/>
              <a:t>valid</a:t>
            </a:r>
            <a:r>
              <a:rPr lang="it-IT" dirty="0"/>
              <a:t> alternative to RYGB for the treatment of </a:t>
            </a:r>
            <a:r>
              <a:rPr lang="it-IT" dirty="0" err="1"/>
              <a:t>hiatal</a:t>
            </a:r>
            <a:r>
              <a:rPr lang="it-IT" dirty="0"/>
              <a:t> </a:t>
            </a:r>
            <a:r>
              <a:rPr lang="it-IT" dirty="0" err="1"/>
              <a:t>hernia</a:t>
            </a:r>
            <a:r>
              <a:rPr lang="it-IT" dirty="0"/>
              <a:t> and </a:t>
            </a:r>
            <a:r>
              <a:rPr lang="it-IT" dirty="0" err="1"/>
              <a:t>gerd</a:t>
            </a:r>
            <a:r>
              <a:rPr lang="it-IT" dirty="0"/>
              <a:t> after sleeve .</a:t>
            </a:r>
          </a:p>
        </p:txBody>
      </p:sp>
    </p:spTree>
    <p:extLst>
      <p:ext uri="{BB962C8B-B14F-4D97-AF65-F5344CB8AC3E}">
        <p14:creationId xmlns:p14="http://schemas.microsoft.com/office/powerpoint/2010/main" val="18136145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err="1"/>
              <a:t>We</a:t>
            </a:r>
            <a:r>
              <a:rPr lang="it-IT" dirty="0"/>
              <a:t> </a:t>
            </a:r>
            <a:r>
              <a:rPr lang="it-IT" dirty="0" err="1"/>
              <a:t>examinated</a:t>
            </a:r>
            <a:r>
              <a:rPr lang="it-IT" dirty="0"/>
              <a:t> </a:t>
            </a:r>
            <a:r>
              <a:rPr lang="it-IT" dirty="0" err="1"/>
              <a:t>our</a:t>
            </a:r>
            <a:r>
              <a:rPr lang="it-IT" dirty="0"/>
              <a:t> </a:t>
            </a:r>
            <a:r>
              <a:rPr lang="it-IT" dirty="0" err="1"/>
              <a:t>cohort</a:t>
            </a:r>
            <a:r>
              <a:rPr lang="it-IT" dirty="0"/>
              <a:t> of 6500 </a:t>
            </a:r>
            <a:r>
              <a:rPr lang="it-IT" dirty="0" err="1"/>
              <a:t>patient</a:t>
            </a:r>
            <a:r>
              <a:rPr lang="it-IT" dirty="0"/>
              <a:t> </a:t>
            </a:r>
            <a:r>
              <a:rPr lang="it-IT" dirty="0" err="1"/>
              <a:t>who</a:t>
            </a:r>
            <a:r>
              <a:rPr lang="it-IT" dirty="0"/>
              <a:t> </a:t>
            </a:r>
            <a:r>
              <a:rPr lang="it-IT" dirty="0" err="1"/>
              <a:t>underwent</a:t>
            </a:r>
            <a:r>
              <a:rPr lang="it-IT" dirty="0"/>
              <a:t> to sleeve </a:t>
            </a:r>
            <a:r>
              <a:rPr lang="it-IT" dirty="0" err="1"/>
              <a:t>gastrectomy</a:t>
            </a:r>
            <a:r>
              <a:rPr lang="it-IT" dirty="0"/>
              <a:t> in the </a:t>
            </a:r>
            <a:r>
              <a:rPr lang="it-IT" dirty="0" err="1"/>
              <a:t>period</a:t>
            </a:r>
            <a:r>
              <a:rPr lang="it-IT" dirty="0"/>
              <a:t> </a:t>
            </a:r>
            <a:r>
              <a:rPr lang="it-IT" dirty="0" err="1"/>
              <a:t>two</a:t>
            </a:r>
            <a:r>
              <a:rPr lang="it-IT" dirty="0"/>
              <a:t> </a:t>
            </a:r>
            <a:r>
              <a:rPr lang="it-IT" dirty="0" err="1"/>
              <a:t>thousand</a:t>
            </a:r>
            <a:r>
              <a:rPr lang="it-IT" dirty="0"/>
              <a:t> and </a:t>
            </a:r>
            <a:r>
              <a:rPr lang="it-IT" dirty="0" err="1"/>
              <a:t>fiftenn</a:t>
            </a:r>
            <a:r>
              <a:rPr lang="it-IT" dirty="0"/>
              <a:t> </a:t>
            </a:r>
            <a:r>
              <a:rPr lang="it-IT" dirty="0" err="1"/>
              <a:t>two</a:t>
            </a:r>
            <a:r>
              <a:rPr lang="it-IT" dirty="0"/>
              <a:t> </a:t>
            </a:r>
            <a:r>
              <a:rPr lang="it-IT" dirty="0" err="1"/>
              <a:t>towsand</a:t>
            </a:r>
            <a:r>
              <a:rPr lang="it-IT" dirty="0"/>
              <a:t> </a:t>
            </a:r>
            <a:r>
              <a:rPr lang="it-IT" dirty="0" err="1"/>
              <a:t>twenty</a:t>
            </a:r>
            <a:r>
              <a:rPr lang="it-IT" dirty="0"/>
              <a:t> </a:t>
            </a:r>
            <a:r>
              <a:rPr lang="it-IT" dirty="0" err="1"/>
              <a:t>three</a:t>
            </a:r>
            <a:r>
              <a:rPr lang="it-IT" dirty="0"/>
              <a:t>. </a:t>
            </a:r>
          </a:p>
          <a:p>
            <a:endParaRPr lang="it-IT" dirty="0"/>
          </a:p>
          <a:p>
            <a:r>
              <a:rPr lang="it-IT" dirty="0" err="1"/>
              <a:t>Inclusion</a:t>
            </a:r>
            <a:r>
              <a:rPr lang="it-IT" dirty="0"/>
              <a:t> </a:t>
            </a:r>
            <a:r>
              <a:rPr lang="it-IT" dirty="0" err="1"/>
              <a:t>criteria</a:t>
            </a:r>
            <a:r>
              <a:rPr lang="it-IT" dirty="0"/>
              <a:t> </a:t>
            </a:r>
            <a:r>
              <a:rPr lang="it-IT" dirty="0" err="1"/>
              <a:t>were</a:t>
            </a:r>
            <a:r>
              <a:rPr lang="it-IT" dirty="0"/>
              <a:t>: </a:t>
            </a:r>
          </a:p>
        </p:txBody>
      </p:sp>
    </p:spTree>
    <p:extLst>
      <p:ext uri="{BB962C8B-B14F-4D97-AF65-F5344CB8AC3E}">
        <p14:creationId xmlns:p14="http://schemas.microsoft.com/office/powerpoint/2010/main" val="3455803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E47884-2044-2AAC-14BE-3AAF07F86E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E2555186-0003-51F8-D248-B28B222511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EDC779DC-F1C7-EC6A-08F3-4F6028CC2C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err="1"/>
              <a:t>We</a:t>
            </a:r>
            <a:r>
              <a:rPr lang="it-IT" dirty="0"/>
              <a:t> </a:t>
            </a:r>
            <a:r>
              <a:rPr lang="it-IT" dirty="0" err="1"/>
              <a:t>examinated</a:t>
            </a:r>
            <a:r>
              <a:rPr lang="it-IT" dirty="0"/>
              <a:t> </a:t>
            </a:r>
            <a:r>
              <a:rPr lang="it-IT" dirty="0" err="1"/>
              <a:t>our</a:t>
            </a:r>
            <a:r>
              <a:rPr lang="it-IT" dirty="0"/>
              <a:t> </a:t>
            </a:r>
            <a:r>
              <a:rPr lang="it-IT" dirty="0" err="1"/>
              <a:t>cohort</a:t>
            </a:r>
            <a:r>
              <a:rPr lang="it-IT" dirty="0"/>
              <a:t> of 6500 </a:t>
            </a:r>
            <a:r>
              <a:rPr lang="it-IT" dirty="0" err="1"/>
              <a:t>patient</a:t>
            </a:r>
            <a:r>
              <a:rPr lang="it-IT" dirty="0"/>
              <a:t> </a:t>
            </a:r>
            <a:r>
              <a:rPr lang="it-IT" dirty="0" err="1"/>
              <a:t>who</a:t>
            </a:r>
            <a:r>
              <a:rPr lang="it-IT" dirty="0"/>
              <a:t> </a:t>
            </a:r>
            <a:r>
              <a:rPr lang="it-IT" dirty="0" err="1"/>
              <a:t>underwent</a:t>
            </a:r>
            <a:r>
              <a:rPr lang="it-IT" dirty="0"/>
              <a:t> to sleeve </a:t>
            </a:r>
            <a:r>
              <a:rPr lang="it-IT" dirty="0" err="1"/>
              <a:t>gastrectomy</a:t>
            </a:r>
            <a:r>
              <a:rPr lang="it-IT" dirty="0"/>
              <a:t> in the </a:t>
            </a:r>
            <a:r>
              <a:rPr lang="it-IT" dirty="0" err="1"/>
              <a:t>period</a:t>
            </a:r>
            <a:r>
              <a:rPr lang="it-IT" dirty="0"/>
              <a:t> </a:t>
            </a:r>
            <a:r>
              <a:rPr lang="it-IT" dirty="0" err="1"/>
              <a:t>two</a:t>
            </a:r>
            <a:r>
              <a:rPr lang="it-IT" dirty="0"/>
              <a:t> </a:t>
            </a:r>
            <a:r>
              <a:rPr lang="it-IT" dirty="0" err="1"/>
              <a:t>thousand</a:t>
            </a:r>
            <a:r>
              <a:rPr lang="it-IT" dirty="0"/>
              <a:t> and </a:t>
            </a:r>
            <a:r>
              <a:rPr lang="it-IT" dirty="0" err="1"/>
              <a:t>fiftenn</a:t>
            </a:r>
            <a:r>
              <a:rPr lang="it-IT" dirty="0"/>
              <a:t> </a:t>
            </a:r>
            <a:r>
              <a:rPr lang="it-IT" dirty="0" err="1"/>
              <a:t>two</a:t>
            </a:r>
            <a:r>
              <a:rPr lang="it-IT" dirty="0"/>
              <a:t> </a:t>
            </a:r>
            <a:r>
              <a:rPr lang="it-IT" dirty="0" err="1"/>
              <a:t>towsand</a:t>
            </a:r>
            <a:r>
              <a:rPr lang="it-IT" dirty="0"/>
              <a:t> </a:t>
            </a:r>
            <a:r>
              <a:rPr lang="it-IT" dirty="0" err="1"/>
              <a:t>twenty</a:t>
            </a:r>
            <a:r>
              <a:rPr lang="it-IT" dirty="0"/>
              <a:t> </a:t>
            </a:r>
            <a:r>
              <a:rPr lang="it-IT" dirty="0" err="1"/>
              <a:t>three</a:t>
            </a:r>
            <a:r>
              <a:rPr lang="it-IT" dirty="0"/>
              <a:t>. </a:t>
            </a:r>
          </a:p>
          <a:p>
            <a:endParaRPr lang="it-IT" dirty="0"/>
          </a:p>
          <a:p>
            <a:r>
              <a:rPr lang="it-IT" dirty="0" err="1"/>
              <a:t>Inclusion</a:t>
            </a:r>
            <a:r>
              <a:rPr lang="it-IT" dirty="0"/>
              <a:t> </a:t>
            </a:r>
            <a:r>
              <a:rPr lang="it-IT" dirty="0" err="1"/>
              <a:t>criteria</a:t>
            </a:r>
            <a:r>
              <a:rPr lang="it-IT" dirty="0"/>
              <a:t> </a:t>
            </a:r>
            <a:r>
              <a:rPr lang="it-IT" dirty="0" err="1"/>
              <a:t>were</a:t>
            </a:r>
            <a:r>
              <a:rPr lang="it-IT" dirty="0"/>
              <a:t>: </a:t>
            </a:r>
          </a:p>
        </p:txBody>
      </p:sp>
    </p:spTree>
    <p:extLst>
      <p:ext uri="{BB962C8B-B14F-4D97-AF65-F5344CB8AC3E}">
        <p14:creationId xmlns:p14="http://schemas.microsoft.com/office/powerpoint/2010/main" val="19689437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EE9850-706B-7F89-F2DC-F7BC66B3E5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5CCF7EBA-D8FE-96BE-D53B-A86B2DE6E2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619A004E-235B-BB44-E1A1-B4815E4C23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err="1"/>
              <a:t>exclusion</a:t>
            </a:r>
            <a:r>
              <a:rPr lang="it-IT" dirty="0"/>
              <a:t> </a:t>
            </a:r>
            <a:r>
              <a:rPr lang="it-IT" dirty="0" err="1"/>
              <a:t>criteria</a:t>
            </a:r>
            <a:r>
              <a:rPr lang="it-IT" dirty="0"/>
              <a:t> </a:t>
            </a:r>
            <a:r>
              <a:rPr lang="it-IT" dirty="0" err="1"/>
              <a:t>were</a:t>
            </a:r>
            <a:r>
              <a:rPr lang="it-IT" dirty="0"/>
              <a:t>: </a:t>
            </a:r>
          </a:p>
        </p:txBody>
      </p:sp>
    </p:spTree>
    <p:extLst>
      <p:ext uri="{BB962C8B-B14F-4D97-AF65-F5344CB8AC3E}">
        <p14:creationId xmlns:p14="http://schemas.microsoft.com/office/powerpoint/2010/main" val="3740307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err="1"/>
              <a:t>two</a:t>
            </a:r>
            <a:r>
              <a:rPr lang="it-IT" dirty="0"/>
              <a:t> </a:t>
            </a:r>
            <a:r>
              <a:rPr lang="it-IT" dirty="0" err="1"/>
              <a:t>hundred</a:t>
            </a:r>
            <a:r>
              <a:rPr lang="it-IT" dirty="0"/>
              <a:t> </a:t>
            </a:r>
            <a:r>
              <a:rPr lang="it-IT" dirty="0" err="1"/>
              <a:t>patients</a:t>
            </a:r>
            <a:r>
              <a:rPr lang="it-IT" dirty="0"/>
              <a:t> </a:t>
            </a:r>
            <a:r>
              <a:rPr lang="it-IT" dirty="0" err="1"/>
              <a:t>were</a:t>
            </a:r>
            <a:r>
              <a:rPr lang="it-IT" dirty="0"/>
              <a:t> </a:t>
            </a:r>
            <a:r>
              <a:rPr lang="it-IT" dirty="0" err="1"/>
              <a:t>included</a:t>
            </a:r>
            <a:r>
              <a:rPr lang="it-IT" dirty="0"/>
              <a:t> in the study, with a </a:t>
            </a:r>
            <a:r>
              <a:rPr lang="it-IT" dirty="0" err="1"/>
              <a:t>mean</a:t>
            </a:r>
            <a:r>
              <a:rPr lang="it-IT" dirty="0"/>
              <a:t> age of </a:t>
            </a:r>
            <a:r>
              <a:rPr lang="it-IT" dirty="0" err="1"/>
              <a:t>fourtyone</a:t>
            </a:r>
            <a:r>
              <a:rPr lang="it-IT" dirty="0"/>
              <a:t> </a:t>
            </a:r>
            <a:r>
              <a:rPr lang="it-IT" dirty="0" err="1"/>
              <a:t>years</a:t>
            </a:r>
            <a:r>
              <a:rPr lang="it-IT" dirty="0"/>
              <a:t> </a:t>
            </a:r>
            <a:r>
              <a:rPr lang="it-IT" dirty="0" err="1"/>
              <a:t>old</a:t>
            </a:r>
            <a:r>
              <a:rPr lang="it-IT" dirty="0"/>
              <a:t>. </a:t>
            </a:r>
          </a:p>
          <a:p>
            <a:endParaRPr lang="it-IT" dirty="0"/>
          </a:p>
          <a:p>
            <a:r>
              <a:rPr lang="it-IT" dirty="0"/>
              <a:t>Mean BMI </a:t>
            </a:r>
            <a:r>
              <a:rPr lang="it-IT" dirty="0" err="1"/>
              <a:t>before</a:t>
            </a:r>
            <a:r>
              <a:rPr lang="it-IT" dirty="0"/>
              <a:t> sleeve </a:t>
            </a:r>
            <a:r>
              <a:rPr lang="it-IT" dirty="0" err="1"/>
              <a:t>was</a:t>
            </a:r>
            <a:r>
              <a:rPr lang="it-IT" dirty="0"/>
              <a:t> 43 </a:t>
            </a:r>
          </a:p>
          <a:p>
            <a:r>
              <a:rPr lang="it-IT" dirty="0"/>
              <a:t>Mean BMI </a:t>
            </a:r>
            <a:r>
              <a:rPr lang="it-IT" dirty="0" err="1"/>
              <a:t>before</a:t>
            </a:r>
            <a:r>
              <a:rPr lang="it-IT" dirty="0"/>
              <a:t> </a:t>
            </a:r>
            <a:r>
              <a:rPr lang="it-IT" dirty="0" err="1"/>
              <a:t>hiatoplasty</a:t>
            </a:r>
            <a:r>
              <a:rPr lang="it-IT" dirty="0"/>
              <a:t> </a:t>
            </a:r>
            <a:r>
              <a:rPr lang="it-IT" dirty="0" err="1"/>
              <a:t>was</a:t>
            </a:r>
            <a:r>
              <a:rPr lang="it-IT" dirty="0"/>
              <a:t> 25,7 </a:t>
            </a:r>
          </a:p>
          <a:p>
            <a:endParaRPr lang="it-IT" dirty="0"/>
          </a:p>
          <a:p>
            <a:r>
              <a:rPr lang="it-IT" dirty="0"/>
              <a:t>No intra or post operative </a:t>
            </a:r>
            <a:r>
              <a:rPr lang="it-IT" dirty="0" err="1"/>
              <a:t>complications</a:t>
            </a:r>
            <a:r>
              <a:rPr lang="it-IT" dirty="0"/>
              <a:t> ( </a:t>
            </a:r>
            <a:r>
              <a:rPr lang="it-IT" dirty="0" err="1"/>
              <a:t>according</a:t>
            </a:r>
            <a:r>
              <a:rPr lang="it-IT" dirty="0"/>
              <a:t> with </a:t>
            </a:r>
            <a:r>
              <a:rPr lang="it-IT" dirty="0" err="1"/>
              <a:t>clavien</a:t>
            </a:r>
            <a:r>
              <a:rPr lang="it-IT" dirty="0"/>
              <a:t> dindo </a:t>
            </a:r>
            <a:r>
              <a:rPr lang="it-IT" dirty="0" err="1"/>
              <a:t>classification</a:t>
            </a:r>
            <a:r>
              <a:rPr lang="it-IT" dirty="0"/>
              <a:t>) </a:t>
            </a:r>
          </a:p>
          <a:p>
            <a:r>
              <a:rPr lang="it-IT" dirty="0"/>
              <a:t>Mean </a:t>
            </a:r>
            <a:r>
              <a:rPr lang="it-IT" dirty="0" err="1"/>
              <a:t>lenght</a:t>
            </a:r>
            <a:r>
              <a:rPr lang="it-IT" dirty="0"/>
              <a:t> of stay </a:t>
            </a:r>
            <a:r>
              <a:rPr lang="it-IT" dirty="0" err="1"/>
              <a:t>was</a:t>
            </a:r>
            <a:r>
              <a:rPr lang="it-IT" dirty="0"/>
              <a:t> 3 days  </a:t>
            </a:r>
          </a:p>
        </p:txBody>
      </p:sp>
    </p:spTree>
    <p:extLst>
      <p:ext uri="{BB962C8B-B14F-4D97-AF65-F5344CB8AC3E}">
        <p14:creationId xmlns:p14="http://schemas.microsoft.com/office/powerpoint/2010/main" val="79993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A1A892-28A4-6ADD-B07E-1832FF6CCC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2C2A590F-58C4-7177-5458-4A3BEC3268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1BD76533-5336-5407-A9DB-6690A7FBF3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err="1"/>
              <a:t>two</a:t>
            </a:r>
            <a:r>
              <a:rPr lang="it-IT" dirty="0"/>
              <a:t> </a:t>
            </a:r>
            <a:r>
              <a:rPr lang="it-IT" dirty="0" err="1"/>
              <a:t>hundred</a:t>
            </a:r>
            <a:r>
              <a:rPr lang="it-IT" dirty="0"/>
              <a:t> </a:t>
            </a:r>
            <a:r>
              <a:rPr lang="it-IT" dirty="0" err="1"/>
              <a:t>patients</a:t>
            </a:r>
            <a:r>
              <a:rPr lang="it-IT" dirty="0"/>
              <a:t> </a:t>
            </a:r>
            <a:r>
              <a:rPr lang="it-IT" dirty="0" err="1"/>
              <a:t>were</a:t>
            </a:r>
            <a:r>
              <a:rPr lang="it-IT" dirty="0"/>
              <a:t> </a:t>
            </a:r>
            <a:r>
              <a:rPr lang="it-IT" dirty="0" err="1"/>
              <a:t>included</a:t>
            </a:r>
            <a:r>
              <a:rPr lang="it-IT" dirty="0"/>
              <a:t> in the study, with a </a:t>
            </a:r>
            <a:r>
              <a:rPr lang="it-IT" dirty="0" err="1"/>
              <a:t>mean</a:t>
            </a:r>
            <a:r>
              <a:rPr lang="it-IT" dirty="0"/>
              <a:t> age of </a:t>
            </a:r>
            <a:r>
              <a:rPr lang="it-IT" dirty="0" err="1"/>
              <a:t>fourtyone</a:t>
            </a:r>
            <a:r>
              <a:rPr lang="it-IT" dirty="0"/>
              <a:t> </a:t>
            </a:r>
            <a:r>
              <a:rPr lang="it-IT" dirty="0" err="1"/>
              <a:t>years</a:t>
            </a:r>
            <a:r>
              <a:rPr lang="it-IT" dirty="0"/>
              <a:t> </a:t>
            </a:r>
            <a:r>
              <a:rPr lang="it-IT" dirty="0" err="1"/>
              <a:t>old</a:t>
            </a:r>
            <a:r>
              <a:rPr lang="it-IT" dirty="0"/>
              <a:t>. </a:t>
            </a:r>
          </a:p>
          <a:p>
            <a:endParaRPr lang="it-IT" dirty="0"/>
          </a:p>
          <a:p>
            <a:r>
              <a:rPr lang="it-IT" dirty="0"/>
              <a:t>Mean BMI </a:t>
            </a:r>
            <a:r>
              <a:rPr lang="it-IT" dirty="0" err="1"/>
              <a:t>before</a:t>
            </a:r>
            <a:r>
              <a:rPr lang="it-IT" dirty="0"/>
              <a:t> sleeve </a:t>
            </a:r>
            <a:r>
              <a:rPr lang="it-IT" dirty="0" err="1"/>
              <a:t>was</a:t>
            </a:r>
            <a:r>
              <a:rPr lang="it-IT" dirty="0"/>
              <a:t> 43 </a:t>
            </a:r>
          </a:p>
          <a:p>
            <a:r>
              <a:rPr lang="it-IT" dirty="0"/>
              <a:t>Mean BMI </a:t>
            </a:r>
            <a:r>
              <a:rPr lang="it-IT" dirty="0" err="1"/>
              <a:t>before</a:t>
            </a:r>
            <a:r>
              <a:rPr lang="it-IT" dirty="0"/>
              <a:t> </a:t>
            </a:r>
            <a:r>
              <a:rPr lang="it-IT" dirty="0" err="1"/>
              <a:t>hiatoplasty</a:t>
            </a:r>
            <a:r>
              <a:rPr lang="it-IT" dirty="0"/>
              <a:t> </a:t>
            </a:r>
            <a:r>
              <a:rPr lang="it-IT" dirty="0" err="1"/>
              <a:t>was</a:t>
            </a:r>
            <a:r>
              <a:rPr lang="it-IT" dirty="0"/>
              <a:t> 25,7 </a:t>
            </a:r>
          </a:p>
          <a:p>
            <a:endParaRPr lang="it-IT" dirty="0"/>
          </a:p>
          <a:p>
            <a:r>
              <a:rPr lang="it-IT" dirty="0"/>
              <a:t>No intra or post operative </a:t>
            </a:r>
            <a:r>
              <a:rPr lang="it-IT" dirty="0" err="1"/>
              <a:t>complications</a:t>
            </a:r>
            <a:r>
              <a:rPr lang="it-IT" dirty="0"/>
              <a:t> ( </a:t>
            </a:r>
            <a:r>
              <a:rPr lang="it-IT" dirty="0" err="1"/>
              <a:t>according</a:t>
            </a:r>
            <a:r>
              <a:rPr lang="it-IT" dirty="0"/>
              <a:t> with </a:t>
            </a:r>
            <a:r>
              <a:rPr lang="it-IT" dirty="0" err="1"/>
              <a:t>clavien</a:t>
            </a:r>
            <a:r>
              <a:rPr lang="it-IT" dirty="0"/>
              <a:t> dindo </a:t>
            </a:r>
            <a:r>
              <a:rPr lang="it-IT" dirty="0" err="1"/>
              <a:t>classification</a:t>
            </a:r>
            <a:r>
              <a:rPr lang="it-IT" dirty="0"/>
              <a:t>) </a:t>
            </a:r>
          </a:p>
          <a:p>
            <a:r>
              <a:rPr lang="it-IT" dirty="0"/>
              <a:t>Mean </a:t>
            </a:r>
            <a:r>
              <a:rPr lang="it-IT" dirty="0" err="1"/>
              <a:t>lenght</a:t>
            </a:r>
            <a:r>
              <a:rPr lang="it-IT" dirty="0"/>
              <a:t> of stay </a:t>
            </a:r>
            <a:r>
              <a:rPr lang="it-IT" dirty="0" err="1"/>
              <a:t>was</a:t>
            </a:r>
            <a:r>
              <a:rPr lang="it-IT" dirty="0"/>
              <a:t> 3 days  </a:t>
            </a:r>
          </a:p>
        </p:txBody>
      </p:sp>
    </p:spTree>
    <p:extLst>
      <p:ext uri="{BB962C8B-B14F-4D97-AF65-F5344CB8AC3E}">
        <p14:creationId xmlns:p14="http://schemas.microsoft.com/office/powerpoint/2010/main" val="14691370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F3343B-9A52-AEF7-E7C9-3EFD79F32A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5ACC32C2-9C2C-AF34-0014-0BBC8FC600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A554AD7F-13EF-41A2-1FA3-2502833785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err="1"/>
              <a:t>two</a:t>
            </a:r>
            <a:r>
              <a:rPr lang="it-IT" dirty="0"/>
              <a:t> </a:t>
            </a:r>
            <a:r>
              <a:rPr lang="it-IT" dirty="0" err="1"/>
              <a:t>hundred</a:t>
            </a:r>
            <a:r>
              <a:rPr lang="it-IT" dirty="0"/>
              <a:t> </a:t>
            </a:r>
            <a:r>
              <a:rPr lang="it-IT" dirty="0" err="1"/>
              <a:t>patients</a:t>
            </a:r>
            <a:r>
              <a:rPr lang="it-IT" dirty="0"/>
              <a:t> </a:t>
            </a:r>
            <a:r>
              <a:rPr lang="it-IT" dirty="0" err="1"/>
              <a:t>were</a:t>
            </a:r>
            <a:r>
              <a:rPr lang="it-IT" dirty="0"/>
              <a:t> </a:t>
            </a:r>
            <a:r>
              <a:rPr lang="it-IT" dirty="0" err="1"/>
              <a:t>included</a:t>
            </a:r>
            <a:r>
              <a:rPr lang="it-IT" dirty="0"/>
              <a:t> in the study, with a </a:t>
            </a:r>
            <a:r>
              <a:rPr lang="it-IT" dirty="0" err="1"/>
              <a:t>mean</a:t>
            </a:r>
            <a:r>
              <a:rPr lang="it-IT" dirty="0"/>
              <a:t> age of </a:t>
            </a:r>
            <a:r>
              <a:rPr lang="it-IT" dirty="0" err="1"/>
              <a:t>fourtyone</a:t>
            </a:r>
            <a:r>
              <a:rPr lang="it-IT" dirty="0"/>
              <a:t> </a:t>
            </a:r>
            <a:r>
              <a:rPr lang="it-IT" dirty="0" err="1"/>
              <a:t>years</a:t>
            </a:r>
            <a:r>
              <a:rPr lang="it-IT" dirty="0"/>
              <a:t> </a:t>
            </a:r>
            <a:r>
              <a:rPr lang="it-IT" dirty="0" err="1"/>
              <a:t>old</a:t>
            </a:r>
            <a:r>
              <a:rPr lang="it-IT" dirty="0"/>
              <a:t>. </a:t>
            </a:r>
          </a:p>
          <a:p>
            <a:endParaRPr lang="it-IT" dirty="0"/>
          </a:p>
          <a:p>
            <a:r>
              <a:rPr lang="it-IT" dirty="0"/>
              <a:t>Mean BMI </a:t>
            </a:r>
            <a:r>
              <a:rPr lang="it-IT" dirty="0" err="1"/>
              <a:t>before</a:t>
            </a:r>
            <a:r>
              <a:rPr lang="it-IT" dirty="0"/>
              <a:t> sleeve </a:t>
            </a:r>
            <a:r>
              <a:rPr lang="it-IT" dirty="0" err="1"/>
              <a:t>was</a:t>
            </a:r>
            <a:r>
              <a:rPr lang="it-IT" dirty="0"/>
              <a:t> 43 </a:t>
            </a:r>
          </a:p>
          <a:p>
            <a:r>
              <a:rPr lang="it-IT" dirty="0"/>
              <a:t>Mean BMI </a:t>
            </a:r>
            <a:r>
              <a:rPr lang="it-IT" dirty="0" err="1"/>
              <a:t>before</a:t>
            </a:r>
            <a:r>
              <a:rPr lang="it-IT" dirty="0"/>
              <a:t> </a:t>
            </a:r>
            <a:r>
              <a:rPr lang="it-IT" dirty="0" err="1"/>
              <a:t>hiatoplasty</a:t>
            </a:r>
            <a:r>
              <a:rPr lang="it-IT" dirty="0"/>
              <a:t> </a:t>
            </a:r>
            <a:r>
              <a:rPr lang="it-IT" dirty="0" err="1"/>
              <a:t>was</a:t>
            </a:r>
            <a:r>
              <a:rPr lang="it-IT" dirty="0"/>
              <a:t> 25,7 </a:t>
            </a:r>
          </a:p>
          <a:p>
            <a:endParaRPr lang="it-IT" dirty="0"/>
          </a:p>
          <a:p>
            <a:r>
              <a:rPr lang="it-IT" dirty="0"/>
              <a:t>No intra or post operative </a:t>
            </a:r>
            <a:r>
              <a:rPr lang="it-IT" dirty="0" err="1"/>
              <a:t>complications</a:t>
            </a:r>
            <a:r>
              <a:rPr lang="it-IT" dirty="0"/>
              <a:t> ( </a:t>
            </a:r>
            <a:r>
              <a:rPr lang="it-IT" dirty="0" err="1"/>
              <a:t>according</a:t>
            </a:r>
            <a:r>
              <a:rPr lang="it-IT" dirty="0"/>
              <a:t> with </a:t>
            </a:r>
            <a:r>
              <a:rPr lang="it-IT" dirty="0" err="1"/>
              <a:t>clavien</a:t>
            </a:r>
            <a:r>
              <a:rPr lang="it-IT" dirty="0"/>
              <a:t> dindo </a:t>
            </a:r>
            <a:r>
              <a:rPr lang="it-IT" dirty="0" err="1"/>
              <a:t>classification</a:t>
            </a:r>
            <a:r>
              <a:rPr lang="it-IT" dirty="0"/>
              <a:t>) </a:t>
            </a:r>
          </a:p>
          <a:p>
            <a:r>
              <a:rPr lang="it-IT" dirty="0"/>
              <a:t>Mean </a:t>
            </a:r>
            <a:r>
              <a:rPr lang="it-IT" dirty="0" err="1"/>
              <a:t>lenght</a:t>
            </a:r>
            <a:r>
              <a:rPr lang="it-IT" dirty="0"/>
              <a:t> of stay </a:t>
            </a:r>
            <a:r>
              <a:rPr lang="it-IT" dirty="0" err="1"/>
              <a:t>was</a:t>
            </a:r>
            <a:r>
              <a:rPr lang="it-IT" dirty="0"/>
              <a:t> 3 days  </a:t>
            </a:r>
          </a:p>
        </p:txBody>
      </p:sp>
    </p:spTree>
    <p:extLst>
      <p:ext uri="{BB962C8B-B14F-4D97-AF65-F5344CB8AC3E}">
        <p14:creationId xmlns:p14="http://schemas.microsoft.com/office/powerpoint/2010/main" val="40190295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DB839B-3EE6-4654-E122-7B496EB965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A96C1AEF-57B7-087C-5134-7A9240B2136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F060DD88-D5E9-9E5A-9935-0D4BE72D9B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err="1"/>
              <a:t>two</a:t>
            </a:r>
            <a:r>
              <a:rPr lang="it-IT" dirty="0"/>
              <a:t> </a:t>
            </a:r>
            <a:r>
              <a:rPr lang="it-IT" dirty="0" err="1"/>
              <a:t>hundred</a:t>
            </a:r>
            <a:r>
              <a:rPr lang="it-IT" dirty="0"/>
              <a:t> </a:t>
            </a:r>
            <a:r>
              <a:rPr lang="it-IT" dirty="0" err="1"/>
              <a:t>patients</a:t>
            </a:r>
            <a:r>
              <a:rPr lang="it-IT" dirty="0"/>
              <a:t> </a:t>
            </a:r>
            <a:r>
              <a:rPr lang="it-IT" dirty="0" err="1"/>
              <a:t>were</a:t>
            </a:r>
            <a:r>
              <a:rPr lang="it-IT" dirty="0"/>
              <a:t> </a:t>
            </a:r>
            <a:r>
              <a:rPr lang="it-IT" dirty="0" err="1"/>
              <a:t>included</a:t>
            </a:r>
            <a:r>
              <a:rPr lang="it-IT" dirty="0"/>
              <a:t> in the study, with a </a:t>
            </a:r>
            <a:r>
              <a:rPr lang="it-IT" dirty="0" err="1"/>
              <a:t>mean</a:t>
            </a:r>
            <a:r>
              <a:rPr lang="it-IT" dirty="0"/>
              <a:t> age of </a:t>
            </a:r>
            <a:r>
              <a:rPr lang="it-IT" dirty="0" err="1"/>
              <a:t>fourtyone</a:t>
            </a:r>
            <a:r>
              <a:rPr lang="it-IT" dirty="0"/>
              <a:t> </a:t>
            </a:r>
            <a:r>
              <a:rPr lang="it-IT" dirty="0" err="1"/>
              <a:t>years</a:t>
            </a:r>
            <a:r>
              <a:rPr lang="it-IT" dirty="0"/>
              <a:t> </a:t>
            </a:r>
            <a:r>
              <a:rPr lang="it-IT" dirty="0" err="1"/>
              <a:t>old</a:t>
            </a:r>
            <a:r>
              <a:rPr lang="it-IT" dirty="0"/>
              <a:t>. </a:t>
            </a:r>
          </a:p>
          <a:p>
            <a:endParaRPr lang="it-IT" dirty="0"/>
          </a:p>
          <a:p>
            <a:r>
              <a:rPr lang="it-IT" dirty="0"/>
              <a:t>Mean BMI </a:t>
            </a:r>
            <a:r>
              <a:rPr lang="it-IT" dirty="0" err="1"/>
              <a:t>before</a:t>
            </a:r>
            <a:r>
              <a:rPr lang="it-IT" dirty="0"/>
              <a:t> sleeve </a:t>
            </a:r>
            <a:r>
              <a:rPr lang="it-IT" dirty="0" err="1"/>
              <a:t>was</a:t>
            </a:r>
            <a:r>
              <a:rPr lang="it-IT" dirty="0"/>
              <a:t> 43 </a:t>
            </a:r>
          </a:p>
          <a:p>
            <a:r>
              <a:rPr lang="it-IT" dirty="0"/>
              <a:t>Mean BMI </a:t>
            </a:r>
            <a:r>
              <a:rPr lang="it-IT" dirty="0" err="1"/>
              <a:t>before</a:t>
            </a:r>
            <a:r>
              <a:rPr lang="it-IT" dirty="0"/>
              <a:t> </a:t>
            </a:r>
            <a:r>
              <a:rPr lang="it-IT" dirty="0" err="1"/>
              <a:t>hiatoplasty</a:t>
            </a:r>
            <a:r>
              <a:rPr lang="it-IT" dirty="0"/>
              <a:t> </a:t>
            </a:r>
            <a:r>
              <a:rPr lang="it-IT" dirty="0" err="1"/>
              <a:t>was</a:t>
            </a:r>
            <a:r>
              <a:rPr lang="it-IT" dirty="0"/>
              <a:t> 25,7 </a:t>
            </a:r>
          </a:p>
          <a:p>
            <a:endParaRPr lang="it-IT" dirty="0"/>
          </a:p>
          <a:p>
            <a:r>
              <a:rPr lang="it-IT" dirty="0"/>
              <a:t>No intra or post operative </a:t>
            </a:r>
            <a:r>
              <a:rPr lang="it-IT" dirty="0" err="1"/>
              <a:t>complications</a:t>
            </a:r>
            <a:r>
              <a:rPr lang="it-IT" dirty="0"/>
              <a:t> ( </a:t>
            </a:r>
            <a:r>
              <a:rPr lang="it-IT" dirty="0" err="1"/>
              <a:t>according</a:t>
            </a:r>
            <a:r>
              <a:rPr lang="it-IT" dirty="0"/>
              <a:t> with </a:t>
            </a:r>
            <a:r>
              <a:rPr lang="it-IT" dirty="0" err="1"/>
              <a:t>clavien</a:t>
            </a:r>
            <a:r>
              <a:rPr lang="it-IT" dirty="0"/>
              <a:t> dindo </a:t>
            </a:r>
            <a:r>
              <a:rPr lang="it-IT" dirty="0" err="1"/>
              <a:t>classification</a:t>
            </a:r>
            <a:r>
              <a:rPr lang="it-IT" dirty="0"/>
              <a:t>) </a:t>
            </a:r>
          </a:p>
          <a:p>
            <a:r>
              <a:rPr lang="it-IT" dirty="0"/>
              <a:t>Mean </a:t>
            </a:r>
            <a:r>
              <a:rPr lang="it-IT" dirty="0" err="1"/>
              <a:t>lenght</a:t>
            </a:r>
            <a:r>
              <a:rPr lang="it-IT" dirty="0"/>
              <a:t> of stay </a:t>
            </a:r>
            <a:r>
              <a:rPr lang="it-IT" dirty="0" err="1"/>
              <a:t>was</a:t>
            </a:r>
            <a:r>
              <a:rPr lang="it-IT" dirty="0"/>
              <a:t> 3 days  </a:t>
            </a:r>
          </a:p>
        </p:txBody>
      </p:sp>
    </p:spTree>
    <p:extLst>
      <p:ext uri="{BB962C8B-B14F-4D97-AF65-F5344CB8AC3E}">
        <p14:creationId xmlns:p14="http://schemas.microsoft.com/office/powerpoint/2010/main" val="21437988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634A75-0D4F-1992-907C-01CD20214E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8307CAF3-3ECA-528A-861D-B2E406BA63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7A769662-32E3-F37F-D269-0BA60A17EE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err="1"/>
              <a:t>two</a:t>
            </a:r>
            <a:r>
              <a:rPr lang="it-IT" dirty="0"/>
              <a:t> </a:t>
            </a:r>
            <a:r>
              <a:rPr lang="it-IT" dirty="0" err="1"/>
              <a:t>hundred</a:t>
            </a:r>
            <a:r>
              <a:rPr lang="it-IT" dirty="0"/>
              <a:t> </a:t>
            </a:r>
            <a:r>
              <a:rPr lang="it-IT" dirty="0" err="1"/>
              <a:t>patients</a:t>
            </a:r>
            <a:r>
              <a:rPr lang="it-IT" dirty="0"/>
              <a:t> </a:t>
            </a:r>
            <a:r>
              <a:rPr lang="it-IT" dirty="0" err="1"/>
              <a:t>were</a:t>
            </a:r>
            <a:r>
              <a:rPr lang="it-IT" dirty="0"/>
              <a:t> </a:t>
            </a:r>
            <a:r>
              <a:rPr lang="it-IT" dirty="0" err="1"/>
              <a:t>included</a:t>
            </a:r>
            <a:r>
              <a:rPr lang="it-IT" dirty="0"/>
              <a:t> in the study, with a </a:t>
            </a:r>
            <a:r>
              <a:rPr lang="it-IT" dirty="0" err="1"/>
              <a:t>mean</a:t>
            </a:r>
            <a:r>
              <a:rPr lang="it-IT" dirty="0"/>
              <a:t> age of </a:t>
            </a:r>
            <a:r>
              <a:rPr lang="it-IT" dirty="0" err="1"/>
              <a:t>fourtyone</a:t>
            </a:r>
            <a:r>
              <a:rPr lang="it-IT" dirty="0"/>
              <a:t> </a:t>
            </a:r>
            <a:r>
              <a:rPr lang="it-IT" dirty="0" err="1"/>
              <a:t>years</a:t>
            </a:r>
            <a:r>
              <a:rPr lang="it-IT" dirty="0"/>
              <a:t> </a:t>
            </a:r>
            <a:r>
              <a:rPr lang="it-IT" dirty="0" err="1"/>
              <a:t>old</a:t>
            </a:r>
            <a:r>
              <a:rPr lang="it-IT" dirty="0"/>
              <a:t>. </a:t>
            </a:r>
          </a:p>
          <a:p>
            <a:endParaRPr lang="it-IT" dirty="0"/>
          </a:p>
          <a:p>
            <a:r>
              <a:rPr lang="it-IT" dirty="0"/>
              <a:t>Mean BMI </a:t>
            </a:r>
            <a:r>
              <a:rPr lang="it-IT" dirty="0" err="1"/>
              <a:t>before</a:t>
            </a:r>
            <a:r>
              <a:rPr lang="it-IT" dirty="0"/>
              <a:t> sleeve </a:t>
            </a:r>
            <a:r>
              <a:rPr lang="it-IT" dirty="0" err="1"/>
              <a:t>was</a:t>
            </a:r>
            <a:r>
              <a:rPr lang="it-IT" dirty="0"/>
              <a:t> 43 </a:t>
            </a:r>
          </a:p>
          <a:p>
            <a:r>
              <a:rPr lang="it-IT" dirty="0"/>
              <a:t>Mean BMI </a:t>
            </a:r>
            <a:r>
              <a:rPr lang="it-IT" dirty="0" err="1"/>
              <a:t>before</a:t>
            </a:r>
            <a:r>
              <a:rPr lang="it-IT" dirty="0"/>
              <a:t> </a:t>
            </a:r>
            <a:r>
              <a:rPr lang="it-IT" dirty="0" err="1"/>
              <a:t>hiatoplasty</a:t>
            </a:r>
            <a:r>
              <a:rPr lang="it-IT" dirty="0"/>
              <a:t> </a:t>
            </a:r>
            <a:r>
              <a:rPr lang="it-IT" dirty="0" err="1"/>
              <a:t>was</a:t>
            </a:r>
            <a:r>
              <a:rPr lang="it-IT" dirty="0"/>
              <a:t> 25,7 </a:t>
            </a:r>
          </a:p>
          <a:p>
            <a:endParaRPr lang="it-IT" dirty="0"/>
          </a:p>
          <a:p>
            <a:r>
              <a:rPr lang="it-IT" dirty="0"/>
              <a:t>No intra or post operative </a:t>
            </a:r>
            <a:r>
              <a:rPr lang="it-IT" dirty="0" err="1"/>
              <a:t>complications</a:t>
            </a:r>
            <a:r>
              <a:rPr lang="it-IT" dirty="0"/>
              <a:t> ( </a:t>
            </a:r>
            <a:r>
              <a:rPr lang="it-IT" dirty="0" err="1"/>
              <a:t>according</a:t>
            </a:r>
            <a:r>
              <a:rPr lang="it-IT" dirty="0"/>
              <a:t> with </a:t>
            </a:r>
            <a:r>
              <a:rPr lang="it-IT" dirty="0" err="1"/>
              <a:t>clavien</a:t>
            </a:r>
            <a:r>
              <a:rPr lang="it-IT" dirty="0"/>
              <a:t> dindo </a:t>
            </a:r>
            <a:r>
              <a:rPr lang="it-IT" dirty="0" err="1"/>
              <a:t>classification</a:t>
            </a:r>
            <a:r>
              <a:rPr lang="it-IT" dirty="0"/>
              <a:t>) </a:t>
            </a:r>
          </a:p>
          <a:p>
            <a:r>
              <a:rPr lang="it-IT" dirty="0"/>
              <a:t>Mean </a:t>
            </a:r>
            <a:r>
              <a:rPr lang="it-IT" dirty="0" err="1"/>
              <a:t>lenght</a:t>
            </a:r>
            <a:r>
              <a:rPr lang="it-IT" dirty="0"/>
              <a:t> of stay </a:t>
            </a:r>
            <a:r>
              <a:rPr lang="it-IT" dirty="0" err="1"/>
              <a:t>was</a:t>
            </a:r>
            <a:r>
              <a:rPr lang="it-IT" dirty="0"/>
              <a:t> 3 days  </a:t>
            </a:r>
          </a:p>
        </p:txBody>
      </p:sp>
    </p:spTree>
    <p:extLst>
      <p:ext uri="{BB962C8B-B14F-4D97-AF65-F5344CB8AC3E}">
        <p14:creationId xmlns:p14="http://schemas.microsoft.com/office/powerpoint/2010/main" val="18743269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D5667B-97F5-22C6-2C15-FE9D020520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EEC9559B-F1A0-E807-2A9D-AC2254E5D8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8D7404A6-905F-A89E-3A3F-5E3AACE388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err="1"/>
              <a:t>two</a:t>
            </a:r>
            <a:r>
              <a:rPr lang="it-IT" dirty="0"/>
              <a:t> </a:t>
            </a:r>
            <a:r>
              <a:rPr lang="it-IT" dirty="0" err="1"/>
              <a:t>hundred</a:t>
            </a:r>
            <a:r>
              <a:rPr lang="it-IT" dirty="0"/>
              <a:t> </a:t>
            </a:r>
            <a:r>
              <a:rPr lang="it-IT" dirty="0" err="1"/>
              <a:t>patients</a:t>
            </a:r>
            <a:r>
              <a:rPr lang="it-IT" dirty="0"/>
              <a:t> </a:t>
            </a:r>
            <a:r>
              <a:rPr lang="it-IT" dirty="0" err="1"/>
              <a:t>were</a:t>
            </a:r>
            <a:r>
              <a:rPr lang="it-IT" dirty="0"/>
              <a:t> </a:t>
            </a:r>
            <a:r>
              <a:rPr lang="it-IT" dirty="0" err="1"/>
              <a:t>included</a:t>
            </a:r>
            <a:r>
              <a:rPr lang="it-IT" dirty="0"/>
              <a:t> in the study, with a </a:t>
            </a:r>
            <a:r>
              <a:rPr lang="it-IT" dirty="0" err="1"/>
              <a:t>mean</a:t>
            </a:r>
            <a:r>
              <a:rPr lang="it-IT" dirty="0"/>
              <a:t> age of </a:t>
            </a:r>
            <a:r>
              <a:rPr lang="it-IT" dirty="0" err="1"/>
              <a:t>fourtyone</a:t>
            </a:r>
            <a:r>
              <a:rPr lang="it-IT" dirty="0"/>
              <a:t> </a:t>
            </a:r>
            <a:r>
              <a:rPr lang="it-IT" dirty="0" err="1"/>
              <a:t>years</a:t>
            </a:r>
            <a:r>
              <a:rPr lang="it-IT" dirty="0"/>
              <a:t> </a:t>
            </a:r>
            <a:r>
              <a:rPr lang="it-IT" dirty="0" err="1"/>
              <a:t>old</a:t>
            </a:r>
            <a:r>
              <a:rPr lang="it-IT" dirty="0"/>
              <a:t>. </a:t>
            </a:r>
          </a:p>
          <a:p>
            <a:endParaRPr lang="it-IT" dirty="0"/>
          </a:p>
          <a:p>
            <a:r>
              <a:rPr lang="it-IT" dirty="0"/>
              <a:t>Mean BMI </a:t>
            </a:r>
            <a:r>
              <a:rPr lang="it-IT" dirty="0" err="1"/>
              <a:t>before</a:t>
            </a:r>
            <a:r>
              <a:rPr lang="it-IT" dirty="0"/>
              <a:t> sleeve </a:t>
            </a:r>
            <a:r>
              <a:rPr lang="it-IT" dirty="0" err="1"/>
              <a:t>was</a:t>
            </a:r>
            <a:r>
              <a:rPr lang="it-IT" dirty="0"/>
              <a:t> 43 </a:t>
            </a:r>
          </a:p>
          <a:p>
            <a:r>
              <a:rPr lang="it-IT" dirty="0"/>
              <a:t>Mean BMI </a:t>
            </a:r>
            <a:r>
              <a:rPr lang="it-IT" dirty="0" err="1"/>
              <a:t>before</a:t>
            </a:r>
            <a:r>
              <a:rPr lang="it-IT" dirty="0"/>
              <a:t> </a:t>
            </a:r>
            <a:r>
              <a:rPr lang="it-IT" dirty="0" err="1"/>
              <a:t>hiatoplasty</a:t>
            </a:r>
            <a:r>
              <a:rPr lang="it-IT" dirty="0"/>
              <a:t> </a:t>
            </a:r>
            <a:r>
              <a:rPr lang="it-IT" dirty="0" err="1"/>
              <a:t>was</a:t>
            </a:r>
            <a:r>
              <a:rPr lang="it-IT" dirty="0"/>
              <a:t> 25,7 </a:t>
            </a:r>
          </a:p>
          <a:p>
            <a:endParaRPr lang="it-IT" dirty="0"/>
          </a:p>
          <a:p>
            <a:r>
              <a:rPr lang="it-IT" dirty="0"/>
              <a:t>No intra or post operative </a:t>
            </a:r>
            <a:r>
              <a:rPr lang="it-IT" dirty="0" err="1"/>
              <a:t>complications</a:t>
            </a:r>
            <a:r>
              <a:rPr lang="it-IT" dirty="0"/>
              <a:t> ( </a:t>
            </a:r>
            <a:r>
              <a:rPr lang="it-IT" dirty="0" err="1"/>
              <a:t>according</a:t>
            </a:r>
            <a:r>
              <a:rPr lang="it-IT" dirty="0"/>
              <a:t> with </a:t>
            </a:r>
            <a:r>
              <a:rPr lang="it-IT" dirty="0" err="1"/>
              <a:t>clavien</a:t>
            </a:r>
            <a:r>
              <a:rPr lang="it-IT" dirty="0"/>
              <a:t> dindo </a:t>
            </a:r>
            <a:r>
              <a:rPr lang="it-IT" dirty="0" err="1"/>
              <a:t>classification</a:t>
            </a:r>
            <a:r>
              <a:rPr lang="it-IT" dirty="0"/>
              <a:t>) </a:t>
            </a:r>
          </a:p>
          <a:p>
            <a:r>
              <a:rPr lang="it-IT" dirty="0"/>
              <a:t>Mean </a:t>
            </a:r>
            <a:r>
              <a:rPr lang="it-IT" dirty="0" err="1"/>
              <a:t>lenght</a:t>
            </a:r>
            <a:r>
              <a:rPr lang="it-IT" dirty="0"/>
              <a:t> of stay </a:t>
            </a:r>
            <a:r>
              <a:rPr lang="it-IT" dirty="0" err="1"/>
              <a:t>was</a:t>
            </a:r>
            <a:r>
              <a:rPr lang="it-IT" dirty="0"/>
              <a:t> 3 days  </a:t>
            </a:r>
          </a:p>
        </p:txBody>
      </p:sp>
    </p:spTree>
    <p:extLst>
      <p:ext uri="{BB962C8B-B14F-4D97-AF65-F5344CB8AC3E}">
        <p14:creationId xmlns:p14="http://schemas.microsoft.com/office/powerpoint/2010/main" val="42695697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4F0065-525D-5B1B-99F6-02E021B0BE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0947708E-43E1-2675-0282-029207636D8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93EB5EA6-E77B-2F7A-9A99-623803937DF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err="1"/>
              <a:t>two</a:t>
            </a:r>
            <a:r>
              <a:rPr lang="it-IT" dirty="0"/>
              <a:t> </a:t>
            </a:r>
            <a:r>
              <a:rPr lang="it-IT" dirty="0" err="1"/>
              <a:t>hundred</a:t>
            </a:r>
            <a:r>
              <a:rPr lang="it-IT" dirty="0"/>
              <a:t> </a:t>
            </a:r>
            <a:r>
              <a:rPr lang="it-IT" dirty="0" err="1"/>
              <a:t>patients</a:t>
            </a:r>
            <a:r>
              <a:rPr lang="it-IT" dirty="0"/>
              <a:t> </a:t>
            </a:r>
            <a:r>
              <a:rPr lang="it-IT" dirty="0" err="1"/>
              <a:t>were</a:t>
            </a:r>
            <a:r>
              <a:rPr lang="it-IT" dirty="0"/>
              <a:t> </a:t>
            </a:r>
            <a:r>
              <a:rPr lang="it-IT" dirty="0" err="1"/>
              <a:t>included</a:t>
            </a:r>
            <a:r>
              <a:rPr lang="it-IT" dirty="0"/>
              <a:t> in the study, with a </a:t>
            </a:r>
            <a:r>
              <a:rPr lang="it-IT" dirty="0" err="1"/>
              <a:t>mean</a:t>
            </a:r>
            <a:r>
              <a:rPr lang="it-IT" dirty="0"/>
              <a:t> age of </a:t>
            </a:r>
            <a:r>
              <a:rPr lang="it-IT" dirty="0" err="1"/>
              <a:t>fourtyone</a:t>
            </a:r>
            <a:r>
              <a:rPr lang="it-IT" dirty="0"/>
              <a:t> </a:t>
            </a:r>
            <a:r>
              <a:rPr lang="it-IT" dirty="0" err="1"/>
              <a:t>years</a:t>
            </a:r>
            <a:r>
              <a:rPr lang="it-IT" dirty="0"/>
              <a:t> </a:t>
            </a:r>
            <a:r>
              <a:rPr lang="it-IT" dirty="0" err="1"/>
              <a:t>old</a:t>
            </a:r>
            <a:r>
              <a:rPr lang="it-IT" dirty="0"/>
              <a:t>. </a:t>
            </a:r>
          </a:p>
          <a:p>
            <a:endParaRPr lang="it-IT" dirty="0"/>
          </a:p>
          <a:p>
            <a:r>
              <a:rPr lang="it-IT" dirty="0"/>
              <a:t>Mean BMI </a:t>
            </a:r>
            <a:r>
              <a:rPr lang="it-IT" dirty="0" err="1"/>
              <a:t>before</a:t>
            </a:r>
            <a:r>
              <a:rPr lang="it-IT" dirty="0"/>
              <a:t> sleeve </a:t>
            </a:r>
            <a:r>
              <a:rPr lang="it-IT" dirty="0" err="1"/>
              <a:t>was</a:t>
            </a:r>
            <a:r>
              <a:rPr lang="it-IT" dirty="0"/>
              <a:t> 43 </a:t>
            </a:r>
          </a:p>
          <a:p>
            <a:r>
              <a:rPr lang="it-IT" dirty="0"/>
              <a:t>Mean BMI </a:t>
            </a:r>
            <a:r>
              <a:rPr lang="it-IT" dirty="0" err="1"/>
              <a:t>before</a:t>
            </a:r>
            <a:r>
              <a:rPr lang="it-IT" dirty="0"/>
              <a:t> </a:t>
            </a:r>
            <a:r>
              <a:rPr lang="it-IT" dirty="0" err="1"/>
              <a:t>hiatoplasty</a:t>
            </a:r>
            <a:r>
              <a:rPr lang="it-IT" dirty="0"/>
              <a:t> </a:t>
            </a:r>
            <a:r>
              <a:rPr lang="it-IT" dirty="0" err="1"/>
              <a:t>was</a:t>
            </a:r>
            <a:r>
              <a:rPr lang="it-IT" dirty="0"/>
              <a:t> 25,7 </a:t>
            </a:r>
          </a:p>
          <a:p>
            <a:endParaRPr lang="it-IT" dirty="0"/>
          </a:p>
          <a:p>
            <a:r>
              <a:rPr lang="it-IT" dirty="0"/>
              <a:t>No intra or post operative </a:t>
            </a:r>
            <a:r>
              <a:rPr lang="it-IT" dirty="0" err="1"/>
              <a:t>complications</a:t>
            </a:r>
            <a:r>
              <a:rPr lang="it-IT" dirty="0"/>
              <a:t> ( </a:t>
            </a:r>
            <a:r>
              <a:rPr lang="it-IT" dirty="0" err="1"/>
              <a:t>according</a:t>
            </a:r>
            <a:r>
              <a:rPr lang="it-IT" dirty="0"/>
              <a:t> with </a:t>
            </a:r>
            <a:r>
              <a:rPr lang="it-IT" dirty="0" err="1"/>
              <a:t>clavien</a:t>
            </a:r>
            <a:r>
              <a:rPr lang="it-IT" dirty="0"/>
              <a:t> dindo </a:t>
            </a:r>
            <a:r>
              <a:rPr lang="it-IT" dirty="0" err="1"/>
              <a:t>classification</a:t>
            </a:r>
            <a:r>
              <a:rPr lang="it-IT" dirty="0"/>
              <a:t>) </a:t>
            </a:r>
          </a:p>
          <a:p>
            <a:r>
              <a:rPr lang="it-IT" dirty="0"/>
              <a:t>Mean </a:t>
            </a:r>
            <a:r>
              <a:rPr lang="it-IT" dirty="0" err="1"/>
              <a:t>lenght</a:t>
            </a:r>
            <a:r>
              <a:rPr lang="it-IT" dirty="0"/>
              <a:t> of stay </a:t>
            </a:r>
            <a:r>
              <a:rPr lang="it-IT" dirty="0" err="1"/>
              <a:t>was</a:t>
            </a:r>
            <a:r>
              <a:rPr lang="it-IT" dirty="0"/>
              <a:t> 3 days  </a:t>
            </a:r>
          </a:p>
        </p:txBody>
      </p:sp>
    </p:spTree>
    <p:extLst>
      <p:ext uri="{BB962C8B-B14F-4D97-AF65-F5344CB8AC3E}">
        <p14:creationId xmlns:p14="http://schemas.microsoft.com/office/powerpoint/2010/main" val="33141007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Click to add title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Click to add subtitle</a:t>
            </a: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1828800" y="4260850"/>
            <a:ext cx="20726400" cy="29400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4999" tIns="44999" rIns="44999" bIns="44999" anchor="b">
            <a:normAutofit/>
          </a:bodyPr>
          <a:lstStyle/>
          <a:p>
            <a:r>
              <a:rPr dirty="0"/>
              <a:t>Click to add title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3657600" y="7772400"/>
            <a:ext cx="17068800" cy="35052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4999" tIns="44999" rIns="44999" bIns="44999">
            <a:normAutofit/>
          </a:bodyPr>
          <a:lstStyle/>
          <a:p>
            <a:r>
              <a:t>Click to add subtitle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ransition spd="med"/>
  <p:txStyles>
    <p:titleStyle>
      <a:lvl1pPr marL="0" marR="0" indent="0" algn="ct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0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  <a:sym typeface="Helvetica Light"/>
        </a:defRPr>
      </a:lvl1pPr>
      <a:lvl2pPr marL="0" marR="0" indent="0" algn="ct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0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Light"/>
          <a:ea typeface="Helvetica Light"/>
          <a:cs typeface="Helvetica Light"/>
          <a:sym typeface="Helvetica Light"/>
        </a:defRPr>
      </a:lvl2pPr>
      <a:lvl3pPr marL="0" marR="0" indent="0" algn="ct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0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Light"/>
          <a:ea typeface="Helvetica Light"/>
          <a:cs typeface="Helvetica Light"/>
          <a:sym typeface="Helvetica Light"/>
        </a:defRPr>
      </a:lvl3pPr>
      <a:lvl4pPr marL="0" marR="0" indent="0" algn="ct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0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Light"/>
          <a:ea typeface="Helvetica Light"/>
          <a:cs typeface="Helvetica Light"/>
          <a:sym typeface="Helvetica Light"/>
        </a:defRPr>
      </a:lvl4pPr>
      <a:lvl5pPr marL="0" marR="0" indent="0" algn="ct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0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Light"/>
          <a:ea typeface="Helvetica Light"/>
          <a:cs typeface="Helvetica Light"/>
          <a:sym typeface="Helvetica Light"/>
        </a:defRPr>
      </a:lvl5pPr>
      <a:lvl6pPr marL="0" marR="0" indent="457200" algn="ct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0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Light"/>
          <a:ea typeface="Helvetica Light"/>
          <a:cs typeface="Helvetica Light"/>
          <a:sym typeface="Helvetica Light"/>
        </a:defRPr>
      </a:lvl6pPr>
      <a:lvl7pPr marL="0" marR="0" indent="914400" algn="ct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0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Light"/>
          <a:ea typeface="Helvetica Light"/>
          <a:cs typeface="Helvetica Light"/>
          <a:sym typeface="Helvetica Light"/>
        </a:defRPr>
      </a:lvl7pPr>
      <a:lvl8pPr marL="0" marR="0" indent="1371600" algn="ct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0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Light"/>
          <a:ea typeface="Helvetica Light"/>
          <a:cs typeface="Helvetica Light"/>
          <a:sym typeface="Helvetica Light"/>
        </a:defRPr>
      </a:lvl8pPr>
      <a:lvl9pPr marL="0" marR="0" indent="1828800" algn="ct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0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Light"/>
          <a:ea typeface="Helvetica Light"/>
          <a:cs typeface="Helvetica Light"/>
          <a:sym typeface="Helvetica Light"/>
        </a:defRPr>
      </a:lvl9pPr>
    </p:titleStyle>
    <p:bodyStyle>
      <a:lvl1pPr marL="342900" marR="0" indent="-342900" algn="ct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  <a:sym typeface="Arial"/>
        </a:defRPr>
      </a:lvl1pPr>
      <a:lvl2pPr marL="342900" marR="0" indent="114300" algn="ct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2pPr>
      <a:lvl3pPr marL="342900" marR="0" indent="571500" algn="ct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3pPr>
      <a:lvl4pPr marL="342900" marR="0" indent="1028700" algn="ct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4pPr>
      <a:lvl5pPr marL="342900" marR="0" indent="1485900" algn="ct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5pPr>
      <a:lvl6pPr marL="342900" marR="0" indent="1943100" algn="ct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6pPr>
      <a:lvl7pPr marL="342900" marR="0" indent="2400300" algn="ct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7pPr>
      <a:lvl8pPr marL="342900" marR="0" indent="2857500" algn="ct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8pPr>
      <a:lvl9pPr marL="342900" marR="0" indent="3314700" algn="ctr" defTabSz="449262" rtl="0" latinLnBrk="0">
        <a:lnSpc>
          <a:spcPct val="93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9pPr>
    </p:bodyStyle>
    <p:otherStyle>
      <a:lvl1pPr marL="0" marR="0" indent="0" algn="ctr" defTabSz="44926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457200" algn="ctr" defTabSz="44926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914400" algn="ctr" defTabSz="44926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1371600" algn="ctr" defTabSz="44926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1828800" algn="ctr" defTabSz="44926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0" algn="ctr" defTabSz="44926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0" algn="ctr" defTabSz="44926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0" algn="ctr" defTabSz="44926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0" algn="ctr" defTabSz="44926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4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5" Type="http://schemas.openxmlformats.org/officeDocument/2006/relationships/image" Target="../media/image4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5" Type="http://schemas.openxmlformats.org/officeDocument/2006/relationships/image" Target="../media/image4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5" Type="http://schemas.openxmlformats.org/officeDocument/2006/relationships/image" Target="../media/image4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2.jpe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4.png"/><Relationship Id="rId9" Type="http://schemas.microsoft.com/office/2007/relationships/diagramDrawing" Target="../diagrams/drawing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7.png"/><Relationship Id="rId2" Type="http://schemas.openxmlformats.org/officeDocument/2006/relationships/video" Target="../media/media7.mp4"/><Relationship Id="rId1" Type="http://schemas.microsoft.com/office/2007/relationships/media" Target="../media/media7.mp4"/><Relationship Id="rId6" Type="http://schemas.openxmlformats.org/officeDocument/2006/relationships/image" Target="../media/image4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7.png"/><Relationship Id="rId2" Type="http://schemas.openxmlformats.org/officeDocument/2006/relationships/video" Target="../media/media7.mp4"/><Relationship Id="rId1" Type="http://schemas.microsoft.com/office/2007/relationships/media" Target="../media/media7.mp4"/><Relationship Id="rId6" Type="http://schemas.openxmlformats.org/officeDocument/2006/relationships/image" Target="../media/image4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tiff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8.MP4"/><Relationship Id="rId1" Type="http://schemas.microsoft.com/office/2007/relationships/media" Target="../media/media8.MP4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 descr="Immagine che contiene testo, schermata&#10;&#10;Il contenuto generato dall'IA potrebbe non essere corretto.">
            <a:extLst>
              <a:ext uri="{FF2B5EF4-FFF2-40B4-BE49-F238E27FC236}">
                <a16:creationId xmlns:a16="http://schemas.microsoft.com/office/drawing/2014/main" id="{0C257CE5-963B-012D-5722-6170965981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6" name="Rettangolo 5">
            <a:extLst>
              <a:ext uri="{FF2B5EF4-FFF2-40B4-BE49-F238E27FC236}">
                <a16:creationId xmlns:a16="http://schemas.microsoft.com/office/drawing/2014/main" id="{03A036A2-AA5B-E952-8603-EA6935D246DC}"/>
              </a:ext>
            </a:extLst>
          </p:cNvPr>
          <p:cNvSpPr/>
          <p:nvPr/>
        </p:nvSpPr>
        <p:spPr>
          <a:xfrm>
            <a:off x="13443765" y="5162228"/>
            <a:ext cx="10701338" cy="2786290"/>
          </a:xfrm>
          <a:prstGeom prst="rect">
            <a:avLst/>
          </a:prstGeom>
          <a:solidFill>
            <a:srgbClr val="FFFFFF"/>
          </a:solidFill>
          <a:ln w="25400" cap="flat">
            <a:solidFill>
              <a:schemeClr val="accent5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Times New Roman"/>
            </a:endParaRPr>
          </a:p>
        </p:txBody>
      </p:sp>
      <p:sp>
        <p:nvSpPr>
          <p:cNvPr id="7" name="Rettangolo 6">
            <a:extLst>
              <a:ext uri="{FF2B5EF4-FFF2-40B4-BE49-F238E27FC236}">
                <a16:creationId xmlns:a16="http://schemas.microsoft.com/office/drawing/2014/main" id="{D93E1894-8847-F0A9-446B-25E636E9D55F}"/>
              </a:ext>
            </a:extLst>
          </p:cNvPr>
          <p:cNvSpPr/>
          <p:nvPr/>
        </p:nvSpPr>
        <p:spPr>
          <a:xfrm>
            <a:off x="13443765" y="1340369"/>
            <a:ext cx="10701338" cy="2786290"/>
          </a:xfrm>
          <a:prstGeom prst="rect">
            <a:avLst/>
          </a:prstGeom>
          <a:solidFill>
            <a:srgbClr val="FFFFFF"/>
          </a:solidFill>
          <a:ln w="25400" cap="flat">
            <a:solidFill>
              <a:schemeClr val="accent5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Times New Roman"/>
            </a:endParaRPr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id="{C6BA1A90-0B2B-029B-4268-7902A9A4B8C2}"/>
              </a:ext>
            </a:extLst>
          </p:cNvPr>
          <p:cNvSpPr/>
          <p:nvPr/>
        </p:nvSpPr>
        <p:spPr>
          <a:xfrm>
            <a:off x="13443765" y="8769028"/>
            <a:ext cx="10701338" cy="2786290"/>
          </a:xfrm>
          <a:prstGeom prst="rect">
            <a:avLst/>
          </a:prstGeom>
          <a:solidFill>
            <a:srgbClr val="FFFFFF"/>
          </a:solidFill>
          <a:ln w="25400" cap="flat">
            <a:solidFill>
              <a:schemeClr val="accent5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Times New Roman"/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B2CFC6AF-1A0E-BE0F-9223-6977A4DB7D5A}"/>
              </a:ext>
            </a:extLst>
          </p:cNvPr>
          <p:cNvSpPr txBox="1"/>
          <p:nvPr/>
        </p:nvSpPr>
        <p:spPr>
          <a:xfrm>
            <a:off x="15013116" y="5989716"/>
            <a:ext cx="7809470" cy="123726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8000" b="1" i="0" u="none" strike="noStrike" cap="none" spc="0" normalizeH="0" baseline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FillTx/>
                <a:latin typeface="+mj-lt"/>
                <a:ea typeface="+mj-ea"/>
                <a:cs typeface="+mj-cs"/>
                <a:sym typeface="Times New Roman"/>
              </a:rPr>
              <a:t>Moioli Davide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CC916DB3-412F-DB72-B7AD-3BF16F222E0D}"/>
              </a:ext>
            </a:extLst>
          </p:cNvPr>
          <p:cNvSpPr txBox="1"/>
          <p:nvPr/>
        </p:nvSpPr>
        <p:spPr>
          <a:xfrm>
            <a:off x="13443766" y="8700237"/>
            <a:ext cx="10701338" cy="263982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8000" b="1" i="0" u="none" strike="noStrike" cap="none" spc="0" normalizeH="0" baseline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FillTx/>
                <a:latin typeface="+mj-lt"/>
                <a:ea typeface="+mj-ea"/>
                <a:cs typeface="+mj-cs"/>
                <a:sym typeface="Times New Roman"/>
              </a:rPr>
              <a:t>Policlinico San Marco</a:t>
            </a:r>
          </a:p>
          <a:p>
            <a:pPr marL="0" marR="0" indent="0" algn="ctr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8000" b="1" i="0" u="none" strike="noStrike" cap="none" spc="0" normalizeH="0" baseline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FillTx/>
                <a:latin typeface="+mj-lt"/>
                <a:ea typeface="+mj-ea"/>
                <a:cs typeface="+mj-cs"/>
                <a:sym typeface="Times New Roman"/>
              </a:rPr>
              <a:t>Bergamo  </a:t>
            </a:r>
          </a:p>
          <a:p>
            <a:pPr marL="0" marR="0" indent="0" algn="l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Times New Roman"/>
            </a:endParaRPr>
          </a:p>
        </p:txBody>
      </p:sp>
      <p:sp>
        <p:nvSpPr>
          <p:cNvPr id="15" name="Rettangolo 14">
            <a:extLst>
              <a:ext uri="{FF2B5EF4-FFF2-40B4-BE49-F238E27FC236}">
                <a16:creationId xmlns:a16="http://schemas.microsoft.com/office/drawing/2014/main" id="{C8C6FCA1-CA10-07AA-975A-D6052F7FBDFE}"/>
              </a:ext>
            </a:extLst>
          </p:cNvPr>
          <p:cNvSpPr/>
          <p:nvPr/>
        </p:nvSpPr>
        <p:spPr>
          <a:xfrm>
            <a:off x="16335633" y="11689492"/>
            <a:ext cx="7290486" cy="1136822"/>
          </a:xfrm>
          <a:prstGeom prst="rect">
            <a:avLst/>
          </a:prstGeom>
          <a:solidFill>
            <a:schemeClr val="bg1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Times New Roman"/>
            </a:endParaRPr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077E31D9-FC34-268D-B20A-28F0895202A5}"/>
              </a:ext>
            </a:extLst>
          </p:cNvPr>
          <p:cNvSpPr txBox="1"/>
          <p:nvPr/>
        </p:nvSpPr>
        <p:spPr>
          <a:xfrm>
            <a:off x="16607482" y="11709100"/>
            <a:ext cx="7290486" cy="123726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8000" b="1" i="0" u="none" strike="noStrike" cap="none" spc="0" normalizeH="0" baseline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FillTx/>
                <a:latin typeface="+mj-lt"/>
                <a:ea typeface="+mj-ea"/>
                <a:cs typeface="+mj-cs"/>
                <a:sym typeface="Times New Roman"/>
              </a:rPr>
              <a:t>24-27 maggio</a:t>
            </a:r>
          </a:p>
        </p:txBody>
      </p: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8FFB4AB0-4FC5-E799-6394-95F8071BCCE0}"/>
              </a:ext>
            </a:extLst>
          </p:cNvPr>
          <p:cNvSpPr txBox="1"/>
          <p:nvPr/>
        </p:nvSpPr>
        <p:spPr>
          <a:xfrm>
            <a:off x="13690600" y="1778000"/>
            <a:ext cx="10454503" cy="223913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algn="ctr"/>
            <a:r>
              <a:rPr lang="en-US" sz="4400" b="1" dirty="0">
                <a:solidFill>
                  <a:schemeClr val="accent5">
                    <a:lumMod val="50000"/>
                  </a:schemeClr>
                </a:solidFill>
              </a:rPr>
              <a:t>LIRA technique versus IPOM plus for laparoscopic repair of ventral hernia: an observational comparative analysis</a:t>
            </a:r>
            <a:endParaRPr lang="it-IT" sz="4400" dirty="0">
              <a:solidFill>
                <a:schemeClr val="accent5">
                  <a:lumMod val="50000"/>
                </a:schemeClr>
              </a:solidFill>
            </a:endParaRPr>
          </a:p>
          <a:p>
            <a:pPr marL="0" marR="0" indent="0" algn="l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42216710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67C06A3-0387-3048-89E7-1AFB6C778F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0" y="311150"/>
            <a:ext cx="20726400" cy="2940050"/>
          </a:xfrm>
        </p:spPr>
        <p:txBody>
          <a:bodyPr>
            <a:normAutofit/>
          </a:bodyPr>
          <a:lstStyle/>
          <a:p>
            <a:br>
              <a:rPr lang="it-IT" sz="6000" b="1" kern="10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it-IT" sz="6000" b="1" dirty="0">
              <a:solidFill>
                <a:srgbClr val="C00000"/>
              </a:solidFill>
            </a:endParaRP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F9507B27-5E30-76E5-AABE-E69A317E0166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>
          <a:xfrm>
            <a:off x="3815920" y="10927080"/>
            <a:ext cx="17068800" cy="3505200"/>
          </a:xfrm>
        </p:spPr>
        <p:txBody>
          <a:bodyPr/>
          <a:lstStyle/>
          <a:p>
            <a:r>
              <a:rPr lang="it-IT" sz="3600" b="1" kern="100" dirty="0">
                <a:solidFill>
                  <a:schemeClr val="accent5">
                    <a:lumMod val="50000"/>
                  </a:schemeClr>
                </a:solidFill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S. Olmi, D. Moioli, </a:t>
            </a:r>
            <a:r>
              <a:rPr lang="it-IT" sz="3600" b="1" kern="100" dirty="0" err="1">
                <a:solidFill>
                  <a:schemeClr val="accent5">
                    <a:lumMod val="50000"/>
                  </a:schemeClr>
                </a:solidFill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F</a:t>
            </a:r>
            <a:r>
              <a:rPr lang="it-IT" sz="3600" b="1" kern="100" dirty="0">
                <a:solidFill>
                  <a:schemeClr val="accent5">
                    <a:lumMod val="50000"/>
                  </a:schemeClr>
                </a:solidFill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. Ciccarese, M. Uccelli, A. Zanoni, </a:t>
            </a:r>
            <a:r>
              <a:rPr lang="it-IT" sz="3600" b="1" kern="100" dirty="0" err="1">
                <a:solidFill>
                  <a:schemeClr val="accent5">
                    <a:lumMod val="50000"/>
                  </a:schemeClr>
                </a:solidFill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R</a:t>
            </a:r>
            <a:r>
              <a:rPr lang="it-IT" sz="3600" b="1" kern="100" dirty="0">
                <a:solidFill>
                  <a:schemeClr val="accent5">
                    <a:lumMod val="50000"/>
                  </a:schemeClr>
                </a:solidFill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. Giorgi, A. Oldani M. Bonaldi, C. Rubicondo, A. Del Carro, Y. Lee, G. Cesana.  Policlinico San Marco Hospital (Bergamo, </a:t>
            </a:r>
            <a:r>
              <a:rPr lang="it-IT" sz="3600" b="1" kern="100" dirty="0" err="1">
                <a:solidFill>
                  <a:schemeClr val="accent5">
                    <a:lumMod val="50000"/>
                  </a:schemeClr>
                </a:solidFill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Italy</a:t>
            </a:r>
            <a:r>
              <a:rPr lang="it-IT" sz="3600" b="1" kern="100" dirty="0">
                <a:solidFill>
                  <a:schemeClr val="accent5">
                    <a:lumMod val="50000"/>
                  </a:schemeClr>
                </a:solidFill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), HSR University Milan, </a:t>
            </a:r>
            <a:r>
              <a:rPr lang="it-IT" sz="3600" b="1" kern="100" dirty="0" err="1">
                <a:solidFill>
                  <a:schemeClr val="accent5">
                    <a:lumMod val="50000"/>
                  </a:schemeClr>
                </a:solidFill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Italy</a:t>
            </a:r>
            <a:r>
              <a:rPr lang="it-IT" sz="3600" b="1" kern="100" dirty="0">
                <a:solidFill>
                  <a:schemeClr val="accent5">
                    <a:lumMod val="50000"/>
                  </a:schemeClr>
                </a:solidFill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</a:p>
          <a:p>
            <a:endParaRPr lang="it-IT" dirty="0"/>
          </a:p>
        </p:txBody>
      </p:sp>
      <p:pic>
        <p:nvPicPr>
          <p:cNvPr id="8" name="Immagine 7" descr="Immagine che contiene testo, Carattere, logo, biglietto da visita&#10;&#10;Il contenuto generato dall'IA potrebbe non essere corretto.">
            <a:extLst>
              <a:ext uri="{FF2B5EF4-FFF2-40B4-BE49-F238E27FC236}">
                <a16:creationId xmlns:a16="http://schemas.microsoft.com/office/drawing/2014/main" id="{3F8D9FBF-BE18-1FED-0C7B-C1EA48E442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3120" y="11592232"/>
            <a:ext cx="2700879" cy="2123768"/>
          </a:xfrm>
          <a:prstGeom prst="rect">
            <a:avLst/>
          </a:prstGeom>
        </p:spPr>
      </p:pic>
      <p:pic>
        <p:nvPicPr>
          <p:cNvPr id="4" name="copy_4E91B924-7EA0-43D0-BD2A-F29D25ECEF08_0CD33565-7FC6-4E58-A19F-55D536EA396D.mp4">
            <a:hlinkClick r:id="" action="ppaction://media"/>
            <a:extLst>
              <a:ext uri="{FF2B5EF4-FFF2-40B4-BE49-F238E27FC236}">
                <a16:creationId xmlns:a16="http://schemas.microsoft.com/office/drawing/2014/main" id="{99B280AC-1888-065F-AD50-3769317C9D3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/>
          <a:stretch>
            <a:fillRect/>
          </a:stretch>
        </p:blipFill>
        <p:spPr>
          <a:xfrm>
            <a:off x="3017520" y="2442930"/>
            <a:ext cx="18665600" cy="8134453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071883FB-CDBF-50D3-2D06-075FB14A3C9F}"/>
              </a:ext>
            </a:extLst>
          </p:cNvPr>
          <p:cNvSpPr txBox="1"/>
          <p:nvPr/>
        </p:nvSpPr>
        <p:spPr>
          <a:xfrm>
            <a:off x="2693773" y="617838"/>
            <a:ext cx="18989347" cy="198150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algn="ctr"/>
            <a:r>
              <a:rPr lang="en-US" sz="4400" b="1" dirty="0">
                <a:solidFill>
                  <a:schemeClr val="accent5">
                    <a:lumMod val="50000"/>
                  </a:schemeClr>
                </a:solidFill>
              </a:rPr>
              <a:t>LIRA technique versus IPOM plus for laparoscopic repair of ventral hernia: an observational comparative analysis</a:t>
            </a:r>
            <a:endParaRPr lang="it-IT" sz="4400" dirty="0">
              <a:solidFill>
                <a:schemeClr val="accent5">
                  <a:lumMod val="50000"/>
                </a:schemeClr>
              </a:solidFill>
            </a:endParaRPr>
          </a:p>
          <a:p>
            <a:pPr marL="0" marR="0" indent="0" algn="ctr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4400" b="1" i="0" u="none" strike="noStrike" cap="none" spc="0" normalizeH="0" baseline="0" dirty="0">
              <a:ln>
                <a:noFill/>
              </a:ln>
              <a:solidFill>
                <a:srgbClr val="C00000"/>
              </a:solidFill>
              <a:effectLst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6" name="Immagine 5" descr="Immagine che contiene Carattere, logo, Elementi grafici, testo&#10;&#10;Il contenuto generato dall'IA potrebbe non essere corretto.">
            <a:extLst>
              <a:ext uri="{FF2B5EF4-FFF2-40B4-BE49-F238E27FC236}">
                <a16:creationId xmlns:a16="http://schemas.microsoft.com/office/drawing/2014/main" id="{11A62747-BD34-D8DC-6560-5AB0D648A79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64181"/>
            <a:ext cx="3124200" cy="165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41084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968995FF-B6BB-1244-40FE-BED998EC0976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>
          <a:xfrm>
            <a:off x="667265" y="1433285"/>
            <a:ext cx="23082421" cy="9804400"/>
          </a:xfrm>
        </p:spPr>
        <p:txBody>
          <a:bodyPr/>
          <a:lstStyle/>
          <a:p>
            <a:r>
              <a:rPr lang="en-US" sz="4800" b="1" dirty="0">
                <a:solidFill>
                  <a:schemeClr val="accent5">
                    <a:lumMod val="50000"/>
                  </a:schemeClr>
                </a:solidFill>
              </a:rPr>
              <a:t>The laparoscopic ventral hernia repair (LVHR), first described by LeBlanc and Both in 1993, has proven to be a safe, effective, and reproducible technique</a:t>
            </a:r>
            <a:r>
              <a:rPr lang="it-IT" sz="4800" dirty="0"/>
              <a:t>.</a:t>
            </a:r>
          </a:p>
          <a:p>
            <a:endParaRPr lang="it-IT" sz="4800" dirty="0"/>
          </a:p>
          <a:p>
            <a:endParaRPr lang="it-IT" sz="4800" dirty="0"/>
          </a:p>
          <a:p>
            <a:endParaRPr lang="en-US" sz="4800" dirty="0"/>
          </a:p>
          <a:p>
            <a:endParaRPr lang="en-US" sz="4800" dirty="0"/>
          </a:p>
          <a:p>
            <a:endParaRPr lang="en-US" sz="4800" dirty="0"/>
          </a:p>
          <a:p>
            <a:endParaRPr lang="en-US" dirty="0"/>
          </a:p>
          <a:p>
            <a:endParaRPr lang="it-IT" dirty="0"/>
          </a:p>
        </p:txBody>
      </p:sp>
      <p:pic>
        <p:nvPicPr>
          <p:cNvPr id="2" name="Immagine 1" descr="Immagine che contiene Carattere, logo, Elementi grafici, testo&#10;&#10;Il contenuto generato dall'IA potrebbe non essere corretto.">
            <a:extLst>
              <a:ext uri="{FF2B5EF4-FFF2-40B4-BE49-F238E27FC236}">
                <a16:creationId xmlns:a16="http://schemas.microsoft.com/office/drawing/2014/main" id="{84F8A611-968B-CFDB-300F-56BCFB7B48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64181"/>
            <a:ext cx="3124200" cy="1651819"/>
          </a:xfrm>
          <a:prstGeom prst="rect">
            <a:avLst/>
          </a:prstGeom>
        </p:spPr>
      </p:pic>
      <p:pic>
        <p:nvPicPr>
          <p:cNvPr id="5" name="Immagine 4" descr="Immagine che contiene Viso umano, vestiti, persona, sorriso&#10;&#10;Il contenuto generato dall'IA potrebbe non essere corretto.">
            <a:extLst>
              <a:ext uri="{FF2B5EF4-FFF2-40B4-BE49-F238E27FC236}">
                <a16:creationId xmlns:a16="http://schemas.microsoft.com/office/drawing/2014/main" id="{FE8E27C1-B5A9-D68F-38A5-EC42B0451B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0962" y="3064477"/>
            <a:ext cx="8946292" cy="8999704"/>
          </a:xfrm>
          <a:prstGeom prst="rect">
            <a:avLst/>
          </a:prstGeom>
        </p:spPr>
      </p:pic>
      <p:pic>
        <p:nvPicPr>
          <p:cNvPr id="7" name="Immagine 6" descr="Immagine che contiene testo, illustrazione, arte&#10;&#10;Il contenuto generato dall'IA potrebbe non essere corretto.">
            <a:extLst>
              <a:ext uri="{FF2B5EF4-FFF2-40B4-BE49-F238E27FC236}">
                <a16:creationId xmlns:a16="http://schemas.microsoft.com/office/drawing/2014/main" id="{3D768B40-1B3A-5E22-509D-5776E91964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8216" y="3064477"/>
            <a:ext cx="11804822" cy="9218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553124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66D2C1BA-FF58-1CC7-FD72-5016936DED86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>
          <a:xfrm>
            <a:off x="864973" y="733168"/>
            <a:ext cx="23230703" cy="12982832"/>
          </a:xfrm>
        </p:spPr>
        <p:txBody>
          <a:bodyPr>
            <a:normAutofit/>
          </a:bodyPr>
          <a:lstStyle/>
          <a:p>
            <a:pPr algn="just"/>
            <a:r>
              <a:rPr lang="en-US" sz="6600" dirty="0"/>
              <a:t>Primary closure of the defect </a:t>
            </a:r>
            <a:r>
              <a:rPr lang="en-US" sz="6600" b="1" dirty="0">
                <a:solidFill>
                  <a:schemeClr val="accent5">
                    <a:lumMod val="50000"/>
                  </a:schemeClr>
                </a:solidFill>
              </a:rPr>
              <a:t>(PCD) </a:t>
            </a:r>
            <a:r>
              <a:rPr lang="en-US" sz="6600" dirty="0"/>
              <a:t>in addition to mesh placement </a:t>
            </a:r>
            <a:r>
              <a:rPr lang="en-US" sz="6600" b="1" dirty="0">
                <a:solidFill>
                  <a:schemeClr val="accent5">
                    <a:lumMod val="50000"/>
                  </a:schemeClr>
                </a:solidFill>
              </a:rPr>
              <a:t>(IPOM PLUS) </a:t>
            </a:r>
            <a:r>
              <a:rPr lang="en-US" sz="6600" dirty="0"/>
              <a:t>reduce:  </a:t>
            </a:r>
          </a:p>
          <a:p>
            <a:endParaRPr lang="en-US" sz="6600" dirty="0"/>
          </a:p>
          <a:p>
            <a:r>
              <a:rPr lang="en-US" sz="6600" dirty="0"/>
              <a:t> </a:t>
            </a:r>
          </a:p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en-US" sz="6600" dirty="0"/>
              <a:t>Recurrence </a:t>
            </a:r>
          </a:p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en-US" sz="6600" dirty="0"/>
              <a:t>Postoperative bulging rates</a:t>
            </a:r>
          </a:p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en-US" sz="6600" dirty="0"/>
              <a:t>Decrease dead space</a:t>
            </a:r>
          </a:p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en-US" sz="6600" dirty="0"/>
              <a:t>Forming of seroma</a:t>
            </a:r>
          </a:p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en-US" sz="6600" dirty="0"/>
              <a:t>Improve functionality </a:t>
            </a:r>
          </a:p>
          <a:p>
            <a:endParaRPr lang="it-IT" dirty="0"/>
          </a:p>
        </p:txBody>
      </p:sp>
      <p:pic>
        <p:nvPicPr>
          <p:cNvPr id="4" name="Immagine 3" descr="Immagine che contiene Carattere, logo, Elementi grafici, testo&#10;&#10;Il contenuto generato dall'IA potrebbe non essere corretto.">
            <a:extLst>
              <a:ext uri="{FF2B5EF4-FFF2-40B4-BE49-F238E27FC236}">
                <a16:creationId xmlns:a16="http://schemas.microsoft.com/office/drawing/2014/main" id="{CE549217-8B06-AF6B-F7E7-E35146A835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64181"/>
            <a:ext cx="3124200" cy="165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79623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325E8E76-9B1D-D907-5D9A-BF122261A0B3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>
          <a:xfrm>
            <a:off x="667265" y="1556951"/>
            <a:ext cx="23181276" cy="9971903"/>
          </a:xfrm>
        </p:spPr>
        <p:txBody>
          <a:bodyPr>
            <a:noAutofit/>
          </a:bodyPr>
          <a:lstStyle/>
          <a:p>
            <a:pPr algn="just"/>
            <a:r>
              <a:rPr lang="en-US" sz="6600" dirty="0"/>
              <a:t>Some authors argue that PCD may lead to </a:t>
            </a:r>
            <a:r>
              <a:rPr lang="en-US" sz="6600" b="1" dirty="0">
                <a:solidFill>
                  <a:schemeClr val="accent5">
                    <a:lumMod val="50000"/>
                  </a:schemeClr>
                </a:solidFill>
              </a:rPr>
              <a:t>increased tension in the midline</a:t>
            </a:r>
            <a:r>
              <a:rPr lang="en-US" sz="6600" dirty="0"/>
              <a:t> created by closing the </a:t>
            </a:r>
            <a:r>
              <a:rPr lang="en-US" sz="6600" dirty="0" err="1"/>
              <a:t>defect,consequently</a:t>
            </a:r>
            <a:r>
              <a:rPr lang="en-US" sz="6600" dirty="0"/>
              <a:t> increasing: </a:t>
            </a:r>
          </a:p>
          <a:p>
            <a:pPr algn="just"/>
            <a:endParaRPr lang="en-US" sz="6600" dirty="0"/>
          </a:p>
          <a:p>
            <a:pPr marL="857250" indent="-857250" algn="just">
              <a:buFont typeface="Arial" panose="020B0604020202020204" pitchFamily="34" charset="0"/>
              <a:buChar char="•"/>
            </a:pPr>
            <a:r>
              <a:rPr lang="en-US" sz="6600" dirty="0"/>
              <a:t>Post-operative pain </a:t>
            </a:r>
          </a:p>
          <a:p>
            <a:pPr marL="0" indent="0" algn="just"/>
            <a:endParaRPr lang="en-US" sz="6600" dirty="0"/>
          </a:p>
          <a:p>
            <a:pPr marL="857250" indent="-857250" algn="just">
              <a:buFont typeface="Arial" panose="020B0604020202020204" pitchFamily="34" charset="0"/>
              <a:buChar char="•"/>
            </a:pPr>
            <a:r>
              <a:rPr lang="en-US" sz="6600" dirty="0"/>
              <a:t>Recurrence rate (ranging from 0 to 20%), especially for defects larger than 5 cm and in the presence of recurrence risk factors. </a:t>
            </a:r>
          </a:p>
          <a:p>
            <a:endParaRPr lang="en-US" sz="4800" dirty="0"/>
          </a:p>
        </p:txBody>
      </p:sp>
      <p:pic>
        <p:nvPicPr>
          <p:cNvPr id="2" name="Immagine 1" descr="Immagine che contiene Carattere, logo, Elementi grafici, testo&#10;&#10;Il contenuto generato dall'IA potrebbe non essere corretto.">
            <a:extLst>
              <a:ext uri="{FF2B5EF4-FFF2-40B4-BE49-F238E27FC236}">
                <a16:creationId xmlns:a16="http://schemas.microsoft.com/office/drawing/2014/main" id="{67A09B09-899F-7373-6304-FDFF7E01FB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64181"/>
            <a:ext cx="3124200" cy="165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986319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518F157B-19D9-4035-7025-27E0648E5D2E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>
          <a:xfrm>
            <a:off x="13611225" y="12268200"/>
            <a:ext cx="10366375" cy="2260600"/>
          </a:xfrm>
        </p:spPr>
        <p:txBody>
          <a:bodyPr>
            <a:normAutofit/>
          </a:bodyPr>
          <a:lstStyle/>
          <a:p>
            <a:r>
              <a:rPr lang="it-IT" sz="4400" b="1" dirty="0">
                <a:solidFill>
                  <a:schemeClr val="accent5">
                    <a:lumMod val="50000"/>
                  </a:schemeClr>
                </a:solidFill>
              </a:rPr>
              <a:t>Dottor Julio Gomez </a:t>
            </a:r>
            <a:r>
              <a:rPr lang="it-IT" sz="4400" b="1" dirty="0" err="1">
                <a:solidFill>
                  <a:schemeClr val="accent5">
                    <a:lumMod val="50000"/>
                  </a:schemeClr>
                </a:solidFill>
              </a:rPr>
              <a:t>Menchero</a:t>
            </a:r>
            <a:r>
              <a:rPr lang="it-IT" sz="4400" b="1" dirty="0">
                <a:solidFill>
                  <a:schemeClr val="accent5">
                    <a:lumMod val="50000"/>
                  </a:schemeClr>
                </a:solidFill>
              </a:rPr>
              <a:t> Collado </a:t>
            </a:r>
          </a:p>
        </p:txBody>
      </p:sp>
      <p:sp>
        <p:nvSpPr>
          <p:cNvPr id="10" name="Rettangolo 9">
            <a:extLst>
              <a:ext uri="{FF2B5EF4-FFF2-40B4-BE49-F238E27FC236}">
                <a16:creationId xmlns:a16="http://schemas.microsoft.com/office/drawing/2014/main" id="{582219B0-B4A3-21B6-97CF-34A3E518D423}"/>
              </a:ext>
            </a:extLst>
          </p:cNvPr>
          <p:cNvSpPr/>
          <p:nvPr/>
        </p:nvSpPr>
        <p:spPr>
          <a:xfrm>
            <a:off x="6959600" y="11938000"/>
            <a:ext cx="5232400" cy="711200"/>
          </a:xfrm>
          <a:prstGeom prst="rect">
            <a:avLst/>
          </a:prstGeom>
          <a:solidFill>
            <a:srgbClr val="FFFFFF"/>
          </a:solidFill>
          <a:ln w="25400" cap="flat">
            <a:solidFill>
              <a:schemeClr val="bg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Times New Roman"/>
            </a:endParaRPr>
          </a:p>
        </p:txBody>
      </p:sp>
      <p:pic>
        <p:nvPicPr>
          <p:cNvPr id="4" name="Immagine 3" descr="Immagine che contiene testo, schermata, Carattere&#10;&#10;Il contenuto generato dall'IA potrebbe non essere corretto.">
            <a:extLst>
              <a:ext uri="{FF2B5EF4-FFF2-40B4-BE49-F238E27FC236}">
                <a16:creationId xmlns:a16="http://schemas.microsoft.com/office/drawing/2014/main" id="{651C5445-54DD-2DE6-9748-042A17C2D5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200" y="508000"/>
            <a:ext cx="12776200" cy="12344400"/>
          </a:xfrm>
          <a:prstGeom prst="rect">
            <a:avLst/>
          </a:prstGeom>
        </p:spPr>
      </p:pic>
      <p:pic>
        <p:nvPicPr>
          <p:cNvPr id="6" name="temp_1766594901653_0">
            <a:hlinkClick r:id="" action="ppaction://media"/>
            <a:extLst>
              <a:ext uri="{FF2B5EF4-FFF2-40B4-BE49-F238E27FC236}">
                <a16:creationId xmlns:a16="http://schemas.microsoft.com/office/drawing/2014/main" id="{18BC1319-D06A-698E-9A11-70A70B498D5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611225" y="508000"/>
            <a:ext cx="10188575" cy="11430000"/>
          </a:xfrm>
          <a:prstGeom prst="rect">
            <a:avLst/>
          </a:prstGeom>
        </p:spPr>
      </p:pic>
      <p:pic>
        <p:nvPicPr>
          <p:cNvPr id="2" name="Immagine 1" descr="Immagine che contiene Carattere, logo, Elementi grafici, testo&#10;&#10;Il contenuto generato dall'IA potrebbe non essere corretto.">
            <a:extLst>
              <a:ext uri="{FF2B5EF4-FFF2-40B4-BE49-F238E27FC236}">
                <a16:creationId xmlns:a16="http://schemas.microsoft.com/office/drawing/2014/main" id="{F81ACC2D-E03F-94D7-017F-BB1371C4949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64181"/>
            <a:ext cx="3124200" cy="165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6704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4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469D80F1-982E-4AB0-C97E-9E21A1799EC0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>
          <a:xfrm>
            <a:off x="1219200" y="543697"/>
            <a:ext cx="21869400" cy="11775303"/>
          </a:xfrm>
        </p:spPr>
        <p:txBody>
          <a:bodyPr>
            <a:normAutofit/>
          </a:bodyPr>
          <a:lstStyle/>
          <a:p>
            <a:r>
              <a:rPr lang="it-IT" sz="6500" b="1" dirty="0">
                <a:solidFill>
                  <a:schemeClr val="accent5">
                    <a:lumMod val="50000"/>
                  </a:schemeClr>
                </a:solidFill>
              </a:rPr>
              <a:t>SURGICAL INDICATIONS</a:t>
            </a:r>
          </a:p>
          <a:p>
            <a:pPr algn="just"/>
            <a:endParaRPr lang="it-IT" sz="6500" dirty="0"/>
          </a:p>
          <a:p>
            <a:pPr marL="857250" indent="-857250" algn="just">
              <a:buFont typeface="Arial" panose="020B0604020202020204" pitchFamily="34" charset="0"/>
              <a:buChar char="•"/>
            </a:pPr>
            <a:r>
              <a:rPr lang="it-IT" sz="6500" dirty="0" err="1"/>
              <a:t>Defect</a:t>
            </a:r>
            <a:r>
              <a:rPr lang="it-IT" sz="6500" dirty="0"/>
              <a:t> of the </a:t>
            </a:r>
            <a:r>
              <a:rPr lang="it-IT" sz="6500" dirty="0" err="1"/>
              <a:t>anterior</a:t>
            </a:r>
            <a:r>
              <a:rPr lang="it-IT" sz="6500" dirty="0"/>
              <a:t> </a:t>
            </a:r>
            <a:r>
              <a:rPr lang="it-IT" sz="6500" dirty="0" err="1"/>
              <a:t>abdominal</a:t>
            </a:r>
            <a:r>
              <a:rPr lang="it-IT" sz="6500" dirty="0"/>
              <a:t> </a:t>
            </a:r>
            <a:r>
              <a:rPr lang="it-IT" sz="6500" dirty="0" err="1"/>
              <a:t>wall</a:t>
            </a:r>
            <a:r>
              <a:rPr lang="it-IT" sz="6500" dirty="0"/>
              <a:t> of the </a:t>
            </a:r>
            <a:r>
              <a:rPr lang="it-IT" sz="6500" dirty="0" err="1"/>
              <a:t>midline</a:t>
            </a:r>
            <a:r>
              <a:rPr lang="it-IT" sz="6500" dirty="0"/>
              <a:t> M2 M4 </a:t>
            </a:r>
            <a:r>
              <a:rPr lang="it-IT" sz="6500" dirty="0" err="1"/>
              <a:t>according</a:t>
            </a:r>
            <a:r>
              <a:rPr lang="it-IT" sz="6500" dirty="0"/>
              <a:t> to EHS with </a:t>
            </a:r>
            <a:r>
              <a:rPr lang="it-IT" sz="6500" dirty="0" err="1"/>
              <a:t>width</a:t>
            </a:r>
            <a:r>
              <a:rPr lang="it-IT" sz="6500" dirty="0"/>
              <a:t> </a:t>
            </a:r>
            <a:r>
              <a:rPr lang="it-IT" sz="6500" dirty="0" err="1"/>
              <a:t>less</a:t>
            </a:r>
            <a:r>
              <a:rPr lang="it-IT" sz="6500" dirty="0"/>
              <a:t> </a:t>
            </a:r>
            <a:r>
              <a:rPr lang="it-IT" sz="6500" dirty="0" err="1"/>
              <a:t>than</a:t>
            </a:r>
            <a:r>
              <a:rPr lang="it-IT" sz="6500" dirty="0"/>
              <a:t> 10 cm</a:t>
            </a:r>
          </a:p>
          <a:p>
            <a:pPr marL="857250" indent="-857250" algn="just">
              <a:buFont typeface="Arial" panose="020B0604020202020204" pitchFamily="34" charset="0"/>
              <a:buChar char="•"/>
            </a:pPr>
            <a:r>
              <a:rPr lang="it-IT" sz="6500" dirty="0" err="1"/>
              <a:t>Presence</a:t>
            </a:r>
            <a:r>
              <a:rPr lang="it-IT" sz="6500" dirty="0"/>
              <a:t> of an </a:t>
            </a:r>
            <a:r>
              <a:rPr lang="it-IT" sz="6500" dirty="0" err="1"/>
              <a:t>abdominal</a:t>
            </a:r>
            <a:r>
              <a:rPr lang="it-IT" sz="6500" dirty="0"/>
              <a:t> </a:t>
            </a:r>
            <a:r>
              <a:rPr lang="it-IT" sz="6500" dirty="0" err="1"/>
              <a:t>diastasis</a:t>
            </a:r>
            <a:r>
              <a:rPr lang="it-IT" sz="6500" dirty="0"/>
              <a:t> </a:t>
            </a:r>
            <a:r>
              <a:rPr lang="it-IT" sz="6500" dirty="0" err="1"/>
              <a:t>associated</a:t>
            </a:r>
            <a:r>
              <a:rPr lang="it-IT" sz="6500" dirty="0"/>
              <a:t> with the </a:t>
            </a:r>
            <a:r>
              <a:rPr lang="it-IT" sz="6500" dirty="0" err="1"/>
              <a:t>hernia</a:t>
            </a:r>
            <a:r>
              <a:rPr lang="it-IT" sz="6500" dirty="0"/>
              <a:t>.</a:t>
            </a:r>
          </a:p>
          <a:p>
            <a:pPr marL="0" indent="0" algn="just"/>
            <a:endParaRPr lang="it-IT" sz="6500" dirty="0"/>
          </a:p>
          <a:p>
            <a:r>
              <a:rPr lang="it-IT" sz="6500" b="1" dirty="0">
                <a:solidFill>
                  <a:schemeClr val="accent5">
                    <a:lumMod val="50000"/>
                  </a:schemeClr>
                </a:solidFill>
              </a:rPr>
              <a:t>CONTRAINDICATIONS:</a:t>
            </a:r>
          </a:p>
          <a:p>
            <a:endParaRPr lang="it-IT" sz="6500" b="1" dirty="0"/>
          </a:p>
          <a:p>
            <a:pPr marL="857250" indent="-857250" algn="just">
              <a:buFont typeface="Arial" panose="020B0604020202020204" pitchFamily="34" charset="0"/>
              <a:buChar char="•"/>
            </a:pPr>
            <a:r>
              <a:rPr lang="it-IT" sz="6500" dirty="0" err="1"/>
              <a:t>Very</a:t>
            </a:r>
            <a:r>
              <a:rPr lang="it-IT" sz="6500" dirty="0"/>
              <a:t> large </a:t>
            </a:r>
            <a:r>
              <a:rPr lang="it-IT" sz="6500" dirty="0" err="1"/>
              <a:t>defects</a:t>
            </a:r>
            <a:r>
              <a:rPr lang="it-IT" sz="6500" dirty="0"/>
              <a:t> with </a:t>
            </a:r>
            <a:r>
              <a:rPr lang="it-IT" sz="6500" dirty="0" err="1"/>
              <a:t>width</a:t>
            </a:r>
            <a:r>
              <a:rPr lang="it-IT" sz="6500" dirty="0"/>
              <a:t> </a:t>
            </a:r>
            <a:r>
              <a:rPr lang="it-IT" sz="6500" dirty="0" err="1"/>
              <a:t>greater</a:t>
            </a:r>
            <a:r>
              <a:rPr lang="it-IT" sz="6500" dirty="0"/>
              <a:t> </a:t>
            </a:r>
            <a:r>
              <a:rPr lang="it-IT" sz="6500" dirty="0" err="1"/>
              <a:t>than</a:t>
            </a:r>
            <a:r>
              <a:rPr lang="it-IT" sz="6500" dirty="0"/>
              <a:t> 10-12 cm</a:t>
            </a:r>
          </a:p>
          <a:p>
            <a:pPr marL="857250" indent="-857250" algn="just">
              <a:buFont typeface="Arial" panose="020B0604020202020204" pitchFamily="34" charset="0"/>
              <a:buChar char="•"/>
            </a:pPr>
            <a:r>
              <a:rPr lang="it-IT" sz="6500" dirty="0" err="1"/>
              <a:t>Poor</a:t>
            </a:r>
            <a:r>
              <a:rPr lang="it-IT" sz="6500" dirty="0"/>
              <a:t> </a:t>
            </a:r>
            <a:r>
              <a:rPr lang="it-IT" sz="6500" dirty="0" err="1"/>
              <a:t>quality</a:t>
            </a:r>
            <a:r>
              <a:rPr lang="it-IT" sz="6500" dirty="0"/>
              <a:t> </a:t>
            </a:r>
            <a:r>
              <a:rPr lang="it-IT" sz="6500" dirty="0" err="1"/>
              <a:t>tissues</a:t>
            </a:r>
            <a:endParaRPr lang="it-IT" sz="6500" dirty="0"/>
          </a:p>
          <a:p>
            <a:pPr marL="857250" indent="-857250" algn="just">
              <a:buFont typeface="Arial" panose="020B0604020202020204" pitchFamily="34" charset="0"/>
              <a:buChar char="•"/>
            </a:pPr>
            <a:r>
              <a:rPr lang="it-IT" sz="6500" dirty="0" err="1"/>
              <a:t>Comorbidities</a:t>
            </a:r>
            <a:r>
              <a:rPr lang="it-IT" sz="6500" dirty="0"/>
              <a:t> (</a:t>
            </a:r>
            <a:r>
              <a:rPr lang="it-IT" sz="6500" dirty="0" err="1"/>
              <a:t>poorly</a:t>
            </a:r>
            <a:r>
              <a:rPr lang="it-IT" sz="6500" dirty="0"/>
              <a:t> </a:t>
            </a:r>
            <a:r>
              <a:rPr lang="it-IT" sz="6500" dirty="0" err="1"/>
              <a:t>controlled</a:t>
            </a:r>
            <a:r>
              <a:rPr lang="it-IT" sz="6500" dirty="0"/>
              <a:t> </a:t>
            </a:r>
            <a:r>
              <a:rPr lang="it-IT" sz="6500" dirty="0" err="1"/>
              <a:t>diabetes</a:t>
            </a:r>
            <a:r>
              <a:rPr lang="it-IT" sz="6500" dirty="0"/>
              <a:t>)</a:t>
            </a:r>
          </a:p>
          <a:p>
            <a:pPr algn="just"/>
            <a:endParaRPr lang="it-IT" dirty="0"/>
          </a:p>
        </p:txBody>
      </p:sp>
      <p:pic>
        <p:nvPicPr>
          <p:cNvPr id="2" name="Immagine 1" descr="Immagine che contiene Carattere, logo, Elementi grafici, testo&#10;&#10;Il contenuto generato dall'IA potrebbe non essere corretto.">
            <a:extLst>
              <a:ext uri="{FF2B5EF4-FFF2-40B4-BE49-F238E27FC236}">
                <a16:creationId xmlns:a16="http://schemas.microsoft.com/office/drawing/2014/main" id="{9A3B1D13-F411-C597-14CB-D49E0260DB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64181"/>
            <a:ext cx="3124200" cy="165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808561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5DCB5928-DC7D-4612-9922-441966E156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4384000" cy="13716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Freeform: Shape 22">
            <a:extLst>
              <a:ext uri="{FF2B5EF4-FFF2-40B4-BE49-F238E27FC236}">
                <a16:creationId xmlns:a16="http://schemas.microsoft.com/office/drawing/2014/main" id="{682C1161-1736-45EC-99B7-33F3CAE9D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918094" cy="13716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6E6E6"/>
            </a:solidFill>
          </a:ln>
          <a:effectLst>
            <a:outerShdw blurRad="762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5" name="Freeform: Shape 24">
            <a:extLst>
              <a:ext uri="{FF2B5EF4-FFF2-40B4-BE49-F238E27FC236}">
                <a16:creationId xmlns:a16="http://schemas.microsoft.com/office/drawing/2014/main" id="{84D4DDB8-B68F-45B0-9F62-C4279996F6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897774" cy="13716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519842" y="693582"/>
            <a:ext cx="292608" cy="14081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58" y="9093840"/>
            <a:ext cx="8046720" cy="36576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magine 4" descr="Immagine che contiene Elementi grafici, grafica, clipart, Arte bambini&#10;&#10;Il contenuto generato dall'IA potrebbe non essere corretto.">
            <a:extLst>
              <a:ext uri="{FF2B5EF4-FFF2-40B4-BE49-F238E27FC236}">
                <a16:creationId xmlns:a16="http://schemas.microsoft.com/office/drawing/2014/main" id="{61196BF1-61D0-1D3B-0AE7-32BB78469C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3837" y="1251366"/>
            <a:ext cx="10938105" cy="10910760"/>
          </a:xfrm>
          <a:prstGeom prst="rect">
            <a:avLst/>
          </a:prstGeom>
        </p:spPr>
      </p:pic>
      <p:sp>
        <p:nvSpPr>
          <p:cNvPr id="20" name="Segnaposto testo 2">
            <a:extLst>
              <a:ext uri="{FF2B5EF4-FFF2-40B4-BE49-F238E27FC236}">
                <a16:creationId xmlns:a16="http://schemas.microsoft.com/office/drawing/2014/main" id="{6CA31A72-EEBF-9ADC-A95B-575E4ACB0553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>
          <a:xfrm>
            <a:off x="-40365" y="2795341"/>
            <a:ext cx="12232365" cy="7597140"/>
          </a:xfrm>
        </p:spPr>
        <p:txBody>
          <a:bodyPr>
            <a:noAutofit/>
          </a:bodyPr>
          <a:lstStyle/>
          <a:p>
            <a:r>
              <a:rPr lang="it-IT" sz="5400" b="1" dirty="0">
                <a:solidFill>
                  <a:schemeClr val="accent5">
                    <a:lumMod val="50000"/>
                  </a:schemeClr>
                </a:solidFill>
              </a:rPr>
              <a:t>CREATION OF TWO APONEUROTIC FLAPS:</a:t>
            </a:r>
          </a:p>
          <a:p>
            <a:pPr algn="l"/>
            <a:endParaRPr lang="it-IT" sz="5400" dirty="0"/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it-IT" sz="5400" dirty="0" err="1"/>
              <a:t>Incision</a:t>
            </a:r>
            <a:r>
              <a:rPr lang="it-IT" sz="5400" dirty="0"/>
              <a:t> of the </a:t>
            </a:r>
            <a:r>
              <a:rPr lang="it-IT" sz="5400" dirty="0" err="1"/>
              <a:t>posterior</a:t>
            </a:r>
            <a:r>
              <a:rPr lang="it-IT" sz="5400" dirty="0"/>
              <a:t> </a:t>
            </a:r>
            <a:r>
              <a:rPr lang="it-IT" sz="5400" dirty="0" err="1"/>
              <a:t>rectus</a:t>
            </a:r>
            <a:r>
              <a:rPr lang="it-IT" sz="5400" dirty="0"/>
              <a:t> </a:t>
            </a:r>
            <a:r>
              <a:rPr lang="it-IT" sz="5400" dirty="0" err="1"/>
              <a:t>sheath</a:t>
            </a:r>
            <a:endParaRPr lang="it-IT" sz="5400" dirty="0"/>
          </a:p>
          <a:p>
            <a:pPr marL="685800" indent="-685800" algn="l">
              <a:buFont typeface="Arial" panose="020B0604020202020204" pitchFamily="34" charset="0"/>
              <a:buChar char="•"/>
            </a:pPr>
            <a:endParaRPr lang="it-IT" sz="5400" dirty="0"/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it-IT" sz="5400" dirty="0" err="1"/>
              <a:t>Reduction</a:t>
            </a:r>
            <a:r>
              <a:rPr lang="it-IT" sz="5400" dirty="0"/>
              <a:t> of the inter-</a:t>
            </a:r>
            <a:r>
              <a:rPr lang="it-IT" sz="5400" dirty="0" err="1"/>
              <a:t>rectus</a:t>
            </a:r>
            <a:r>
              <a:rPr lang="it-IT" sz="5400" dirty="0"/>
              <a:t> </a:t>
            </a:r>
            <a:r>
              <a:rPr lang="it-IT" sz="5400" dirty="0" err="1"/>
              <a:t>distance</a:t>
            </a:r>
            <a:r>
              <a:rPr lang="it-IT" sz="5400" dirty="0"/>
              <a:t> and </a:t>
            </a:r>
            <a:r>
              <a:rPr lang="it-IT" sz="5400" dirty="0" err="1"/>
              <a:t>closure</a:t>
            </a:r>
            <a:r>
              <a:rPr lang="it-IT" sz="5400" dirty="0"/>
              <a:t> of the </a:t>
            </a:r>
            <a:r>
              <a:rPr lang="it-IT" sz="5400" dirty="0" err="1"/>
              <a:t>defect</a:t>
            </a:r>
            <a:r>
              <a:rPr lang="it-IT" sz="5400" dirty="0"/>
              <a:t> with minimal </a:t>
            </a:r>
            <a:r>
              <a:rPr lang="it-IT" sz="5400" dirty="0" err="1"/>
              <a:t>tension</a:t>
            </a:r>
            <a:endParaRPr lang="it-IT" sz="5400" dirty="0"/>
          </a:p>
          <a:p>
            <a:pPr algn="just">
              <a:spcAft>
                <a:spcPts val="600"/>
              </a:spcAft>
            </a:pPr>
            <a:endParaRPr lang="it-IT" sz="5400" b="1" dirty="0"/>
          </a:p>
        </p:txBody>
      </p:sp>
    </p:spTree>
    <p:extLst>
      <p:ext uri="{BB962C8B-B14F-4D97-AF65-F5344CB8AC3E}">
        <p14:creationId xmlns:p14="http://schemas.microsoft.com/office/powerpoint/2010/main" val="743511473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 6" descr="Immagine che contiene Carne&#10;&#10;Il contenuto generato dall'IA potrebbe non essere corretto.">
            <a:extLst>
              <a:ext uri="{FF2B5EF4-FFF2-40B4-BE49-F238E27FC236}">
                <a16:creationId xmlns:a16="http://schemas.microsoft.com/office/drawing/2014/main" id="{9BE4D002-CD7B-14DE-C767-832468056A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2" name="Immagine 1" descr="Immagine che contiene Carattere, logo, Elementi grafici, testo&#10;&#10;Il contenuto generato dall'IA potrebbe non essere corretto.">
            <a:extLst>
              <a:ext uri="{FF2B5EF4-FFF2-40B4-BE49-F238E27FC236}">
                <a16:creationId xmlns:a16="http://schemas.microsoft.com/office/drawing/2014/main" id="{2282676C-6107-2600-3611-D1D51FE7A2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64181"/>
            <a:ext cx="3124200" cy="165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654623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C6791C2-A222-FAC3-64AD-04AF31AD2E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084542F1-E2C2-CF0A-5149-D814AA16B579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4" name="copy_E5A4883F-784E-4F5C-A38E-D9E813999264 4_BE924C80-30BA-4A8A-A8B3-FBD90F2289D5.mp4">
            <a:hlinkClick r:id="" action="ppaction://media"/>
            <a:extLst>
              <a:ext uri="{FF2B5EF4-FFF2-40B4-BE49-F238E27FC236}">
                <a16:creationId xmlns:a16="http://schemas.microsoft.com/office/drawing/2014/main" id="{A8935D09-55D4-27B9-EDB2-F652FD7F491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5" name="Immagine 4" descr="Immagine che contiene Carattere, logo, Elementi grafici, testo&#10;&#10;Il contenuto generato dall'IA potrebbe non essere corretto.">
            <a:extLst>
              <a:ext uri="{FF2B5EF4-FFF2-40B4-BE49-F238E27FC236}">
                <a16:creationId xmlns:a16="http://schemas.microsoft.com/office/drawing/2014/main" id="{8A34079C-FFE5-57D3-7FF1-290FD6D98B8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64181"/>
            <a:ext cx="3124200" cy="165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97888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1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2F595E9-A44B-AD63-D65B-7C8861FCE3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9B54E20C-689C-8382-E410-E825B25D2308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4" name="copy_E5A4883F-784E-4F5C-A38E-D9E813999264 3_72FF7553-B1B6-4750-8079-6A1EA2987922.mp4">
            <a:hlinkClick r:id="" action="ppaction://media"/>
            <a:extLst>
              <a:ext uri="{FF2B5EF4-FFF2-40B4-BE49-F238E27FC236}">
                <a16:creationId xmlns:a16="http://schemas.microsoft.com/office/drawing/2014/main" id="{D194AE93-D263-574D-F24F-E19FE1E3E17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5" name="Immagine 4" descr="Immagine che contiene Carattere, logo, Elementi grafici, testo&#10;&#10;Il contenuto generato dall'IA potrebbe non essere corretto.">
            <a:extLst>
              <a:ext uri="{FF2B5EF4-FFF2-40B4-BE49-F238E27FC236}">
                <a16:creationId xmlns:a16="http://schemas.microsoft.com/office/drawing/2014/main" id="{A9D90F63-6352-4CE8-4437-2A03100671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64181"/>
            <a:ext cx="3124200" cy="165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35467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6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D465C78-E419-294E-82B3-2AB1A541A9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DAB978F0-7A62-2847-5866-260D49BC4867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4" name="copy_E5A4883F-784E-4F5C-A38E-D9E813999264 2_C47F2F8C-6B1D-4275-9F73-1544C739752E.mp4">
            <a:hlinkClick r:id="" action="ppaction://media"/>
            <a:extLst>
              <a:ext uri="{FF2B5EF4-FFF2-40B4-BE49-F238E27FC236}">
                <a16:creationId xmlns:a16="http://schemas.microsoft.com/office/drawing/2014/main" id="{9D2EE945-74AF-C44E-5D50-46352DFE95A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5" name="Immagine 4" descr="Immagine che contiene Carattere, logo, Elementi grafici, testo&#10;&#10;Il contenuto generato dall'IA potrebbe non essere corretto.">
            <a:extLst>
              <a:ext uri="{FF2B5EF4-FFF2-40B4-BE49-F238E27FC236}">
                <a16:creationId xmlns:a16="http://schemas.microsoft.com/office/drawing/2014/main" id="{A4A84C79-5947-AE65-ED3A-192254F86A3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64181"/>
            <a:ext cx="3124200" cy="165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61460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56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AC7A124-78AF-F7C0-1837-5D2910656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4677378A-1603-008E-6DB6-6507E2AD62E0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4" name="copy_E5A4883F-784E-4F5C-A38E-D9E813999264 5_A5AE4984-EF7C-456A-8463-2BD2E8F2057D.mp4">
            <a:hlinkClick r:id="" action="ppaction://media"/>
            <a:extLst>
              <a:ext uri="{FF2B5EF4-FFF2-40B4-BE49-F238E27FC236}">
                <a16:creationId xmlns:a16="http://schemas.microsoft.com/office/drawing/2014/main" id="{AE682375-BB44-B943-6C7F-096910A5E19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5" name="Immagine 4" descr="Immagine che contiene Carattere, logo, Elementi grafici, testo&#10;&#10;Il contenuto generato dall'IA potrebbe non essere corretto.">
            <a:extLst>
              <a:ext uri="{FF2B5EF4-FFF2-40B4-BE49-F238E27FC236}">
                <a16:creationId xmlns:a16="http://schemas.microsoft.com/office/drawing/2014/main" id="{0B00EB72-65A7-6A5D-1264-223FAB76EC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64181"/>
            <a:ext cx="3124200" cy="165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41006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3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4036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403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0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ED013ED9-A4FB-E344-BCCA-5B44173D69FA}"/>
              </a:ext>
            </a:extLst>
          </p:cNvPr>
          <p:cNvSpPr/>
          <p:nvPr/>
        </p:nvSpPr>
        <p:spPr>
          <a:xfrm>
            <a:off x="0" y="-28575"/>
            <a:ext cx="8066314" cy="13715999"/>
          </a:xfrm>
          <a:prstGeom prst="rect">
            <a:avLst/>
          </a:prstGeom>
          <a:solidFill>
            <a:schemeClr val="accent5">
              <a:lumMod val="50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sym typeface="Times New Roman"/>
            </a:endParaRPr>
          </a:p>
        </p:txBody>
      </p:sp>
      <p:sp>
        <p:nvSpPr>
          <p:cNvPr id="14" name="Shape 31">
            <a:extLst>
              <a:ext uri="{FF2B5EF4-FFF2-40B4-BE49-F238E27FC236}">
                <a16:creationId xmlns:a16="http://schemas.microsoft.com/office/drawing/2014/main" id="{A3CEED83-7498-6C48-9CCF-D3D230C0F921}"/>
              </a:ext>
            </a:extLst>
          </p:cNvPr>
          <p:cNvSpPr/>
          <p:nvPr/>
        </p:nvSpPr>
        <p:spPr>
          <a:xfrm>
            <a:off x="8992329" y="1588928"/>
            <a:ext cx="14041231" cy="100712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760" tIns="50760" rIns="50760" bIns="50760" anchor="ctr">
            <a:spAutoFit/>
          </a:bodyPr>
          <a:lstStyle/>
          <a:p>
            <a:pPr algn="ctr">
              <a:lnSpc>
                <a:spcPct val="11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500">
                <a:latin typeface="Replica-Regular"/>
                <a:ea typeface="Replica-Regular"/>
                <a:cs typeface="Replica-Regular"/>
                <a:sym typeface="Replica-Regular"/>
              </a:defRPr>
            </a:pPr>
            <a:endParaRPr lang="it-IT" sz="72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571500" indent="-571500" algn="just">
              <a:lnSpc>
                <a:spcPct val="110000"/>
              </a:lnSpc>
              <a:buFont typeface="Arial" panose="020B0604020202020204" pitchFamily="34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500">
                <a:latin typeface="Replica-Regular"/>
                <a:ea typeface="Replica-Regular"/>
                <a:cs typeface="Replica-Regular"/>
                <a:sym typeface="Replica-Regular"/>
              </a:defRPr>
            </a:pPr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To compare postoperative outcomes of the LIRA technique and IPOM plus, analyzing recurrence and bulging rates at a minimum follow-up of 18 months. </a:t>
            </a:r>
          </a:p>
          <a:p>
            <a:pPr marL="571500" indent="-571500" algn="just">
              <a:lnSpc>
                <a:spcPct val="110000"/>
              </a:lnSpc>
              <a:buFont typeface="Arial" panose="020B0604020202020204" pitchFamily="34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500">
                <a:latin typeface="Replica-Regular"/>
                <a:ea typeface="Replica-Regular"/>
                <a:cs typeface="Replica-Regular"/>
                <a:sym typeface="Replica-Regular"/>
              </a:defRPr>
            </a:pPr>
            <a:endParaRPr lang="en-US" sz="6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 algn="just">
              <a:lnSpc>
                <a:spcPct val="110000"/>
              </a:lnSpc>
              <a:buFont typeface="Arial" panose="020B0604020202020204" pitchFamily="34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500">
                <a:latin typeface="Replica-Regular"/>
                <a:ea typeface="Replica-Regular"/>
                <a:cs typeface="Replica-Regular"/>
                <a:sym typeface="Replica-Regular"/>
              </a:defRPr>
            </a:pPr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To compare postoperative complications, seroma, and pain up to one year.</a:t>
            </a:r>
            <a:endParaRPr lang="it-IT" sz="6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500">
                <a:latin typeface="Replica-Regular"/>
                <a:ea typeface="Replica-Regular"/>
                <a:cs typeface="Replica-Regular"/>
                <a:sym typeface="Replica-Regular"/>
              </a:defRPr>
            </a:pPr>
            <a:endParaRPr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magine 3" descr="Immagine che contiene cartone animato, Cartoni animati, illustrazione, disegno&#10;&#10;Il contenuto generato dall'IA potrebbe non essere corretto.">
            <a:extLst>
              <a:ext uri="{FF2B5EF4-FFF2-40B4-BE49-F238E27FC236}">
                <a16:creationId xmlns:a16="http://schemas.microsoft.com/office/drawing/2014/main" id="{BA88EB31-A020-4708-1179-767DFFA381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557" y="1164405"/>
            <a:ext cx="7061200" cy="10871200"/>
          </a:xfrm>
          <a:prstGeom prst="rect">
            <a:avLst/>
          </a:prstGeom>
        </p:spPr>
      </p:pic>
      <p:sp>
        <p:nvSpPr>
          <p:cNvPr id="6" name="Shape 30">
            <a:extLst>
              <a:ext uri="{FF2B5EF4-FFF2-40B4-BE49-F238E27FC236}">
                <a16:creationId xmlns:a16="http://schemas.microsoft.com/office/drawing/2014/main" id="{FADA67C8-269C-2D8A-D65C-5EDAADD1E2FE}"/>
              </a:ext>
            </a:extLst>
          </p:cNvPr>
          <p:cNvSpPr/>
          <p:nvPr/>
        </p:nvSpPr>
        <p:spPr>
          <a:xfrm>
            <a:off x="8568871" y="1274035"/>
            <a:ext cx="14752634" cy="12978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760" tIns="50760" rIns="50760" bIns="50760" anchor="t">
            <a:spAutoFit/>
          </a:bodyPr>
          <a:lstStyle>
            <a:lvl1pPr>
              <a:lnSpc>
                <a:spcPts val="1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</a:tabLst>
              <a:defRPr sz="6000">
                <a:latin typeface="Replica-Regular"/>
                <a:ea typeface="Replica-Regular"/>
                <a:cs typeface="Replica-Regular"/>
                <a:sym typeface="Replica-Regular"/>
              </a:defRPr>
            </a:lvl1pPr>
          </a:lstStyle>
          <a:p>
            <a:pPr algn="ctr"/>
            <a:r>
              <a:rPr lang="it-IT" sz="8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GOAL</a:t>
            </a:r>
            <a:endParaRPr sz="80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magine 4" descr="Immagine che contiene testo, Carattere, logo, biglietto da visita&#10;&#10;Il contenuto generato dall'IA potrebbe non essere corretto.">
            <a:extLst>
              <a:ext uri="{FF2B5EF4-FFF2-40B4-BE49-F238E27FC236}">
                <a16:creationId xmlns:a16="http://schemas.microsoft.com/office/drawing/2014/main" id="{A5720F3B-7B94-8468-5FC5-125CA31BAB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3121" y="11563656"/>
            <a:ext cx="2700879" cy="2123768"/>
          </a:xfrm>
          <a:prstGeom prst="rect">
            <a:avLst/>
          </a:prstGeom>
        </p:spPr>
      </p:pic>
      <p:pic>
        <p:nvPicPr>
          <p:cNvPr id="8" name="Immagine 7" descr="Immagine che contiene Carattere, logo, Elementi grafici, testo&#10;&#10;Il contenuto generato dall'IA potrebbe non essere corretto.">
            <a:extLst>
              <a:ext uri="{FF2B5EF4-FFF2-40B4-BE49-F238E27FC236}">
                <a16:creationId xmlns:a16="http://schemas.microsoft.com/office/drawing/2014/main" id="{11CFE515-38FB-0E0B-4DCF-04CE82766E3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64181"/>
            <a:ext cx="3124200" cy="1651819"/>
          </a:xfrm>
          <a:prstGeom prst="rect">
            <a:avLst/>
          </a:prstGeom>
        </p:spPr>
      </p:pic>
    </p:spTree>
  </p:cSld>
  <p:clrMapOvr>
    <a:masterClrMapping/>
  </p:clrMapOvr>
  <p:transition spd="slow">
    <p:cover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8F5AEE-D8FC-1B25-21C3-48E946E719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3CCC52D4-2135-8AB2-308E-9BA4CC69701B}"/>
              </a:ext>
            </a:extLst>
          </p:cNvPr>
          <p:cNvSpPr/>
          <p:nvPr/>
        </p:nvSpPr>
        <p:spPr>
          <a:xfrm>
            <a:off x="0" y="-28575"/>
            <a:ext cx="8066314" cy="13715999"/>
          </a:xfrm>
          <a:prstGeom prst="rect">
            <a:avLst/>
          </a:prstGeom>
          <a:solidFill>
            <a:schemeClr val="accent5">
              <a:lumMod val="50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sym typeface="Times New Roman"/>
            </a:endParaRPr>
          </a:p>
        </p:txBody>
      </p:sp>
      <p:sp>
        <p:nvSpPr>
          <p:cNvPr id="14" name="Shape 31">
            <a:extLst>
              <a:ext uri="{FF2B5EF4-FFF2-40B4-BE49-F238E27FC236}">
                <a16:creationId xmlns:a16="http://schemas.microsoft.com/office/drawing/2014/main" id="{AEB31CFA-80DE-CFAA-B3DB-261203D1F049}"/>
              </a:ext>
            </a:extLst>
          </p:cNvPr>
          <p:cNvSpPr/>
          <p:nvPr/>
        </p:nvSpPr>
        <p:spPr>
          <a:xfrm>
            <a:off x="9060068" y="6494448"/>
            <a:ext cx="14041231" cy="7271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760" tIns="50760" rIns="50760" bIns="50760" anchor="ctr">
            <a:spAutoFit/>
          </a:bodyPr>
          <a:lstStyle/>
          <a:p>
            <a:pPr>
              <a:lnSpc>
                <a:spcPct val="11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500">
                <a:latin typeface="Replica-Regular"/>
                <a:ea typeface="Replica-Regular"/>
                <a:cs typeface="Replica-Regular"/>
                <a:sym typeface="Replica-Regular"/>
              </a:defRPr>
            </a:pPr>
            <a:endParaRPr sz="4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CB686925-9DC5-86A1-9760-BD192785A33D}"/>
              </a:ext>
            </a:extLst>
          </p:cNvPr>
          <p:cNvSpPr txBox="1"/>
          <p:nvPr/>
        </p:nvSpPr>
        <p:spPr>
          <a:xfrm>
            <a:off x="965200" y="4856438"/>
            <a:ext cx="5918200" cy="123726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it-IT" sz="8000" b="1" dirty="0">
                <a:solidFill>
                  <a:schemeClr val="bg1"/>
                </a:solidFill>
              </a:rPr>
              <a:t>MATERIAL</a:t>
            </a:r>
            <a:r>
              <a:rPr kumimoji="0" lang="it-IT" sz="80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+mj-lt"/>
                <a:ea typeface="+mj-ea"/>
                <a:cs typeface="+mj-cs"/>
                <a:sym typeface="Times New Roman"/>
              </a:rPr>
              <a:t> </a:t>
            </a:r>
          </a:p>
        </p:txBody>
      </p:sp>
      <p:pic>
        <p:nvPicPr>
          <p:cNvPr id="7" name="Immagine 6" descr="Immagine che contiene testo, Carattere, logo, biglietto da visita&#10;&#10;Il contenuto generato dall'IA potrebbe non essere corretto.">
            <a:extLst>
              <a:ext uri="{FF2B5EF4-FFF2-40B4-BE49-F238E27FC236}">
                <a16:creationId xmlns:a16="http://schemas.microsoft.com/office/drawing/2014/main" id="{FF001CF6-94E8-1106-5026-02A15E21A1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3121" y="11563656"/>
            <a:ext cx="2700879" cy="2123768"/>
          </a:xfrm>
          <a:prstGeom prst="rect">
            <a:avLst/>
          </a:prstGeom>
        </p:spPr>
      </p:pic>
      <p:pic>
        <p:nvPicPr>
          <p:cNvPr id="9" name="Immagine 8" descr="Immagine che contiene Carattere, logo, Elementi grafici, testo&#10;&#10;Il contenuto generato dall'IA potrebbe non essere corretto.">
            <a:extLst>
              <a:ext uri="{FF2B5EF4-FFF2-40B4-BE49-F238E27FC236}">
                <a16:creationId xmlns:a16="http://schemas.microsoft.com/office/drawing/2014/main" id="{80AAA254-7E74-0D09-2458-E6ABB6421A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64181"/>
            <a:ext cx="3124200" cy="1651819"/>
          </a:xfrm>
          <a:prstGeom prst="rect">
            <a:avLst/>
          </a:prstGeom>
        </p:spPr>
      </p:pic>
      <p:graphicFrame>
        <p:nvGraphicFramePr>
          <p:cNvPr id="18" name="CasellaDiTesto 4">
            <a:extLst>
              <a:ext uri="{FF2B5EF4-FFF2-40B4-BE49-F238E27FC236}">
                <a16:creationId xmlns:a16="http://schemas.microsoft.com/office/drawing/2014/main" id="{D90CBBEC-7BD9-1C6E-2B83-22AC05CCE0E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73712272"/>
              </p:ext>
            </p:extLst>
          </p:nvPr>
        </p:nvGraphicFramePr>
        <p:xfrm>
          <a:off x="8780066" y="2235855"/>
          <a:ext cx="15075243" cy="10912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219729529"/>
      </p:ext>
    </p:extLst>
  </p:cSld>
  <p:clrMapOvr>
    <a:masterClrMapping/>
  </p:clrMapOvr>
  <p:transition spd="slow">
    <p:cover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39911A-81EC-1287-4035-10088CE5A4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BD94BF8C-BD35-70C2-EEA9-3424A30FEE72}"/>
              </a:ext>
            </a:extLst>
          </p:cNvPr>
          <p:cNvSpPr/>
          <p:nvPr/>
        </p:nvSpPr>
        <p:spPr>
          <a:xfrm>
            <a:off x="0" y="-28575"/>
            <a:ext cx="8066314" cy="13715999"/>
          </a:xfrm>
          <a:prstGeom prst="rect">
            <a:avLst/>
          </a:prstGeom>
          <a:solidFill>
            <a:schemeClr val="accent5">
              <a:lumMod val="50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sym typeface="Times New Roman"/>
            </a:endParaRPr>
          </a:p>
        </p:txBody>
      </p:sp>
      <p:sp>
        <p:nvSpPr>
          <p:cNvPr id="14" name="Shape 31">
            <a:extLst>
              <a:ext uri="{FF2B5EF4-FFF2-40B4-BE49-F238E27FC236}">
                <a16:creationId xmlns:a16="http://schemas.microsoft.com/office/drawing/2014/main" id="{1FD7F7E4-2A9C-23CE-E499-EBF8412806CA}"/>
              </a:ext>
            </a:extLst>
          </p:cNvPr>
          <p:cNvSpPr/>
          <p:nvPr/>
        </p:nvSpPr>
        <p:spPr>
          <a:xfrm>
            <a:off x="9060068" y="6494448"/>
            <a:ext cx="14041231" cy="7271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760" tIns="50760" rIns="50760" bIns="50760" anchor="ctr">
            <a:spAutoFit/>
          </a:bodyPr>
          <a:lstStyle/>
          <a:p>
            <a:pPr>
              <a:lnSpc>
                <a:spcPct val="11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500">
                <a:latin typeface="Replica-Regular"/>
                <a:ea typeface="Replica-Regular"/>
                <a:cs typeface="Replica-Regular"/>
                <a:sym typeface="Replica-Regular"/>
              </a:defRPr>
            </a:pPr>
            <a:endParaRPr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30">
            <a:extLst>
              <a:ext uri="{FF2B5EF4-FFF2-40B4-BE49-F238E27FC236}">
                <a16:creationId xmlns:a16="http://schemas.microsoft.com/office/drawing/2014/main" id="{55DDDC30-A031-8004-A972-51F834C7D1FE}"/>
              </a:ext>
            </a:extLst>
          </p:cNvPr>
          <p:cNvSpPr/>
          <p:nvPr/>
        </p:nvSpPr>
        <p:spPr>
          <a:xfrm>
            <a:off x="8348665" y="546735"/>
            <a:ext cx="14752634" cy="12978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760" tIns="50760" rIns="50760" bIns="50760" anchor="t">
            <a:spAutoFit/>
          </a:bodyPr>
          <a:lstStyle>
            <a:lvl1pPr>
              <a:lnSpc>
                <a:spcPts val="1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</a:tabLst>
              <a:defRPr sz="6000">
                <a:latin typeface="Replica-Regular"/>
                <a:ea typeface="Replica-Regular"/>
                <a:cs typeface="Replica-Regular"/>
                <a:sym typeface="Replica-Regular"/>
              </a:defRPr>
            </a:lvl1pPr>
          </a:lstStyle>
          <a:p>
            <a:pPr algn="ctr"/>
            <a:r>
              <a:rPr lang="it-IT" sz="8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INCLUSION CRITERIA: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88339ACF-64F2-3ABC-7DDF-6C8A841A1AE7}"/>
              </a:ext>
            </a:extLst>
          </p:cNvPr>
          <p:cNvSpPr txBox="1"/>
          <p:nvPr/>
        </p:nvSpPr>
        <p:spPr>
          <a:xfrm>
            <a:off x="8780066" y="2632891"/>
            <a:ext cx="15075243" cy="839306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en-US" sz="6000" dirty="0"/>
              <a:t>Patients aged between 18 and 77 years</a:t>
            </a:r>
          </a:p>
          <a:p>
            <a:pPr algn="just"/>
            <a:endParaRPr lang="en-US" sz="6000" dirty="0"/>
          </a:p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en-US" sz="6000" dirty="0"/>
              <a:t>Ventral hernia M2, M3, M4, M5, L2, W2 according to the European Hernia Society (EHS) classification</a:t>
            </a:r>
          </a:p>
          <a:p>
            <a:pPr algn="just"/>
            <a:endParaRPr lang="en-US" sz="6000" dirty="0"/>
          </a:p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en-US" sz="6000" dirty="0"/>
              <a:t>ASA class I, II, or III, undergoing elective surgery,</a:t>
            </a:r>
          </a:p>
          <a:p>
            <a:pPr marL="685800" indent="-685800" algn="just">
              <a:buFont typeface="Arial" panose="020B0604020202020204" pitchFamily="34" charset="0"/>
              <a:buChar char="•"/>
            </a:pPr>
            <a:endParaRPr lang="it-IT" sz="6000" dirty="0"/>
          </a:p>
          <a:p>
            <a:endParaRPr lang="it-IT" sz="4000" dirty="0"/>
          </a:p>
        </p:txBody>
      </p:sp>
      <p:pic>
        <p:nvPicPr>
          <p:cNvPr id="7" name="Immagine 6" descr="Immagine che contiene testo, Carattere, logo, biglietto da visita&#10;&#10;Il contenuto generato dall'IA potrebbe non essere corretto.">
            <a:extLst>
              <a:ext uri="{FF2B5EF4-FFF2-40B4-BE49-F238E27FC236}">
                <a16:creationId xmlns:a16="http://schemas.microsoft.com/office/drawing/2014/main" id="{1819E2CF-6C29-841D-D2BF-2A8C34F3DF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3121" y="11563656"/>
            <a:ext cx="2700879" cy="2123768"/>
          </a:xfrm>
          <a:prstGeom prst="rect">
            <a:avLst/>
          </a:prstGeom>
        </p:spPr>
      </p:pic>
      <p:pic>
        <p:nvPicPr>
          <p:cNvPr id="9" name="Immagine 8" descr="Immagine che contiene Carattere, logo, Elementi grafici, testo&#10;&#10;Il contenuto generato dall'IA potrebbe non essere corretto.">
            <a:extLst>
              <a:ext uri="{FF2B5EF4-FFF2-40B4-BE49-F238E27FC236}">
                <a16:creationId xmlns:a16="http://schemas.microsoft.com/office/drawing/2014/main" id="{02A41409-7C00-5D01-5FCD-FB01421A89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64181"/>
            <a:ext cx="3124200" cy="1651819"/>
          </a:xfrm>
          <a:prstGeom prst="rect">
            <a:avLst/>
          </a:prstGeom>
        </p:spPr>
      </p:pic>
      <p:pic>
        <p:nvPicPr>
          <p:cNvPr id="8" name="Immagine 7" descr="Immagine che contiene Viso umano, uomo, vestiti, poster&#10;&#10;Il contenuto generato dall'IA potrebbe non essere corretto.">
            <a:extLst>
              <a:ext uri="{FF2B5EF4-FFF2-40B4-BE49-F238E27FC236}">
                <a16:creationId xmlns:a16="http://schemas.microsoft.com/office/drawing/2014/main" id="{7A5C4807-60CD-94C9-B9C7-3964F5B03D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1957" y="1272356"/>
            <a:ext cx="6502400" cy="975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247295"/>
      </p:ext>
    </p:extLst>
  </p:cSld>
  <p:clrMapOvr>
    <a:masterClrMapping/>
  </p:clrMapOvr>
  <p:transition spd="slow">
    <p:cover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661832-D7DD-B069-6BAB-A0327A8DC4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631783D9-CF71-4DA0-B3F6-BEFB22EF5CC8}"/>
              </a:ext>
            </a:extLst>
          </p:cNvPr>
          <p:cNvSpPr/>
          <p:nvPr/>
        </p:nvSpPr>
        <p:spPr>
          <a:xfrm>
            <a:off x="-9547" y="-28575"/>
            <a:ext cx="8066314" cy="13715999"/>
          </a:xfrm>
          <a:prstGeom prst="rect">
            <a:avLst/>
          </a:prstGeom>
          <a:solidFill>
            <a:schemeClr val="accent5">
              <a:lumMod val="50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sym typeface="Times New Roman"/>
            </a:endParaRPr>
          </a:p>
        </p:txBody>
      </p:sp>
      <p:sp>
        <p:nvSpPr>
          <p:cNvPr id="14" name="Shape 31">
            <a:extLst>
              <a:ext uri="{FF2B5EF4-FFF2-40B4-BE49-F238E27FC236}">
                <a16:creationId xmlns:a16="http://schemas.microsoft.com/office/drawing/2014/main" id="{A67B8F4B-C6E4-4CB5-1BBF-9EBD8E1396F4}"/>
              </a:ext>
            </a:extLst>
          </p:cNvPr>
          <p:cNvSpPr/>
          <p:nvPr/>
        </p:nvSpPr>
        <p:spPr>
          <a:xfrm>
            <a:off x="9060068" y="6494448"/>
            <a:ext cx="14041231" cy="7271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50760" tIns="50760" rIns="50760" bIns="50760" anchor="ctr">
            <a:spAutoFit/>
          </a:bodyPr>
          <a:lstStyle/>
          <a:p>
            <a:pPr>
              <a:lnSpc>
                <a:spcPct val="11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500">
                <a:latin typeface="Replica-Regular"/>
                <a:ea typeface="Replica-Regular"/>
                <a:cs typeface="Replica-Regular"/>
                <a:sym typeface="Replica-Regular"/>
              </a:defRPr>
            </a:pPr>
            <a:endParaRPr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30">
            <a:extLst>
              <a:ext uri="{FF2B5EF4-FFF2-40B4-BE49-F238E27FC236}">
                <a16:creationId xmlns:a16="http://schemas.microsoft.com/office/drawing/2014/main" id="{903E3AF0-8BFD-511A-50FF-659C6AD3D4AD}"/>
              </a:ext>
            </a:extLst>
          </p:cNvPr>
          <p:cNvSpPr/>
          <p:nvPr/>
        </p:nvSpPr>
        <p:spPr>
          <a:xfrm>
            <a:off x="8704366" y="447087"/>
            <a:ext cx="14752634" cy="12978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50760" tIns="50760" rIns="50760" bIns="50760" anchor="t">
            <a:spAutoFit/>
          </a:bodyPr>
          <a:lstStyle>
            <a:lvl1pPr>
              <a:lnSpc>
                <a:spcPts val="1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</a:tabLst>
              <a:defRPr sz="6000">
                <a:latin typeface="Replica-Regular"/>
                <a:ea typeface="Replica-Regular"/>
                <a:cs typeface="Replica-Regular"/>
                <a:sym typeface="Replica-Regular"/>
              </a:defRPr>
            </a:lvl1pPr>
          </a:lstStyle>
          <a:p>
            <a:pPr algn="ctr"/>
            <a:r>
              <a:rPr lang="it-IT" sz="8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METHOD:</a:t>
            </a:r>
            <a:endParaRPr sz="80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7E4975AD-A593-33E4-264B-52B2230EA042}"/>
              </a:ext>
            </a:extLst>
          </p:cNvPr>
          <p:cNvSpPr txBox="1"/>
          <p:nvPr/>
        </p:nvSpPr>
        <p:spPr>
          <a:xfrm>
            <a:off x="965200" y="4856438"/>
            <a:ext cx="6223000" cy="238218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it-IT" sz="8000" b="1" dirty="0">
                <a:solidFill>
                  <a:schemeClr val="bg1"/>
                </a:solidFill>
              </a:rPr>
              <a:t>EXCLUSION</a:t>
            </a:r>
            <a:r>
              <a:rPr kumimoji="0" lang="it-IT" sz="80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+mj-lt"/>
                <a:ea typeface="+mj-ea"/>
                <a:cs typeface="+mj-cs"/>
                <a:sym typeface="Times New Roman"/>
              </a:rPr>
              <a:t> CRITERIA: 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AB3CA7C9-3594-A2D0-70B9-529F64F8E4D1}"/>
              </a:ext>
            </a:extLst>
          </p:cNvPr>
          <p:cNvSpPr txBox="1"/>
          <p:nvPr/>
        </p:nvSpPr>
        <p:spPr>
          <a:xfrm>
            <a:off x="8631035" y="1964255"/>
            <a:ext cx="15392400" cy="119424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5400" dirty="0"/>
              <a:t>Patients with abdominal wall defects M1, L1, L3, L4, W1, W3 according to the EHS classification  were excluded.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54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5400" dirty="0"/>
              <a:t>Lateral defects except for L2 in the presence of previous stoma</a:t>
            </a:r>
          </a:p>
          <a:p>
            <a:endParaRPr lang="en-US" sz="54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5400" dirty="0"/>
              <a:t>History of previous intraperitoneal mesh placement</a:t>
            </a:r>
          </a:p>
          <a:p>
            <a:endParaRPr lang="en-US" sz="54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5400" dirty="0"/>
              <a:t>ASA IV class</a:t>
            </a:r>
          </a:p>
          <a:p>
            <a:r>
              <a:rPr lang="en-US" sz="5400" dirty="0"/>
              <a:t>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5400" dirty="0"/>
              <a:t>Contraindications to general anesthesia.</a:t>
            </a:r>
            <a:endParaRPr lang="it-IT" sz="5400" dirty="0"/>
          </a:p>
          <a:p>
            <a:endParaRPr lang="it-IT" sz="5400" dirty="0"/>
          </a:p>
          <a:p>
            <a:pPr marR="0" algn="l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kumimoji="0" lang="it-IT" sz="72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ea typeface="+mj-ea"/>
              <a:cs typeface="+mj-cs"/>
              <a:sym typeface="Times New Roman"/>
            </a:endParaRPr>
          </a:p>
        </p:txBody>
      </p:sp>
      <p:pic>
        <p:nvPicPr>
          <p:cNvPr id="8" name="Immagine 7" descr="Immagine che contiene testo, Carattere, logo, biglietto da visita&#10;&#10;Il contenuto generato dall'IA potrebbe non essere corretto.">
            <a:extLst>
              <a:ext uri="{FF2B5EF4-FFF2-40B4-BE49-F238E27FC236}">
                <a16:creationId xmlns:a16="http://schemas.microsoft.com/office/drawing/2014/main" id="{B7380CAE-7A3D-259C-7A17-717BBE9CC3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3121" y="11563656"/>
            <a:ext cx="2700879" cy="2123768"/>
          </a:xfrm>
          <a:prstGeom prst="rect">
            <a:avLst/>
          </a:prstGeom>
        </p:spPr>
      </p:pic>
      <p:pic>
        <p:nvPicPr>
          <p:cNvPr id="9" name="Immagine 8" descr="Immagine che contiene Carattere, logo, Elementi grafici, testo&#10;&#10;Il contenuto generato dall'IA potrebbe non essere corretto.">
            <a:extLst>
              <a:ext uri="{FF2B5EF4-FFF2-40B4-BE49-F238E27FC236}">
                <a16:creationId xmlns:a16="http://schemas.microsoft.com/office/drawing/2014/main" id="{589F735D-6484-52D8-5DA9-AF5B0BFA66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64181"/>
            <a:ext cx="3124200" cy="165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308303"/>
      </p:ext>
    </p:extLst>
  </p:cSld>
  <p:clrMapOvr>
    <a:masterClrMapping/>
  </p:clrMapOvr>
  <p:transition spd="slow">
    <p:cover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3DC0C9-CD27-E1B8-18E0-9446FC19CD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BDCF110B-18C5-2D06-B309-5317E0D68A15}"/>
              </a:ext>
            </a:extLst>
          </p:cNvPr>
          <p:cNvSpPr/>
          <p:nvPr/>
        </p:nvSpPr>
        <p:spPr>
          <a:xfrm>
            <a:off x="0" y="-28575"/>
            <a:ext cx="8066314" cy="13715999"/>
          </a:xfrm>
          <a:prstGeom prst="rect">
            <a:avLst/>
          </a:prstGeom>
          <a:solidFill>
            <a:schemeClr val="accent5">
              <a:lumMod val="50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sym typeface="Times New Roman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6A2EE818-E5C0-0115-F1C3-645F7788766E}"/>
              </a:ext>
            </a:extLst>
          </p:cNvPr>
          <p:cNvSpPr txBox="1"/>
          <p:nvPr/>
        </p:nvSpPr>
        <p:spPr>
          <a:xfrm>
            <a:off x="115949" y="1069630"/>
            <a:ext cx="7665753" cy="292599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it-IT" sz="6600" b="1" dirty="0">
                <a:solidFill>
                  <a:schemeClr val="bg1"/>
                </a:solidFill>
              </a:rPr>
              <a:t>RESULTS:</a:t>
            </a:r>
          </a:p>
          <a:p>
            <a:pPr marL="0" marR="0" indent="0" algn="ctr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6600" b="1" i="0" u="none" strike="noStrike" cap="none" spc="0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uFillTx/>
                <a:latin typeface="+mj-lt"/>
                <a:ea typeface="+mj-ea"/>
                <a:cs typeface="+mj-cs"/>
                <a:sym typeface="Times New Roman"/>
              </a:rPr>
              <a:t>Patients</a:t>
            </a:r>
            <a:r>
              <a:rPr kumimoji="0" lang="it-IT" sz="66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+mj-lt"/>
                <a:ea typeface="+mj-ea"/>
                <a:cs typeface="+mj-cs"/>
                <a:sym typeface="Times New Roman"/>
              </a:rPr>
              <a:t> </a:t>
            </a:r>
            <a:r>
              <a:rPr kumimoji="0" lang="it-IT" sz="6600" b="1" i="0" u="none" strike="noStrike" cap="none" spc="0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uFillTx/>
                <a:latin typeface="+mj-lt"/>
                <a:ea typeface="+mj-ea"/>
                <a:cs typeface="+mj-cs"/>
                <a:sym typeface="Times New Roman"/>
              </a:rPr>
              <a:t>demographics</a:t>
            </a:r>
            <a:r>
              <a:rPr kumimoji="0" lang="it-IT" sz="66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+mj-lt"/>
                <a:ea typeface="+mj-ea"/>
                <a:cs typeface="+mj-cs"/>
                <a:sym typeface="Times New Roman"/>
              </a:rPr>
              <a:t> 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40586003-9411-C93C-6287-BE4A1327A12C}"/>
              </a:ext>
            </a:extLst>
          </p:cNvPr>
          <p:cNvSpPr txBox="1"/>
          <p:nvPr/>
        </p:nvSpPr>
        <p:spPr>
          <a:xfrm>
            <a:off x="9570242" y="2532626"/>
            <a:ext cx="13100050" cy="86517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857250" indent="-857250">
              <a:buFont typeface="Arial" panose="020B0604020202020204" pitchFamily="34" charset="0"/>
              <a:buChar char="•"/>
            </a:pPr>
            <a:endParaRPr kumimoji="0" lang="it-IT" sz="54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5" name="Immagine 4" descr="Immagine che contiene testo, Carattere, logo, biglietto da visita&#10;&#10;Il contenuto generato dall'IA potrebbe non essere corretto.">
            <a:extLst>
              <a:ext uri="{FF2B5EF4-FFF2-40B4-BE49-F238E27FC236}">
                <a16:creationId xmlns:a16="http://schemas.microsoft.com/office/drawing/2014/main" id="{AF741203-66CD-DA23-9083-95BB153BEE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3121" y="12336028"/>
            <a:ext cx="2700879" cy="1651819"/>
          </a:xfrm>
          <a:prstGeom prst="rect">
            <a:avLst/>
          </a:prstGeom>
        </p:spPr>
      </p:pic>
      <p:pic>
        <p:nvPicPr>
          <p:cNvPr id="7" name="Immagine 6" descr="Immagine che contiene Carattere, logo, Elementi grafici, testo&#10;&#10;Il contenuto generato dall'IA potrebbe non essere corretto.">
            <a:extLst>
              <a:ext uri="{FF2B5EF4-FFF2-40B4-BE49-F238E27FC236}">
                <a16:creationId xmlns:a16="http://schemas.microsoft.com/office/drawing/2014/main" id="{1B60F1AF-A32D-6E47-7BE1-24385EBA41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64181"/>
            <a:ext cx="3124200" cy="1651819"/>
          </a:xfrm>
          <a:prstGeom prst="rect">
            <a:avLst/>
          </a:prstGeom>
        </p:spPr>
      </p:pic>
      <p:graphicFrame>
        <p:nvGraphicFramePr>
          <p:cNvPr id="4" name="Tabella 3">
            <a:extLst>
              <a:ext uri="{FF2B5EF4-FFF2-40B4-BE49-F238E27FC236}">
                <a16:creationId xmlns:a16="http://schemas.microsoft.com/office/drawing/2014/main" id="{1BB67FC4-321A-17E2-68FD-852E4AB9E8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0255047"/>
              </p:ext>
            </p:extLst>
          </p:nvPr>
        </p:nvGraphicFramePr>
        <p:xfrm>
          <a:off x="8377882" y="271849"/>
          <a:ext cx="15029888" cy="12681881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7130023">
                  <a:extLst>
                    <a:ext uri="{9D8B030D-6E8A-4147-A177-3AD203B41FA5}">
                      <a16:colId xmlns:a16="http://schemas.microsoft.com/office/drawing/2014/main" val="865498348"/>
                    </a:ext>
                  </a:extLst>
                </a:gridCol>
                <a:gridCol w="3825822">
                  <a:extLst>
                    <a:ext uri="{9D8B030D-6E8A-4147-A177-3AD203B41FA5}">
                      <a16:colId xmlns:a16="http://schemas.microsoft.com/office/drawing/2014/main" val="3894619659"/>
                    </a:ext>
                  </a:extLst>
                </a:gridCol>
                <a:gridCol w="4074043">
                  <a:extLst>
                    <a:ext uri="{9D8B030D-6E8A-4147-A177-3AD203B41FA5}">
                      <a16:colId xmlns:a16="http://schemas.microsoft.com/office/drawing/2014/main" val="4079975964"/>
                    </a:ext>
                  </a:extLst>
                </a:gridCol>
              </a:tblGrid>
              <a:tr h="786896">
                <a:tc>
                  <a:txBody>
                    <a:bodyPr/>
                    <a:lstStyle/>
                    <a:p>
                      <a:pPr>
                        <a:buNone/>
                        <a:tabLst>
                          <a:tab pos="5490845" algn="l"/>
                        </a:tabLst>
                      </a:pPr>
                      <a:r>
                        <a:rPr lang="it-IT" sz="2400" b="1" kern="100" dirty="0">
                          <a:effectLst/>
                        </a:rPr>
                        <a:t> </a:t>
                      </a:r>
                      <a:endParaRPr lang="it-IT" sz="2400" b="1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LIRA group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</a:endParaRPr>
                    </a:p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n 50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IPOM plus group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</a:endParaRPr>
                    </a:p>
                    <a:p>
                      <a:pPr algn="ctr">
                        <a:buNone/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n 48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extLst>
                  <a:ext uri="{0D108BD9-81ED-4DB2-BD59-A6C34878D82A}">
                    <a16:rowId xmlns:a16="http://schemas.microsoft.com/office/drawing/2014/main" val="720104020"/>
                  </a:ext>
                </a:extLst>
              </a:tr>
              <a:tr h="786896">
                <a:tc>
                  <a:txBody>
                    <a:bodyPr/>
                    <a:lstStyle/>
                    <a:p>
                      <a:pPr>
                        <a:buNone/>
                        <a:tabLst>
                          <a:tab pos="5490845" algn="l"/>
                        </a:tabLst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Men VS Women 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it-IT" sz="2400" b="0" kern="100" dirty="0">
                          <a:effectLst/>
                        </a:rPr>
                        <a:t>22 -28</a:t>
                      </a:r>
                      <a:endParaRPr lang="it-IT" sz="2400" b="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2400" b="0" kern="100" dirty="0">
                          <a:effectLst/>
                        </a:rPr>
                        <a:t>26  - 22 </a:t>
                      </a:r>
                    </a:p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it-IT" sz="2400" b="0" kern="100" dirty="0">
                          <a:effectLst/>
                        </a:rPr>
                        <a:t> </a:t>
                      </a:r>
                      <a:endParaRPr lang="it-IT" sz="2400" b="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extLst>
                  <a:ext uri="{0D108BD9-81ED-4DB2-BD59-A6C34878D82A}">
                    <a16:rowId xmlns:a16="http://schemas.microsoft.com/office/drawing/2014/main" val="3103592894"/>
                  </a:ext>
                </a:extLst>
              </a:tr>
              <a:tr h="786896">
                <a:tc>
                  <a:txBody>
                    <a:bodyPr/>
                    <a:lstStyle/>
                    <a:p>
                      <a:pPr>
                        <a:buNone/>
                        <a:tabLst>
                          <a:tab pos="5490845" algn="l"/>
                        </a:tabLst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Mean age ± SD (median), years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800" b="1" kern="100" dirty="0">
                          <a:solidFill>
                            <a:srgbClr val="FF0000"/>
                          </a:solidFill>
                          <a:effectLst/>
                        </a:rPr>
                        <a:t>58.5 </a:t>
                      </a:r>
                      <a:r>
                        <a:rPr lang="it-IT" sz="2800" b="1" kern="100" dirty="0">
                          <a:solidFill>
                            <a:srgbClr val="FF0000"/>
                          </a:solidFill>
                          <a:effectLst/>
                        </a:rPr>
                        <a:t>± 15.6 </a:t>
                      </a:r>
                      <a:endParaRPr lang="it-IT" sz="2800" b="1" kern="100" dirty="0">
                        <a:solidFill>
                          <a:srgbClr val="FF0000"/>
                        </a:solidFill>
                        <a:effectLst/>
                        <a:latin typeface="Helvetica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2800" b="1" kern="100" dirty="0">
                          <a:solidFill>
                            <a:srgbClr val="FF0000"/>
                          </a:solidFill>
                          <a:effectLst/>
                        </a:rPr>
                        <a:t>59.6 ± 16.3 </a:t>
                      </a:r>
                    </a:p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2800" b="1" kern="100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endParaRPr lang="it-IT" sz="28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extLst>
                  <a:ext uri="{0D108BD9-81ED-4DB2-BD59-A6C34878D82A}">
                    <a16:rowId xmlns:a16="http://schemas.microsoft.com/office/drawing/2014/main" val="1147738566"/>
                  </a:ext>
                </a:extLst>
              </a:tr>
              <a:tr h="786896">
                <a:tc>
                  <a:txBody>
                    <a:bodyPr/>
                    <a:lstStyle/>
                    <a:p>
                      <a:pPr>
                        <a:buNone/>
                        <a:tabLst>
                          <a:tab pos="5490845" algn="l"/>
                        </a:tabLst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Mean body mass index ± SD (median)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2800" b="1" kern="100" dirty="0">
                          <a:solidFill>
                            <a:srgbClr val="FF0000"/>
                          </a:solidFill>
                          <a:effectLst/>
                        </a:rPr>
                        <a:t>34.4 </a:t>
                      </a:r>
                      <a:r>
                        <a:rPr lang="it-IT" sz="2800" b="1" kern="100" dirty="0">
                          <a:solidFill>
                            <a:srgbClr val="FF0000"/>
                          </a:solidFill>
                          <a:effectLst/>
                        </a:rPr>
                        <a:t>± 8 </a:t>
                      </a:r>
                      <a:endParaRPr lang="it-IT" sz="28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2800" b="1" kern="100" dirty="0">
                          <a:solidFill>
                            <a:srgbClr val="FF0000"/>
                          </a:solidFill>
                          <a:effectLst/>
                        </a:rPr>
                        <a:t>33.6 ± 7 </a:t>
                      </a:r>
                    </a:p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endParaRPr lang="it-IT" sz="28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extLst>
                  <a:ext uri="{0D108BD9-81ED-4DB2-BD59-A6C34878D82A}">
                    <a16:rowId xmlns:a16="http://schemas.microsoft.com/office/drawing/2014/main" val="3936099033"/>
                  </a:ext>
                </a:extLst>
              </a:tr>
              <a:tr h="786896">
                <a:tc>
                  <a:txBody>
                    <a:bodyPr/>
                    <a:lstStyle/>
                    <a:p>
                      <a:pPr>
                        <a:buNone/>
                        <a:tabLst>
                          <a:tab pos="5490845" algn="l"/>
                        </a:tabLst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Diabetes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2400" b="0" kern="100" dirty="0">
                          <a:effectLst/>
                        </a:rPr>
                        <a:t>8 (20)</a:t>
                      </a:r>
                      <a:endParaRPr lang="it-IT" sz="2400" b="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2400" b="0" kern="100">
                          <a:effectLst/>
                        </a:rPr>
                        <a:t>7 (21.3)</a:t>
                      </a:r>
                    </a:p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2400" b="0" kern="100">
                          <a:effectLst/>
                        </a:rPr>
                        <a:t> </a:t>
                      </a:r>
                      <a:endParaRPr lang="it-IT" sz="2400" b="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extLst>
                  <a:ext uri="{0D108BD9-81ED-4DB2-BD59-A6C34878D82A}">
                    <a16:rowId xmlns:a16="http://schemas.microsoft.com/office/drawing/2014/main" val="2063855738"/>
                  </a:ext>
                </a:extLst>
              </a:tr>
              <a:tr h="786896">
                <a:tc>
                  <a:txBody>
                    <a:bodyPr/>
                    <a:lstStyle/>
                    <a:p>
                      <a:pPr>
                        <a:buNone/>
                        <a:tabLst>
                          <a:tab pos="5490845" algn="l"/>
                        </a:tabLst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Hypertension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2400" b="0" kern="100" dirty="0">
                          <a:effectLst/>
                        </a:rPr>
                        <a:t>12 (37.8)</a:t>
                      </a:r>
                    </a:p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2400" b="0" kern="100" dirty="0">
                          <a:effectLst/>
                        </a:rPr>
                        <a:t> </a:t>
                      </a:r>
                      <a:endParaRPr lang="it-IT" sz="2400" b="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2400" b="0" kern="100">
                          <a:effectLst/>
                        </a:rPr>
                        <a:t>13 (31.9)</a:t>
                      </a:r>
                    </a:p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2400" b="0" kern="100">
                          <a:effectLst/>
                        </a:rPr>
                        <a:t> </a:t>
                      </a:r>
                      <a:endParaRPr lang="it-IT" sz="2400" b="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extLst>
                  <a:ext uri="{0D108BD9-81ED-4DB2-BD59-A6C34878D82A}">
                    <a16:rowId xmlns:a16="http://schemas.microsoft.com/office/drawing/2014/main" val="2965008989"/>
                  </a:ext>
                </a:extLst>
              </a:tr>
              <a:tr h="786896">
                <a:tc>
                  <a:txBody>
                    <a:bodyPr/>
                    <a:lstStyle/>
                    <a:p>
                      <a:pPr>
                        <a:buNone/>
                        <a:tabLst>
                          <a:tab pos="5490845" algn="l"/>
                        </a:tabLst>
                      </a:pPr>
                      <a:r>
                        <a:rPr lang="en-US" sz="2800" b="1" kern="10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Heart disease</a:t>
                      </a:r>
                      <a:endParaRPr lang="it-IT" sz="2800" b="1" kern="10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2400" b="0" kern="100" dirty="0">
                          <a:effectLst/>
                        </a:rPr>
                        <a:t>5 (13.3)</a:t>
                      </a:r>
                    </a:p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2400" b="0" kern="100" dirty="0">
                          <a:effectLst/>
                        </a:rPr>
                        <a:t> </a:t>
                      </a:r>
                      <a:endParaRPr lang="it-IT" sz="2400" b="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2400" b="0" kern="100" dirty="0">
                          <a:effectLst/>
                        </a:rPr>
                        <a:t>7 (17)</a:t>
                      </a:r>
                    </a:p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2400" b="0" kern="100" dirty="0">
                          <a:effectLst/>
                        </a:rPr>
                        <a:t> </a:t>
                      </a:r>
                      <a:endParaRPr lang="it-IT" sz="2400" b="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extLst>
                  <a:ext uri="{0D108BD9-81ED-4DB2-BD59-A6C34878D82A}">
                    <a16:rowId xmlns:a16="http://schemas.microsoft.com/office/drawing/2014/main" val="539463083"/>
                  </a:ext>
                </a:extLst>
              </a:tr>
              <a:tr h="479177">
                <a:tc>
                  <a:txBody>
                    <a:bodyPr/>
                    <a:lstStyle/>
                    <a:p>
                      <a:pPr>
                        <a:buNone/>
                        <a:tabLst>
                          <a:tab pos="5490845" algn="l"/>
                        </a:tabLst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OSAS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0" kern="100" dirty="0">
                          <a:effectLst/>
                        </a:rPr>
                        <a:t>4</a:t>
                      </a:r>
                      <a:endParaRPr lang="it-IT" sz="2400" b="0" kern="100" dirty="0">
                        <a:solidFill>
                          <a:srgbClr val="000000"/>
                        </a:solidFill>
                        <a:effectLst/>
                        <a:latin typeface="Helvetica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0" kern="100" dirty="0">
                          <a:effectLst/>
                        </a:rPr>
                        <a:t>3</a:t>
                      </a:r>
                      <a:endParaRPr lang="it-IT" sz="2400" b="0" kern="100" dirty="0">
                        <a:solidFill>
                          <a:srgbClr val="000000"/>
                        </a:solidFill>
                        <a:effectLst/>
                        <a:latin typeface="Helvetica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extLst>
                  <a:ext uri="{0D108BD9-81ED-4DB2-BD59-A6C34878D82A}">
                    <a16:rowId xmlns:a16="http://schemas.microsoft.com/office/drawing/2014/main" val="680850307"/>
                  </a:ext>
                </a:extLst>
              </a:tr>
              <a:tr h="786896">
                <a:tc>
                  <a:txBody>
                    <a:bodyPr/>
                    <a:lstStyle/>
                    <a:p>
                      <a:pPr>
                        <a:buNone/>
                        <a:tabLst>
                          <a:tab pos="5490845" algn="l"/>
                        </a:tabLst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Chronic obstructive pulmonary disease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2400" b="0" kern="100" dirty="0">
                          <a:effectLst/>
                        </a:rPr>
                        <a:t>6 (17.8)</a:t>
                      </a:r>
                    </a:p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2400" b="0" kern="100" dirty="0">
                          <a:effectLst/>
                        </a:rPr>
                        <a:t> </a:t>
                      </a:r>
                      <a:endParaRPr lang="it-IT" sz="2400" b="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2400" b="0" kern="100" dirty="0">
                          <a:effectLst/>
                        </a:rPr>
                        <a:t>3 (2.1)</a:t>
                      </a:r>
                    </a:p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2400" b="0" kern="100" dirty="0">
                          <a:effectLst/>
                        </a:rPr>
                        <a:t> </a:t>
                      </a:r>
                      <a:endParaRPr lang="it-IT" sz="2400" b="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extLst>
                  <a:ext uri="{0D108BD9-81ED-4DB2-BD59-A6C34878D82A}">
                    <a16:rowId xmlns:a16="http://schemas.microsoft.com/office/drawing/2014/main" val="3193364417"/>
                  </a:ext>
                </a:extLst>
              </a:tr>
              <a:tr h="786896">
                <a:tc>
                  <a:txBody>
                    <a:bodyPr/>
                    <a:lstStyle/>
                    <a:p>
                      <a:pPr>
                        <a:buNone/>
                        <a:tabLst>
                          <a:tab pos="5490845" algn="l"/>
                        </a:tabLst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Smoke habits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2400" b="0" kern="100" dirty="0">
                          <a:effectLst/>
                        </a:rPr>
                        <a:t>16 (44.4)</a:t>
                      </a:r>
                    </a:p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2400" b="0" kern="100" dirty="0">
                          <a:effectLst/>
                        </a:rPr>
                        <a:t> </a:t>
                      </a:r>
                      <a:endParaRPr lang="it-IT" sz="2400" b="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2400" b="0" kern="100" dirty="0">
                          <a:effectLst/>
                        </a:rPr>
                        <a:t> 13 (10.6)</a:t>
                      </a:r>
                    </a:p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2400" b="0" kern="100" dirty="0">
                          <a:effectLst/>
                        </a:rPr>
                        <a:t> </a:t>
                      </a:r>
                      <a:endParaRPr lang="it-IT" sz="2400" b="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extLst>
                  <a:ext uri="{0D108BD9-81ED-4DB2-BD59-A6C34878D82A}">
                    <a16:rowId xmlns:a16="http://schemas.microsoft.com/office/drawing/2014/main" val="2642074182"/>
                  </a:ext>
                </a:extLst>
              </a:tr>
              <a:tr h="118034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American Society of Anesthesiologists class, n (%)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</a:endParaRPr>
                    </a:p>
                    <a:p>
                      <a:pPr>
                        <a:buNone/>
                        <a:tabLst>
                          <a:tab pos="5490845" algn="l"/>
                        </a:tabLst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2400" b="0" kern="100" dirty="0">
                          <a:effectLst/>
                        </a:rPr>
                        <a:t> </a:t>
                      </a:r>
                      <a:endParaRPr lang="it-IT" sz="2400" b="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2400" b="0" kern="100" dirty="0">
                          <a:effectLst/>
                        </a:rPr>
                        <a:t> </a:t>
                      </a:r>
                      <a:endParaRPr lang="it-IT" sz="2400" b="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extLst>
                  <a:ext uri="{0D108BD9-81ED-4DB2-BD59-A6C34878D82A}">
                    <a16:rowId xmlns:a16="http://schemas.microsoft.com/office/drawing/2014/main" val="2552460876"/>
                  </a:ext>
                </a:extLst>
              </a:tr>
              <a:tr h="78689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I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2400" b="0" kern="100" dirty="0">
                          <a:effectLst/>
                        </a:rPr>
                        <a:t>4 (8.9)</a:t>
                      </a:r>
                    </a:p>
                    <a:p>
                      <a:pPr algn="ctr">
                        <a:buNone/>
                        <a:tabLst>
                          <a:tab pos="345440" algn="l"/>
                          <a:tab pos="5490845" algn="l"/>
                        </a:tabLst>
                      </a:pPr>
                      <a:r>
                        <a:rPr lang="en-US" sz="2400" b="0" kern="100" dirty="0">
                          <a:effectLst/>
                        </a:rPr>
                        <a:t> </a:t>
                      </a:r>
                      <a:endParaRPr lang="it-IT" sz="2400" b="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2400" b="0" kern="100" dirty="0">
                          <a:effectLst/>
                        </a:rPr>
                        <a:t>3 (6.4)</a:t>
                      </a:r>
                    </a:p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2400" b="0" kern="100" dirty="0">
                          <a:effectLst/>
                        </a:rPr>
                        <a:t> </a:t>
                      </a:r>
                      <a:endParaRPr lang="it-IT" sz="2400" b="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extLst>
                  <a:ext uri="{0D108BD9-81ED-4DB2-BD59-A6C34878D82A}">
                    <a16:rowId xmlns:a16="http://schemas.microsoft.com/office/drawing/2014/main" val="3582911900"/>
                  </a:ext>
                </a:extLst>
              </a:tr>
              <a:tr h="78689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II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2400" b="0" kern="100" dirty="0">
                          <a:effectLst/>
                        </a:rPr>
                        <a:t>27 (60)</a:t>
                      </a:r>
                    </a:p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2400" b="0" kern="100" dirty="0">
                          <a:effectLst/>
                        </a:rPr>
                        <a:t> </a:t>
                      </a:r>
                      <a:endParaRPr lang="it-IT" sz="2400" b="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2400" b="0" kern="100" dirty="0">
                          <a:effectLst/>
                        </a:rPr>
                        <a:t>25 (53.2)</a:t>
                      </a:r>
                    </a:p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2400" b="0" kern="100" dirty="0">
                          <a:effectLst/>
                        </a:rPr>
                        <a:t> </a:t>
                      </a:r>
                      <a:endParaRPr lang="it-IT" sz="2400" b="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extLst>
                  <a:ext uri="{0D108BD9-81ED-4DB2-BD59-A6C34878D82A}">
                    <a16:rowId xmlns:a16="http://schemas.microsoft.com/office/drawing/2014/main" val="67707249"/>
                  </a:ext>
                </a:extLst>
              </a:tr>
              <a:tr h="78689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III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2400" b="0" kern="100" dirty="0">
                          <a:effectLst/>
                        </a:rPr>
                        <a:t>16 (31.1)</a:t>
                      </a:r>
                    </a:p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2400" b="0" kern="100" dirty="0">
                          <a:effectLst/>
                        </a:rPr>
                        <a:t> </a:t>
                      </a:r>
                      <a:endParaRPr lang="it-IT" sz="2400" b="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2400" b="0" kern="100" dirty="0">
                          <a:effectLst/>
                        </a:rPr>
                        <a:t>19 (40.4)</a:t>
                      </a:r>
                    </a:p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2400" b="0" kern="100" dirty="0">
                          <a:effectLst/>
                        </a:rPr>
                        <a:t> </a:t>
                      </a:r>
                      <a:endParaRPr lang="it-IT" sz="2400" b="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extLst>
                  <a:ext uri="{0D108BD9-81ED-4DB2-BD59-A6C34878D82A}">
                    <a16:rowId xmlns:a16="http://schemas.microsoft.com/office/drawing/2014/main" val="1534733233"/>
                  </a:ext>
                </a:extLst>
              </a:tr>
              <a:tr h="118034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Mean distance between rectus muscles ± SD (median), cm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</a:endParaRPr>
                    </a:p>
                    <a:p>
                      <a:pPr>
                        <a:buNone/>
                        <a:tabLst>
                          <a:tab pos="5490845" algn="l"/>
                        </a:tabLst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2800" b="1" kern="100" dirty="0">
                          <a:solidFill>
                            <a:srgbClr val="FF0000"/>
                          </a:solidFill>
                          <a:effectLst/>
                        </a:rPr>
                        <a:t>6.1 ± 1.7 </a:t>
                      </a:r>
                    </a:p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2800" b="1" kern="100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endParaRPr lang="it-IT" sz="28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2800" b="1" kern="100" dirty="0">
                          <a:solidFill>
                            <a:srgbClr val="FF0000"/>
                          </a:solidFill>
                          <a:effectLst/>
                        </a:rPr>
                        <a:t>5.9 ± 1.6 </a:t>
                      </a:r>
                    </a:p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2800" b="1" kern="100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endParaRPr lang="it-IT" sz="28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extLst>
                  <a:ext uri="{0D108BD9-81ED-4DB2-BD59-A6C34878D82A}">
                    <a16:rowId xmlns:a16="http://schemas.microsoft.com/office/drawing/2014/main" val="40271748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1699518"/>
      </p:ext>
    </p:extLst>
  </p:cSld>
  <p:clrMapOvr>
    <a:masterClrMapping/>
  </p:clrMapOvr>
  <p:transition spd="slow">
    <p:cover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ED45F5-D1D6-A280-26FF-EAA2E7281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383058D6-7CF9-7108-4E6E-7B09E27FA4E8}"/>
              </a:ext>
            </a:extLst>
          </p:cNvPr>
          <p:cNvSpPr/>
          <p:nvPr/>
        </p:nvSpPr>
        <p:spPr>
          <a:xfrm>
            <a:off x="0" y="-28575"/>
            <a:ext cx="8066314" cy="13715999"/>
          </a:xfrm>
          <a:prstGeom prst="rect">
            <a:avLst/>
          </a:prstGeom>
          <a:solidFill>
            <a:schemeClr val="accent5">
              <a:lumMod val="50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sym typeface="Times New Roman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9F2F6523-C2F5-B17D-092F-26934E73411D}"/>
              </a:ext>
            </a:extLst>
          </p:cNvPr>
          <p:cNvSpPr txBox="1"/>
          <p:nvPr/>
        </p:nvSpPr>
        <p:spPr>
          <a:xfrm>
            <a:off x="200280" y="4338107"/>
            <a:ext cx="7665753" cy="198143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algn="ctr"/>
            <a:r>
              <a:rPr lang="it-IT" sz="6600" b="1" dirty="0">
                <a:solidFill>
                  <a:schemeClr val="bg1"/>
                </a:solidFill>
              </a:rPr>
              <a:t>RESULTS:</a:t>
            </a:r>
          </a:p>
          <a:p>
            <a:pPr marL="0" marR="0" indent="0" algn="ctr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it-IT" sz="6600" b="1" dirty="0">
                <a:solidFill>
                  <a:schemeClr val="bg1"/>
                </a:solidFill>
              </a:rPr>
              <a:t>O</a:t>
            </a:r>
            <a:r>
              <a:rPr kumimoji="0" lang="it-IT" sz="66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+mj-lt"/>
                <a:ea typeface="+mj-ea"/>
                <a:cs typeface="+mj-cs"/>
                <a:sym typeface="Times New Roman"/>
              </a:rPr>
              <a:t>perative data 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CD55852F-741F-8D06-CFCA-B79AC89AFBD9}"/>
              </a:ext>
            </a:extLst>
          </p:cNvPr>
          <p:cNvSpPr txBox="1"/>
          <p:nvPr/>
        </p:nvSpPr>
        <p:spPr>
          <a:xfrm>
            <a:off x="9570242" y="2532626"/>
            <a:ext cx="13100050" cy="86517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857250" indent="-857250">
              <a:buFont typeface="Arial" panose="020B0604020202020204" pitchFamily="34" charset="0"/>
              <a:buChar char="•"/>
            </a:pPr>
            <a:endParaRPr kumimoji="0" lang="it-IT" sz="54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5" name="Immagine 4" descr="Immagine che contiene testo, Carattere, logo, biglietto da visita&#10;&#10;Il contenuto generato dall'IA potrebbe non essere corretto.">
            <a:extLst>
              <a:ext uri="{FF2B5EF4-FFF2-40B4-BE49-F238E27FC236}">
                <a16:creationId xmlns:a16="http://schemas.microsoft.com/office/drawing/2014/main" id="{4F0A93F6-8456-3AAB-929F-0E0B915117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3121" y="12064181"/>
            <a:ext cx="2700879" cy="2123768"/>
          </a:xfrm>
          <a:prstGeom prst="rect">
            <a:avLst/>
          </a:prstGeom>
        </p:spPr>
      </p:pic>
      <p:pic>
        <p:nvPicPr>
          <p:cNvPr id="7" name="Immagine 6" descr="Immagine che contiene Carattere, logo, Elementi grafici, testo&#10;&#10;Il contenuto generato dall'IA potrebbe non essere corretto.">
            <a:extLst>
              <a:ext uri="{FF2B5EF4-FFF2-40B4-BE49-F238E27FC236}">
                <a16:creationId xmlns:a16="http://schemas.microsoft.com/office/drawing/2014/main" id="{1215C89C-16B3-E70E-098F-378F129539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64181"/>
            <a:ext cx="3124200" cy="1651819"/>
          </a:xfrm>
          <a:prstGeom prst="rect">
            <a:avLst/>
          </a:prstGeom>
        </p:spPr>
      </p:pic>
      <p:graphicFrame>
        <p:nvGraphicFramePr>
          <p:cNvPr id="9" name="Tabella 8">
            <a:extLst>
              <a:ext uri="{FF2B5EF4-FFF2-40B4-BE49-F238E27FC236}">
                <a16:creationId xmlns:a16="http://schemas.microsoft.com/office/drawing/2014/main" id="{027FE858-42A0-D559-096C-7A0F988E79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1253417"/>
              </p:ext>
            </p:extLst>
          </p:nvPr>
        </p:nvGraphicFramePr>
        <p:xfrm>
          <a:off x="8797266" y="423993"/>
          <a:ext cx="14052304" cy="1214233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7022846">
                  <a:extLst>
                    <a:ext uri="{9D8B030D-6E8A-4147-A177-3AD203B41FA5}">
                      <a16:colId xmlns:a16="http://schemas.microsoft.com/office/drawing/2014/main" val="217180231"/>
                    </a:ext>
                  </a:extLst>
                </a:gridCol>
                <a:gridCol w="3514729">
                  <a:extLst>
                    <a:ext uri="{9D8B030D-6E8A-4147-A177-3AD203B41FA5}">
                      <a16:colId xmlns:a16="http://schemas.microsoft.com/office/drawing/2014/main" val="1496614573"/>
                    </a:ext>
                  </a:extLst>
                </a:gridCol>
                <a:gridCol w="3514729">
                  <a:extLst>
                    <a:ext uri="{9D8B030D-6E8A-4147-A177-3AD203B41FA5}">
                      <a16:colId xmlns:a16="http://schemas.microsoft.com/office/drawing/2014/main" val="715992898"/>
                    </a:ext>
                  </a:extLst>
                </a:gridCol>
              </a:tblGrid>
              <a:tr h="151779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it-IT" sz="2400" kern="100" dirty="0">
                          <a:effectLst/>
                        </a:rPr>
                        <a:t> </a:t>
                      </a:r>
                      <a:endParaRPr lang="it-IT" sz="24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LIRA group</a:t>
                      </a:r>
                    </a:p>
                    <a:p>
                      <a:pPr algn="ctr">
                        <a:buNone/>
                      </a:pPr>
                      <a:r>
                        <a:rPr lang="it-IT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50 </a:t>
                      </a:r>
                      <a:r>
                        <a:rPr lang="it-IT" sz="2800" b="1" kern="1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pts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IPOM plus group</a:t>
                      </a:r>
                    </a:p>
                    <a:p>
                      <a:pPr algn="ctr">
                        <a:buNone/>
                      </a:pPr>
                      <a:r>
                        <a:rPr lang="it-IT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48 </a:t>
                      </a:r>
                      <a:r>
                        <a:rPr lang="it-IT" sz="2800" b="1" kern="1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pts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64186822"/>
                  </a:ext>
                </a:extLst>
              </a:tr>
              <a:tr h="151779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Average </a:t>
                      </a:r>
                      <a:r>
                        <a:rPr lang="en-US" sz="2800" b="1" kern="1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difect</a:t>
                      </a: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 area ± SD , cm2 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</a:endParaRPr>
                    </a:p>
                    <a:p>
                      <a:pPr>
                        <a:buNone/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3200" b="1" kern="100" dirty="0">
                          <a:solidFill>
                            <a:srgbClr val="FF0000"/>
                          </a:solidFill>
                          <a:effectLst/>
                        </a:rPr>
                        <a:t>63,5 ± 37,5 </a:t>
                      </a:r>
                    </a:p>
                    <a:p>
                      <a:pPr algn="ctr">
                        <a:buNone/>
                      </a:pPr>
                      <a:r>
                        <a:rPr lang="it-IT" sz="3200" b="1" kern="100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endParaRPr lang="it-IT" sz="32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3200" b="1" kern="100" dirty="0">
                          <a:solidFill>
                            <a:srgbClr val="FF0000"/>
                          </a:solidFill>
                          <a:effectLst/>
                        </a:rPr>
                        <a:t>55,2 ± 33,9 </a:t>
                      </a:r>
                    </a:p>
                    <a:p>
                      <a:pPr algn="ctr">
                        <a:buNone/>
                      </a:pPr>
                      <a:r>
                        <a:rPr lang="it-IT" sz="3200" b="1" kern="100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endParaRPr lang="it-IT" sz="32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61435023"/>
                  </a:ext>
                </a:extLst>
              </a:tr>
              <a:tr h="151779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Average width ± SD , cm 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</a:endParaRPr>
                    </a:p>
                    <a:p>
                      <a:pPr>
                        <a:buNone/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2400" kern="100" dirty="0">
                          <a:effectLst/>
                        </a:rPr>
                        <a:t>6,6 ± 1,8 cm^2</a:t>
                      </a:r>
                    </a:p>
                    <a:p>
                      <a:pPr algn="ctr">
                        <a:buNone/>
                      </a:pPr>
                      <a:r>
                        <a:rPr lang="it-IT" sz="2400" kern="100" dirty="0">
                          <a:effectLst/>
                        </a:rPr>
                        <a:t> </a:t>
                      </a:r>
                      <a:endParaRPr lang="it-IT" sz="24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2400" kern="100" dirty="0">
                          <a:effectLst/>
                        </a:rPr>
                        <a:t>6,3 ± 1,5 cm^2</a:t>
                      </a:r>
                    </a:p>
                    <a:p>
                      <a:pPr algn="ctr">
                        <a:buNone/>
                      </a:pPr>
                      <a:r>
                        <a:rPr lang="it-IT" sz="2400" kern="100" dirty="0">
                          <a:effectLst/>
                        </a:rPr>
                        <a:t> </a:t>
                      </a:r>
                      <a:endParaRPr lang="it-IT" sz="24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22437906"/>
                  </a:ext>
                </a:extLst>
              </a:tr>
              <a:tr h="151779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it-IT" sz="2800" b="1" kern="1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Average</a:t>
                      </a:r>
                      <a:r>
                        <a:rPr lang="it-IT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it-IT" sz="2800" b="1" kern="1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lenght</a:t>
                      </a:r>
                      <a:r>
                        <a:rPr lang="it-IT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 ± SD , cm </a:t>
                      </a:r>
                    </a:p>
                    <a:p>
                      <a:pPr>
                        <a:buNone/>
                      </a:pPr>
                      <a:r>
                        <a:rPr lang="it-IT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3200" b="1" kern="100" dirty="0">
                          <a:solidFill>
                            <a:srgbClr val="FF0000"/>
                          </a:solidFill>
                          <a:effectLst/>
                        </a:rPr>
                        <a:t>10 ± 3.5</a:t>
                      </a:r>
                    </a:p>
                    <a:p>
                      <a:pPr algn="ctr">
                        <a:buNone/>
                      </a:pPr>
                      <a:r>
                        <a:rPr lang="it-IT" sz="3200" b="1" kern="100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endParaRPr lang="it-IT" sz="32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3200" b="1" kern="100" dirty="0">
                          <a:solidFill>
                            <a:srgbClr val="FF0000"/>
                          </a:solidFill>
                          <a:effectLst/>
                        </a:rPr>
                        <a:t>8 ± 3 </a:t>
                      </a:r>
                    </a:p>
                    <a:p>
                      <a:pPr algn="ctr">
                        <a:buNone/>
                      </a:pPr>
                      <a:endParaRPr lang="it-IT" sz="32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86519123"/>
                  </a:ext>
                </a:extLst>
              </a:tr>
              <a:tr h="151779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 kern="10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Average Tacker number used ± SD (mediana), n </a:t>
                      </a:r>
                      <a:endParaRPr lang="it-IT" sz="2800" b="1" kern="10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</a:endParaRPr>
                    </a:p>
                    <a:p>
                      <a:pPr>
                        <a:buNone/>
                      </a:pPr>
                      <a:r>
                        <a:rPr lang="en-US" sz="2800" b="1" kern="10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it-IT" sz="2800" b="1" kern="10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2400" kern="100" dirty="0">
                          <a:effectLst/>
                        </a:rPr>
                        <a:t>35 ± 6 </a:t>
                      </a:r>
                    </a:p>
                    <a:p>
                      <a:pPr algn="ctr">
                        <a:buNone/>
                      </a:pPr>
                      <a:r>
                        <a:rPr lang="it-IT" sz="2400" kern="100" dirty="0">
                          <a:effectLst/>
                        </a:rPr>
                        <a:t> </a:t>
                      </a:r>
                      <a:endParaRPr lang="it-IT" sz="24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2400" kern="100" dirty="0">
                          <a:effectLst/>
                        </a:rPr>
                        <a:t>33 ± 6 </a:t>
                      </a:r>
                    </a:p>
                    <a:p>
                      <a:pPr algn="ctr">
                        <a:buNone/>
                      </a:pPr>
                      <a:r>
                        <a:rPr lang="it-IT" sz="2400" kern="100" dirty="0">
                          <a:effectLst/>
                        </a:rPr>
                        <a:t> </a:t>
                      </a:r>
                      <a:endParaRPr lang="it-IT" sz="24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2274892"/>
                  </a:ext>
                </a:extLst>
              </a:tr>
              <a:tr h="151779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Lap to open surgery converting , n (%) 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</a:endParaRPr>
                    </a:p>
                    <a:p>
                      <a:pPr>
                        <a:buNone/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2400" kern="100">
                          <a:effectLst/>
                        </a:rPr>
                        <a:t>0</a:t>
                      </a:r>
                      <a:endParaRPr lang="it-IT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2400" kern="100" dirty="0">
                          <a:effectLst/>
                        </a:rPr>
                        <a:t>0</a:t>
                      </a:r>
                      <a:endParaRPr lang="it-IT" sz="24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30790770"/>
                  </a:ext>
                </a:extLst>
              </a:tr>
              <a:tr h="151779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Mesh size cm (</a:t>
                      </a:r>
                      <a:r>
                        <a:rPr lang="en-US" sz="2800" b="1" kern="1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Parietex</a:t>
                      </a: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)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3200" b="1" kern="100" dirty="0">
                          <a:solidFill>
                            <a:srgbClr val="FF0000"/>
                          </a:solidFill>
                          <a:effectLst/>
                        </a:rPr>
                        <a:t>34 20x25 (68 %) </a:t>
                      </a:r>
                      <a:endParaRPr lang="it-IT" sz="3200" b="1" kern="1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algn="ctr">
                        <a:buNone/>
                      </a:pPr>
                      <a:r>
                        <a:rPr lang="en-US" sz="3200" b="1" kern="100" dirty="0">
                          <a:solidFill>
                            <a:srgbClr val="FF0000"/>
                          </a:solidFill>
                          <a:effectLst/>
                        </a:rPr>
                        <a:t>16 20x15 (32 %)</a:t>
                      </a:r>
                      <a:endParaRPr lang="it-IT" sz="32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3200" b="1" kern="100" dirty="0">
                          <a:solidFill>
                            <a:srgbClr val="FF0000"/>
                          </a:solidFill>
                          <a:effectLst/>
                        </a:rPr>
                        <a:t>30 20x25 (62 %)</a:t>
                      </a:r>
                      <a:endParaRPr lang="it-IT" sz="3200" b="1" kern="1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algn="ctr">
                        <a:buNone/>
                      </a:pPr>
                      <a:r>
                        <a:rPr lang="en-US" sz="3200" b="1" kern="100" dirty="0">
                          <a:solidFill>
                            <a:srgbClr val="FF0000"/>
                          </a:solidFill>
                          <a:effectLst/>
                        </a:rPr>
                        <a:t>18 20x15 (38 % )</a:t>
                      </a:r>
                      <a:endParaRPr lang="it-IT" sz="32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84561871"/>
                  </a:ext>
                </a:extLst>
              </a:tr>
              <a:tr h="151779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Average operative time  ± SD (</a:t>
                      </a:r>
                      <a:r>
                        <a:rPr lang="en-US" sz="2800" b="1" kern="100" dirty="0" err="1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mediana</a:t>
                      </a: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), minutes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</a:endParaRPr>
                    </a:p>
                    <a:p>
                      <a:pPr>
                        <a:buNone/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3200" b="1" kern="100" dirty="0">
                          <a:solidFill>
                            <a:srgbClr val="FF0000"/>
                          </a:solidFill>
                          <a:effectLst/>
                        </a:rPr>
                        <a:t>50, 1± 10,5 </a:t>
                      </a:r>
                    </a:p>
                    <a:p>
                      <a:pPr algn="ctr">
                        <a:buNone/>
                      </a:pPr>
                      <a:endParaRPr lang="it-IT" sz="32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3200" b="1" kern="100" dirty="0">
                          <a:solidFill>
                            <a:srgbClr val="FF0000"/>
                          </a:solidFill>
                          <a:effectLst/>
                        </a:rPr>
                        <a:t>48.5± 13,5 </a:t>
                      </a:r>
                    </a:p>
                    <a:p>
                      <a:pPr algn="ctr">
                        <a:buNone/>
                      </a:pPr>
                      <a:r>
                        <a:rPr lang="it-IT" sz="3200" b="1" kern="100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endParaRPr lang="it-IT" sz="32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435639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5809095"/>
      </p:ext>
    </p:extLst>
  </p:cSld>
  <p:clrMapOvr>
    <a:masterClrMapping/>
  </p:clrMapOvr>
  <p:transition spd="slow">
    <p:cover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5CA50F-ADD9-DFB4-4DC8-8A8B219B18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33D9A68C-52AD-AF2A-EDCF-C60F7C410765}"/>
              </a:ext>
            </a:extLst>
          </p:cNvPr>
          <p:cNvSpPr/>
          <p:nvPr/>
        </p:nvSpPr>
        <p:spPr>
          <a:xfrm>
            <a:off x="0" y="-28575"/>
            <a:ext cx="8066314" cy="13715999"/>
          </a:xfrm>
          <a:prstGeom prst="rect">
            <a:avLst/>
          </a:prstGeom>
          <a:solidFill>
            <a:schemeClr val="accent5">
              <a:lumMod val="50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sym typeface="Times New Roman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A0CCD8EF-8D00-9A58-03E5-705661DD0570}"/>
              </a:ext>
            </a:extLst>
          </p:cNvPr>
          <p:cNvSpPr txBox="1"/>
          <p:nvPr/>
        </p:nvSpPr>
        <p:spPr>
          <a:xfrm>
            <a:off x="8670258" y="471805"/>
            <a:ext cx="14900017" cy="198143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6600" b="1" i="0" u="none" strike="noStrike" cap="none" spc="0" normalizeH="0" baseline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FillTx/>
                <a:latin typeface="+mj-lt"/>
                <a:ea typeface="+mj-ea"/>
                <a:cs typeface="+mj-cs"/>
                <a:sym typeface="Times New Roman"/>
              </a:rPr>
              <a:t>RESULTS:</a:t>
            </a:r>
          </a:p>
          <a:p>
            <a:pPr marL="0" marR="0" indent="0" algn="ctr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it-IT" sz="6600" b="1" dirty="0" err="1">
                <a:solidFill>
                  <a:schemeClr val="accent5">
                    <a:lumMod val="50000"/>
                  </a:schemeClr>
                </a:solidFill>
              </a:rPr>
              <a:t>Surgical</a:t>
            </a:r>
            <a:r>
              <a:rPr lang="it-IT" sz="66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it-IT" sz="6600" b="1" dirty="0" err="1">
                <a:solidFill>
                  <a:schemeClr val="accent5">
                    <a:lumMod val="50000"/>
                  </a:schemeClr>
                </a:solidFill>
              </a:rPr>
              <a:t>complications</a:t>
            </a:r>
            <a:r>
              <a:rPr kumimoji="0" lang="it-IT" sz="6600" b="1" i="0" u="none" strike="noStrike" cap="none" spc="0" normalizeH="0" baseline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FillTx/>
                <a:latin typeface="+mj-lt"/>
                <a:ea typeface="+mj-ea"/>
                <a:cs typeface="+mj-cs"/>
                <a:sym typeface="Times New Roman"/>
              </a:rPr>
              <a:t> 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5BA01685-7A00-F7D6-2C1E-B73566D54A45}"/>
              </a:ext>
            </a:extLst>
          </p:cNvPr>
          <p:cNvSpPr txBox="1"/>
          <p:nvPr/>
        </p:nvSpPr>
        <p:spPr>
          <a:xfrm>
            <a:off x="9570242" y="2532626"/>
            <a:ext cx="13100050" cy="86517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857250" indent="-857250">
              <a:buFont typeface="Arial" panose="020B0604020202020204" pitchFamily="34" charset="0"/>
              <a:buChar char="•"/>
            </a:pPr>
            <a:endParaRPr kumimoji="0" lang="it-IT" sz="54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5" name="Immagine 4" descr="Immagine che contiene testo, Carattere, logo, biglietto da visita&#10;&#10;Il contenuto generato dall'IA potrebbe non essere corretto.">
            <a:extLst>
              <a:ext uri="{FF2B5EF4-FFF2-40B4-BE49-F238E27FC236}">
                <a16:creationId xmlns:a16="http://schemas.microsoft.com/office/drawing/2014/main" id="{9E619D8E-3832-5596-1DFE-9D8277D1FA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3121" y="11563656"/>
            <a:ext cx="2700879" cy="2123768"/>
          </a:xfrm>
          <a:prstGeom prst="rect">
            <a:avLst/>
          </a:prstGeom>
        </p:spPr>
      </p:pic>
      <p:pic>
        <p:nvPicPr>
          <p:cNvPr id="7" name="Immagine 6" descr="Immagine che contiene Carattere, logo, Elementi grafici, testo&#10;&#10;Il contenuto generato dall'IA potrebbe non essere corretto.">
            <a:extLst>
              <a:ext uri="{FF2B5EF4-FFF2-40B4-BE49-F238E27FC236}">
                <a16:creationId xmlns:a16="http://schemas.microsoft.com/office/drawing/2014/main" id="{A8A6282E-2CE1-39CF-8538-4F1B7A7BC6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64181"/>
            <a:ext cx="3124200" cy="1651819"/>
          </a:xfrm>
          <a:prstGeom prst="rect">
            <a:avLst/>
          </a:prstGeom>
        </p:spPr>
      </p:pic>
      <p:graphicFrame>
        <p:nvGraphicFramePr>
          <p:cNvPr id="9" name="Tabella 8">
            <a:extLst>
              <a:ext uri="{FF2B5EF4-FFF2-40B4-BE49-F238E27FC236}">
                <a16:creationId xmlns:a16="http://schemas.microsoft.com/office/drawing/2014/main" id="{DFB9CC3E-C88E-26FA-9BC1-45621B923E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7981814"/>
              </p:ext>
            </p:extLst>
          </p:nvPr>
        </p:nvGraphicFramePr>
        <p:xfrm>
          <a:off x="8743949" y="2990611"/>
          <a:ext cx="14826326" cy="865074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910868">
                  <a:extLst>
                    <a:ext uri="{9D8B030D-6E8A-4147-A177-3AD203B41FA5}">
                      <a16:colId xmlns:a16="http://schemas.microsoft.com/office/drawing/2014/main" val="3707711118"/>
                    </a:ext>
                  </a:extLst>
                </a:gridCol>
                <a:gridCol w="4461018">
                  <a:extLst>
                    <a:ext uri="{9D8B030D-6E8A-4147-A177-3AD203B41FA5}">
                      <a16:colId xmlns:a16="http://schemas.microsoft.com/office/drawing/2014/main" val="2587367194"/>
                    </a:ext>
                  </a:extLst>
                </a:gridCol>
                <a:gridCol w="5454440">
                  <a:extLst>
                    <a:ext uri="{9D8B030D-6E8A-4147-A177-3AD203B41FA5}">
                      <a16:colId xmlns:a16="http://schemas.microsoft.com/office/drawing/2014/main" val="2881165222"/>
                    </a:ext>
                  </a:extLst>
                </a:gridCol>
              </a:tblGrid>
              <a:tr h="2153342">
                <a:tc>
                  <a:txBody>
                    <a:bodyPr/>
                    <a:lstStyle/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3600" b="1" kern="100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endParaRPr lang="it-IT" sz="36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LIRA group 50 pts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IPOM plus group 48 pts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12275307"/>
                  </a:ext>
                </a:extLst>
              </a:tr>
              <a:tr h="1114056">
                <a:tc>
                  <a:txBody>
                    <a:bodyPr/>
                    <a:lstStyle/>
                    <a:p>
                      <a:pPr algn="just">
                        <a:buNone/>
                        <a:tabLst>
                          <a:tab pos="5490845" algn="l"/>
                        </a:tabLst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Bulging (1 year) 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3200" b="1" kern="100" dirty="0">
                          <a:solidFill>
                            <a:srgbClr val="FF0000"/>
                          </a:solidFill>
                          <a:effectLst/>
                        </a:rPr>
                        <a:t>2 (4 %)</a:t>
                      </a:r>
                      <a:endParaRPr lang="it-IT" sz="32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3200" b="1" kern="100" dirty="0">
                          <a:solidFill>
                            <a:srgbClr val="FF0000"/>
                          </a:solidFill>
                          <a:effectLst/>
                        </a:rPr>
                        <a:t>6 (12.5 %)</a:t>
                      </a:r>
                      <a:endParaRPr lang="it-IT" sz="32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10708553"/>
                  </a:ext>
                </a:extLst>
              </a:tr>
              <a:tr h="1076670">
                <a:tc>
                  <a:txBody>
                    <a:bodyPr/>
                    <a:lstStyle/>
                    <a:p>
                      <a:pPr algn="just">
                        <a:buNone/>
                        <a:tabLst>
                          <a:tab pos="5490845" algn="l"/>
                        </a:tabLst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Recurrence 1 (year) 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2400" kern="100" dirty="0">
                          <a:effectLst/>
                        </a:rPr>
                        <a:t>0</a:t>
                      </a:r>
                      <a:endParaRPr lang="it-IT" sz="24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2400" kern="100">
                          <a:effectLst/>
                        </a:rPr>
                        <a:t>2 (4.1 %); 1 L2 -1M2</a:t>
                      </a:r>
                      <a:endParaRPr lang="it-IT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64675901"/>
                  </a:ext>
                </a:extLst>
              </a:tr>
              <a:tr h="1076670">
                <a:tc>
                  <a:txBody>
                    <a:bodyPr/>
                    <a:lstStyle/>
                    <a:p>
                      <a:pPr algn="just">
                        <a:buNone/>
                        <a:tabLst>
                          <a:tab pos="5490845" algn="l"/>
                        </a:tabLst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Seroma (1month) 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2400" kern="100" dirty="0">
                          <a:effectLst/>
                        </a:rPr>
                        <a:t>6 (12 %)</a:t>
                      </a:r>
                      <a:endParaRPr lang="it-IT" sz="24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2400" kern="100" dirty="0">
                          <a:effectLst/>
                        </a:rPr>
                        <a:t>9 (18.7 %)</a:t>
                      </a:r>
                      <a:endParaRPr lang="it-IT" sz="24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21829269"/>
                  </a:ext>
                </a:extLst>
              </a:tr>
              <a:tr h="1076670">
                <a:tc>
                  <a:txBody>
                    <a:bodyPr/>
                    <a:lstStyle/>
                    <a:p>
                      <a:pPr algn="just">
                        <a:buNone/>
                        <a:tabLst>
                          <a:tab pos="5490845" algn="l"/>
                        </a:tabLst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Trocar site hematoma (</a:t>
                      </a:r>
                      <a:r>
                        <a:rPr lang="en-US" sz="2800" b="1" kern="10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1 month)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2400" kern="100">
                          <a:effectLst/>
                        </a:rPr>
                        <a:t>1 (2 %)</a:t>
                      </a:r>
                      <a:endParaRPr lang="it-IT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2400" kern="100" dirty="0">
                          <a:effectLst/>
                        </a:rPr>
                        <a:t>2 (4.1 %)</a:t>
                      </a:r>
                      <a:endParaRPr lang="it-IT" sz="24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43016143"/>
                  </a:ext>
                </a:extLst>
              </a:tr>
              <a:tr h="1076670">
                <a:tc>
                  <a:txBody>
                    <a:bodyPr/>
                    <a:lstStyle/>
                    <a:p>
                      <a:pPr algn="just">
                        <a:buNone/>
                        <a:tabLst>
                          <a:tab pos="5490845" algn="l"/>
                        </a:tabLst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Abdominal wall hematoma1 month)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2400" kern="100">
                          <a:effectLst/>
                        </a:rPr>
                        <a:t>2 (4 %)</a:t>
                      </a:r>
                      <a:endParaRPr lang="it-IT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2400" kern="100" dirty="0">
                          <a:effectLst/>
                        </a:rPr>
                        <a:t>1 (2 %)</a:t>
                      </a:r>
                      <a:endParaRPr lang="it-IT" sz="24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0617420"/>
                  </a:ext>
                </a:extLst>
              </a:tr>
              <a:tr h="1076670">
                <a:tc>
                  <a:txBody>
                    <a:bodyPr/>
                    <a:lstStyle/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28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Total complications</a:t>
                      </a:r>
                      <a:endParaRPr lang="it-IT" sz="28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3200" b="1" kern="100" dirty="0">
                          <a:solidFill>
                            <a:srgbClr val="FF0000"/>
                          </a:solidFill>
                          <a:effectLst/>
                        </a:rPr>
                        <a:t>14 (28 %)</a:t>
                      </a:r>
                      <a:endParaRPr lang="it-IT" sz="32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3200" b="1" kern="100" dirty="0">
                          <a:solidFill>
                            <a:srgbClr val="FF0000"/>
                          </a:solidFill>
                          <a:effectLst/>
                        </a:rPr>
                        <a:t>21 (43 %)</a:t>
                      </a:r>
                      <a:endParaRPr lang="it-IT" sz="32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12532513"/>
                  </a:ext>
                </a:extLst>
              </a:tr>
            </a:tbl>
          </a:graphicData>
        </a:graphic>
      </p:graphicFrame>
      <p:pic>
        <p:nvPicPr>
          <p:cNvPr id="4" name="temp_1761512687753_0_02024E98-A6E5-4D2B-ABCE-FAE21AA93FAF.mp4">
            <a:hlinkClick r:id="" action="ppaction://media"/>
            <a:extLst>
              <a:ext uri="{FF2B5EF4-FFF2-40B4-BE49-F238E27FC236}">
                <a16:creationId xmlns:a16="http://schemas.microsoft.com/office/drawing/2014/main" id="{1F1E344B-244D-F6E9-93B4-A56FDE09846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0" y="2387600"/>
            <a:ext cx="8066314" cy="894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652551"/>
      </p:ext>
    </p:extLst>
  </p:cSld>
  <p:clrMapOvr>
    <a:masterClrMapping/>
  </p:clrMapOvr>
  <p:transition spd="slow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4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25B537-0977-CFF5-3F27-D89396CC79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BB94CE76-7BDE-AD21-BA89-74E8AD5AC45F}"/>
              </a:ext>
            </a:extLst>
          </p:cNvPr>
          <p:cNvSpPr/>
          <p:nvPr/>
        </p:nvSpPr>
        <p:spPr>
          <a:xfrm>
            <a:off x="0" y="-28575"/>
            <a:ext cx="8066314" cy="13715999"/>
          </a:xfrm>
          <a:prstGeom prst="rect">
            <a:avLst/>
          </a:prstGeom>
          <a:solidFill>
            <a:schemeClr val="accent5">
              <a:lumMod val="50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sym typeface="Times New Roman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90306A85-D126-222D-6C5C-084E9B266DC3}"/>
              </a:ext>
            </a:extLst>
          </p:cNvPr>
          <p:cNvSpPr txBox="1"/>
          <p:nvPr/>
        </p:nvSpPr>
        <p:spPr>
          <a:xfrm>
            <a:off x="8437388" y="376492"/>
            <a:ext cx="15365758" cy="198143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6600" b="1" i="0" u="none" strike="noStrike" cap="none" spc="0" normalizeH="0" baseline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FillTx/>
                <a:latin typeface="+mj-lt"/>
                <a:ea typeface="+mj-ea"/>
                <a:cs typeface="+mj-cs"/>
                <a:sym typeface="Times New Roman"/>
              </a:rPr>
              <a:t>RESULTS:</a:t>
            </a:r>
          </a:p>
          <a:p>
            <a:pPr marL="0" marR="0" indent="0" algn="ctr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it-IT" sz="6600" b="1" dirty="0">
                <a:solidFill>
                  <a:schemeClr val="accent5">
                    <a:lumMod val="50000"/>
                  </a:schemeClr>
                </a:solidFill>
              </a:rPr>
              <a:t>Mean </a:t>
            </a:r>
            <a:r>
              <a:rPr lang="it-IT" sz="6600" b="1" dirty="0" err="1">
                <a:solidFill>
                  <a:schemeClr val="accent5">
                    <a:lumMod val="50000"/>
                  </a:schemeClr>
                </a:solidFill>
              </a:rPr>
              <a:t>distance</a:t>
            </a:r>
            <a:r>
              <a:rPr lang="it-IT" sz="66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it-IT" sz="6600" b="1" dirty="0" err="1">
                <a:solidFill>
                  <a:schemeClr val="accent5">
                    <a:lumMod val="50000"/>
                  </a:schemeClr>
                </a:solidFill>
              </a:rPr>
              <a:t>beween</a:t>
            </a:r>
            <a:r>
              <a:rPr lang="it-IT" sz="66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it-IT" sz="6600" b="1" dirty="0" err="1">
                <a:solidFill>
                  <a:schemeClr val="accent5">
                    <a:lumMod val="50000"/>
                  </a:schemeClr>
                </a:solidFill>
              </a:rPr>
              <a:t>rectus</a:t>
            </a:r>
            <a:r>
              <a:rPr lang="it-IT" sz="6600" b="1" dirty="0">
                <a:solidFill>
                  <a:schemeClr val="accent5">
                    <a:lumMod val="50000"/>
                  </a:schemeClr>
                </a:solidFill>
              </a:rPr>
              <a:t> 1 </a:t>
            </a:r>
            <a:r>
              <a:rPr lang="it-IT" sz="6600" b="1" dirty="0" err="1">
                <a:solidFill>
                  <a:schemeClr val="accent5">
                    <a:lumMod val="50000"/>
                  </a:schemeClr>
                </a:solidFill>
              </a:rPr>
              <a:t>year</a:t>
            </a:r>
            <a:r>
              <a:rPr lang="it-IT" sz="6600" b="1" dirty="0">
                <a:solidFill>
                  <a:schemeClr val="accent5">
                    <a:lumMod val="50000"/>
                  </a:schemeClr>
                </a:solidFill>
              </a:rPr>
              <a:t>.</a:t>
            </a:r>
            <a:r>
              <a:rPr kumimoji="0" lang="it-IT" sz="6600" b="1" i="0" u="none" strike="noStrike" cap="none" spc="0" normalizeH="0" baseline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FillTx/>
                <a:latin typeface="+mj-lt"/>
                <a:ea typeface="+mj-ea"/>
                <a:cs typeface="+mj-cs"/>
                <a:sym typeface="Times New Roman"/>
              </a:rPr>
              <a:t> 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F4BE6C07-6C25-6FD5-394E-5DF792507558}"/>
              </a:ext>
            </a:extLst>
          </p:cNvPr>
          <p:cNvSpPr txBox="1"/>
          <p:nvPr/>
        </p:nvSpPr>
        <p:spPr>
          <a:xfrm>
            <a:off x="9570242" y="2532626"/>
            <a:ext cx="13100050" cy="86517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857250" indent="-857250">
              <a:buFont typeface="Arial" panose="020B0604020202020204" pitchFamily="34" charset="0"/>
              <a:buChar char="•"/>
            </a:pPr>
            <a:endParaRPr kumimoji="0" lang="it-IT" sz="54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5" name="Immagine 4" descr="Immagine che contiene testo, Carattere, logo, biglietto da visita&#10;&#10;Il contenuto generato dall'IA potrebbe non essere corretto.">
            <a:extLst>
              <a:ext uri="{FF2B5EF4-FFF2-40B4-BE49-F238E27FC236}">
                <a16:creationId xmlns:a16="http://schemas.microsoft.com/office/drawing/2014/main" id="{285423BE-376C-E3F9-8D8A-91EDFCC7B67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3121" y="11563656"/>
            <a:ext cx="2700879" cy="2123768"/>
          </a:xfrm>
          <a:prstGeom prst="rect">
            <a:avLst/>
          </a:prstGeom>
        </p:spPr>
      </p:pic>
      <p:pic>
        <p:nvPicPr>
          <p:cNvPr id="7" name="Immagine 6" descr="Immagine che contiene Carattere, logo, Elementi grafici, testo&#10;&#10;Il contenuto generato dall'IA potrebbe non essere corretto.">
            <a:extLst>
              <a:ext uri="{FF2B5EF4-FFF2-40B4-BE49-F238E27FC236}">
                <a16:creationId xmlns:a16="http://schemas.microsoft.com/office/drawing/2014/main" id="{3E2A6C00-9666-5141-BE7A-1CA8C0D1A96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64181"/>
            <a:ext cx="3124200" cy="1651819"/>
          </a:xfrm>
          <a:prstGeom prst="rect">
            <a:avLst/>
          </a:prstGeom>
        </p:spPr>
      </p:pic>
      <p:graphicFrame>
        <p:nvGraphicFramePr>
          <p:cNvPr id="4" name="Tabella 3">
            <a:extLst>
              <a:ext uri="{FF2B5EF4-FFF2-40B4-BE49-F238E27FC236}">
                <a16:creationId xmlns:a16="http://schemas.microsoft.com/office/drawing/2014/main" id="{19EE2C7F-D43E-5F59-2239-9CCD92A680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3215878"/>
              </p:ext>
            </p:extLst>
          </p:nvPr>
        </p:nvGraphicFramePr>
        <p:xfrm>
          <a:off x="8437388" y="3023916"/>
          <a:ext cx="15365758" cy="447218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7289356">
                  <a:extLst>
                    <a:ext uri="{9D8B030D-6E8A-4147-A177-3AD203B41FA5}">
                      <a16:colId xmlns:a16="http://schemas.microsoft.com/office/drawing/2014/main" val="1095981405"/>
                    </a:ext>
                  </a:extLst>
                </a:gridCol>
                <a:gridCol w="3911317">
                  <a:extLst>
                    <a:ext uri="{9D8B030D-6E8A-4147-A177-3AD203B41FA5}">
                      <a16:colId xmlns:a16="http://schemas.microsoft.com/office/drawing/2014/main" val="1289921639"/>
                    </a:ext>
                  </a:extLst>
                </a:gridCol>
                <a:gridCol w="4165085">
                  <a:extLst>
                    <a:ext uri="{9D8B030D-6E8A-4147-A177-3AD203B41FA5}">
                      <a16:colId xmlns:a16="http://schemas.microsoft.com/office/drawing/2014/main" val="3322305590"/>
                    </a:ext>
                  </a:extLst>
                </a:gridCol>
              </a:tblGrid>
              <a:tr h="1180344">
                <a:tc>
                  <a:txBody>
                    <a:bodyPr/>
                    <a:lstStyle/>
                    <a:p>
                      <a:pPr>
                        <a:buNone/>
                        <a:tabLst>
                          <a:tab pos="5490845" algn="l"/>
                        </a:tabLst>
                      </a:pPr>
                      <a:endParaRPr lang="it-IT" sz="36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it-IT" sz="3600" b="1" kern="1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LIRA group </a:t>
                      </a: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it-IT" sz="3600" b="1" kern="1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Ipom</a:t>
                      </a:r>
                      <a:r>
                        <a:rPr lang="it-IT" sz="3600" b="1" kern="1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Plus group</a:t>
                      </a:r>
                    </a:p>
                  </a:txBody>
                  <a:tcPr marL="41641" marR="41641" marT="0" marB="0"/>
                </a:tc>
                <a:extLst>
                  <a:ext uri="{0D108BD9-81ED-4DB2-BD59-A6C34878D82A}">
                    <a16:rowId xmlns:a16="http://schemas.microsoft.com/office/drawing/2014/main" val="2325029080"/>
                  </a:ext>
                </a:extLst>
              </a:tr>
              <a:tr h="118034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36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Pre-operative mean distance  ± SD (median), cm</a:t>
                      </a:r>
                      <a:endParaRPr lang="it-IT" sz="36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</a:endParaRPr>
                    </a:p>
                    <a:p>
                      <a:pPr>
                        <a:buNone/>
                        <a:tabLst>
                          <a:tab pos="5490845" algn="l"/>
                        </a:tabLst>
                      </a:pPr>
                      <a:r>
                        <a:rPr lang="en-US" sz="36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it-IT" sz="36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3600" b="1" kern="100" dirty="0">
                          <a:solidFill>
                            <a:srgbClr val="FF0000"/>
                          </a:solidFill>
                          <a:effectLst/>
                        </a:rPr>
                        <a:t>6.1 ± 1.7 </a:t>
                      </a:r>
                    </a:p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3600" b="1" kern="100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endParaRPr lang="it-IT" sz="36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3600" b="1" kern="100" dirty="0">
                          <a:solidFill>
                            <a:srgbClr val="FF0000"/>
                          </a:solidFill>
                          <a:effectLst/>
                        </a:rPr>
                        <a:t>5.9 ± 1.6 </a:t>
                      </a:r>
                    </a:p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3600" b="1" kern="100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endParaRPr lang="it-IT" sz="36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extLst>
                  <a:ext uri="{0D108BD9-81ED-4DB2-BD59-A6C34878D82A}">
                    <a16:rowId xmlns:a16="http://schemas.microsoft.com/office/drawing/2014/main" val="1940859466"/>
                  </a:ext>
                </a:extLst>
              </a:tr>
              <a:tr h="1180344">
                <a:tc>
                  <a:txBody>
                    <a:bodyPr/>
                    <a:lstStyle/>
                    <a:p>
                      <a:pPr marL="0" marR="0" lvl="0" indent="0" algn="ctr" defTabSz="44926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490845" algn="l"/>
                        </a:tabLst>
                        <a:defRPr/>
                      </a:pPr>
                      <a:r>
                        <a:rPr lang="en-US" sz="3600" b="1" kern="1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1 year mean distance ± SD (median), cm</a:t>
                      </a:r>
                      <a:endParaRPr lang="it-IT" sz="36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</a:endParaRPr>
                    </a:p>
                    <a:p>
                      <a:pPr>
                        <a:buNone/>
                        <a:tabLst>
                          <a:tab pos="5490845" algn="l"/>
                        </a:tabLst>
                      </a:pPr>
                      <a:endParaRPr lang="it-IT" sz="3600" b="1" kern="1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3600" b="1" kern="100" dirty="0">
                          <a:solidFill>
                            <a:srgbClr val="FF0000"/>
                          </a:solidFill>
                          <a:effectLst/>
                        </a:rPr>
                        <a:t>1.7 ± 1.3 </a:t>
                      </a:r>
                    </a:p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3600" b="1" kern="100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endParaRPr lang="it-IT" sz="36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3600" b="1" kern="100" dirty="0">
                          <a:solidFill>
                            <a:srgbClr val="FF0000"/>
                          </a:solidFill>
                          <a:effectLst/>
                        </a:rPr>
                        <a:t>2,6 ± 1.5 </a:t>
                      </a:r>
                    </a:p>
                    <a:p>
                      <a:pPr algn="ctr">
                        <a:buNone/>
                        <a:tabLst>
                          <a:tab pos="5490845" algn="l"/>
                        </a:tabLst>
                      </a:pPr>
                      <a:r>
                        <a:rPr lang="en-US" sz="3600" b="1" kern="100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endParaRPr lang="it-IT" sz="36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641" marR="41641" marT="0" marB="0"/>
                </a:tc>
                <a:extLst>
                  <a:ext uri="{0D108BD9-81ED-4DB2-BD59-A6C34878D82A}">
                    <a16:rowId xmlns:a16="http://schemas.microsoft.com/office/drawing/2014/main" val="3024037427"/>
                  </a:ext>
                </a:extLst>
              </a:tr>
            </a:tbl>
          </a:graphicData>
        </a:graphic>
      </p:graphicFrame>
      <p:sp>
        <p:nvSpPr>
          <p:cNvPr id="6" name="CasellaDiTesto 5">
            <a:extLst>
              <a:ext uri="{FF2B5EF4-FFF2-40B4-BE49-F238E27FC236}">
                <a16:creationId xmlns:a16="http://schemas.microsoft.com/office/drawing/2014/main" id="{69C13F20-6363-3E54-4B3A-F014C65FC881}"/>
              </a:ext>
            </a:extLst>
          </p:cNvPr>
          <p:cNvSpPr txBox="1"/>
          <p:nvPr/>
        </p:nvSpPr>
        <p:spPr>
          <a:xfrm>
            <a:off x="10521572" y="9152805"/>
            <a:ext cx="11592232" cy="241085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it-IT" sz="5400" b="1" dirty="0">
                <a:solidFill>
                  <a:schemeClr val="accent5">
                    <a:lumMod val="50000"/>
                  </a:schemeClr>
                </a:solidFill>
              </a:rPr>
              <a:t>Mean </a:t>
            </a:r>
            <a:r>
              <a:rPr lang="it-IT" sz="5400" b="1" dirty="0" err="1">
                <a:solidFill>
                  <a:schemeClr val="accent5">
                    <a:lumMod val="50000"/>
                  </a:schemeClr>
                </a:solidFill>
              </a:rPr>
              <a:t>value</a:t>
            </a:r>
            <a:r>
              <a:rPr lang="it-IT" sz="54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it-IT" sz="5400" b="1" dirty="0" err="1">
                <a:solidFill>
                  <a:schemeClr val="accent5">
                    <a:lumMod val="50000"/>
                  </a:schemeClr>
                </a:solidFill>
              </a:rPr>
              <a:t>significantly</a:t>
            </a:r>
            <a:r>
              <a:rPr lang="it-IT" sz="54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it-IT" sz="5400" b="1" dirty="0" err="1">
                <a:solidFill>
                  <a:schemeClr val="accent5">
                    <a:lumMod val="50000"/>
                  </a:schemeClr>
                </a:solidFill>
              </a:rPr>
              <a:t>higer</a:t>
            </a:r>
            <a:r>
              <a:rPr lang="it-IT" sz="5400" b="1" dirty="0">
                <a:solidFill>
                  <a:schemeClr val="accent5">
                    <a:lumMod val="50000"/>
                  </a:schemeClr>
                </a:solidFill>
              </a:rPr>
              <a:t> in group 2 ( </a:t>
            </a:r>
            <a:r>
              <a:rPr lang="it-IT" sz="5400" b="1" dirty="0" err="1">
                <a:solidFill>
                  <a:schemeClr val="accent5">
                    <a:lumMod val="50000"/>
                  </a:schemeClr>
                </a:solidFill>
              </a:rPr>
              <a:t>mean</a:t>
            </a:r>
            <a:r>
              <a:rPr lang="it-IT" sz="54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it-IT" sz="5400" b="1" dirty="0" err="1">
                <a:solidFill>
                  <a:schemeClr val="accent5">
                    <a:lumMod val="50000"/>
                  </a:schemeClr>
                </a:solidFill>
              </a:rPr>
              <a:t>differences</a:t>
            </a:r>
            <a:r>
              <a:rPr lang="it-IT" sz="5400" b="1" dirty="0">
                <a:solidFill>
                  <a:schemeClr val="accent5">
                    <a:lumMod val="50000"/>
                  </a:schemeClr>
                </a:solidFill>
              </a:rPr>
              <a:t> 0,9, 95% </a:t>
            </a:r>
            <a:r>
              <a:rPr lang="it-IT" sz="5400" b="1" dirty="0" err="1">
                <a:solidFill>
                  <a:schemeClr val="accent5">
                    <a:lumMod val="50000"/>
                  </a:schemeClr>
                </a:solidFill>
              </a:rPr>
              <a:t>p</a:t>
            </a:r>
            <a:r>
              <a:rPr lang="it-IT" sz="5400" b="1" dirty="0">
                <a:solidFill>
                  <a:schemeClr val="accent5">
                    <a:lumMod val="50000"/>
                  </a:schemeClr>
                </a:solidFill>
              </a:rPr>
              <a:t> 0,002) </a:t>
            </a:r>
            <a:endParaRPr kumimoji="0" lang="it-IT" sz="5400" b="1" i="0" u="none" strike="noStrike" cap="none" spc="0" normalizeH="0" baseline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uFillTx/>
              <a:latin typeface="+mj-lt"/>
              <a:ea typeface="+mj-ea"/>
              <a:cs typeface="+mj-cs"/>
              <a:sym typeface="Times New Roman"/>
            </a:endParaRPr>
          </a:p>
        </p:txBody>
      </p:sp>
      <p:pic>
        <p:nvPicPr>
          <p:cNvPr id="10" name="temp_1761512687753_0_02024E98-A6E5-4D2B-ABCE-FAE21AA93FAF.mp4">
            <a:hlinkClick r:id="" action="ppaction://media"/>
            <a:extLst>
              <a:ext uri="{FF2B5EF4-FFF2-40B4-BE49-F238E27FC236}">
                <a16:creationId xmlns:a16="http://schemas.microsoft.com/office/drawing/2014/main" id="{A0CCCA0F-6740-511E-D9B7-7C648F34FC2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0" y="2387600"/>
            <a:ext cx="8066314" cy="894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26353"/>
      </p:ext>
    </p:extLst>
  </p:cSld>
  <p:clrMapOvr>
    <a:masterClrMapping/>
  </p:clrMapOvr>
  <p:transition spd="slow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4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182F68-8940-5637-08FB-4BF73E510C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FE01F86B-53DB-C804-385A-1A9C53A38AF3}"/>
              </a:ext>
            </a:extLst>
          </p:cNvPr>
          <p:cNvSpPr/>
          <p:nvPr/>
        </p:nvSpPr>
        <p:spPr>
          <a:xfrm>
            <a:off x="0" y="-28575"/>
            <a:ext cx="8066314" cy="13715999"/>
          </a:xfrm>
          <a:prstGeom prst="rect">
            <a:avLst/>
          </a:prstGeom>
          <a:solidFill>
            <a:schemeClr val="accent5">
              <a:lumMod val="50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sym typeface="Times New Roman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B28E01D2-7963-5AB5-2202-42D2E65972F4}"/>
              </a:ext>
            </a:extLst>
          </p:cNvPr>
          <p:cNvSpPr txBox="1"/>
          <p:nvPr/>
        </p:nvSpPr>
        <p:spPr>
          <a:xfrm>
            <a:off x="0" y="3932008"/>
            <a:ext cx="7665753" cy="292599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66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+mj-lt"/>
                <a:ea typeface="+mj-ea"/>
                <a:cs typeface="+mj-cs"/>
                <a:sym typeface="Times New Roman"/>
              </a:rPr>
              <a:t>RESULTS:</a:t>
            </a:r>
          </a:p>
          <a:p>
            <a:pPr marL="0" marR="0" indent="0" algn="ctr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it-IT" sz="6600" b="1" dirty="0">
                <a:solidFill>
                  <a:schemeClr val="bg1"/>
                </a:solidFill>
              </a:rPr>
              <a:t>Post operative </a:t>
            </a:r>
            <a:r>
              <a:rPr lang="it-IT" sz="6600" b="1" dirty="0" err="1">
                <a:solidFill>
                  <a:schemeClr val="bg1"/>
                </a:solidFill>
              </a:rPr>
              <a:t>pain</a:t>
            </a:r>
            <a:r>
              <a:rPr kumimoji="0" lang="it-IT" sz="66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+mj-lt"/>
                <a:ea typeface="+mj-ea"/>
                <a:cs typeface="+mj-cs"/>
                <a:sym typeface="Times New Roman"/>
              </a:rPr>
              <a:t> 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BC61BC1B-BD6D-6DD9-997D-BF0252F73003}"/>
              </a:ext>
            </a:extLst>
          </p:cNvPr>
          <p:cNvSpPr txBox="1"/>
          <p:nvPr/>
        </p:nvSpPr>
        <p:spPr>
          <a:xfrm>
            <a:off x="9570242" y="2532626"/>
            <a:ext cx="13100050" cy="86517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857250" indent="-857250">
              <a:buFont typeface="Arial" panose="020B0604020202020204" pitchFamily="34" charset="0"/>
              <a:buChar char="•"/>
            </a:pPr>
            <a:endParaRPr kumimoji="0" lang="it-IT" sz="54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5" name="Immagine 4" descr="Immagine che contiene testo, Carattere, logo, biglietto da visita&#10;&#10;Il contenuto generato dall'IA potrebbe non essere corretto.">
            <a:extLst>
              <a:ext uri="{FF2B5EF4-FFF2-40B4-BE49-F238E27FC236}">
                <a16:creationId xmlns:a16="http://schemas.microsoft.com/office/drawing/2014/main" id="{D822343B-175C-D305-7344-1E2ED766C8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3121" y="11563656"/>
            <a:ext cx="2700879" cy="2123768"/>
          </a:xfrm>
          <a:prstGeom prst="rect">
            <a:avLst/>
          </a:prstGeom>
        </p:spPr>
      </p:pic>
      <p:pic>
        <p:nvPicPr>
          <p:cNvPr id="7" name="Immagine 6" descr="Immagine che contiene Carattere, logo, Elementi grafici, testo&#10;&#10;Il contenuto generato dall'IA potrebbe non essere corretto.">
            <a:extLst>
              <a:ext uri="{FF2B5EF4-FFF2-40B4-BE49-F238E27FC236}">
                <a16:creationId xmlns:a16="http://schemas.microsoft.com/office/drawing/2014/main" id="{60B352E6-A8E3-9C05-1CF8-AA9605B1C4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64181"/>
            <a:ext cx="3124200" cy="1651819"/>
          </a:xfrm>
          <a:prstGeom prst="rect">
            <a:avLst/>
          </a:prstGeom>
        </p:spPr>
      </p:pic>
      <p:pic>
        <p:nvPicPr>
          <p:cNvPr id="10" name="Immagine 9" descr="Immagine che contiene testo, diagramma, Diagramma, linea&#10;&#10;Il contenuto generato dall'IA potrebbe non essere corretto.">
            <a:extLst>
              <a:ext uri="{FF2B5EF4-FFF2-40B4-BE49-F238E27FC236}">
                <a16:creationId xmlns:a16="http://schemas.microsoft.com/office/drawing/2014/main" id="{A7C9CF1D-D8AE-AF40-FED2-89167520096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6314" y="691978"/>
            <a:ext cx="16317686" cy="11590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553603"/>
      </p:ext>
    </p:extLst>
  </p:cSld>
  <p:clrMapOvr>
    <a:masterClrMapping/>
  </p:clrMapOvr>
  <p:transition spd="slow">
    <p:cover dir="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03D445-6CA0-30F3-8982-393A39C04B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5F321249-CD36-EB7E-DA40-85EDCB428E76}"/>
              </a:ext>
            </a:extLst>
          </p:cNvPr>
          <p:cNvSpPr/>
          <p:nvPr/>
        </p:nvSpPr>
        <p:spPr>
          <a:xfrm>
            <a:off x="0" y="-28575"/>
            <a:ext cx="8066314" cy="13715999"/>
          </a:xfrm>
          <a:prstGeom prst="rect">
            <a:avLst/>
          </a:prstGeom>
          <a:solidFill>
            <a:schemeClr val="accent5">
              <a:lumMod val="50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sym typeface="Times New Roman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A4697682-5566-F7FE-544D-CAB5DA74DD78}"/>
              </a:ext>
            </a:extLst>
          </p:cNvPr>
          <p:cNvSpPr txBox="1"/>
          <p:nvPr/>
        </p:nvSpPr>
        <p:spPr>
          <a:xfrm>
            <a:off x="200280" y="4980918"/>
            <a:ext cx="7665753" cy="103688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it-IT" sz="6600" b="1" dirty="0">
                <a:solidFill>
                  <a:schemeClr val="bg1"/>
                </a:solidFill>
              </a:rPr>
              <a:t>CONCLUSIONS</a:t>
            </a:r>
            <a:r>
              <a:rPr kumimoji="0" lang="it-IT" sz="66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+mj-lt"/>
                <a:ea typeface="+mj-ea"/>
                <a:cs typeface="+mj-cs"/>
                <a:sym typeface="Times New Roman"/>
              </a:rPr>
              <a:t>: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02A2E06C-093B-E9E3-8EB8-CD0842695A40}"/>
              </a:ext>
            </a:extLst>
          </p:cNvPr>
          <p:cNvSpPr txBox="1"/>
          <p:nvPr/>
        </p:nvSpPr>
        <p:spPr>
          <a:xfrm>
            <a:off x="9570242" y="2532626"/>
            <a:ext cx="13100050" cy="86517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857250" indent="-857250">
              <a:buFont typeface="Arial" panose="020B0604020202020204" pitchFamily="34" charset="0"/>
              <a:buChar char="•"/>
            </a:pPr>
            <a:endParaRPr kumimoji="0" lang="it-IT" sz="54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5" name="Immagine 4" descr="Immagine che contiene testo, Carattere, logo, biglietto da visita&#10;&#10;Il contenuto generato dall'IA potrebbe non essere corretto.">
            <a:extLst>
              <a:ext uri="{FF2B5EF4-FFF2-40B4-BE49-F238E27FC236}">
                <a16:creationId xmlns:a16="http://schemas.microsoft.com/office/drawing/2014/main" id="{F67F4C36-3875-D9D3-31F2-B73A4097D9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3121" y="11563656"/>
            <a:ext cx="2700879" cy="2123768"/>
          </a:xfrm>
          <a:prstGeom prst="rect">
            <a:avLst/>
          </a:prstGeom>
        </p:spPr>
      </p:pic>
      <p:pic>
        <p:nvPicPr>
          <p:cNvPr id="7" name="Immagine 6" descr="Immagine che contiene Carattere, logo, Elementi grafici, testo&#10;&#10;Il contenuto generato dall'IA potrebbe non essere corretto.">
            <a:extLst>
              <a:ext uri="{FF2B5EF4-FFF2-40B4-BE49-F238E27FC236}">
                <a16:creationId xmlns:a16="http://schemas.microsoft.com/office/drawing/2014/main" id="{A3DE49D5-3084-344D-0376-0D9C91E7F7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64181"/>
            <a:ext cx="3124200" cy="1651819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5A540554-6C73-B2D3-B5B0-488AE17A6A0B}"/>
              </a:ext>
            </a:extLst>
          </p:cNvPr>
          <p:cNvSpPr txBox="1"/>
          <p:nvPr/>
        </p:nvSpPr>
        <p:spPr>
          <a:xfrm>
            <a:off x="8266594" y="604036"/>
            <a:ext cx="15917126" cy="1228605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endParaRPr lang="en-US" sz="4400" dirty="0"/>
          </a:p>
          <a:p>
            <a:endParaRPr lang="en-US" sz="4400" dirty="0"/>
          </a:p>
          <a:p>
            <a:r>
              <a:rPr lang="en-US" sz="5400" dirty="0">
                <a:solidFill>
                  <a:schemeClr val="tx1"/>
                </a:solidFill>
              </a:rPr>
              <a:t>LIRA technique showed better postoperative outcomes in terms of:</a:t>
            </a:r>
          </a:p>
          <a:p>
            <a:endParaRPr lang="en-US" sz="5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5400" b="1" dirty="0">
                <a:solidFill>
                  <a:schemeClr val="accent5">
                    <a:lumMod val="50000"/>
                  </a:schemeClr>
                </a:solidFill>
              </a:rPr>
              <a:t>Recurrence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5400" b="1" dirty="0">
                <a:solidFill>
                  <a:schemeClr val="accent5">
                    <a:lumMod val="50000"/>
                  </a:schemeClr>
                </a:solidFill>
              </a:rPr>
              <a:t>Bulging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5400" b="1" dirty="0">
                <a:solidFill>
                  <a:schemeClr val="accent5">
                    <a:lumMod val="50000"/>
                  </a:schemeClr>
                </a:solidFill>
              </a:rPr>
              <a:t>Seroma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5400" b="1" dirty="0">
                <a:solidFill>
                  <a:schemeClr val="accent5">
                    <a:lumMod val="50000"/>
                  </a:schemeClr>
                </a:solidFill>
              </a:rPr>
              <a:t>Post operative Pain</a:t>
            </a:r>
          </a:p>
          <a:p>
            <a:endParaRPr lang="en-US" sz="5400" b="1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en-US" sz="5400" dirty="0">
                <a:solidFill>
                  <a:schemeClr val="tx1"/>
                </a:solidFill>
              </a:rPr>
              <a:t>Operative time was not significantly longer in the LIRA group.</a:t>
            </a:r>
          </a:p>
          <a:p>
            <a:endParaRPr lang="en-US" sz="5400" dirty="0">
              <a:solidFill>
                <a:schemeClr val="tx1"/>
              </a:solidFill>
            </a:endParaRPr>
          </a:p>
          <a:p>
            <a:r>
              <a:rPr lang="en-US" sz="5400" dirty="0">
                <a:solidFill>
                  <a:schemeClr val="tx1"/>
                </a:solidFill>
              </a:rPr>
              <a:t>1 year mean distance between rectus </a:t>
            </a:r>
            <a:r>
              <a:rPr lang="en-US" sz="5400" b="1" dirty="0">
                <a:solidFill>
                  <a:schemeClr val="accent5">
                    <a:lumMod val="50000"/>
                  </a:schemeClr>
                </a:solidFill>
              </a:rPr>
              <a:t>&lt; in Lira group ( with statistical significance) </a:t>
            </a:r>
          </a:p>
          <a:p>
            <a:endParaRPr lang="en-US" sz="4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0" marR="0" indent="0" algn="l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475570905"/>
      </p:ext>
    </p:extLst>
  </p:cSld>
  <p:clrMapOvr>
    <a:masterClrMapping/>
  </p:clrMapOvr>
  <p:transition spd="slow">
    <p:cover dir="u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2D727C-B615-A6F9-9A4B-2894A15385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C7FB5285-7FC4-C331-3E17-1BC5253EA4C2}"/>
              </a:ext>
            </a:extLst>
          </p:cNvPr>
          <p:cNvSpPr/>
          <p:nvPr/>
        </p:nvSpPr>
        <p:spPr>
          <a:xfrm>
            <a:off x="0" y="-28575"/>
            <a:ext cx="8066314" cy="13715999"/>
          </a:xfrm>
          <a:prstGeom prst="rect">
            <a:avLst/>
          </a:prstGeom>
          <a:solidFill>
            <a:schemeClr val="accent5">
              <a:lumMod val="50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sym typeface="Times New Roman"/>
            </a:endParaRP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33ABD18F-9A9C-220F-76F3-BD8FB2781BF6}"/>
              </a:ext>
            </a:extLst>
          </p:cNvPr>
          <p:cNvSpPr txBox="1"/>
          <p:nvPr/>
        </p:nvSpPr>
        <p:spPr>
          <a:xfrm>
            <a:off x="9570242" y="2532626"/>
            <a:ext cx="13100050" cy="86517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857250" indent="-857250">
              <a:buFont typeface="Arial" panose="020B0604020202020204" pitchFamily="34" charset="0"/>
              <a:buChar char="•"/>
            </a:pPr>
            <a:endParaRPr kumimoji="0" lang="it-IT" sz="54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5" name="Immagine 4" descr="Immagine che contiene testo, Carattere, logo, biglietto da visita&#10;&#10;Il contenuto generato dall'IA potrebbe non essere corretto.">
            <a:extLst>
              <a:ext uri="{FF2B5EF4-FFF2-40B4-BE49-F238E27FC236}">
                <a16:creationId xmlns:a16="http://schemas.microsoft.com/office/drawing/2014/main" id="{46947AE0-FAD7-7C6E-41E1-4DD5B5B2DD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3121" y="11563656"/>
            <a:ext cx="2700879" cy="2123768"/>
          </a:xfrm>
          <a:prstGeom prst="rect">
            <a:avLst/>
          </a:prstGeom>
        </p:spPr>
      </p:pic>
      <p:pic>
        <p:nvPicPr>
          <p:cNvPr id="7" name="Immagine 6" descr="Immagine che contiene Carattere, logo, Elementi grafici, testo&#10;&#10;Il contenuto generato dall'IA potrebbe non essere corretto.">
            <a:extLst>
              <a:ext uri="{FF2B5EF4-FFF2-40B4-BE49-F238E27FC236}">
                <a16:creationId xmlns:a16="http://schemas.microsoft.com/office/drawing/2014/main" id="{1A5C8A64-D13A-F8C9-E1C9-55ABB34F20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64181"/>
            <a:ext cx="3124200" cy="1651819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8C57816D-080D-77C4-1421-B549529114CE}"/>
              </a:ext>
            </a:extLst>
          </p:cNvPr>
          <p:cNvSpPr txBox="1"/>
          <p:nvPr/>
        </p:nvSpPr>
        <p:spPr>
          <a:xfrm>
            <a:off x="8524568" y="2979174"/>
            <a:ext cx="15161342" cy="842172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accent5">
                    <a:lumMod val="50000"/>
                  </a:schemeClr>
                </a:solidFill>
              </a:rPr>
              <a:t>LIRA is a safe and effective technique for abdominal wall reconstruction. </a:t>
            </a:r>
          </a:p>
          <a:p>
            <a:pPr algn="ctr"/>
            <a:endParaRPr lang="en-US" sz="5400" b="1" dirty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en-US" sz="5400" b="1" dirty="0">
                <a:solidFill>
                  <a:schemeClr val="accent5">
                    <a:lumMod val="50000"/>
                  </a:schemeClr>
                </a:solidFill>
              </a:rPr>
              <a:t>These results may be related to the reduced midline tension attained through the creation of two rectus aponeurosis flaps</a:t>
            </a:r>
          </a:p>
          <a:p>
            <a:pPr algn="ctr"/>
            <a:endParaRPr kumimoji="0" lang="en-US" sz="5400" b="1" i="0" u="none" strike="noStrike" cap="none" spc="0" normalizeH="0" baseline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uFillTx/>
              <a:latin typeface="+mj-lt"/>
              <a:ea typeface="+mj-ea"/>
              <a:cs typeface="+mj-cs"/>
              <a:sym typeface="Times New Roman"/>
            </a:endParaRPr>
          </a:p>
          <a:p>
            <a:pPr algn="ctr"/>
            <a:r>
              <a:rPr lang="en-US" sz="3200" b="1" dirty="0">
                <a:solidFill>
                  <a:schemeClr val="accent5">
                    <a:lumMod val="50000"/>
                  </a:schemeClr>
                </a:solidFill>
              </a:rPr>
              <a:t>To draw definitive conclusions, randomized, controlled, multicentric prospective studies with a large patient sample and longer follow-up are necessary.</a:t>
            </a:r>
            <a:endParaRPr lang="it-IT" sz="3200" b="1" dirty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kumimoji="0" lang="en-US" sz="5400" b="0" i="0" u="none" strike="noStrike" cap="none" spc="0" normalizeH="0" baseline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uFillTx/>
              <a:latin typeface="+mj-lt"/>
              <a:ea typeface="+mj-ea"/>
              <a:cs typeface="+mj-cs"/>
              <a:sym typeface="Times New Roman"/>
            </a:endParaRPr>
          </a:p>
          <a:p>
            <a:endParaRPr kumimoji="0" lang="it-IT" sz="54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Times New Roman"/>
            </a:endParaRP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0AE9C5B2-A562-3353-8000-8BE22BFD7ED7}"/>
              </a:ext>
            </a:extLst>
          </p:cNvPr>
          <p:cNvSpPr txBox="1"/>
          <p:nvPr/>
        </p:nvSpPr>
        <p:spPr>
          <a:xfrm>
            <a:off x="200280" y="4980918"/>
            <a:ext cx="7665753" cy="103688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it-IT" sz="6600" b="1" dirty="0">
                <a:solidFill>
                  <a:schemeClr val="bg1"/>
                </a:solidFill>
              </a:rPr>
              <a:t>CONCLUSIONS</a:t>
            </a:r>
            <a:r>
              <a:rPr kumimoji="0" lang="it-IT" sz="66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+mj-lt"/>
                <a:ea typeface="+mj-ea"/>
                <a:cs typeface="+mj-cs"/>
                <a:sym typeface="Times New Roman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191554839"/>
      </p:ext>
    </p:extLst>
  </p:cSld>
  <p:clrMapOvr>
    <a:masterClrMapping/>
  </p:clrMapOvr>
  <p:transition spd="slow">
    <p:cover dir="u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 descr="Immagine che contiene schermata, testo, Rettangolo, blu&#10;&#10;Il contenuto generato dall'IA potrebbe non essere corretto.">
            <a:extLst>
              <a:ext uri="{FF2B5EF4-FFF2-40B4-BE49-F238E27FC236}">
                <a16:creationId xmlns:a16="http://schemas.microsoft.com/office/drawing/2014/main" id="{A42C5BA7-D169-A671-DF67-3CB013522A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5" name="temp_1766591472152_0">
            <a:hlinkClick r:id="" action="ppaction://media"/>
            <a:extLst>
              <a:ext uri="{FF2B5EF4-FFF2-40B4-BE49-F238E27FC236}">
                <a16:creationId xmlns:a16="http://schemas.microsoft.com/office/drawing/2014/main" id="{D12F3D46-AD48-E7C5-7C88-6DF2B387398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720281" y="-1"/>
            <a:ext cx="15347092" cy="9489990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4BCF7A6B-8B9D-BCBE-6F74-F78A78A0A5E5}"/>
              </a:ext>
            </a:extLst>
          </p:cNvPr>
          <p:cNvSpPr txBox="1"/>
          <p:nvPr/>
        </p:nvSpPr>
        <p:spPr>
          <a:xfrm>
            <a:off x="5469924" y="9833601"/>
            <a:ext cx="13444151" cy="123726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449262" rtl="0" fontAlgn="auto" latinLnBrk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it-IT" sz="8000" b="1" dirty="0">
                <a:solidFill>
                  <a:schemeClr val="accent5">
                    <a:lumMod val="50000"/>
                  </a:schemeClr>
                </a:solidFill>
              </a:rPr>
              <a:t>Thank </a:t>
            </a:r>
            <a:r>
              <a:rPr lang="it-IT" sz="8000" b="1" dirty="0" err="1">
                <a:solidFill>
                  <a:schemeClr val="accent5">
                    <a:lumMod val="50000"/>
                  </a:schemeClr>
                </a:solidFill>
              </a:rPr>
              <a:t>you</a:t>
            </a:r>
            <a:r>
              <a:rPr lang="it-IT" sz="8000" b="1" dirty="0">
                <a:solidFill>
                  <a:schemeClr val="accent5">
                    <a:lumMod val="50000"/>
                  </a:schemeClr>
                </a:solidFill>
              </a:rPr>
              <a:t> for </a:t>
            </a:r>
            <a:r>
              <a:rPr lang="it-IT" sz="8000" b="1" dirty="0" err="1">
                <a:solidFill>
                  <a:schemeClr val="accent5">
                    <a:lumMod val="50000"/>
                  </a:schemeClr>
                </a:solidFill>
              </a:rPr>
              <a:t>attention</a:t>
            </a:r>
            <a:r>
              <a:rPr lang="it-IT" sz="8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endParaRPr kumimoji="0" lang="it-IT" sz="8000" b="1" i="0" u="none" strike="noStrike" cap="none" spc="0" normalizeH="0" baseline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uFillTx/>
              <a:latin typeface="+mj-lt"/>
              <a:ea typeface="+mj-ea"/>
              <a:cs typeface="+mj-cs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4462304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4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42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04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4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5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Office">
  <a:themeElements>
    <a:clrScheme name="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CC99"/>
      </a:accent1>
      <a:accent2>
        <a:srgbClr val="3333CC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449262" rtl="0" fontAlgn="auto" latinLnBrk="0" hangingPunct="0">
          <a:lnSpc>
            <a:spcPct val="93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Times New Roman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449262" rtl="0" fontAlgn="auto" latinLnBrk="0" hangingPunct="0">
          <a:lnSpc>
            <a:spcPct val="93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Times New Roman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">
  <a:themeElements>
    <a:clrScheme name="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CC99"/>
      </a:accent1>
      <a:accent2>
        <a:srgbClr val="3333CC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">
      <a:majorFont>
        <a:latin typeface="Times New Roman"/>
        <a:ea typeface="Times New Roman"/>
        <a:cs typeface="Times New Roman"/>
      </a:majorFont>
      <a:minorFont>
        <a:latin typeface="Helvetica"/>
        <a:ea typeface="Helvetica"/>
        <a:cs typeface="Helvetic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449262" rtl="0" fontAlgn="auto" latinLnBrk="0" hangingPunct="0">
          <a:lnSpc>
            <a:spcPct val="93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Times New Roman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449262" rtl="0" fontAlgn="auto" latinLnBrk="0" hangingPunct="0">
          <a:lnSpc>
            <a:spcPct val="93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Times New Roman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Atlas</Template>
  <TotalTime>2628</TotalTime>
  <Words>1555</Words>
  <Application>Microsoft Macintosh PowerPoint</Application>
  <PresentationFormat>Personalizzato</PresentationFormat>
  <Paragraphs>303</Paragraphs>
  <Slides>25</Slides>
  <Notes>12</Notes>
  <HiddenSlides>0</HiddenSlides>
  <MMClips>9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25</vt:i4>
      </vt:variant>
    </vt:vector>
  </HeadingPairs>
  <TitlesOfParts>
    <vt:vector size="32" baseType="lpstr">
      <vt:lpstr>Aptos</vt:lpstr>
      <vt:lpstr>Arial</vt:lpstr>
      <vt:lpstr>Calibri</vt:lpstr>
      <vt:lpstr>Helvetica</vt:lpstr>
      <vt:lpstr>Helvetica Light</vt:lpstr>
      <vt:lpstr>Times New Roman</vt:lpstr>
      <vt:lpstr>Office</vt:lpstr>
      <vt:lpstr>Presentazione standard di PowerPoint</vt:lpstr>
      <vt:lpstr> 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cp:lastModifiedBy>Davide Moioli</cp:lastModifiedBy>
  <cp:revision>64</cp:revision>
  <dcterms:modified xsi:type="dcterms:W3CDTF">2025-12-31T14:34:58Z</dcterms:modified>
</cp:coreProperties>
</file>