
<file path=[Content_Types].xml><?xml version="1.0" encoding="utf-8"?>
<Types xmlns="http://schemas.openxmlformats.org/package/2006/content-types">
  <Default Extension="png" ContentType="image/png"/>
  <Default Extension="mov" ContentType="video/quicktime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50393600" cy="284353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1261414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2522829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3784243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5045659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6307073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7568489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8829903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10091318" algn="l" defTabSz="2522829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0" d="100"/>
          <a:sy n="20" d="100"/>
        </p:scale>
        <p:origin x="1584" y="1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2522829" latinLnBrk="0">
      <a:defRPr sz="1200">
        <a:latin typeface="+mj-lt"/>
        <a:ea typeface="+mj-ea"/>
        <a:cs typeface="+mj-cs"/>
        <a:sym typeface="Calibri"/>
      </a:defRPr>
    </a:lvl1pPr>
    <a:lvl2pPr indent="228600" defTabSz="2522829" latinLnBrk="0">
      <a:defRPr sz="1200">
        <a:latin typeface="+mj-lt"/>
        <a:ea typeface="+mj-ea"/>
        <a:cs typeface="+mj-cs"/>
        <a:sym typeface="Calibri"/>
      </a:defRPr>
    </a:lvl2pPr>
    <a:lvl3pPr indent="457200" defTabSz="2522829" latinLnBrk="0">
      <a:defRPr sz="1200">
        <a:latin typeface="+mj-lt"/>
        <a:ea typeface="+mj-ea"/>
        <a:cs typeface="+mj-cs"/>
        <a:sym typeface="Calibri"/>
      </a:defRPr>
    </a:lvl3pPr>
    <a:lvl4pPr indent="685800" defTabSz="2522829" latinLnBrk="0">
      <a:defRPr sz="1200">
        <a:latin typeface="+mj-lt"/>
        <a:ea typeface="+mj-ea"/>
        <a:cs typeface="+mj-cs"/>
        <a:sym typeface="Calibri"/>
      </a:defRPr>
    </a:lvl4pPr>
    <a:lvl5pPr indent="914400" defTabSz="2522829" latinLnBrk="0">
      <a:defRPr sz="1200">
        <a:latin typeface="+mj-lt"/>
        <a:ea typeface="+mj-ea"/>
        <a:cs typeface="+mj-cs"/>
        <a:sym typeface="Calibri"/>
      </a:defRPr>
    </a:lvl5pPr>
    <a:lvl6pPr indent="1143000" defTabSz="2522829" latinLnBrk="0">
      <a:defRPr sz="1200">
        <a:latin typeface="+mj-lt"/>
        <a:ea typeface="+mj-ea"/>
        <a:cs typeface="+mj-cs"/>
        <a:sym typeface="Calibri"/>
      </a:defRPr>
    </a:lvl6pPr>
    <a:lvl7pPr indent="1371600" defTabSz="2522829" latinLnBrk="0">
      <a:defRPr sz="1200">
        <a:latin typeface="+mj-lt"/>
        <a:ea typeface="+mj-ea"/>
        <a:cs typeface="+mj-cs"/>
        <a:sym typeface="Calibri"/>
      </a:defRPr>
    </a:lvl7pPr>
    <a:lvl8pPr indent="1600200" defTabSz="2522829" latinLnBrk="0">
      <a:defRPr sz="1200">
        <a:latin typeface="+mj-lt"/>
        <a:ea typeface="+mj-ea"/>
        <a:cs typeface="+mj-cs"/>
        <a:sym typeface="Calibri"/>
      </a:defRPr>
    </a:lvl8pPr>
    <a:lvl9pPr indent="1828800" defTabSz="2522829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olo Testo"/>
          <p:cNvSpPr txBox="1">
            <a:spLocks noGrp="1"/>
          </p:cNvSpPr>
          <p:nvPr>
            <p:ph type="title"/>
          </p:nvPr>
        </p:nvSpPr>
        <p:spPr>
          <a:xfrm>
            <a:off x="1889998" y="5889902"/>
            <a:ext cx="21419980" cy="4064122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12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3779996" y="10744024"/>
            <a:ext cx="17639984" cy="4845345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1259997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2519995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3779992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503999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3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Testo"/>
          <p:cNvSpPr txBox="1">
            <a:spLocks noGrp="1"/>
          </p:cNvSpPr>
          <p:nvPr>
            <p:ph type="title"/>
          </p:nvPr>
        </p:nvSpPr>
        <p:spPr>
          <a:xfrm>
            <a:off x="1259998" y="759280"/>
            <a:ext cx="22679980" cy="3160008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21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259998" y="4424010"/>
            <a:ext cx="22679980" cy="12512752"/>
          </a:xfrm>
          <a:prstGeom prst="rect">
            <a:avLst/>
          </a:prstGeom>
        </p:spPr>
        <p:txBody>
          <a:bodyPr/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22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Testo"/>
          <p:cNvSpPr txBox="1">
            <a:spLocks noGrp="1"/>
          </p:cNvSpPr>
          <p:nvPr>
            <p:ph type="title"/>
          </p:nvPr>
        </p:nvSpPr>
        <p:spPr>
          <a:xfrm>
            <a:off x="1990624" y="12183584"/>
            <a:ext cx="21419980" cy="3765676"/>
          </a:xfrm>
          <a:prstGeom prst="rect">
            <a:avLst/>
          </a:prstGeom>
        </p:spPr>
        <p:txBody>
          <a:bodyPr anchor="t"/>
          <a:lstStyle>
            <a:lvl1pPr algn="l">
              <a:defRPr sz="11000" b="1" cap="all"/>
            </a:lvl1pPr>
          </a:lstStyle>
          <a:p>
            <a:r>
              <a:t>Titolo Testo</a:t>
            </a:r>
          </a:p>
        </p:txBody>
      </p:sp>
      <p:sp>
        <p:nvSpPr>
          <p:cNvPr id="30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990624" y="8036076"/>
            <a:ext cx="21419980" cy="414750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300"/>
              </a:spcBef>
              <a:buSzTx/>
              <a:buFontTx/>
              <a:buNone/>
              <a:defRPr sz="5500">
                <a:solidFill>
                  <a:srgbClr val="888888"/>
                </a:solidFill>
              </a:defRPr>
            </a:lvl1pPr>
            <a:lvl2pPr marL="0" indent="1259997">
              <a:spcBef>
                <a:spcPts val="1300"/>
              </a:spcBef>
              <a:buSzTx/>
              <a:buFontTx/>
              <a:buNone/>
              <a:defRPr sz="5500">
                <a:solidFill>
                  <a:srgbClr val="888888"/>
                </a:solidFill>
              </a:defRPr>
            </a:lvl2pPr>
            <a:lvl3pPr marL="0" indent="2519995">
              <a:spcBef>
                <a:spcPts val="1300"/>
              </a:spcBef>
              <a:buSzTx/>
              <a:buFontTx/>
              <a:buNone/>
              <a:defRPr sz="5500">
                <a:solidFill>
                  <a:srgbClr val="888888"/>
                </a:solidFill>
              </a:defRPr>
            </a:lvl3pPr>
            <a:lvl4pPr marL="0" indent="3779992">
              <a:spcBef>
                <a:spcPts val="1300"/>
              </a:spcBef>
              <a:buSzTx/>
              <a:buFontTx/>
              <a:buNone/>
              <a:defRPr sz="5500">
                <a:solidFill>
                  <a:srgbClr val="888888"/>
                </a:solidFill>
              </a:defRPr>
            </a:lvl4pPr>
            <a:lvl5pPr marL="0" indent="5039990">
              <a:spcBef>
                <a:spcPts val="1300"/>
              </a:spcBef>
              <a:buSzTx/>
              <a:buFontTx/>
              <a:buNone/>
              <a:defRPr sz="5500">
                <a:solidFill>
                  <a:srgbClr val="888888"/>
                </a:solidFill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3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olo Testo"/>
          <p:cNvSpPr txBox="1">
            <a:spLocks noGrp="1"/>
          </p:cNvSpPr>
          <p:nvPr>
            <p:ph type="title"/>
          </p:nvPr>
        </p:nvSpPr>
        <p:spPr>
          <a:xfrm>
            <a:off x="1259998" y="759280"/>
            <a:ext cx="22679980" cy="3160008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39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259998" y="4424010"/>
            <a:ext cx="11129990" cy="12512752"/>
          </a:xfrm>
          <a:prstGeom prst="rect">
            <a:avLst/>
          </a:prstGeom>
        </p:spPr>
        <p:txBody>
          <a:bodyPr/>
          <a:lstStyle>
            <a:lvl1pPr>
              <a:spcBef>
                <a:spcPts val="1800"/>
              </a:spcBef>
              <a:defRPr sz="7700"/>
            </a:lvl1pPr>
            <a:lvl2pPr marL="2178745" indent="-918747">
              <a:spcBef>
                <a:spcPts val="1800"/>
              </a:spcBef>
              <a:defRPr sz="7700"/>
            </a:lvl2pPr>
            <a:lvl3pPr marL="3401993" indent="-881998">
              <a:spcBef>
                <a:spcPts val="1800"/>
              </a:spcBef>
              <a:defRPr sz="7700"/>
            </a:lvl3pPr>
            <a:lvl4pPr marL="4769990" indent="-989998">
              <a:spcBef>
                <a:spcPts val="1800"/>
              </a:spcBef>
              <a:defRPr sz="7700"/>
            </a:lvl4pPr>
            <a:lvl5pPr marL="6029988" indent="-989998">
              <a:spcBef>
                <a:spcPts val="1800"/>
              </a:spcBef>
              <a:defRPr sz="7700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0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olo Testo"/>
          <p:cNvSpPr txBox="1">
            <a:spLocks noGrp="1"/>
          </p:cNvSpPr>
          <p:nvPr>
            <p:ph type="title"/>
          </p:nvPr>
        </p:nvSpPr>
        <p:spPr>
          <a:xfrm>
            <a:off x="1259998" y="759280"/>
            <a:ext cx="22679980" cy="3160008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48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259998" y="4244066"/>
            <a:ext cx="11134367" cy="1768726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500"/>
              </a:spcBef>
              <a:buSzTx/>
              <a:buFontTx/>
              <a:buNone/>
              <a:defRPr sz="6600" b="1"/>
            </a:lvl1pPr>
            <a:lvl2pPr marL="0" indent="1259997">
              <a:spcBef>
                <a:spcPts val="1500"/>
              </a:spcBef>
              <a:buSzTx/>
              <a:buFontTx/>
              <a:buNone/>
              <a:defRPr sz="6600" b="1"/>
            </a:lvl2pPr>
            <a:lvl3pPr marL="0" indent="2519995">
              <a:spcBef>
                <a:spcPts val="1500"/>
              </a:spcBef>
              <a:buSzTx/>
              <a:buFontTx/>
              <a:buNone/>
              <a:defRPr sz="6600" b="1"/>
            </a:lvl3pPr>
            <a:lvl4pPr marL="0" indent="3779992">
              <a:spcBef>
                <a:spcPts val="1500"/>
              </a:spcBef>
              <a:buSzTx/>
              <a:buFontTx/>
              <a:buNone/>
              <a:defRPr sz="6600" b="1"/>
            </a:lvl4pPr>
            <a:lvl5pPr marL="0" indent="5039990">
              <a:spcBef>
                <a:spcPts val="1500"/>
              </a:spcBef>
              <a:buSzTx/>
              <a:buFontTx/>
              <a:buNone/>
              <a:defRPr sz="6600" b="1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12801238" y="4244066"/>
            <a:ext cx="11138741" cy="1768726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1500"/>
              </a:spcBef>
              <a:buSzTx/>
              <a:buFontTx/>
              <a:buNone/>
              <a:defRPr sz="6600" b="1"/>
            </a:pPr>
            <a:endParaRPr/>
          </a:p>
        </p:txBody>
      </p:sp>
      <p:sp>
        <p:nvSpPr>
          <p:cNvPr id="50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olo Testo"/>
          <p:cNvSpPr txBox="1">
            <a:spLocks noGrp="1"/>
          </p:cNvSpPr>
          <p:nvPr>
            <p:ph type="title"/>
          </p:nvPr>
        </p:nvSpPr>
        <p:spPr>
          <a:xfrm>
            <a:off x="1259998" y="759280"/>
            <a:ext cx="22679980" cy="3160008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5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olo Testo"/>
          <p:cNvSpPr txBox="1">
            <a:spLocks noGrp="1"/>
          </p:cNvSpPr>
          <p:nvPr>
            <p:ph type="title"/>
          </p:nvPr>
        </p:nvSpPr>
        <p:spPr>
          <a:xfrm>
            <a:off x="1260000" y="754890"/>
            <a:ext cx="8290619" cy="3212675"/>
          </a:xfrm>
          <a:prstGeom prst="rect">
            <a:avLst/>
          </a:prstGeom>
        </p:spPr>
        <p:txBody>
          <a:bodyPr anchor="b"/>
          <a:lstStyle>
            <a:lvl1pPr algn="l">
              <a:defRPr sz="5500" b="1"/>
            </a:lvl1pPr>
          </a:lstStyle>
          <a:p>
            <a:r>
              <a:t>Titolo Testo</a:t>
            </a:r>
          </a:p>
        </p:txBody>
      </p:sp>
      <p:sp>
        <p:nvSpPr>
          <p:cNvPr id="73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9852490" y="754892"/>
            <a:ext cx="14087486" cy="16181872"/>
          </a:xfrm>
          <a:prstGeom prst="rect">
            <a:avLst/>
          </a:prstGeom>
        </p:spPr>
        <p:txBody>
          <a:bodyPr/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1260000" y="3967565"/>
            <a:ext cx="8290619" cy="12969199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900"/>
              </a:spcBef>
              <a:buSzTx/>
              <a:buFontTx/>
              <a:buNone/>
              <a:defRPr sz="3800"/>
            </a:pPr>
            <a:endParaRPr/>
          </a:p>
        </p:txBody>
      </p:sp>
      <p:sp>
        <p:nvSpPr>
          <p:cNvPr id="7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olo Testo"/>
          <p:cNvSpPr txBox="1">
            <a:spLocks noGrp="1"/>
          </p:cNvSpPr>
          <p:nvPr>
            <p:ph type="title"/>
          </p:nvPr>
        </p:nvSpPr>
        <p:spPr>
          <a:xfrm>
            <a:off x="4939370" y="13272028"/>
            <a:ext cx="15119987" cy="1566839"/>
          </a:xfrm>
          <a:prstGeom prst="rect">
            <a:avLst/>
          </a:prstGeom>
        </p:spPr>
        <p:txBody>
          <a:bodyPr anchor="b"/>
          <a:lstStyle>
            <a:lvl1pPr algn="l">
              <a:defRPr sz="5500" b="1"/>
            </a:lvl1pPr>
          </a:lstStyle>
          <a:p>
            <a:r>
              <a:t>Titolo Testo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939370" y="1694115"/>
            <a:ext cx="15119987" cy="113760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4939370" y="14838867"/>
            <a:ext cx="15119987" cy="222517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900"/>
              </a:spcBef>
              <a:buSzTx/>
              <a:buFontTx/>
              <a:buNone/>
              <a:defRPr sz="3800"/>
            </a:lvl1pPr>
            <a:lvl2pPr marL="0" indent="1259997">
              <a:spcBef>
                <a:spcPts val="900"/>
              </a:spcBef>
              <a:buSzTx/>
              <a:buFontTx/>
              <a:buNone/>
              <a:defRPr sz="3800"/>
            </a:lvl2pPr>
            <a:lvl3pPr marL="0" indent="2519995">
              <a:spcBef>
                <a:spcPts val="900"/>
              </a:spcBef>
              <a:buSzTx/>
              <a:buFontTx/>
              <a:buNone/>
              <a:defRPr sz="3800"/>
            </a:lvl3pPr>
            <a:lvl4pPr marL="0" indent="3779992">
              <a:spcBef>
                <a:spcPts val="900"/>
              </a:spcBef>
              <a:buSzTx/>
              <a:buFontTx/>
              <a:buNone/>
              <a:defRPr sz="3800"/>
            </a:lvl4pPr>
            <a:lvl5pPr marL="0" indent="5039990">
              <a:spcBef>
                <a:spcPts val="900"/>
              </a:spcBef>
              <a:buSzTx/>
              <a:buFontTx/>
              <a:buNone/>
              <a:defRPr sz="3800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8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Testo"/>
          <p:cNvSpPr txBox="1">
            <a:spLocks noGrp="1"/>
          </p:cNvSpPr>
          <p:nvPr>
            <p:ph type="title"/>
          </p:nvPr>
        </p:nvSpPr>
        <p:spPr>
          <a:xfrm>
            <a:off x="2519679" y="381770"/>
            <a:ext cx="45354241" cy="62531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Titolo Testo</a:t>
            </a:r>
          </a:p>
        </p:txBody>
      </p:sp>
      <p:sp>
        <p:nvSpPr>
          <p:cNvPr id="3" name="Corpo livello uno…"/>
          <p:cNvSpPr txBox="1">
            <a:spLocks noGrp="1"/>
          </p:cNvSpPr>
          <p:nvPr>
            <p:ph type="body" idx="1"/>
          </p:nvPr>
        </p:nvSpPr>
        <p:spPr>
          <a:xfrm>
            <a:off x="2519679" y="6634903"/>
            <a:ext cx="45354241" cy="21800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23411006" y="17824403"/>
            <a:ext cx="528970" cy="506944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33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2519995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944998" marR="0" indent="-944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2159995" marR="0" indent="-899997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–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3359993" marR="0" indent="-839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4787990" marR="0" indent="-1007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–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6047988" marR="0" indent="-1007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»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7307985" marR="0" indent="-1007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8567983" marR="0" indent="-1007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9827980" marR="0" indent="-1007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11087978" marR="0" indent="-1007998" algn="l" defTabSz="2519995" rtl="0" latinLnBrk="0">
        <a:lnSpc>
          <a:spcPct val="100000"/>
        </a:lnSpc>
        <a:spcBef>
          <a:spcPts val="2100"/>
        </a:spcBef>
        <a:spcAft>
          <a:spcPts val="0"/>
        </a:spcAft>
        <a:buClrTx/>
        <a:buSzPct val="1000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1261414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2522829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3784243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5045659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6307073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7568489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8829903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10091318" algn="r" defTabSz="2522829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3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tif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ttangolo arrotondato 8"/>
          <p:cNvSpPr/>
          <p:nvPr/>
        </p:nvSpPr>
        <p:spPr>
          <a:xfrm>
            <a:off x="20472382" y="12860970"/>
            <a:ext cx="30659972" cy="3240538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5" name="Rettangolo arrotondato 8"/>
          <p:cNvSpPr/>
          <p:nvPr/>
        </p:nvSpPr>
        <p:spPr>
          <a:xfrm>
            <a:off x="20397638" y="24090022"/>
            <a:ext cx="30659972" cy="2277691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6" name="Freeform 3"/>
          <p:cNvSpPr/>
          <p:nvPr/>
        </p:nvSpPr>
        <p:spPr>
          <a:xfrm>
            <a:off x="-13561965" y="-8814269"/>
            <a:ext cx="49227350" cy="49227349"/>
          </a:xfrm>
          <a:prstGeom prst="ellipse">
            <a:avLst/>
          </a:prstGeom>
          <a:gradFill>
            <a:gsLst>
              <a:gs pos="0">
                <a:srgbClr val="0447B1"/>
              </a:gs>
              <a:gs pos="100000">
                <a:srgbClr val="0447B1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7" name="Freeform 9"/>
          <p:cNvSpPr/>
          <p:nvPr/>
        </p:nvSpPr>
        <p:spPr>
          <a:xfrm>
            <a:off x="-18179212" y="-8578020"/>
            <a:ext cx="49227350" cy="49227350"/>
          </a:xfrm>
          <a:prstGeom prst="ellipse">
            <a:avLst/>
          </a:prstGeom>
          <a:gradFill>
            <a:gsLst>
              <a:gs pos="0">
                <a:srgbClr val="0447B1"/>
              </a:gs>
              <a:gs pos="100000">
                <a:srgbClr val="0447B1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8" name="Freeform 12"/>
          <p:cNvSpPr/>
          <p:nvPr/>
        </p:nvSpPr>
        <p:spPr>
          <a:xfrm>
            <a:off x="-7961650" y="-2383233"/>
            <a:ext cx="35876434" cy="35876435"/>
          </a:xfrm>
          <a:prstGeom prst="ellipse">
            <a:avLst/>
          </a:prstGeom>
          <a:gradFill>
            <a:gsLst>
              <a:gs pos="0">
                <a:srgbClr val="0447B1"/>
              </a:gs>
              <a:gs pos="100000">
                <a:srgbClr val="0447B1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9" name="TextBox 23"/>
          <p:cNvSpPr txBox="1"/>
          <p:nvPr/>
        </p:nvSpPr>
        <p:spPr>
          <a:xfrm>
            <a:off x="25041276" y="2492853"/>
            <a:ext cx="24383140" cy="88739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just">
              <a:defRPr sz="11900" b="1">
                <a:solidFill>
                  <a:srgbClr val="2F6EBA"/>
                </a:solidFill>
              </a:defRPr>
            </a:lvl1pPr>
          </a:lstStyle>
          <a:p>
            <a:r>
              <a:rPr dirty="0"/>
              <a:t>Late Perforated Marginal Ulcer After One Anastomosis Gastric Bypass (OAGB): Laparoscopic Treatment of a Rare but Life-Threatening Complication</a:t>
            </a:r>
          </a:p>
        </p:txBody>
      </p:sp>
      <p:sp>
        <p:nvSpPr>
          <p:cNvPr id="100" name="TextBox 24"/>
          <p:cNvSpPr txBox="1"/>
          <p:nvPr/>
        </p:nvSpPr>
        <p:spPr>
          <a:xfrm>
            <a:off x="27773228" y="13057150"/>
            <a:ext cx="20078540" cy="2348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ts val="18900"/>
              </a:lnSpc>
              <a:defRPr sz="13500" b="1">
                <a:solidFill>
                  <a:srgbClr val="FFFFFF"/>
                </a:solidFill>
              </a:defRPr>
            </a:lvl1pPr>
          </a:lstStyle>
          <a:p>
            <a:r>
              <a:t>Dr. Michele Marini</a:t>
            </a:r>
          </a:p>
        </p:txBody>
      </p:sp>
      <p:sp>
        <p:nvSpPr>
          <p:cNvPr id="101" name="TextBox 29"/>
          <p:cNvSpPr txBox="1"/>
          <p:nvPr/>
        </p:nvSpPr>
        <p:spPr>
          <a:xfrm>
            <a:off x="40947953" y="24498152"/>
            <a:ext cx="7016436" cy="11870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ts val="9700"/>
              </a:lnSpc>
              <a:defRPr sz="6900" b="1">
                <a:solidFill>
                  <a:srgbClr val="FFFFFF"/>
                </a:solidFill>
                <a:latin typeface="Barlow Bold"/>
                <a:ea typeface="Barlow Bold"/>
                <a:cs typeface="Barlow Bold"/>
                <a:sym typeface="Barlow Bold"/>
              </a:defRPr>
            </a:lvl1pPr>
          </a:lstStyle>
          <a:p>
            <a:r>
              <a:t>Maggio 2026</a:t>
            </a:r>
          </a:p>
        </p:txBody>
      </p:sp>
      <p:pic>
        <p:nvPicPr>
          <p:cNvPr id="102" name="Immagine 32" descr="Immagine 3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38788" y="-430169"/>
            <a:ext cx="20715196" cy="29310354"/>
          </a:xfrm>
          <a:prstGeom prst="rect">
            <a:avLst/>
          </a:prstGeom>
          <a:ln w="12700">
            <a:miter lim="400000"/>
          </a:ln>
        </p:spPr>
      </p:pic>
      <p:pic>
        <p:nvPicPr>
          <p:cNvPr id="103" name="Immagine 33" descr="Immagine 33"/>
          <p:cNvPicPr>
            <a:picLocks noChangeAspect="1"/>
          </p:cNvPicPr>
          <p:nvPr/>
        </p:nvPicPr>
        <p:blipFill>
          <a:blip r:embed="rId3">
            <a:extLst/>
          </a:blip>
          <a:srcRect l="65145" t="6403" r="2293" b="69619"/>
          <a:stretch>
            <a:fillRect/>
          </a:stretch>
        </p:blipFill>
        <p:spPr>
          <a:xfrm rot="5400000">
            <a:off x="5845569" y="12406787"/>
            <a:ext cx="29357648" cy="3668821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TextBox 16"/>
          <p:cNvSpPr txBox="1"/>
          <p:nvPr/>
        </p:nvSpPr>
        <p:spPr>
          <a:xfrm>
            <a:off x="26254695" y="18937861"/>
            <a:ext cx="23536454" cy="4514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defRPr sz="10200" b="1" i="1">
                <a:solidFill>
                  <a:srgbClr val="0070C0"/>
                </a:solidFill>
              </a:defRPr>
            </a:pPr>
            <a:r>
              <a:t>Asst Bergamo Est - Ospedale Bolognini di Seriate</a:t>
            </a:r>
          </a:p>
          <a:p>
            <a:pPr>
              <a:defRPr sz="10200" b="1" i="1">
                <a:solidFill>
                  <a:srgbClr val="0070C0"/>
                </a:solidFill>
              </a:defRPr>
            </a:pPr>
            <a:r>
              <a:t>Direttore Dr. Antonio Piazzini Albani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" name="Rettangolo arrotondato 8"/>
          <p:cNvGrpSpPr/>
          <p:nvPr/>
        </p:nvGrpSpPr>
        <p:grpSpPr>
          <a:xfrm>
            <a:off x="1345261" y="5820038"/>
            <a:ext cx="47039954" cy="2099999"/>
            <a:chOff x="0" y="0"/>
            <a:chExt cx="47039953" cy="2099997"/>
          </a:xfrm>
        </p:grpSpPr>
        <p:sp>
          <p:nvSpPr>
            <p:cNvPr id="106" name="Rettangolo arrotondato"/>
            <p:cNvSpPr/>
            <p:nvPr/>
          </p:nvSpPr>
          <p:spPr>
            <a:xfrm flipH="1">
              <a:off x="0" y="0"/>
              <a:ext cx="47039954" cy="209999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8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7" name="Case presentation"/>
            <p:cNvSpPr txBox="1"/>
            <p:nvPr/>
          </p:nvSpPr>
          <p:spPr>
            <a:xfrm>
              <a:off x="148233" y="374673"/>
              <a:ext cx="46743489" cy="13506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defTabSz="914400">
                <a:defRPr sz="9900" b="1">
                  <a:solidFill>
                    <a:srgbClr val="FFFFFF"/>
                  </a:solidFill>
                </a:defRPr>
              </a:lvl1pPr>
            </a:lstStyle>
            <a:p>
              <a:r>
                <a:t>Case presentation</a:t>
              </a:r>
            </a:p>
          </p:txBody>
        </p:sp>
      </p:grpSp>
      <p:sp>
        <p:nvSpPr>
          <p:cNvPr id="109" name="CasellaDiTesto 10"/>
          <p:cNvSpPr txBox="1"/>
          <p:nvPr/>
        </p:nvSpPr>
        <p:spPr>
          <a:xfrm>
            <a:off x="11271646" y="2457054"/>
            <a:ext cx="36448527" cy="12036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just">
              <a:defRPr sz="8800" b="1">
                <a:solidFill>
                  <a:srgbClr val="2F6EBA"/>
                </a:solidFill>
              </a:defRPr>
            </a:lvl1pPr>
          </a:lstStyle>
          <a:p>
            <a:r>
              <a:t>Late Perforated Marginal Ulcer After One Anastomosis Gastric Bypass (OAGB)</a:t>
            </a:r>
          </a:p>
        </p:txBody>
      </p:sp>
      <p:sp>
        <p:nvSpPr>
          <p:cNvPr id="110" name="Rettangolo con angoli arrotondati 12"/>
          <p:cNvSpPr/>
          <p:nvPr/>
        </p:nvSpPr>
        <p:spPr>
          <a:xfrm>
            <a:off x="1345261" y="2250044"/>
            <a:ext cx="9449991" cy="209999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 sz="13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1" name="Rettangolo arrotondato 8"/>
          <p:cNvSpPr/>
          <p:nvPr/>
        </p:nvSpPr>
        <p:spPr>
          <a:xfrm>
            <a:off x="18269982" y="24953067"/>
            <a:ext cx="30659971" cy="188999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12" name="Immagine 13" descr="Immagine 13"/>
          <p:cNvPicPr>
            <a:picLocks noChangeAspect="1"/>
          </p:cNvPicPr>
          <p:nvPr/>
        </p:nvPicPr>
        <p:blipFill>
          <a:blip r:embed="rId2">
            <a:extLst/>
          </a:blip>
          <a:srcRect l="3272" t="11013" r="43013" b="29359"/>
          <a:stretch>
            <a:fillRect/>
          </a:stretch>
        </p:blipFill>
        <p:spPr>
          <a:xfrm>
            <a:off x="839999" y="24300022"/>
            <a:ext cx="15119985" cy="3196096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53 years old famale patient…"/>
          <p:cNvSpPr txBox="1">
            <a:spLocks noGrp="1"/>
          </p:cNvSpPr>
          <p:nvPr>
            <p:ph type="body" idx="4294967295"/>
          </p:nvPr>
        </p:nvSpPr>
        <p:spPr>
          <a:xfrm>
            <a:off x="1629672" y="8923698"/>
            <a:ext cx="38802240" cy="15025709"/>
          </a:xfrm>
          <a:prstGeom prst="rect">
            <a:avLst/>
          </a:prstGeom>
        </p:spPr>
        <p:txBody>
          <a:bodyPr/>
          <a:lstStyle/>
          <a:p>
            <a:r>
              <a:t>53 years old famale patient</a:t>
            </a:r>
          </a:p>
          <a:p>
            <a:r>
              <a:t>In 2022 patient undergone laparoscopic OAGB for pathological obesity</a:t>
            </a:r>
          </a:p>
          <a:p>
            <a:r>
              <a:t>In 2025 admission in the Emergency Department (E.D) of our Hospital for severe abdominal pain </a:t>
            </a:r>
          </a:p>
          <a:p>
            <a:r>
              <a:t>In the E.D.</a:t>
            </a:r>
          </a:p>
          <a:p>
            <a:pPr marL="2204996" lvl="1" indent="-944998">
              <a:buChar char="•"/>
            </a:pPr>
            <a:r>
              <a:t>LAB TEST with evidence of mild inflammation</a:t>
            </a:r>
          </a:p>
          <a:p>
            <a:pPr marL="2204996" lvl="1" indent="-944998">
              <a:buChar char="•"/>
            </a:pPr>
            <a:r>
              <a:t>CT SCAN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Rettangolo arrotondato 8"/>
          <p:cNvGrpSpPr/>
          <p:nvPr/>
        </p:nvGrpSpPr>
        <p:grpSpPr>
          <a:xfrm>
            <a:off x="1297674" y="4297286"/>
            <a:ext cx="47039955" cy="2099999"/>
            <a:chOff x="0" y="0"/>
            <a:chExt cx="47039953" cy="2099997"/>
          </a:xfrm>
        </p:grpSpPr>
        <p:sp>
          <p:nvSpPr>
            <p:cNvPr id="115" name="Rettangolo arrotondato"/>
            <p:cNvSpPr/>
            <p:nvPr/>
          </p:nvSpPr>
          <p:spPr>
            <a:xfrm flipH="1">
              <a:off x="0" y="0"/>
              <a:ext cx="47039954" cy="209999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8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6" name="CT SCAN"/>
            <p:cNvSpPr txBox="1"/>
            <p:nvPr/>
          </p:nvSpPr>
          <p:spPr>
            <a:xfrm>
              <a:off x="148233" y="374673"/>
              <a:ext cx="46743489" cy="13506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defTabSz="914400">
                <a:defRPr sz="9900" b="1">
                  <a:solidFill>
                    <a:srgbClr val="FFFFFF"/>
                  </a:solidFill>
                </a:defRPr>
              </a:lvl1pPr>
            </a:lstStyle>
            <a:p>
              <a:r>
                <a:t>CT SCAN</a:t>
              </a:r>
            </a:p>
          </p:txBody>
        </p:sp>
      </p:grpSp>
      <p:sp>
        <p:nvSpPr>
          <p:cNvPr id="118" name="CasellaDiTesto 10"/>
          <p:cNvSpPr txBox="1"/>
          <p:nvPr/>
        </p:nvSpPr>
        <p:spPr>
          <a:xfrm>
            <a:off x="11271646" y="2457054"/>
            <a:ext cx="36448527" cy="12036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just">
              <a:defRPr sz="8800" b="1">
                <a:solidFill>
                  <a:srgbClr val="2F6EBA"/>
                </a:solidFill>
              </a:defRPr>
            </a:lvl1pPr>
          </a:lstStyle>
          <a:p>
            <a:r>
              <a:t>Late Perforated Marginal Ulcer After One Anastomosis Gastric Bypass (OAGB)</a:t>
            </a:r>
          </a:p>
        </p:txBody>
      </p:sp>
      <p:sp>
        <p:nvSpPr>
          <p:cNvPr id="119" name="Rettangolo arrotondato 8"/>
          <p:cNvSpPr/>
          <p:nvPr/>
        </p:nvSpPr>
        <p:spPr>
          <a:xfrm>
            <a:off x="18269982" y="24953067"/>
            <a:ext cx="30659971" cy="188999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20" name="Immagine 13" descr="Immagine 13"/>
          <p:cNvPicPr>
            <a:picLocks noChangeAspect="1"/>
          </p:cNvPicPr>
          <p:nvPr/>
        </p:nvPicPr>
        <p:blipFill>
          <a:blip r:embed="rId4">
            <a:extLst/>
          </a:blip>
          <a:srcRect l="3272" t="11013" r="43013" b="29359"/>
          <a:stretch>
            <a:fillRect/>
          </a:stretch>
        </p:blipFill>
        <p:spPr>
          <a:xfrm>
            <a:off x="839999" y="24300022"/>
            <a:ext cx="15119985" cy="3196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WhatsApp Video 2026-01-08 at 10.19.03.mov" descr="WhatsApp Video 2026-01-08 at 10.19.03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4287076" y="4303644"/>
            <a:ext cx="30784361" cy="2245123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99" fill="hold"/>
                                        <p:tgtEl>
                                          <p:spTgt spid="1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21"/>
                </p:tgtEl>
              </p:cMediaNode>
            </p:video>
            <p:seq concurrent="1" prevAc="none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Rettangolo arrotondato 8"/>
          <p:cNvSpPr/>
          <p:nvPr/>
        </p:nvSpPr>
        <p:spPr>
          <a:xfrm>
            <a:off x="18269982" y="24953067"/>
            <a:ext cx="30659971" cy="188999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24" name="Immagine 1" descr="Immagine 1"/>
          <p:cNvPicPr>
            <a:picLocks noChangeAspect="1"/>
          </p:cNvPicPr>
          <p:nvPr/>
        </p:nvPicPr>
        <p:blipFill>
          <a:blip r:embed="rId5">
            <a:extLst/>
          </a:blip>
          <a:srcRect l="3272" t="11013" r="43013" b="29359"/>
          <a:stretch>
            <a:fillRect/>
          </a:stretch>
        </p:blipFill>
        <p:spPr>
          <a:xfrm>
            <a:off x="839999" y="24300022"/>
            <a:ext cx="15119985" cy="3196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Perforazione in MGBP.mov" descr="Perforazione in MGBP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/>
          </a:blip>
          <a:stretch>
            <a:fillRect/>
          </a:stretch>
        </p:blipFill>
        <p:spPr>
          <a:xfrm>
            <a:off x="25728947" y="511306"/>
            <a:ext cx="22915810" cy="22915810"/>
          </a:xfrm>
          <a:prstGeom prst="rect">
            <a:avLst/>
          </a:prstGeom>
          <a:ln w="12700">
            <a:solidFill>
              <a:srgbClr val="DDDDDD"/>
            </a:solidFill>
            <a:miter lim="400000"/>
          </a:ln>
        </p:spPr>
      </p:pic>
      <p:pic>
        <p:nvPicPr>
          <p:cNvPr id="126" name="Immagine" descr="Immagine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603254" y="660971"/>
            <a:ext cx="20281639" cy="22474248"/>
          </a:xfrm>
          <a:prstGeom prst="rect">
            <a:avLst/>
          </a:prstGeom>
          <a:ln w="12700">
            <a:solidFill>
              <a:srgbClr val="DDDDDD"/>
            </a:solidFill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699" fill="hold"/>
                                        <p:tgtEl>
                                          <p:spTgt spid="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25"/>
                </p:tgtEl>
              </p:cMediaNode>
            </p:video>
            <p:seq concurrent="1" prevAc="none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" name="Rettangolo arrotondato 8"/>
          <p:cNvGrpSpPr/>
          <p:nvPr/>
        </p:nvGrpSpPr>
        <p:grpSpPr>
          <a:xfrm>
            <a:off x="1345261" y="5820038"/>
            <a:ext cx="47039954" cy="2099999"/>
            <a:chOff x="0" y="0"/>
            <a:chExt cx="47039953" cy="2099997"/>
          </a:xfrm>
        </p:grpSpPr>
        <p:sp>
          <p:nvSpPr>
            <p:cNvPr id="128" name="Rettangolo arrotondato"/>
            <p:cNvSpPr/>
            <p:nvPr/>
          </p:nvSpPr>
          <p:spPr>
            <a:xfrm flipH="1">
              <a:off x="0" y="0"/>
              <a:ext cx="47039954" cy="209999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8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9" name="CT SCAN WITH ORAL CONTRAST IN 6th POST OPERATIVE DAY"/>
            <p:cNvSpPr txBox="1"/>
            <p:nvPr/>
          </p:nvSpPr>
          <p:spPr>
            <a:xfrm>
              <a:off x="148233" y="374673"/>
              <a:ext cx="46743489" cy="13506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defTabSz="914400">
                <a:defRPr sz="9900" b="1">
                  <a:solidFill>
                    <a:srgbClr val="FFFFFF"/>
                  </a:solidFill>
                </a:defRPr>
              </a:lvl1pPr>
            </a:lstStyle>
            <a:p>
              <a:r>
                <a:t>CT SCAN WITH ORAL CONTRAST IN 6th POST OPERATIVE DAY</a:t>
              </a:r>
            </a:p>
          </p:txBody>
        </p:sp>
      </p:grpSp>
      <p:sp>
        <p:nvSpPr>
          <p:cNvPr id="131" name="CasellaDiTesto 10"/>
          <p:cNvSpPr txBox="1"/>
          <p:nvPr/>
        </p:nvSpPr>
        <p:spPr>
          <a:xfrm>
            <a:off x="11271646" y="2457054"/>
            <a:ext cx="36448527" cy="12036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just">
              <a:defRPr sz="8800" b="1">
                <a:solidFill>
                  <a:srgbClr val="2F6EBA"/>
                </a:solidFill>
              </a:defRPr>
            </a:lvl1pPr>
          </a:lstStyle>
          <a:p>
            <a:r>
              <a:t>Late Perforated Marginal Ulcer After One Anastomosis Gastric Bypass (OAGB)</a:t>
            </a:r>
          </a:p>
        </p:txBody>
      </p:sp>
      <p:sp>
        <p:nvSpPr>
          <p:cNvPr id="132" name="Rettangolo con angoli arrotondati 12"/>
          <p:cNvSpPr/>
          <p:nvPr/>
        </p:nvSpPr>
        <p:spPr>
          <a:xfrm>
            <a:off x="1345261" y="2250044"/>
            <a:ext cx="9449991" cy="209999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 sz="13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3" name="Rettangolo arrotondato 8"/>
          <p:cNvSpPr/>
          <p:nvPr/>
        </p:nvSpPr>
        <p:spPr>
          <a:xfrm>
            <a:off x="18269982" y="24953067"/>
            <a:ext cx="30659971" cy="188999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34" name="Immagine 13" descr="Immagine 13"/>
          <p:cNvPicPr>
            <a:picLocks noChangeAspect="1"/>
          </p:cNvPicPr>
          <p:nvPr/>
        </p:nvPicPr>
        <p:blipFill>
          <a:blip r:embed="rId4">
            <a:extLst/>
          </a:blip>
          <a:srcRect l="3272" t="11013" r="43013" b="29359"/>
          <a:stretch>
            <a:fillRect/>
          </a:stretch>
        </p:blipFill>
        <p:spPr>
          <a:xfrm>
            <a:off x="839999" y="24300022"/>
            <a:ext cx="15119985" cy="3196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WhatsApp Video 2026-01-08 at 10.19.06.mov" descr="WhatsApp Video 2026-01-08 at 10.19.06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3502030" y="8391273"/>
            <a:ext cx="25720969" cy="1609056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33" fill="hold"/>
                                        <p:tgtEl>
                                          <p:spTgt spid="1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35"/>
                </p:tgtEl>
              </p:cMediaNode>
            </p:video>
            <p:seq concurrent="1" prevAc="none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Rettangolo arrotondato 8"/>
          <p:cNvGrpSpPr/>
          <p:nvPr/>
        </p:nvGrpSpPr>
        <p:grpSpPr>
          <a:xfrm>
            <a:off x="1345261" y="5820038"/>
            <a:ext cx="47039954" cy="2099999"/>
            <a:chOff x="0" y="0"/>
            <a:chExt cx="47039953" cy="2099997"/>
          </a:xfrm>
        </p:grpSpPr>
        <p:sp>
          <p:nvSpPr>
            <p:cNvPr id="137" name="Rettangolo arrotondato"/>
            <p:cNvSpPr/>
            <p:nvPr/>
          </p:nvSpPr>
          <p:spPr>
            <a:xfrm flipH="1">
              <a:off x="0" y="0"/>
              <a:ext cx="47039954" cy="209999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8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8" name="Conclusion"/>
            <p:cNvSpPr txBox="1"/>
            <p:nvPr/>
          </p:nvSpPr>
          <p:spPr>
            <a:xfrm>
              <a:off x="148233" y="374673"/>
              <a:ext cx="46743489" cy="13506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defTabSz="914400">
                <a:defRPr sz="9900" b="1">
                  <a:solidFill>
                    <a:srgbClr val="FFFFFF"/>
                  </a:solidFill>
                </a:defRPr>
              </a:lvl1pPr>
            </a:lstStyle>
            <a:p>
              <a:r>
                <a:t>Conclusion</a:t>
              </a:r>
            </a:p>
          </p:txBody>
        </p:sp>
      </p:grpSp>
      <p:sp>
        <p:nvSpPr>
          <p:cNvPr id="140" name="CasellaDiTesto 10"/>
          <p:cNvSpPr txBox="1"/>
          <p:nvPr/>
        </p:nvSpPr>
        <p:spPr>
          <a:xfrm>
            <a:off x="11271646" y="2457054"/>
            <a:ext cx="36448527" cy="12036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just">
              <a:defRPr sz="8800" b="1">
                <a:solidFill>
                  <a:srgbClr val="2F6EBA"/>
                </a:solidFill>
              </a:defRPr>
            </a:lvl1pPr>
          </a:lstStyle>
          <a:p>
            <a:r>
              <a:t>Late Perforated Marginal Ulcer After One Anastomosis Gastric Bypass (OAGB)</a:t>
            </a:r>
          </a:p>
        </p:txBody>
      </p:sp>
      <p:sp>
        <p:nvSpPr>
          <p:cNvPr id="141" name="Rettangolo con angoli arrotondati 12"/>
          <p:cNvSpPr/>
          <p:nvPr/>
        </p:nvSpPr>
        <p:spPr>
          <a:xfrm>
            <a:off x="1345261" y="2250044"/>
            <a:ext cx="9449991" cy="209999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 sz="13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2" name="Rettangolo arrotondato 8"/>
          <p:cNvSpPr/>
          <p:nvPr/>
        </p:nvSpPr>
        <p:spPr>
          <a:xfrm>
            <a:off x="18269982" y="24953067"/>
            <a:ext cx="30659971" cy="188999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45719" rIns="45719" anchor="ctr"/>
          <a:lstStyle/>
          <a:p>
            <a:pPr algn="ctr" defTabSz="91440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43" name="Immagine 13" descr="Immagine 13"/>
          <p:cNvPicPr>
            <a:picLocks noChangeAspect="1"/>
          </p:cNvPicPr>
          <p:nvPr/>
        </p:nvPicPr>
        <p:blipFill>
          <a:blip r:embed="rId2">
            <a:extLst/>
          </a:blip>
          <a:srcRect l="3272" t="11013" r="43013" b="29359"/>
          <a:stretch>
            <a:fillRect/>
          </a:stretch>
        </p:blipFill>
        <p:spPr>
          <a:xfrm>
            <a:off x="839999" y="24300022"/>
            <a:ext cx="15119985" cy="3196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" name="Immagine" descr="Immagin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138807" y="9123956"/>
            <a:ext cx="27297702" cy="146251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Immagine 1" descr="Immagin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54209" y="780045"/>
            <a:ext cx="46856204" cy="8138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Immagine 4" descr="Immagin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59572" y="9267424"/>
            <a:ext cx="48089952" cy="9152605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Immagine 5" descr="Immagine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29994" y="17370028"/>
            <a:ext cx="48549106" cy="92399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Immagine 2" descr="Immagine 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851546" y="24207305"/>
            <a:ext cx="28696858" cy="36627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25228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9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25228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9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25228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9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2522829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9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</Words>
  <Application>Microsoft Office PowerPoint</Application>
  <PresentationFormat>Personalizzato</PresentationFormat>
  <Paragraphs>19</Paragraphs>
  <Slides>7</Slides>
  <Notes>0</Notes>
  <HiddenSlides>0</HiddenSlides>
  <MMClips>3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1" baseType="lpstr">
      <vt:lpstr>Arial</vt:lpstr>
      <vt:lpstr>Barlow Bold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Michele Marini</dc:creator>
  <cp:lastModifiedBy>Michele Marini</cp:lastModifiedBy>
  <cp:revision>1</cp:revision>
  <dcterms:modified xsi:type="dcterms:W3CDTF">2026-01-08T09:41:43Z</dcterms:modified>
</cp:coreProperties>
</file>