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5" r:id="rId3"/>
    <p:sldId id="270" r:id="rId4"/>
    <p:sldId id="275" r:id="rId5"/>
    <p:sldId id="273" r:id="rId6"/>
    <p:sldId id="274" r:id="rId7"/>
    <p:sldId id="276" r:id="rId8"/>
    <p:sldId id="776" r:id="rId9"/>
    <p:sldId id="277" r:id="rId10"/>
    <p:sldId id="278" r:id="rId11"/>
    <p:sldId id="778" r:id="rId12"/>
    <p:sldId id="779" r:id="rId13"/>
    <p:sldId id="781" r:id="rId14"/>
    <p:sldId id="786" r:id="rId15"/>
    <p:sldId id="780" r:id="rId16"/>
    <p:sldId id="787" r:id="rId17"/>
    <p:sldId id="793" r:id="rId18"/>
    <p:sldId id="794" r:id="rId19"/>
    <p:sldId id="788" r:id="rId20"/>
    <p:sldId id="790" r:id="rId21"/>
    <p:sldId id="791" r:id="rId22"/>
    <p:sldId id="792" r:id="rId23"/>
    <p:sldId id="795" r:id="rId24"/>
    <p:sldId id="271" r:id="rId25"/>
  </p:sldIdLst>
  <p:sldSz cx="50399950" cy="28440063"/>
  <p:notesSz cx="6858000" cy="9144000"/>
  <p:embeddedFontLst>
    <p:embeddedFont>
      <p:font typeface="Agency FB" panose="020B0503020202020204" pitchFamily="34" charset="0"/>
      <p:regular r:id="rId26"/>
      <p:bold r:id="rId27"/>
    </p:embeddedFont>
    <p:embeddedFont>
      <p:font typeface="Barlow Bold" panose="020B0604020202020204" charset="0"/>
      <p:regular r:id="rId28"/>
    </p:embeddedFont>
    <p:embeddedFont>
      <p:font typeface="Barlow Ultra-Bold" panose="020B0604020202020204" charset="0"/>
      <p:regular r:id="rId29"/>
    </p:embeddedFont>
    <p:embeddedFont>
      <p:font typeface="Century Gothic" panose="020B0502020202020204" pitchFamily="34" charset="0"/>
      <p:regular r:id="rId30"/>
      <p:bold r:id="rId31"/>
      <p:italic r:id="rId32"/>
      <p:boldItalic r:id="rId33"/>
    </p:embeddedFont>
  </p:embeddedFontLst>
  <p:defaultTextStyle>
    <a:defPPr>
      <a:defRPr lang="en-US"/>
    </a:defPPr>
    <a:lvl1pPr marL="0" algn="l" defTabSz="2522830" rtl="0" eaLnBrk="1" latinLnBrk="0" hangingPunct="1">
      <a:defRPr sz="4966" kern="1200">
        <a:solidFill>
          <a:schemeClr val="tx1"/>
        </a:solidFill>
        <a:latin typeface="+mn-lt"/>
        <a:ea typeface="+mn-ea"/>
        <a:cs typeface="+mn-cs"/>
      </a:defRPr>
    </a:lvl1pPr>
    <a:lvl2pPr marL="1261415" algn="l" defTabSz="2522830" rtl="0" eaLnBrk="1" latinLnBrk="0" hangingPunct="1">
      <a:defRPr sz="4966" kern="1200">
        <a:solidFill>
          <a:schemeClr val="tx1"/>
        </a:solidFill>
        <a:latin typeface="+mn-lt"/>
        <a:ea typeface="+mn-ea"/>
        <a:cs typeface="+mn-cs"/>
      </a:defRPr>
    </a:lvl2pPr>
    <a:lvl3pPr marL="2522830" algn="l" defTabSz="2522830" rtl="0" eaLnBrk="1" latinLnBrk="0" hangingPunct="1">
      <a:defRPr sz="4966" kern="1200">
        <a:solidFill>
          <a:schemeClr val="tx1"/>
        </a:solidFill>
        <a:latin typeface="+mn-lt"/>
        <a:ea typeface="+mn-ea"/>
        <a:cs typeface="+mn-cs"/>
      </a:defRPr>
    </a:lvl3pPr>
    <a:lvl4pPr marL="3784244" algn="l" defTabSz="2522830" rtl="0" eaLnBrk="1" latinLnBrk="0" hangingPunct="1">
      <a:defRPr sz="4966" kern="1200">
        <a:solidFill>
          <a:schemeClr val="tx1"/>
        </a:solidFill>
        <a:latin typeface="+mn-lt"/>
        <a:ea typeface="+mn-ea"/>
        <a:cs typeface="+mn-cs"/>
      </a:defRPr>
    </a:lvl4pPr>
    <a:lvl5pPr marL="5045659" algn="l" defTabSz="2522830" rtl="0" eaLnBrk="1" latinLnBrk="0" hangingPunct="1">
      <a:defRPr sz="4966" kern="1200">
        <a:solidFill>
          <a:schemeClr val="tx1"/>
        </a:solidFill>
        <a:latin typeface="+mn-lt"/>
        <a:ea typeface="+mn-ea"/>
        <a:cs typeface="+mn-cs"/>
      </a:defRPr>
    </a:lvl5pPr>
    <a:lvl6pPr marL="6307074" algn="l" defTabSz="2522830" rtl="0" eaLnBrk="1" latinLnBrk="0" hangingPunct="1">
      <a:defRPr sz="4966" kern="1200">
        <a:solidFill>
          <a:schemeClr val="tx1"/>
        </a:solidFill>
        <a:latin typeface="+mn-lt"/>
        <a:ea typeface="+mn-ea"/>
        <a:cs typeface="+mn-cs"/>
      </a:defRPr>
    </a:lvl6pPr>
    <a:lvl7pPr marL="7568489" algn="l" defTabSz="2522830" rtl="0" eaLnBrk="1" latinLnBrk="0" hangingPunct="1">
      <a:defRPr sz="4966" kern="1200">
        <a:solidFill>
          <a:schemeClr val="tx1"/>
        </a:solidFill>
        <a:latin typeface="+mn-lt"/>
        <a:ea typeface="+mn-ea"/>
        <a:cs typeface="+mn-cs"/>
      </a:defRPr>
    </a:lvl7pPr>
    <a:lvl8pPr marL="8829904" algn="l" defTabSz="2522830" rtl="0" eaLnBrk="1" latinLnBrk="0" hangingPunct="1">
      <a:defRPr sz="4966" kern="1200">
        <a:solidFill>
          <a:schemeClr val="tx1"/>
        </a:solidFill>
        <a:latin typeface="+mn-lt"/>
        <a:ea typeface="+mn-ea"/>
        <a:cs typeface="+mn-cs"/>
      </a:defRPr>
    </a:lvl8pPr>
    <a:lvl9pPr marL="10091318" algn="l" defTabSz="2522830" rtl="0" eaLnBrk="1" latinLnBrk="0" hangingPunct="1">
      <a:defRPr sz="496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72" userDrawn="1">
          <p15:clr>
            <a:srgbClr val="A4A3A4"/>
          </p15:clr>
        </p15:guide>
        <p15:guide id="2"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2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14" d="100"/>
          <a:sy n="14" d="100"/>
        </p:scale>
        <p:origin x="396" y="150"/>
      </p:cViewPr>
      <p:guideLst>
        <p:guide orient="horz" pos="5972"/>
        <p:guide pos="7937"/>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9998" y="5889903"/>
            <a:ext cx="21419979" cy="4064120"/>
          </a:xfrm>
        </p:spPr>
        <p:txBody>
          <a:bodyPr/>
          <a:lstStyle/>
          <a:p>
            <a:r>
              <a:rPr lang="en-US"/>
              <a:t>Click to edit Master title style</a:t>
            </a:r>
          </a:p>
        </p:txBody>
      </p:sp>
      <p:sp>
        <p:nvSpPr>
          <p:cNvPr id="3" name="Subtitle 2"/>
          <p:cNvSpPr>
            <a:spLocks noGrp="1"/>
          </p:cNvSpPr>
          <p:nvPr>
            <p:ph type="subTitle" idx="1"/>
          </p:nvPr>
        </p:nvSpPr>
        <p:spPr>
          <a:xfrm>
            <a:off x="3779996" y="10744024"/>
            <a:ext cx="17639983" cy="4845344"/>
          </a:xfrm>
        </p:spPr>
        <p:txBody>
          <a:bodyPr/>
          <a:lstStyle>
            <a:lvl1pPr marL="0" indent="0" algn="ctr">
              <a:buNone/>
              <a:defRPr>
                <a:solidFill>
                  <a:schemeClr val="tx1">
                    <a:tint val="75000"/>
                  </a:schemeClr>
                </a:solidFill>
              </a:defRPr>
            </a:lvl1pPr>
            <a:lvl2pPr marL="1259997" indent="0" algn="ctr">
              <a:buNone/>
              <a:defRPr>
                <a:solidFill>
                  <a:schemeClr val="tx1">
                    <a:tint val="75000"/>
                  </a:schemeClr>
                </a:solidFill>
              </a:defRPr>
            </a:lvl2pPr>
            <a:lvl3pPr marL="2519995" indent="0" algn="ctr">
              <a:buNone/>
              <a:defRPr>
                <a:solidFill>
                  <a:schemeClr val="tx1">
                    <a:tint val="75000"/>
                  </a:schemeClr>
                </a:solidFill>
              </a:defRPr>
            </a:lvl3pPr>
            <a:lvl4pPr marL="3779992" indent="0" algn="ctr">
              <a:buNone/>
              <a:defRPr>
                <a:solidFill>
                  <a:schemeClr val="tx1">
                    <a:tint val="75000"/>
                  </a:schemeClr>
                </a:solidFill>
              </a:defRPr>
            </a:lvl4pPr>
            <a:lvl5pPr marL="5039990" indent="0" algn="ctr">
              <a:buNone/>
              <a:defRPr>
                <a:solidFill>
                  <a:schemeClr val="tx1">
                    <a:tint val="75000"/>
                  </a:schemeClr>
                </a:solidFill>
              </a:defRPr>
            </a:lvl5pPr>
            <a:lvl6pPr marL="6299987" indent="0" algn="ctr">
              <a:buNone/>
              <a:defRPr>
                <a:solidFill>
                  <a:schemeClr val="tx1">
                    <a:tint val="75000"/>
                  </a:schemeClr>
                </a:solidFill>
              </a:defRPr>
            </a:lvl6pPr>
            <a:lvl7pPr marL="7559985" indent="0" algn="ctr">
              <a:buNone/>
              <a:defRPr>
                <a:solidFill>
                  <a:schemeClr val="tx1">
                    <a:tint val="75000"/>
                  </a:schemeClr>
                </a:solidFill>
              </a:defRPr>
            </a:lvl7pPr>
            <a:lvl8pPr marL="8819982" indent="0" algn="ctr">
              <a:buNone/>
              <a:defRPr>
                <a:solidFill>
                  <a:schemeClr val="tx1">
                    <a:tint val="75000"/>
                  </a:schemeClr>
                </a:solidFill>
              </a:defRPr>
            </a:lvl8pPr>
            <a:lvl9pPr marL="100799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0624" y="12183584"/>
            <a:ext cx="21419979" cy="3765675"/>
          </a:xfrm>
        </p:spPr>
        <p:txBody>
          <a:bodyPr anchor="t"/>
          <a:lstStyle>
            <a:lvl1pPr algn="l">
              <a:defRPr sz="11024" b="1" cap="all"/>
            </a:lvl1pPr>
          </a:lstStyle>
          <a:p>
            <a:r>
              <a:rPr lang="en-US"/>
              <a:t>Click to edit Master title style</a:t>
            </a:r>
          </a:p>
        </p:txBody>
      </p:sp>
      <p:sp>
        <p:nvSpPr>
          <p:cNvPr id="3" name="Text Placeholder 2"/>
          <p:cNvSpPr>
            <a:spLocks noGrp="1"/>
          </p:cNvSpPr>
          <p:nvPr>
            <p:ph type="body" idx="1"/>
          </p:nvPr>
        </p:nvSpPr>
        <p:spPr>
          <a:xfrm>
            <a:off x="1990624" y="8036076"/>
            <a:ext cx="21419979" cy="4147508"/>
          </a:xfrm>
        </p:spPr>
        <p:txBody>
          <a:bodyPr anchor="b"/>
          <a:lstStyle>
            <a:lvl1pPr marL="0" indent="0">
              <a:buNone/>
              <a:defRPr sz="5512">
                <a:solidFill>
                  <a:schemeClr val="tx1">
                    <a:tint val="75000"/>
                  </a:schemeClr>
                </a:solidFill>
              </a:defRPr>
            </a:lvl1pPr>
            <a:lvl2pPr marL="1259997" indent="0">
              <a:buNone/>
              <a:defRPr sz="4961">
                <a:solidFill>
                  <a:schemeClr val="tx1">
                    <a:tint val="75000"/>
                  </a:schemeClr>
                </a:solidFill>
              </a:defRPr>
            </a:lvl2pPr>
            <a:lvl3pPr marL="2519995" indent="0">
              <a:buNone/>
              <a:defRPr sz="4409">
                <a:solidFill>
                  <a:schemeClr val="tx1">
                    <a:tint val="75000"/>
                  </a:schemeClr>
                </a:solidFill>
              </a:defRPr>
            </a:lvl3pPr>
            <a:lvl4pPr marL="3779992" indent="0">
              <a:buNone/>
              <a:defRPr sz="3858">
                <a:solidFill>
                  <a:schemeClr val="tx1">
                    <a:tint val="75000"/>
                  </a:schemeClr>
                </a:solidFill>
              </a:defRPr>
            </a:lvl4pPr>
            <a:lvl5pPr marL="5039990" indent="0">
              <a:buNone/>
              <a:defRPr sz="3858">
                <a:solidFill>
                  <a:schemeClr val="tx1">
                    <a:tint val="75000"/>
                  </a:schemeClr>
                </a:solidFill>
              </a:defRPr>
            </a:lvl5pPr>
            <a:lvl6pPr marL="6299987" indent="0">
              <a:buNone/>
              <a:defRPr sz="3858">
                <a:solidFill>
                  <a:schemeClr val="tx1">
                    <a:tint val="75000"/>
                  </a:schemeClr>
                </a:solidFill>
              </a:defRPr>
            </a:lvl6pPr>
            <a:lvl7pPr marL="7559985" indent="0">
              <a:buNone/>
              <a:defRPr sz="3858">
                <a:solidFill>
                  <a:schemeClr val="tx1">
                    <a:tint val="75000"/>
                  </a:schemeClr>
                </a:solidFill>
              </a:defRPr>
            </a:lvl7pPr>
            <a:lvl8pPr marL="8819982" indent="0">
              <a:buNone/>
              <a:defRPr sz="3858">
                <a:solidFill>
                  <a:schemeClr val="tx1">
                    <a:tint val="75000"/>
                  </a:schemeClr>
                </a:solidFill>
              </a:defRPr>
            </a:lvl8pPr>
            <a:lvl9pPr marL="10079980" indent="0">
              <a:buNone/>
              <a:defRPr sz="385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9999"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2809987"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59999" y="4244066"/>
            <a:ext cx="11134365"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4" name="Content Placeholder 3"/>
          <p:cNvSpPr>
            <a:spLocks noGrp="1"/>
          </p:cNvSpPr>
          <p:nvPr>
            <p:ph sz="half" idx="2"/>
          </p:nvPr>
        </p:nvSpPr>
        <p:spPr>
          <a:xfrm>
            <a:off x="1259999" y="6012791"/>
            <a:ext cx="11134365"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2801239" y="4244066"/>
            <a:ext cx="11138739"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6" name="Content Placeholder 5"/>
          <p:cNvSpPr>
            <a:spLocks noGrp="1"/>
          </p:cNvSpPr>
          <p:nvPr>
            <p:ph sz="quarter" idx="4"/>
          </p:nvPr>
        </p:nvSpPr>
        <p:spPr>
          <a:xfrm>
            <a:off x="12801239" y="6012791"/>
            <a:ext cx="11138739"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000" y="754890"/>
            <a:ext cx="8290618" cy="3212674"/>
          </a:xfrm>
        </p:spPr>
        <p:txBody>
          <a:bodyPr anchor="b"/>
          <a:lstStyle>
            <a:lvl1pPr algn="l">
              <a:defRPr sz="5512" b="1"/>
            </a:lvl1pPr>
          </a:lstStyle>
          <a:p>
            <a:r>
              <a:rPr lang="en-US"/>
              <a:t>Click to edit Master title style</a:t>
            </a:r>
          </a:p>
        </p:txBody>
      </p:sp>
      <p:sp>
        <p:nvSpPr>
          <p:cNvPr id="3" name="Content Placeholder 2"/>
          <p:cNvSpPr>
            <a:spLocks noGrp="1"/>
          </p:cNvSpPr>
          <p:nvPr>
            <p:ph idx="1"/>
          </p:nvPr>
        </p:nvSpPr>
        <p:spPr>
          <a:xfrm>
            <a:off x="9852490" y="754892"/>
            <a:ext cx="14087486" cy="16181871"/>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000" y="3967566"/>
            <a:ext cx="8290618" cy="12969197"/>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39371" y="13272029"/>
            <a:ext cx="15119985" cy="1566838"/>
          </a:xfrm>
        </p:spPr>
        <p:txBody>
          <a:bodyPr anchor="b"/>
          <a:lstStyle>
            <a:lvl1pPr algn="l">
              <a:defRPr sz="5512" b="1"/>
            </a:lvl1pPr>
          </a:lstStyle>
          <a:p>
            <a:r>
              <a:rPr lang="en-US"/>
              <a:t>Click to edit Master title style</a:t>
            </a:r>
          </a:p>
        </p:txBody>
      </p:sp>
      <p:sp>
        <p:nvSpPr>
          <p:cNvPr id="3" name="Picture Placeholder 2"/>
          <p:cNvSpPr>
            <a:spLocks noGrp="1"/>
          </p:cNvSpPr>
          <p:nvPr>
            <p:ph type="pic" idx="1"/>
          </p:nvPr>
        </p:nvSpPr>
        <p:spPr>
          <a:xfrm>
            <a:off x="4939371" y="1694115"/>
            <a:ext cx="15119985" cy="11376025"/>
          </a:xfrm>
        </p:spPr>
        <p:txBody>
          <a:bodyPr/>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endParaRPr lang="en-US"/>
          </a:p>
        </p:txBody>
      </p:sp>
      <p:sp>
        <p:nvSpPr>
          <p:cNvPr id="4" name="Text Placeholder 3"/>
          <p:cNvSpPr>
            <a:spLocks noGrp="1"/>
          </p:cNvSpPr>
          <p:nvPr>
            <p:ph type="body" sz="half" idx="2"/>
          </p:nvPr>
        </p:nvSpPr>
        <p:spPr>
          <a:xfrm>
            <a:off x="4939371" y="14838868"/>
            <a:ext cx="15119985" cy="2225170"/>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269982" y="759282"/>
            <a:ext cx="5669994" cy="16177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9999" y="759282"/>
            <a:ext cx="16589984" cy="16177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299994" y="4654914"/>
            <a:ext cx="37797978" cy="9899531"/>
          </a:xfrm>
          <a:prstGeom prst="rect">
            <a:avLst/>
          </a:prstGeom>
        </p:spPr>
        <p:txBody>
          <a:bodyPr lIns="0" tIns="0" rIns="0" bIns="0" anchor="ctr">
            <a:noAutofit/>
          </a:bodyPr>
          <a:lstStyle/>
          <a:p>
            <a:endParaRPr lang="it-IT" sz="13685" b="0" strike="noStrike" spc="-4">
              <a:solidFill>
                <a:srgbClr val="000000"/>
              </a:solidFill>
              <a:latin typeface="Arial"/>
            </a:endParaRPr>
          </a:p>
        </p:txBody>
      </p:sp>
      <p:sp>
        <p:nvSpPr>
          <p:cNvPr id="7" name="PlaceHolder 2"/>
          <p:cNvSpPr>
            <a:spLocks noGrp="1"/>
          </p:cNvSpPr>
          <p:nvPr>
            <p:ph type="subTitle"/>
          </p:nvPr>
        </p:nvSpPr>
        <p:spPr>
          <a:xfrm>
            <a:off x="2519997" y="6653930"/>
            <a:ext cx="45357971" cy="16493744"/>
          </a:xfrm>
          <a:prstGeom prst="rect">
            <a:avLst/>
          </a:prstGeom>
        </p:spPr>
        <p:txBody>
          <a:bodyPr lIns="0" tIns="0" rIns="0" bIns="0" anchor="ctr">
            <a:noAutofit/>
          </a:bodyPr>
          <a:lstStyle/>
          <a:p>
            <a:pPr algn="ctr"/>
            <a:endParaRPr lang="it-IT" sz="13270" b="0" strike="noStrike" spc="-4">
              <a:latin typeface="Arial"/>
            </a:endParaRPr>
          </a:p>
        </p:txBody>
      </p:sp>
    </p:spTree>
    <p:extLst>
      <p:ext uri="{BB962C8B-B14F-4D97-AF65-F5344CB8AC3E}">
        <p14:creationId xmlns:p14="http://schemas.microsoft.com/office/powerpoint/2010/main" val="3617763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9999" y="759281"/>
            <a:ext cx="22679978" cy="316000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9999" y="4424011"/>
            <a:ext cx="22679978" cy="1251275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9999" y="17573151"/>
            <a:ext cx="5879994" cy="1009447"/>
          </a:xfrm>
          <a:prstGeom prst="rect">
            <a:avLst/>
          </a:prstGeom>
        </p:spPr>
        <p:txBody>
          <a:bodyPr vert="horz" lIns="91440" tIns="45720" rIns="91440" bIns="45720" rtlCol="0" anchor="ctr"/>
          <a:lstStyle>
            <a:lvl1pPr algn="l">
              <a:defRPr sz="3307">
                <a:solidFill>
                  <a:schemeClr val="tx1">
                    <a:tint val="75000"/>
                  </a:schemeClr>
                </a:solidFill>
              </a:defRPr>
            </a:lvl1pPr>
          </a:lstStyle>
          <a:p>
            <a:fld id="{1D8BD707-D9CF-40AE-B4C6-C98DA3205C09}" type="datetimeFigureOut">
              <a:rPr lang="en-US" smtClean="0"/>
              <a:pPr/>
              <a:t>1/8/2026</a:t>
            </a:fld>
            <a:endParaRPr lang="en-US"/>
          </a:p>
        </p:txBody>
      </p:sp>
      <p:sp>
        <p:nvSpPr>
          <p:cNvPr id="5" name="Footer Placeholder 4"/>
          <p:cNvSpPr>
            <a:spLocks noGrp="1"/>
          </p:cNvSpPr>
          <p:nvPr>
            <p:ph type="ftr" sz="quarter" idx="3"/>
          </p:nvPr>
        </p:nvSpPr>
        <p:spPr>
          <a:xfrm>
            <a:off x="8609992" y="17573151"/>
            <a:ext cx="7979992" cy="1009447"/>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8059982" y="17573151"/>
            <a:ext cx="5879994" cy="1009447"/>
          </a:xfrm>
          <a:prstGeom prst="rect">
            <a:avLst/>
          </a:prstGeom>
        </p:spPr>
        <p:txBody>
          <a:bodyPr vert="horz" lIns="91440" tIns="45720" rIns="91440" bIns="45720" rtlCol="0" anchor="ctr"/>
          <a:lstStyle>
            <a:lvl1pPr algn="r">
              <a:defRPr sz="3307">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2519995" rtl="0" eaLnBrk="1" latinLnBrk="0" hangingPunct="1">
        <a:spcBef>
          <a:spcPct val="0"/>
        </a:spcBef>
        <a:buNone/>
        <a:defRPr sz="12126" kern="1200">
          <a:solidFill>
            <a:schemeClr val="tx1"/>
          </a:solidFill>
          <a:latin typeface="+mj-lt"/>
          <a:ea typeface="+mj-ea"/>
          <a:cs typeface="+mj-cs"/>
        </a:defRPr>
      </a:lvl1pPr>
    </p:titleStyle>
    <p:bodyStyle>
      <a:lvl1pPr marL="944998" indent="-944998" algn="l" defTabSz="2519995" rtl="0" eaLnBrk="1" latinLnBrk="0" hangingPunct="1">
        <a:spcBef>
          <a:spcPct val="20000"/>
        </a:spcBef>
        <a:buFont typeface="Arial" pitchFamily="34" charset="0"/>
        <a:buChar char="•"/>
        <a:defRPr sz="8819" kern="1200">
          <a:solidFill>
            <a:schemeClr val="tx1"/>
          </a:solidFill>
          <a:latin typeface="+mn-lt"/>
          <a:ea typeface="+mn-ea"/>
          <a:cs typeface="+mn-cs"/>
        </a:defRPr>
      </a:lvl1pPr>
      <a:lvl2pPr marL="2047496" indent="-787498" algn="l" defTabSz="2519995" rtl="0" eaLnBrk="1" latinLnBrk="0" hangingPunct="1">
        <a:spcBef>
          <a:spcPct val="20000"/>
        </a:spcBef>
        <a:buFont typeface="Arial" pitchFamily="34" charset="0"/>
        <a:buChar char="–"/>
        <a:defRPr sz="7717" kern="1200">
          <a:solidFill>
            <a:schemeClr val="tx1"/>
          </a:solidFill>
          <a:latin typeface="+mn-lt"/>
          <a:ea typeface="+mn-ea"/>
          <a:cs typeface="+mn-cs"/>
        </a:defRPr>
      </a:lvl2pPr>
      <a:lvl3pPr marL="3149994" indent="-629999" algn="l" defTabSz="2519995" rtl="0" eaLnBrk="1" latinLnBrk="0" hangingPunct="1">
        <a:spcBef>
          <a:spcPct val="20000"/>
        </a:spcBef>
        <a:buFont typeface="Arial" pitchFamily="34" charset="0"/>
        <a:buChar char="•"/>
        <a:defRPr sz="6614" kern="1200">
          <a:solidFill>
            <a:schemeClr val="tx1"/>
          </a:solidFill>
          <a:latin typeface="+mn-lt"/>
          <a:ea typeface="+mn-ea"/>
          <a:cs typeface="+mn-cs"/>
        </a:defRPr>
      </a:lvl3pPr>
      <a:lvl4pPr marL="440999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4pPr>
      <a:lvl5pPr marL="566998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5pPr>
      <a:lvl6pPr marL="6929986"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6pPr>
      <a:lvl7pPr marL="8189984"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7pPr>
      <a:lvl8pPr marL="944998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8pPr>
      <a:lvl9pPr marL="1070997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microsoft.com/office/2007/relationships/hdphoto" Target="../media/hdphoto1.wdp"/><Relationship Id="rId7"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image" Target="../media/image17.jpg"/><Relationship Id="rId11" Type="http://schemas.openxmlformats.org/officeDocument/2006/relationships/image" Target="../media/image22.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g"/><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4.emf"/></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oleObject" Target="../embeddings/oleObject2.bin"/><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ttangolo arrotondato 8">
            <a:extLst>
              <a:ext uri="{FF2B5EF4-FFF2-40B4-BE49-F238E27FC236}">
                <a16:creationId xmlns:a16="http://schemas.microsoft.com/office/drawing/2014/main" id="{8DA36808-6BD1-0772-5C0C-317A6217F234}"/>
              </a:ext>
            </a:extLst>
          </p:cNvPr>
          <p:cNvSpPr/>
          <p:nvPr/>
        </p:nvSpPr>
        <p:spPr>
          <a:xfrm>
            <a:off x="20472383" y="12860970"/>
            <a:ext cx="30659970" cy="3240537"/>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sp>
        <p:nvSpPr>
          <p:cNvPr id="36" name="Rettangolo arrotondato 8">
            <a:extLst>
              <a:ext uri="{FF2B5EF4-FFF2-40B4-BE49-F238E27FC236}">
                <a16:creationId xmlns:a16="http://schemas.microsoft.com/office/drawing/2014/main" id="{5A77AE0C-C061-1E59-70CD-3F147890BCA4}"/>
              </a:ext>
            </a:extLst>
          </p:cNvPr>
          <p:cNvSpPr/>
          <p:nvPr/>
        </p:nvSpPr>
        <p:spPr>
          <a:xfrm>
            <a:off x="20397638" y="24090023"/>
            <a:ext cx="30659970" cy="227769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grpSp>
        <p:nvGrpSpPr>
          <p:cNvPr id="2" name="Group 2"/>
          <p:cNvGrpSpPr/>
          <p:nvPr/>
        </p:nvGrpSpPr>
        <p:grpSpPr>
          <a:xfrm>
            <a:off x="-13561964" y="-8814269"/>
            <a:ext cx="49227349" cy="4922734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sp>
        <p:sp>
          <p:nvSpPr>
            <p:cNvPr id="4" name="TextBox 4"/>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8" name="Group 8"/>
          <p:cNvGrpSpPr/>
          <p:nvPr/>
        </p:nvGrpSpPr>
        <p:grpSpPr>
          <a:xfrm>
            <a:off x="-18179212" y="-8578019"/>
            <a:ext cx="49227349" cy="4922734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sp>
        <p:sp>
          <p:nvSpPr>
            <p:cNvPr id="10" name="TextBox 10"/>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11" name="Group 11"/>
          <p:cNvGrpSpPr/>
          <p:nvPr/>
        </p:nvGrpSpPr>
        <p:grpSpPr>
          <a:xfrm>
            <a:off x="-7961650" y="-2383232"/>
            <a:ext cx="35876433" cy="35876433"/>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sp>
        <p:sp>
          <p:nvSpPr>
            <p:cNvPr id="13" name="TextBox 13"/>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sp>
        <p:nvSpPr>
          <p:cNvPr id="18" name="TextBox 18"/>
          <p:cNvSpPr txBox="1"/>
          <p:nvPr/>
        </p:nvSpPr>
        <p:spPr>
          <a:xfrm>
            <a:off x="24675847" y="25868179"/>
            <a:ext cx="26237754" cy="2486177"/>
          </a:xfrm>
          <a:prstGeom prst="rect">
            <a:avLst/>
          </a:prstGeom>
        </p:spPr>
        <p:txBody>
          <a:bodyPr lIns="140000" tIns="140000" rIns="140000" bIns="140000" rtlCol="0" anchor="ctr"/>
          <a:lstStyle/>
          <a:p>
            <a:pPr algn="ctr">
              <a:lnSpc>
                <a:spcPts val="9174"/>
              </a:lnSpc>
            </a:pPr>
            <a:endParaRPr sz="13686"/>
          </a:p>
        </p:txBody>
      </p:sp>
      <p:sp>
        <p:nvSpPr>
          <p:cNvPr id="23" name="TextBox 23"/>
          <p:cNvSpPr txBox="1"/>
          <p:nvPr/>
        </p:nvSpPr>
        <p:spPr>
          <a:xfrm>
            <a:off x="23793931" y="4815488"/>
            <a:ext cx="24383139" cy="3141758"/>
          </a:xfrm>
          <a:prstGeom prst="rect">
            <a:avLst/>
          </a:prstGeom>
        </p:spPr>
        <p:txBody>
          <a:bodyPr lIns="0" tIns="0" rIns="0" bIns="0" rtlCol="0" anchor="t">
            <a:spAutoFit/>
          </a:bodyPr>
          <a:lstStyle/>
          <a:p>
            <a:pPr>
              <a:lnSpc>
                <a:spcPts val="27135"/>
              </a:lnSpc>
            </a:pPr>
            <a:r>
              <a:rPr lang="en-US" sz="20870" b="1" spc="-626" dirty="0">
                <a:solidFill>
                  <a:srgbClr val="00255F"/>
                </a:solidFill>
                <a:latin typeface="Barlow Ultra-Bold"/>
                <a:ea typeface="Barlow Ultra-Bold"/>
                <a:cs typeface="Barlow Ultra-Bold"/>
                <a:sym typeface="Barlow Ultra-Bold"/>
              </a:rPr>
              <a:t>MOTORSPORT</a:t>
            </a:r>
          </a:p>
        </p:txBody>
      </p:sp>
      <p:sp>
        <p:nvSpPr>
          <p:cNvPr id="24" name="TextBox 24"/>
          <p:cNvSpPr txBox="1"/>
          <p:nvPr/>
        </p:nvSpPr>
        <p:spPr>
          <a:xfrm>
            <a:off x="27773230" y="13057150"/>
            <a:ext cx="20078538" cy="2285626"/>
          </a:xfrm>
          <a:prstGeom prst="rect">
            <a:avLst/>
          </a:prstGeom>
        </p:spPr>
        <p:txBody>
          <a:bodyPr lIns="0" tIns="0" rIns="0" bIns="0" rtlCol="0" anchor="t">
            <a:spAutoFit/>
          </a:bodyPr>
          <a:lstStyle/>
          <a:p>
            <a:pPr>
              <a:lnSpc>
                <a:spcPts val="18950"/>
              </a:lnSpc>
            </a:pPr>
            <a:r>
              <a:rPr lang="en-US" sz="13534" b="1" dirty="0" err="1">
                <a:solidFill>
                  <a:srgbClr val="FFFFFF"/>
                </a:solidFill>
                <a:latin typeface="+mj-lt"/>
                <a:ea typeface="Barlow Bold"/>
                <a:cs typeface="Barlow Bold"/>
                <a:sym typeface="Barlow Bold"/>
              </a:rPr>
              <a:t>Dottor</a:t>
            </a:r>
            <a:r>
              <a:rPr lang="en-US" sz="13534" b="1" dirty="0">
                <a:solidFill>
                  <a:srgbClr val="FFFFFF"/>
                </a:solidFill>
                <a:latin typeface="+mj-lt"/>
                <a:ea typeface="Barlow Bold"/>
                <a:cs typeface="Barlow Bold"/>
                <a:sym typeface="Barlow Bold"/>
              </a:rPr>
              <a:t> Daniel Di Mattia</a:t>
            </a:r>
          </a:p>
        </p:txBody>
      </p:sp>
      <p:sp>
        <p:nvSpPr>
          <p:cNvPr id="29" name="TextBox 29"/>
          <p:cNvSpPr txBox="1"/>
          <p:nvPr/>
        </p:nvSpPr>
        <p:spPr>
          <a:xfrm>
            <a:off x="40947953" y="24498153"/>
            <a:ext cx="7016435" cy="1111138"/>
          </a:xfrm>
          <a:prstGeom prst="rect">
            <a:avLst/>
          </a:prstGeom>
        </p:spPr>
        <p:txBody>
          <a:bodyPr lIns="0" tIns="0" rIns="0" bIns="0" rtlCol="0" anchor="t">
            <a:spAutoFit/>
          </a:bodyPr>
          <a:lstStyle/>
          <a:p>
            <a:pPr algn="r">
              <a:lnSpc>
                <a:spcPts val="9728"/>
              </a:lnSpc>
            </a:pPr>
            <a:r>
              <a:rPr lang="en-US" sz="6948" b="1" dirty="0">
                <a:solidFill>
                  <a:schemeClr val="bg1"/>
                </a:solidFill>
                <a:latin typeface="Barlow Bold"/>
                <a:ea typeface="Barlow Bold"/>
                <a:cs typeface="Barlow Bold"/>
                <a:sym typeface="Barlow Bold"/>
              </a:rPr>
              <a:t>X Maggio 2026</a:t>
            </a:r>
          </a:p>
        </p:txBody>
      </p:sp>
      <p:pic>
        <p:nvPicPr>
          <p:cNvPr id="33" name="Immagine 32">
            <a:extLst>
              <a:ext uri="{FF2B5EF4-FFF2-40B4-BE49-F238E27FC236}">
                <a16:creationId xmlns:a16="http://schemas.microsoft.com/office/drawing/2014/main" id="{CB8F91D8-679D-7234-C35A-C1DA9DF39625}"/>
              </a:ext>
            </a:extLst>
          </p:cNvPr>
          <p:cNvPicPr>
            <a:picLocks noChangeAspect="1"/>
          </p:cNvPicPr>
          <p:nvPr/>
        </p:nvPicPr>
        <p:blipFill>
          <a:blip r:embed="rId2"/>
          <a:stretch>
            <a:fillRect/>
          </a:stretch>
        </p:blipFill>
        <p:spPr>
          <a:xfrm>
            <a:off x="-2138787" y="-430169"/>
            <a:ext cx="20715195" cy="29310354"/>
          </a:xfrm>
          <a:prstGeom prst="rect">
            <a:avLst/>
          </a:prstGeom>
        </p:spPr>
      </p:pic>
      <p:pic>
        <p:nvPicPr>
          <p:cNvPr id="34" name="Immagine 33">
            <a:extLst>
              <a:ext uri="{FF2B5EF4-FFF2-40B4-BE49-F238E27FC236}">
                <a16:creationId xmlns:a16="http://schemas.microsoft.com/office/drawing/2014/main" id="{81341285-E19E-367C-FBFD-454F10137C6C}"/>
              </a:ext>
            </a:extLst>
          </p:cNvPr>
          <p:cNvPicPr>
            <a:picLocks noChangeAspect="1"/>
          </p:cNvPicPr>
          <p:nvPr/>
        </p:nvPicPr>
        <p:blipFill rotWithShape="1">
          <a:blip r:embed="rId3"/>
          <a:srcRect l="65145" t="6403" r="2294" b="69619"/>
          <a:stretch/>
        </p:blipFill>
        <p:spPr>
          <a:xfrm rot="5400000">
            <a:off x="5845569" y="12406784"/>
            <a:ext cx="29357648" cy="3668820"/>
          </a:xfrm>
          <a:prstGeom prst="rect">
            <a:avLst/>
          </a:prstGeom>
        </p:spPr>
      </p:pic>
      <p:sp>
        <p:nvSpPr>
          <p:cNvPr id="35" name="TextBox 16">
            <a:extLst>
              <a:ext uri="{FF2B5EF4-FFF2-40B4-BE49-F238E27FC236}">
                <a16:creationId xmlns:a16="http://schemas.microsoft.com/office/drawing/2014/main" id="{540F9CB0-DD0A-F5CF-1E67-8A80E8FFB8E2}"/>
              </a:ext>
            </a:extLst>
          </p:cNvPr>
          <p:cNvSpPr txBox="1"/>
          <p:nvPr/>
        </p:nvSpPr>
        <p:spPr>
          <a:xfrm>
            <a:off x="24551368" y="18424519"/>
            <a:ext cx="24727807" cy="4055938"/>
          </a:xfrm>
          <a:prstGeom prst="rect">
            <a:avLst/>
          </a:prstGeom>
        </p:spPr>
        <p:txBody>
          <a:bodyPr lIns="0" tIns="0" rIns="0" bIns="0" rtlCol="0" anchor="t"/>
          <a:lstStyle/>
          <a:p>
            <a:pPr>
              <a:lnSpc>
                <a:spcPts val="5520"/>
              </a:lnSpc>
            </a:pPr>
            <a:r>
              <a:rPr lang="en-US" sz="9921" b="1" i="1" dirty="0">
                <a:solidFill>
                  <a:srgbClr val="0070C0"/>
                </a:solidFill>
                <a:latin typeface="+mj-lt"/>
                <a:ea typeface="Avenir Bold Italics"/>
                <a:cs typeface="Avenir Bold Italics"/>
                <a:sym typeface="Avenir Bold Italics"/>
              </a:rPr>
              <a:t>Azienda </a:t>
            </a:r>
            <a:r>
              <a:rPr lang="en-US" sz="9921" b="1" i="1" dirty="0" err="1">
                <a:solidFill>
                  <a:srgbClr val="0070C0"/>
                </a:solidFill>
                <a:latin typeface="+mj-lt"/>
                <a:ea typeface="Avenir Bold Italics"/>
                <a:cs typeface="Avenir Bold Italics"/>
                <a:sym typeface="Avenir Bold Italics"/>
              </a:rPr>
              <a:t>Ospedaliera</a:t>
            </a:r>
            <a:r>
              <a:rPr lang="en-US" sz="9921" b="1" i="1" dirty="0">
                <a:solidFill>
                  <a:srgbClr val="0070C0"/>
                </a:solidFill>
                <a:latin typeface="+mj-lt"/>
                <a:ea typeface="Avenir Bold Italics"/>
                <a:cs typeface="Avenir Bold Italics"/>
                <a:sym typeface="Avenir Bold Italics"/>
              </a:rPr>
              <a:t> – Polo Universitario</a:t>
            </a:r>
          </a:p>
          <a:p>
            <a:pPr>
              <a:lnSpc>
                <a:spcPts val="5520"/>
              </a:lnSpc>
            </a:pPr>
            <a:endParaRPr lang="en-US" sz="9921" b="1" i="1" dirty="0">
              <a:solidFill>
                <a:srgbClr val="0070C0"/>
              </a:solidFill>
              <a:latin typeface="+mj-lt"/>
              <a:ea typeface="Avenir Bold Italics"/>
              <a:cs typeface="Avenir Bold Italics"/>
              <a:sym typeface="Avenir Bold Italics"/>
            </a:endParaRPr>
          </a:p>
          <a:p>
            <a:pPr>
              <a:lnSpc>
                <a:spcPts val="5520"/>
              </a:lnSpc>
            </a:pPr>
            <a:r>
              <a:rPr lang="en-US" sz="9921" b="1" i="1" dirty="0">
                <a:solidFill>
                  <a:srgbClr val="0070C0"/>
                </a:solidFill>
                <a:latin typeface="+mj-lt"/>
                <a:ea typeface="Avenir Bold Italics"/>
                <a:cs typeface="Avenir Bold Italics"/>
                <a:sym typeface="Avenir Bold Italics"/>
              </a:rPr>
              <a:t>Ospedale Luigi Sacco</a:t>
            </a:r>
          </a:p>
          <a:p>
            <a:pPr>
              <a:lnSpc>
                <a:spcPts val="5520"/>
              </a:lnSpc>
            </a:pPr>
            <a:endParaRPr lang="en-US" sz="9921" b="1" i="1" dirty="0">
              <a:solidFill>
                <a:srgbClr val="0070C0"/>
              </a:solidFill>
              <a:latin typeface="+mj-lt"/>
              <a:ea typeface="Avenir Bold Italics"/>
              <a:cs typeface="Avenir Bold Italics"/>
              <a:sym typeface="Avenir Bold Italics"/>
            </a:endParaRPr>
          </a:p>
          <a:p>
            <a:pPr>
              <a:lnSpc>
                <a:spcPts val="2511"/>
              </a:lnSpc>
            </a:pPr>
            <a:endParaRPr lang="en-US" sz="9921" b="1" i="1" dirty="0">
              <a:solidFill>
                <a:srgbClr val="0070C0"/>
              </a:solidFill>
              <a:latin typeface="+mj-lt"/>
              <a:ea typeface="Avenir Bold Italics"/>
              <a:cs typeface="Avenir Bold Italics"/>
              <a:sym typeface="Avenir Bold Italics"/>
            </a:endParaRPr>
          </a:p>
          <a:p>
            <a:pPr>
              <a:lnSpc>
                <a:spcPts val="2511"/>
              </a:lnSpc>
            </a:pPr>
            <a:r>
              <a:rPr lang="en-US" sz="9921" b="1" i="1" dirty="0">
                <a:solidFill>
                  <a:srgbClr val="0070C0"/>
                </a:solidFill>
                <a:latin typeface="+mj-lt"/>
                <a:ea typeface="Avenir Bold Italics"/>
                <a:cs typeface="Avenir Bold Italics"/>
                <a:sym typeface="Avenir Bold Italics"/>
              </a:rPr>
              <a:t>Milano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0CBD753E-FC74-8AC1-A42B-8D4DFFC4F26E}"/>
              </a:ext>
            </a:extLst>
          </p:cNvPr>
          <p:cNvSpPr/>
          <p:nvPr/>
        </p:nvSpPr>
        <p:spPr>
          <a:xfrm flipH="1">
            <a:off x="1345261" y="8918396"/>
            <a:ext cx="47271307" cy="11367291"/>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it-IT" sz="9921" dirty="0">
              <a:solidFill>
                <a:schemeClr val="bg1"/>
              </a:solidFill>
            </a:endParaRPr>
          </a:p>
          <a:p>
            <a:endParaRPr lang="it-IT" sz="9921" dirty="0">
              <a:solidFill>
                <a:schemeClr val="bg1"/>
              </a:solidFill>
            </a:endParaRPr>
          </a:p>
          <a:p>
            <a:r>
              <a:rPr lang="it-IT" sz="9921" dirty="0">
                <a:solidFill>
                  <a:schemeClr val="bg1"/>
                </a:solidFill>
              </a:rPr>
              <a:t>Daniel Di Mattia, Gloria Goi, Anna Maffioli, Andrea Kazemi </a:t>
            </a:r>
            <a:r>
              <a:rPr lang="it-IT" sz="9921" dirty="0" err="1">
                <a:solidFill>
                  <a:schemeClr val="bg1"/>
                </a:solidFill>
              </a:rPr>
              <a:t>Nava,Luca</a:t>
            </a:r>
            <a:r>
              <a:rPr lang="it-IT" sz="9921" dirty="0">
                <a:solidFill>
                  <a:schemeClr val="bg1"/>
                </a:solidFill>
              </a:rPr>
              <a:t> Ferrario,</a:t>
            </a:r>
          </a:p>
          <a:p>
            <a:r>
              <a:rPr lang="it-IT" sz="9921" dirty="0">
                <a:solidFill>
                  <a:schemeClr val="bg1"/>
                </a:solidFill>
              </a:rPr>
              <a:t>Claudio Guerci, Gabriella De Santi, Giulio Guerrini, Fabio Volonté, </a:t>
            </a:r>
          </a:p>
          <a:p>
            <a:r>
              <a:rPr lang="it-IT" sz="9921" dirty="0">
                <a:solidFill>
                  <a:schemeClr val="bg1"/>
                </a:solidFill>
              </a:rPr>
              <a:t>Piergiorgio Danelli.</a:t>
            </a:r>
          </a:p>
          <a:p>
            <a:r>
              <a:rPr lang="it-IT" sz="9921" dirty="0">
                <a:solidFill>
                  <a:schemeClr val="bg1"/>
                </a:solidFill>
              </a:rPr>
              <a:t>Ospedale Luigi Sacco ASST-FBF-Sacco Milano</a:t>
            </a:r>
          </a:p>
          <a:p>
            <a:r>
              <a:rPr lang="it-IT" sz="9921" dirty="0">
                <a:solidFill>
                  <a:schemeClr val="bg1"/>
                </a:solidFill>
              </a:rPr>
              <a:t>Istituto di Scienze Biomediche Università degli Studi di Milano</a:t>
            </a:r>
          </a:p>
          <a:p>
            <a:endParaRPr lang="it-IT" sz="9921" dirty="0">
              <a:solidFill>
                <a:schemeClr val="bg1"/>
              </a:solidFill>
            </a:endParaRPr>
          </a:p>
          <a:p>
            <a:endParaRPr lang="it-IT" sz="9921" dirty="0">
              <a:solidFill>
                <a:schemeClr val="bg1"/>
              </a:solidFill>
            </a:endParaRPr>
          </a:p>
          <a:p>
            <a:endParaRPr lang="it-IT" sz="9921" dirty="0">
              <a:solidFill>
                <a:schemeClr val="bg1"/>
              </a:solidFill>
            </a:endParaRPr>
          </a:p>
        </p:txBody>
      </p:sp>
      <p:sp>
        <p:nvSpPr>
          <p:cNvPr id="11" name="CasellaDiTesto 10">
            <a:extLst>
              <a:ext uri="{FF2B5EF4-FFF2-40B4-BE49-F238E27FC236}">
                <a16:creationId xmlns:a16="http://schemas.microsoft.com/office/drawing/2014/main" id="{12A6D05F-627C-557A-AF00-EE6658B1664E}"/>
              </a:ext>
            </a:extLst>
          </p:cNvPr>
          <p:cNvSpPr txBox="1"/>
          <p:nvPr/>
        </p:nvSpPr>
        <p:spPr>
          <a:xfrm>
            <a:off x="10795252" y="2487565"/>
            <a:ext cx="36970639" cy="3046988"/>
          </a:xfrm>
          <a:prstGeom prst="rect">
            <a:avLst/>
          </a:prstGeom>
          <a:noFill/>
        </p:spPr>
        <p:txBody>
          <a:bodyPr wrap="square" rtlCol="0">
            <a:spAutoFit/>
          </a:bodyPr>
          <a:lstStyle/>
          <a:p>
            <a:pPr algn="ctr"/>
            <a:r>
              <a:rPr lang="it-IT" sz="9600" b="1" i="1" dirty="0">
                <a:solidFill>
                  <a:srgbClr val="0066CC"/>
                </a:solidFill>
                <a:latin typeface="Calibri" panose="020F0502020204030204" pitchFamily="34" charset="0"/>
                <a:ea typeface="Calibri" panose="020F0502020204030204" pitchFamily="34" charset="0"/>
                <a:cs typeface="Calibri" panose="020F0502020204030204" pitchFamily="34" charset="0"/>
              </a:rPr>
              <a:t>IL POLITRAUMA SPORTIVO</a:t>
            </a:r>
          </a:p>
          <a:p>
            <a:pPr algn="ctr"/>
            <a:r>
              <a:rPr lang="it-IT" sz="9600" b="1" i="1" dirty="0">
                <a:solidFill>
                  <a:srgbClr val="0066CC"/>
                </a:solidFill>
                <a:latin typeface="Calibri" panose="020F0502020204030204" pitchFamily="34" charset="0"/>
                <a:ea typeface="Calibri" panose="020F0502020204030204" pitchFamily="34" charset="0"/>
                <a:cs typeface="Calibri" panose="020F0502020204030204" pitchFamily="34" charset="0"/>
              </a:rPr>
              <a:t>LA GESTIONE COMPLESSA NEL MOTORSPORT</a:t>
            </a:r>
          </a:p>
        </p:txBody>
      </p:sp>
      <p:sp>
        <p:nvSpPr>
          <p:cNvPr id="13" name="Rettangolo con angoli arrotondati 12">
            <a:extLst>
              <a:ext uri="{FF2B5EF4-FFF2-40B4-BE49-F238E27FC236}">
                <a16:creationId xmlns:a16="http://schemas.microsoft.com/office/drawing/2014/main" id="{19ACE76E-6488-1B89-671F-D503AC394BD4}"/>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FF31D285-F6CE-0E40-0B7C-F9E178FBF8C4}"/>
              </a:ext>
            </a:extLst>
          </p:cNvPr>
          <p:cNvSpPr/>
          <p:nvPr/>
        </p:nvSpPr>
        <p:spPr>
          <a:xfrm>
            <a:off x="45139277" y="225004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p:cNvPicPr>
            <a:picLocks noChangeAspect="1"/>
          </p:cNvPicPr>
          <p:nvPr/>
        </p:nvPicPr>
        <p:blipFill rotWithShape="1">
          <a:blip r:embed="rId2"/>
          <a:srcRect l="3272" t="11013" r="43013" b="29360"/>
          <a:stretch/>
        </p:blipFill>
        <p:spPr>
          <a:xfrm>
            <a:off x="839999" y="24300022"/>
            <a:ext cx="15119985" cy="3196095"/>
          </a:xfrm>
          <a:prstGeom prst="rect">
            <a:avLst/>
          </a:prstGeom>
        </p:spPr>
      </p:pic>
    </p:spTree>
    <p:extLst>
      <p:ext uri="{BB962C8B-B14F-4D97-AF65-F5344CB8AC3E}">
        <p14:creationId xmlns:p14="http://schemas.microsoft.com/office/powerpoint/2010/main" val="2160049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4" name="CasellaDiTesto 3">
            <a:extLst>
              <a:ext uri="{FF2B5EF4-FFF2-40B4-BE49-F238E27FC236}">
                <a16:creationId xmlns:a16="http://schemas.microsoft.com/office/drawing/2014/main" id="{465D5952-55DC-44AF-8774-3268EA618BF3}"/>
              </a:ext>
            </a:extLst>
          </p:cNvPr>
          <p:cNvSpPr txBox="1"/>
          <p:nvPr/>
        </p:nvSpPr>
        <p:spPr>
          <a:xfrm>
            <a:off x="419999" y="3674814"/>
            <a:ext cx="49559951" cy="9325630"/>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Nel Motorsport, in seguito ad un incidente durante una competizione, il rischio di lesioni traumatiche associate a traumi cerebrali è elevatissimo sia per i Piloti che per il Personale addetto ai servizi di Gara.</a:t>
            </a:r>
          </a:p>
        </p:txBody>
      </p:sp>
      <p:sp>
        <p:nvSpPr>
          <p:cNvPr id="3" name="CasellaDiTesto 2">
            <a:extLst>
              <a:ext uri="{FF2B5EF4-FFF2-40B4-BE49-F238E27FC236}">
                <a16:creationId xmlns:a16="http://schemas.microsoft.com/office/drawing/2014/main" id="{59C9F865-EDEB-F14B-B0F8-0189605879E4}"/>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POLITRAUMA NEL MOTORSPORT</a:t>
            </a:r>
          </a:p>
        </p:txBody>
      </p:sp>
      <p:pic>
        <p:nvPicPr>
          <p:cNvPr id="5" name="Immagine 4">
            <a:extLst>
              <a:ext uri="{FF2B5EF4-FFF2-40B4-BE49-F238E27FC236}">
                <a16:creationId xmlns:a16="http://schemas.microsoft.com/office/drawing/2014/main" id="{8FE4C814-4F73-5654-8C34-7EBAF49A2E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999" y="13293732"/>
            <a:ext cx="14625820" cy="10969367"/>
          </a:xfrm>
          <a:prstGeom prst="rect">
            <a:avLst/>
          </a:prstGeom>
        </p:spPr>
      </p:pic>
      <p:pic>
        <p:nvPicPr>
          <p:cNvPr id="6" name="Immagine 5">
            <a:extLst>
              <a:ext uri="{FF2B5EF4-FFF2-40B4-BE49-F238E27FC236}">
                <a16:creationId xmlns:a16="http://schemas.microsoft.com/office/drawing/2014/main" id="{1212DAC8-C553-8876-8348-47B13859E2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433034" y="13330655"/>
            <a:ext cx="19501099" cy="10969367"/>
          </a:xfrm>
          <a:prstGeom prst="rect">
            <a:avLst/>
          </a:prstGeom>
        </p:spPr>
      </p:pic>
      <p:pic>
        <p:nvPicPr>
          <p:cNvPr id="7" name="Immagine 6">
            <a:extLst>
              <a:ext uri="{FF2B5EF4-FFF2-40B4-BE49-F238E27FC236}">
                <a16:creationId xmlns:a16="http://schemas.microsoft.com/office/drawing/2014/main" id="{8982916F-D089-5141-80E1-D62749B99F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50008" y="13330655"/>
            <a:ext cx="14625828" cy="10969367"/>
          </a:xfrm>
          <a:prstGeom prst="rect">
            <a:avLst/>
          </a:prstGeom>
        </p:spPr>
      </p:pic>
    </p:spTree>
    <p:extLst>
      <p:ext uri="{BB962C8B-B14F-4D97-AF65-F5344CB8AC3E}">
        <p14:creationId xmlns:p14="http://schemas.microsoft.com/office/powerpoint/2010/main" val="4051385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04D2E-19E1-3960-EB29-F79B1DFA7D97}"/>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F3A92B51-8850-F082-596F-C9AE62DBACC5}"/>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48BFD739-F98B-2A3C-7359-12C90388E718}"/>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B987E23A-139A-401A-C5D6-9C6222A1ABA8}"/>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POLITRAUMA NEL MOTORSPORT</a:t>
            </a:r>
          </a:p>
        </p:txBody>
      </p:sp>
      <p:pic>
        <p:nvPicPr>
          <p:cNvPr id="5" name="Immagine 4">
            <a:extLst>
              <a:ext uri="{FF2B5EF4-FFF2-40B4-BE49-F238E27FC236}">
                <a16:creationId xmlns:a16="http://schemas.microsoft.com/office/drawing/2014/main" id="{7BF25303-C2CE-026D-00DB-5F920AC634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992" y="13352634"/>
            <a:ext cx="17763254" cy="11070760"/>
          </a:xfrm>
          <a:prstGeom prst="rect">
            <a:avLst/>
          </a:prstGeom>
        </p:spPr>
      </p:pic>
      <p:pic>
        <p:nvPicPr>
          <p:cNvPr id="6" name="Immagine 5">
            <a:extLst>
              <a:ext uri="{FF2B5EF4-FFF2-40B4-BE49-F238E27FC236}">
                <a16:creationId xmlns:a16="http://schemas.microsoft.com/office/drawing/2014/main" id="{34A318B4-512B-AF9E-53E5-C03A489C4C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136593" y="13370096"/>
            <a:ext cx="16705365" cy="11136908"/>
          </a:xfrm>
          <a:prstGeom prst="rect">
            <a:avLst/>
          </a:prstGeom>
        </p:spPr>
      </p:pic>
      <p:pic>
        <p:nvPicPr>
          <p:cNvPr id="7" name="Immagine 6">
            <a:extLst>
              <a:ext uri="{FF2B5EF4-FFF2-40B4-BE49-F238E27FC236}">
                <a16:creationId xmlns:a16="http://schemas.microsoft.com/office/drawing/2014/main" id="{707E3FE9-9AEC-CB5E-2B8A-A07FA0AFC7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83167" y="2921954"/>
            <a:ext cx="18641807" cy="10439411"/>
          </a:xfrm>
          <a:prstGeom prst="rect">
            <a:avLst/>
          </a:prstGeom>
        </p:spPr>
      </p:pic>
      <p:pic>
        <p:nvPicPr>
          <p:cNvPr id="8" name="Immagine 7">
            <a:extLst>
              <a:ext uri="{FF2B5EF4-FFF2-40B4-BE49-F238E27FC236}">
                <a16:creationId xmlns:a16="http://schemas.microsoft.com/office/drawing/2014/main" id="{9ED921BA-699B-CFA8-C3B0-68A5A45DF6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321246" y="13370096"/>
            <a:ext cx="14787884" cy="11090914"/>
          </a:xfrm>
          <a:prstGeom prst="rect">
            <a:avLst/>
          </a:prstGeom>
        </p:spPr>
      </p:pic>
      <p:pic>
        <p:nvPicPr>
          <p:cNvPr id="9" name="Picture 4" descr="La sicurezza tradita | Kart News">
            <a:extLst>
              <a:ext uri="{FF2B5EF4-FFF2-40B4-BE49-F238E27FC236}">
                <a16:creationId xmlns:a16="http://schemas.microsoft.com/office/drawing/2014/main" id="{01E3BD23-03E4-5012-E9C8-9B235D9AF1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7992" y="2970854"/>
            <a:ext cx="15590271" cy="1040797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513C0F0C-820C-8BEB-C7CA-960E65818B4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316781" y="2962440"/>
            <a:ext cx="15590271" cy="10398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477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8CF3F-C709-6A75-66C2-EB3A02718F79}"/>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6781E364-7D48-FBC5-8668-4D1F5B7D4E08}"/>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26D957ED-9EFE-532A-A270-551DC6982BC4}"/>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4" name="CasellaDiTesto 3">
            <a:extLst>
              <a:ext uri="{FF2B5EF4-FFF2-40B4-BE49-F238E27FC236}">
                <a16:creationId xmlns:a16="http://schemas.microsoft.com/office/drawing/2014/main" id="{DAC70127-AD34-230E-0587-555612897DDC}"/>
              </a:ext>
            </a:extLst>
          </p:cNvPr>
          <p:cNvSpPr txBox="1"/>
          <p:nvPr/>
        </p:nvSpPr>
        <p:spPr>
          <a:xfrm>
            <a:off x="419999" y="5672007"/>
            <a:ext cx="49559951" cy="16250603"/>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Un numero superiore ai 70 milioni di soggetti in tutto il mondo subiscono una lesione cerebrale traumatica ogni anno. Frequentemente questi pazienti presentano delle patologie che necessitano di trattamenti chirurgici di emergenza per lesioni vascolari, dell’apparato muscolo scheletrico degli organi cavi e parenchimatosi.</a:t>
            </a:r>
          </a:p>
        </p:txBody>
      </p:sp>
      <p:sp>
        <p:nvSpPr>
          <p:cNvPr id="3" name="CasellaDiTesto 2">
            <a:extLst>
              <a:ext uri="{FF2B5EF4-FFF2-40B4-BE49-F238E27FC236}">
                <a16:creationId xmlns:a16="http://schemas.microsoft.com/office/drawing/2014/main" id="{1DCCDECE-8DD5-87FE-DDC8-237A8ECB0A04}"/>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POLITRAUMA NEL MOTORSPORT</a:t>
            </a:r>
          </a:p>
        </p:txBody>
      </p:sp>
    </p:spTree>
    <p:extLst>
      <p:ext uri="{BB962C8B-B14F-4D97-AF65-F5344CB8AC3E}">
        <p14:creationId xmlns:p14="http://schemas.microsoft.com/office/powerpoint/2010/main" val="2020217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B5EF0-D30A-3D18-9A12-07DB5C9D249C}"/>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CC6EF0B1-E3BF-05FF-FD24-8DACA8C22B87}"/>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C4844ACF-96A9-08A2-B55E-3A2D890595C9}"/>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4" name="CasellaDiTesto 3">
            <a:extLst>
              <a:ext uri="{FF2B5EF4-FFF2-40B4-BE49-F238E27FC236}">
                <a16:creationId xmlns:a16="http://schemas.microsoft.com/office/drawing/2014/main" id="{3B09B96A-7A7F-074F-2E5E-F842ABE16F1E}"/>
              </a:ext>
            </a:extLst>
          </p:cNvPr>
          <p:cNvSpPr txBox="1"/>
          <p:nvPr/>
        </p:nvSpPr>
        <p:spPr>
          <a:xfrm>
            <a:off x="15875" y="8647374"/>
            <a:ext cx="49559951" cy="9325630"/>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La gestione globale del paziente politraumatizzato deve essere adattata al tipo di lesioni presenti nel soggetto e alle condizioni generali durante l’assistenza terapeutica intensiva. </a:t>
            </a:r>
          </a:p>
        </p:txBody>
      </p:sp>
      <p:sp>
        <p:nvSpPr>
          <p:cNvPr id="3" name="CasellaDiTesto 2">
            <a:extLst>
              <a:ext uri="{FF2B5EF4-FFF2-40B4-BE49-F238E27FC236}">
                <a16:creationId xmlns:a16="http://schemas.microsoft.com/office/drawing/2014/main" id="{58D2AA18-868A-AE7E-30A3-20A6A007124C}"/>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POLITRAUMA NEL MOTORSPORT</a:t>
            </a:r>
          </a:p>
        </p:txBody>
      </p:sp>
    </p:spTree>
    <p:extLst>
      <p:ext uri="{BB962C8B-B14F-4D97-AF65-F5344CB8AC3E}">
        <p14:creationId xmlns:p14="http://schemas.microsoft.com/office/powerpoint/2010/main" val="4179458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371DD-1006-FA3A-9986-402B7E98F1A9}"/>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99D13199-2F3F-ABB7-27C9-E2189BBE1BBA}"/>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D64EDB1E-6D14-A6A4-8D83-FD83E57A7F7E}"/>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4" name="CasellaDiTesto 3">
            <a:extLst>
              <a:ext uri="{FF2B5EF4-FFF2-40B4-BE49-F238E27FC236}">
                <a16:creationId xmlns:a16="http://schemas.microsoft.com/office/drawing/2014/main" id="{37EC7ED4-30DC-0B53-7A0A-BB84B5167AB4}"/>
              </a:ext>
            </a:extLst>
          </p:cNvPr>
          <p:cNvSpPr txBox="1"/>
          <p:nvPr/>
        </p:nvSpPr>
        <p:spPr>
          <a:xfrm>
            <a:off x="419999" y="3674814"/>
            <a:ext cx="49559951" cy="13942278"/>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Sul luogo in cui è avvenuto il trauma, le immediate manovre rianimatorie ed il trasporto rapido e sicuro in un centro traumatologico sono gli interventi indispensabili per una corretta condotta terapeutica. A questo si aggiunge il protocollo FMSI per il Primo Soccorso Sportivo Defibrillato (PSS-D).</a:t>
            </a:r>
          </a:p>
        </p:txBody>
      </p:sp>
      <p:sp>
        <p:nvSpPr>
          <p:cNvPr id="3" name="CasellaDiTesto 2">
            <a:extLst>
              <a:ext uri="{FF2B5EF4-FFF2-40B4-BE49-F238E27FC236}">
                <a16:creationId xmlns:a16="http://schemas.microsoft.com/office/drawing/2014/main" id="{B7FC2622-455E-9E1C-F7A0-D41F7CAD4EBB}"/>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POLITRAUMA NEL MOTORSPORT</a:t>
            </a:r>
          </a:p>
        </p:txBody>
      </p:sp>
      <p:pic>
        <p:nvPicPr>
          <p:cNvPr id="5" name="Immagine 4">
            <a:extLst>
              <a:ext uri="{FF2B5EF4-FFF2-40B4-BE49-F238E27FC236}">
                <a16:creationId xmlns:a16="http://schemas.microsoft.com/office/drawing/2014/main" id="{4933282C-2B77-1B87-1FBC-343A51BCA2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06575" y="17793140"/>
            <a:ext cx="8687484" cy="6515613"/>
          </a:xfrm>
          <a:prstGeom prst="rect">
            <a:avLst/>
          </a:prstGeom>
        </p:spPr>
      </p:pic>
      <p:pic>
        <p:nvPicPr>
          <p:cNvPr id="6" name="Immagine 5">
            <a:extLst>
              <a:ext uri="{FF2B5EF4-FFF2-40B4-BE49-F238E27FC236}">
                <a16:creationId xmlns:a16="http://schemas.microsoft.com/office/drawing/2014/main" id="{466CCB8D-7D39-2A9A-9379-A6C4880244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915975" y="17938572"/>
            <a:ext cx="9102235" cy="6826677"/>
          </a:xfrm>
          <a:prstGeom prst="rect">
            <a:avLst/>
          </a:prstGeom>
        </p:spPr>
      </p:pic>
    </p:spTree>
    <p:extLst>
      <p:ext uri="{BB962C8B-B14F-4D97-AF65-F5344CB8AC3E}">
        <p14:creationId xmlns:p14="http://schemas.microsoft.com/office/powerpoint/2010/main" val="1655533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0DE0D-D5B6-8FD6-0363-6D6BF10EF381}"/>
            </a:ext>
          </a:extLst>
        </p:cNvPr>
        <p:cNvGrpSpPr/>
        <p:nvPr/>
      </p:nvGrpSpPr>
      <p:grpSpPr>
        <a:xfrm>
          <a:off x="0" y="0"/>
          <a:ext cx="0" cy="0"/>
          <a:chOff x="0" y="0"/>
          <a:chExt cx="0" cy="0"/>
        </a:xfrm>
      </p:grpSpPr>
      <p:pic>
        <p:nvPicPr>
          <p:cNvPr id="53" name="Immagine 10">
            <a:extLst>
              <a:ext uri="{FF2B5EF4-FFF2-40B4-BE49-F238E27FC236}">
                <a16:creationId xmlns:a16="http://schemas.microsoft.com/office/drawing/2014/main" id="{43DC16EA-84CC-A925-215F-2E544FD5BC7E}"/>
              </a:ext>
            </a:extLst>
          </p:cNvPr>
          <p:cNvPicPr/>
          <p:nvPr/>
        </p:nvPicPr>
        <p:blipFill>
          <a:blip r:embed="rId2">
            <a:extLst>
              <a:ext uri="{BEBA8EAE-BF5A-486C-A8C5-ECC9F3942E4B}">
                <a14:imgProps xmlns:a14="http://schemas.microsoft.com/office/drawing/2010/main">
                  <a14:imgLayer r:embed="rId3">
                    <a14:imgEffect>
                      <a14:brightnessContrast bright="4000" contrast="43000"/>
                    </a14:imgEffect>
                  </a14:imgLayer>
                </a14:imgProps>
              </a:ext>
            </a:extLst>
          </a:blip>
          <a:stretch/>
        </p:blipFill>
        <p:spPr>
          <a:xfrm>
            <a:off x="18993921" y="7854234"/>
            <a:ext cx="11462614" cy="17900071"/>
          </a:xfrm>
          <a:prstGeom prst="rect">
            <a:avLst/>
          </a:prstGeom>
          <a:ln>
            <a:noFill/>
          </a:ln>
        </p:spPr>
      </p:pic>
      <p:sp>
        <p:nvSpPr>
          <p:cNvPr id="54" name="CustomShape 1">
            <a:extLst>
              <a:ext uri="{FF2B5EF4-FFF2-40B4-BE49-F238E27FC236}">
                <a16:creationId xmlns:a16="http://schemas.microsoft.com/office/drawing/2014/main" id="{EFC007CD-8AF1-6DDD-3025-4703BE8F4243}"/>
              </a:ext>
            </a:extLst>
          </p:cNvPr>
          <p:cNvSpPr/>
          <p:nvPr/>
        </p:nvSpPr>
        <p:spPr>
          <a:xfrm>
            <a:off x="6239933" y="-14930"/>
            <a:ext cx="27200942" cy="6940570"/>
          </a:xfrm>
          <a:prstGeom prst="rect">
            <a:avLst/>
          </a:prstGeom>
          <a:solidFill>
            <a:srgbClr val="00528C"/>
          </a:solidFill>
          <a:ln w="9360">
            <a:noFill/>
          </a:ln>
        </p:spPr>
        <p:style>
          <a:lnRef idx="2">
            <a:schemeClr val="accent1">
              <a:shade val="50000"/>
            </a:schemeClr>
          </a:lnRef>
          <a:fillRef idx="1">
            <a:schemeClr val="accent1"/>
          </a:fillRef>
          <a:effectRef idx="0">
            <a:schemeClr val="accent1"/>
          </a:effectRef>
          <a:fontRef idx="minor"/>
        </p:style>
      </p:sp>
      <p:sp>
        <p:nvSpPr>
          <p:cNvPr id="55" name="CustomShape 2">
            <a:extLst>
              <a:ext uri="{FF2B5EF4-FFF2-40B4-BE49-F238E27FC236}">
                <a16:creationId xmlns:a16="http://schemas.microsoft.com/office/drawing/2014/main" id="{55C84F4F-C870-6B9B-022A-4C9BE8415361}"/>
              </a:ext>
            </a:extLst>
          </p:cNvPr>
          <p:cNvSpPr/>
          <p:nvPr/>
        </p:nvSpPr>
        <p:spPr>
          <a:xfrm>
            <a:off x="34587435" y="9493457"/>
            <a:ext cx="9571089" cy="6904740"/>
          </a:xfrm>
          <a:prstGeom prst="rect">
            <a:avLst/>
          </a:prstGeom>
          <a:noFill/>
          <a:ln>
            <a:noFill/>
          </a:ln>
        </p:spPr>
        <p:style>
          <a:lnRef idx="2">
            <a:schemeClr val="accent1">
              <a:shade val="50000"/>
            </a:schemeClr>
          </a:lnRef>
          <a:fillRef idx="1">
            <a:schemeClr val="accent1"/>
          </a:fillRef>
          <a:effectRef idx="0">
            <a:schemeClr val="accent1"/>
          </a:effectRef>
          <a:fontRef idx="minor"/>
        </p:style>
      </p:sp>
      <p:sp>
        <p:nvSpPr>
          <p:cNvPr id="56" name="TextShape 3">
            <a:extLst>
              <a:ext uri="{FF2B5EF4-FFF2-40B4-BE49-F238E27FC236}">
                <a16:creationId xmlns:a16="http://schemas.microsoft.com/office/drawing/2014/main" id="{3685B813-E528-2906-DF97-2980CEECC61D}"/>
              </a:ext>
            </a:extLst>
          </p:cNvPr>
          <p:cNvSpPr txBox="1"/>
          <p:nvPr/>
        </p:nvSpPr>
        <p:spPr>
          <a:xfrm>
            <a:off x="7211822" y="58223"/>
            <a:ext cx="24922751" cy="6904740"/>
          </a:xfrm>
          <a:prstGeom prst="rect">
            <a:avLst/>
          </a:prstGeom>
          <a:noFill/>
          <a:ln>
            <a:noFill/>
          </a:ln>
        </p:spPr>
        <p:txBody>
          <a:bodyPr lIns="373229" tIns="186615" rIns="373229" bIns="186615" anchor="ctr">
            <a:noAutofit/>
          </a:bodyPr>
          <a:lstStyle/>
          <a:p>
            <a:pPr>
              <a:lnSpc>
                <a:spcPct val="90000"/>
              </a:lnSpc>
            </a:pPr>
            <a:r>
              <a:rPr lang="it-IT" sz="13270" dirty="0">
                <a:solidFill>
                  <a:schemeClr val="bg1"/>
                </a:solidFill>
                <a:latin typeface="Century Gothic" panose="020B0502020202020204" pitchFamily="34" charset="0"/>
              </a:rPr>
              <a:t>TRAUMI NEL MOTORSPORT</a:t>
            </a:r>
            <a:br>
              <a:rPr lang="it-IT" sz="13270" dirty="0">
                <a:solidFill>
                  <a:schemeClr val="bg1"/>
                </a:solidFill>
                <a:latin typeface="Century Gothic" panose="020B0502020202020204" pitchFamily="34" charset="0"/>
              </a:rPr>
            </a:br>
            <a:r>
              <a:rPr lang="it-IT" sz="13270" dirty="0">
                <a:solidFill>
                  <a:schemeClr val="bg1"/>
                </a:solidFill>
                <a:latin typeface="Century Gothic" panose="020B0502020202020204" pitchFamily="34" charset="0"/>
              </a:rPr>
              <a:t>TEST DIAGNOSTICI</a:t>
            </a:r>
            <a:endParaRPr lang="it-IT" sz="13270" spc="-4" dirty="0">
              <a:solidFill>
                <a:schemeClr val="bg1"/>
              </a:solidFill>
              <a:latin typeface="Arial"/>
            </a:endParaRPr>
          </a:p>
        </p:txBody>
      </p:sp>
      <p:sp>
        <p:nvSpPr>
          <p:cNvPr id="57" name="TextShape 4">
            <a:extLst>
              <a:ext uri="{FF2B5EF4-FFF2-40B4-BE49-F238E27FC236}">
                <a16:creationId xmlns:a16="http://schemas.microsoft.com/office/drawing/2014/main" id="{B50604C1-E772-5064-F990-FA63E6C0AD52}"/>
              </a:ext>
            </a:extLst>
          </p:cNvPr>
          <p:cNvSpPr txBox="1"/>
          <p:nvPr/>
        </p:nvSpPr>
        <p:spPr>
          <a:xfrm>
            <a:off x="41702676" y="26799347"/>
            <a:ext cx="2558859" cy="1003240"/>
          </a:xfrm>
          <a:prstGeom prst="rect">
            <a:avLst/>
          </a:prstGeom>
          <a:noFill/>
          <a:ln>
            <a:noFill/>
          </a:ln>
        </p:spPr>
        <p:txBody>
          <a:bodyPr anchor="ctr">
            <a:noAutofit/>
          </a:bodyPr>
          <a:lstStyle/>
          <a:p>
            <a:pPr algn="ctr">
              <a:lnSpc>
                <a:spcPct val="100000"/>
              </a:lnSpc>
            </a:pPr>
            <a:r>
              <a:rPr lang="it-IT" sz="7465" spc="-4">
                <a:solidFill>
                  <a:srgbClr val="003977"/>
                </a:solidFill>
                <a:latin typeface="Agency FB"/>
              </a:rPr>
              <a:t>[ </a:t>
            </a:r>
            <a:fld id="{E52B406D-3480-426B-9F77-C3F790268E04}" type="slidenum">
              <a:rPr lang="it-IT" sz="7465" spc="-4">
                <a:solidFill>
                  <a:srgbClr val="003977"/>
                </a:solidFill>
                <a:latin typeface="Agency FB"/>
              </a:rPr>
              <a:t>8</a:t>
            </a:fld>
            <a:r>
              <a:rPr lang="it-IT" sz="7465" spc="-4">
                <a:solidFill>
                  <a:srgbClr val="003977"/>
                </a:solidFill>
                <a:latin typeface="Agency FB"/>
              </a:rPr>
              <a:t> ]</a:t>
            </a:r>
            <a:r>
              <a:rPr lang="it-IT" sz="6635" spc="-4">
                <a:solidFill>
                  <a:srgbClr val="00528C"/>
                </a:solidFill>
                <a:latin typeface="Century Gothic"/>
              </a:rPr>
              <a:t>  </a:t>
            </a:r>
            <a:endParaRPr lang="it-IT" sz="6635" spc="-4">
              <a:latin typeface="Times New Roman"/>
            </a:endParaRPr>
          </a:p>
        </p:txBody>
      </p:sp>
      <p:sp>
        <p:nvSpPr>
          <p:cNvPr id="58" name="Line 5">
            <a:extLst>
              <a:ext uri="{FF2B5EF4-FFF2-40B4-BE49-F238E27FC236}">
                <a16:creationId xmlns:a16="http://schemas.microsoft.com/office/drawing/2014/main" id="{4D2C94AB-5415-66CC-8D30-EA036291EDD4}"/>
              </a:ext>
            </a:extLst>
          </p:cNvPr>
          <p:cNvSpPr/>
          <p:nvPr/>
        </p:nvSpPr>
        <p:spPr>
          <a:xfrm>
            <a:off x="6239933" y="26042438"/>
            <a:ext cx="38021602"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sp>
      <p:pic>
        <p:nvPicPr>
          <p:cNvPr id="59" name="Immagine 5">
            <a:extLst>
              <a:ext uri="{FF2B5EF4-FFF2-40B4-BE49-F238E27FC236}">
                <a16:creationId xmlns:a16="http://schemas.microsoft.com/office/drawing/2014/main" id="{92294C16-5259-909E-09A5-374E52FD1AF7}"/>
              </a:ext>
            </a:extLst>
          </p:cNvPr>
          <p:cNvPicPr/>
          <p:nvPr/>
        </p:nvPicPr>
        <p:blipFill>
          <a:blip r:embed="rId4"/>
          <a:stretch/>
        </p:blipFill>
        <p:spPr>
          <a:xfrm>
            <a:off x="22473909" y="26330571"/>
            <a:ext cx="5534242" cy="1939299"/>
          </a:xfrm>
          <a:prstGeom prst="rect">
            <a:avLst/>
          </a:prstGeom>
          <a:ln>
            <a:noFill/>
          </a:ln>
        </p:spPr>
      </p:pic>
      <p:pic>
        <p:nvPicPr>
          <p:cNvPr id="61" name="Immagine 6">
            <a:extLst>
              <a:ext uri="{FF2B5EF4-FFF2-40B4-BE49-F238E27FC236}">
                <a16:creationId xmlns:a16="http://schemas.microsoft.com/office/drawing/2014/main" id="{97F8B151-AF23-A951-B0D6-F6C2B5B40225}"/>
              </a:ext>
            </a:extLst>
          </p:cNvPr>
          <p:cNvPicPr/>
          <p:nvPr/>
        </p:nvPicPr>
        <p:blipFill>
          <a:blip r:embed="rId5"/>
          <a:stretch/>
        </p:blipFill>
        <p:spPr>
          <a:xfrm>
            <a:off x="8119515" y="26079761"/>
            <a:ext cx="4138365" cy="2327457"/>
          </a:xfrm>
          <a:prstGeom prst="rect">
            <a:avLst/>
          </a:prstGeom>
          <a:ln>
            <a:noFill/>
          </a:ln>
        </p:spPr>
      </p:pic>
      <p:pic>
        <p:nvPicPr>
          <p:cNvPr id="62" name="Immagine 2">
            <a:extLst>
              <a:ext uri="{FF2B5EF4-FFF2-40B4-BE49-F238E27FC236}">
                <a16:creationId xmlns:a16="http://schemas.microsoft.com/office/drawing/2014/main" id="{73A78F34-A0B9-E0BC-8B70-ADF6CCB4C1A2}"/>
              </a:ext>
            </a:extLst>
          </p:cNvPr>
          <p:cNvPicPr/>
          <p:nvPr/>
        </p:nvPicPr>
        <p:blipFill>
          <a:blip r:embed="rId6"/>
          <a:stretch/>
        </p:blipFill>
        <p:spPr>
          <a:xfrm>
            <a:off x="33652869" y="-14929"/>
            <a:ext cx="10505655" cy="6910711"/>
          </a:xfrm>
          <a:prstGeom prst="rect">
            <a:avLst/>
          </a:prstGeom>
          <a:ln w="6480">
            <a:noFill/>
          </a:ln>
        </p:spPr>
      </p:pic>
      <p:pic>
        <p:nvPicPr>
          <p:cNvPr id="63" name="Immagine 9">
            <a:extLst>
              <a:ext uri="{FF2B5EF4-FFF2-40B4-BE49-F238E27FC236}">
                <a16:creationId xmlns:a16="http://schemas.microsoft.com/office/drawing/2014/main" id="{17819182-5753-A00E-3451-266FDFA1273E}"/>
              </a:ext>
            </a:extLst>
          </p:cNvPr>
          <p:cNvPicPr/>
          <p:nvPr/>
        </p:nvPicPr>
        <p:blipFill>
          <a:blip r:embed="rId7"/>
          <a:stretch/>
        </p:blipFill>
        <p:spPr>
          <a:xfrm>
            <a:off x="36635717" y="26484341"/>
            <a:ext cx="5044565" cy="1636237"/>
          </a:xfrm>
          <a:prstGeom prst="rect">
            <a:avLst/>
          </a:prstGeom>
          <a:ln>
            <a:noFill/>
          </a:ln>
        </p:spPr>
      </p:pic>
      <p:sp>
        <p:nvSpPr>
          <p:cNvPr id="2" name="CasellaDiTesto 1">
            <a:extLst>
              <a:ext uri="{FF2B5EF4-FFF2-40B4-BE49-F238E27FC236}">
                <a16:creationId xmlns:a16="http://schemas.microsoft.com/office/drawing/2014/main" id="{8A98B704-B9AE-D107-02F7-596AA4878B14}"/>
              </a:ext>
            </a:extLst>
          </p:cNvPr>
          <p:cNvSpPr txBox="1"/>
          <p:nvPr/>
        </p:nvSpPr>
        <p:spPr>
          <a:xfrm>
            <a:off x="6308363" y="6950773"/>
            <a:ext cx="37865335" cy="7750520"/>
          </a:xfrm>
          <a:prstGeom prst="rect">
            <a:avLst/>
          </a:prstGeom>
          <a:noFill/>
        </p:spPr>
        <p:txBody>
          <a:bodyPr wrap="square">
            <a:spAutoFit/>
          </a:bodyPr>
          <a:lstStyle/>
          <a:p>
            <a:pPr algn="just"/>
            <a:r>
              <a:rPr lang="it-IT" sz="9953" dirty="0">
                <a:solidFill>
                  <a:srgbClr val="0033CC"/>
                </a:solidFill>
                <a:latin typeface="Century Gothic" panose="020B0502020202020204" pitchFamily="34" charset="0"/>
              </a:rPr>
              <a:t>Il test al plasma   i-STAT TBI di Abbott è il primo test rapido su un analizzatore portatile a ricevere l’autorizzazione FDA 510(k) e può  determinare la necessità di una TAC per i traumi cranici anche lievi. I risultati del test sono disponibili in circa 15 minuti.</a:t>
            </a:r>
          </a:p>
        </p:txBody>
      </p:sp>
      <p:pic>
        <p:nvPicPr>
          <p:cNvPr id="3" name="Immagine 2">
            <a:extLst>
              <a:ext uri="{FF2B5EF4-FFF2-40B4-BE49-F238E27FC236}">
                <a16:creationId xmlns:a16="http://schemas.microsoft.com/office/drawing/2014/main" id="{0F8CBE48-2AE3-8EA4-A456-ACE7F86D8686}"/>
              </a:ext>
            </a:extLst>
          </p:cNvPr>
          <p:cNvPicPr>
            <a:picLocks/>
          </p:cNvPicPr>
          <p:nvPr/>
        </p:nvPicPr>
        <p:blipFill>
          <a:blip r:embed="rId8" cstate="print">
            <a:extLst>
              <a:ext uri="{28A0092B-C50C-407E-A947-70E740481C1C}">
                <a14:useLocalDpi xmlns:a14="http://schemas.microsoft.com/office/drawing/2010/main" val="0"/>
              </a:ext>
            </a:extLst>
          </a:blip>
          <a:stretch>
            <a:fillRect/>
          </a:stretch>
        </p:blipFill>
        <p:spPr>
          <a:xfrm flipH="1">
            <a:off x="30222037" y="16168397"/>
            <a:ext cx="13936489" cy="9806858"/>
          </a:xfrm>
          <a:prstGeom prst="rect">
            <a:avLst/>
          </a:prstGeom>
        </p:spPr>
      </p:pic>
      <p:pic>
        <p:nvPicPr>
          <p:cNvPr id="5" name="Immagine 4">
            <a:extLst>
              <a:ext uri="{FF2B5EF4-FFF2-40B4-BE49-F238E27FC236}">
                <a16:creationId xmlns:a16="http://schemas.microsoft.com/office/drawing/2014/main" id="{DFAFF635-28E9-3C6A-9E57-96B9792C9D0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308365" y="16005584"/>
            <a:ext cx="13382468" cy="10036854"/>
          </a:xfrm>
          <a:prstGeom prst="rect">
            <a:avLst/>
          </a:prstGeom>
        </p:spPr>
      </p:pic>
      <p:sp>
        <p:nvSpPr>
          <p:cNvPr id="4" name="Rettangolo 3">
            <a:extLst>
              <a:ext uri="{FF2B5EF4-FFF2-40B4-BE49-F238E27FC236}">
                <a16:creationId xmlns:a16="http://schemas.microsoft.com/office/drawing/2014/main" id="{32BA8CB1-003A-4501-11BB-497E96B9FD21}"/>
              </a:ext>
            </a:extLst>
          </p:cNvPr>
          <p:cNvSpPr/>
          <p:nvPr/>
        </p:nvSpPr>
        <p:spPr>
          <a:xfrm>
            <a:off x="5996391" y="-3"/>
            <a:ext cx="38163624" cy="28833517"/>
          </a:xfrm>
          <a:prstGeom prst="rect">
            <a:avLst/>
          </a:prstGeom>
          <a:solidFill>
            <a:srgbClr val="0825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6635" dirty="0"/>
          </a:p>
        </p:txBody>
      </p:sp>
      <p:pic>
        <p:nvPicPr>
          <p:cNvPr id="6" name="Immagine 6">
            <a:extLst>
              <a:ext uri="{FF2B5EF4-FFF2-40B4-BE49-F238E27FC236}">
                <a16:creationId xmlns:a16="http://schemas.microsoft.com/office/drawing/2014/main" id="{82F57967-B5AC-A83B-223E-1481C96D5735}"/>
              </a:ext>
            </a:extLst>
          </p:cNvPr>
          <p:cNvPicPr>
            <a:picLocks noChangeAspect="1"/>
          </p:cNvPicPr>
          <p:nvPr/>
        </p:nvPicPr>
        <p:blipFill>
          <a:blip r:embed="rId10">
            <a:clrChange>
              <a:clrFrom>
                <a:srgbClr val="231F1E"/>
              </a:clrFrom>
              <a:clrTo>
                <a:srgbClr val="231F1E">
                  <a:alpha val="0"/>
                </a:srgbClr>
              </a:clrTo>
            </a:clrChange>
            <a:extLst>
              <a:ext uri="{28A0092B-C50C-407E-A947-70E740481C1C}">
                <a14:useLocalDpi xmlns:a14="http://schemas.microsoft.com/office/drawing/2010/main" val="0"/>
              </a:ext>
            </a:extLst>
          </a:blip>
          <a:srcRect/>
          <a:stretch>
            <a:fillRect/>
          </a:stretch>
        </p:blipFill>
        <p:spPr bwMode="auto">
          <a:xfrm>
            <a:off x="9334109" y="1955256"/>
            <a:ext cx="13074529" cy="14213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olo 1">
            <a:extLst>
              <a:ext uri="{FF2B5EF4-FFF2-40B4-BE49-F238E27FC236}">
                <a16:creationId xmlns:a16="http://schemas.microsoft.com/office/drawing/2014/main" id="{06D1D5F4-8F6A-8605-43B3-F6811C0F5249}"/>
              </a:ext>
            </a:extLst>
          </p:cNvPr>
          <p:cNvSpPr txBox="1">
            <a:spLocks/>
          </p:cNvSpPr>
          <p:nvPr/>
        </p:nvSpPr>
        <p:spPr>
          <a:xfrm>
            <a:off x="20124218" y="10217358"/>
            <a:ext cx="14331946" cy="6096180"/>
          </a:xfrm>
          <a:prstGeom prst="rect">
            <a:avLst/>
          </a:prstGeom>
        </p:spPr>
        <p:txBody>
          <a:bodyPr lIns="0" tIns="0" rIns="0" bIns="0" rtlCol="0" anchor="ctr">
            <a:noAutofit/>
          </a:bodyPr>
          <a:lstStyle>
            <a:lvl1pPr algn="l" defTabSz="685800" rtl="0" eaLnBrk="0" fontAlgn="base" hangingPunct="0">
              <a:lnSpc>
                <a:spcPct val="90000"/>
              </a:lnSpc>
              <a:spcBef>
                <a:spcPct val="0"/>
              </a:spcBef>
              <a:spcAft>
                <a:spcPct val="0"/>
              </a:spcAft>
              <a:defRPr sz="3300" b="1" kern="1200">
                <a:solidFill>
                  <a:schemeClr val="bg1"/>
                </a:solidFill>
                <a:latin typeface="+mj-lt"/>
                <a:ea typeface="+mj-ea"/>
                <a:cs typeface="+mj-cs"/>
              </a:defRPr>
            </a:lvl1pPr>
            <a:lvl2pPr algn="l" defTabSz="685800" rtl="0" eaLnBrk="0" fontAlgn="base" hangingPunct="0">
              <a:lnSpc>
                <a:spcPct val="90000"/>
              </a:lnSpc>
              <a:spcBef>
                <a:spcPct val="0"/>
              </a:spcBef>
              <a:spcAft>
                <a:spcPct val="0"/>
              </a:spcAft>
              <a:defRPr sz="3300" b="1">
                <a:solidFill>
                  <a:schemeClr val="bg1"/>
                </a:solidFill>
                <a:latin typeface="Lato"/>
              </a:defRPr>
            </a:lvl2pPr>
            <a:lvl3pPr algn="l" defTabSz="685800" rtl="0" eaLnBrk="0" fontAlgn="base" hangingPunct="0">
              <a:lnSpc>
                <a:spcPct val="90000"/>
              </a:lnSpc>
              <a:spcBef>
                <a:spcPct val="0"/>
              </a:spcBef>
              <a:spcAft>
                <a:spcPct val="0"/>
              </a:spcAft>
              <a:defRPr sz="3300" b="1">
                <a:solidFill>
                  <a:schemeClr val="bg1"/>
                </a:solidFill>
                <a:latin typeface="Lato"/>
              </a:defRPr>
            </a:lvl3pPr>
            <a:lvl4pPr algn="l" defTabSz="685800" rtl="0" eaLnBrk="0" fontAlgn="base" hangingPunct="0">
              <a:lnSpc>
                <a:spcPct val="90000"/>
              </a:lnSpc>
              <a:spcBef>
                <a:spcPct val="0"/>
              </a:spcBef>
              <a:spcAft>
                <a:spcPct val="0"/>
              </a:spcAft>
              <a:defRPr sz="3300" b="1">
                <a:solidFill>
                  <a:schemeClr val="bg1"/>
                </a:solidFill>
                <a:latin typeface="Lato"/>
              </a:defRPr>
            </a:lvl4pPr>
            <a:lvl5pPr algn="l" defTabSz="685800" rtl="0" eaLnBrk="0" fontAlgn="base" hangingPunct="0">
              <a:lnSpc>
                <a:spcPct val="90000"/>
              </a:lnSpc>
              <a:spcBef>
                <a:spcPct val="0"/>
              </a:spcBef>
              <a:spcAft>
                <a:spcPct val="0"/>
              </a:spcAft>
              <a:defRPr sz="3300" b="1">
                <a:solidFill>
                  <a:schemeClr val="bg1"/>
                </a:solidFill>
                <a:latin typeface="Lato"/>
              </a:defRPr>
            </a:lvl5pPr>
            <a:lvl6pPr marL="457200" algn="l" defTabSz="685800" rtl="0" fontAlgn="base">
              <a:lnSpc>
                <a:spcPct val="90000"/>
              </a:lnSpc>
              <a:spcBef>
                <a:spcPct val="0"/>
              </a:spcBef>
              <a:spcAft>
                <a:spcPct val="0"/>
              </a:spcAft>
              <a:defRPr sz="3300" b="1">
                <a:solidFill>
                  <a:schemeClr val="bg1"/>
                </a:solidFill>
                <a:latin typeface="Lato"/>
              </a:defRPr>
            </a:lvl6pPr>
            <a:lvl7pPr marL="914400" algn="l" defTabSz="685800" rtl="0" fontAlgn="base">
              <a:lnSpc>
                <a:spcPct val="90000"/>
              </a:lnSpc>
              <a:spcBef>
                <a:spcPct val="0"/>
              </a:spcBef>
              <a:spcAft>
                <a:spcPct val="0"/>
              </a:spcAft>
              <a:defRPr sz="3300" b="1">
                <a:solidFill>
                  <a:schemeClr val="bg1"/>
                </a:solidFill>
                <a:latin typeface="Lato"/>
              </a:defRPr>
            </a:lvl7pPr>
            <a:lvl8pPr marL="1371600" algn="l" defTabSz="685800" rtl="0" fontAlgn="base">
              <a:lnSpc>
                <a:spcPct val="90000"/>
              </a:lnSpc>
              <a:spcBef>
                <a:spcPct val="0"/>
              </a:spcBef>
              <a:spcAft>
                <a:spcPct val="0"/>
              </a:spcAft>
              <a:defRPr sz="3300" b="1">
                <a:solidFill>
                  <a:schemeClr val="bg1"/>
                </a:solidFill>
                <a:latin typeface="Lato"/>
              </a:defRPr>
            </a:lvl8pPr>
            <a:lvl9pPr marL="1828800" algn="l" defTabSz="685800" rtl="0" fontAlgn="base">
              <a:lnSpc>
                <a:spcPct val="90000"/>
              </a:lnSpc>
              <a:spcBef>
                <a:spcPct val="0"/>
              </a:spcBef>
              <a:spcAft>
                <a:spcPct val="0"/>
              </a:spcAft>
              <a:defRPr sz="3300" b="1">
                <a:solidFill>
                  <a:schemeClr val="bg1"/>
                </a:solidFill>
                <a:latin typeface="Lato"/>
              </a:defRPr>
            </a:lvl9pPr>
          </a:lstStyle>
          <a:p>
            <a:pPr algn="ctr" fontAlgn="auto">
              <a:spcAft>
                <a:spcPts val="0"/>
              </a:spcAft>
              <a:defRPr/>
            </a:pPr>
            <a:r>
              <a:rPr lang="it-IT" sz="20735" b="0" dirty="0">
                <a:ln w="0"/>
                <a:effectLst>
                  <a:outerShdw blurRad="38100" dist="25400" dir="5400000" algn="ctr" rotWithShape="0">
                    <a:srgbClr val="6E747A">
                      <a:alpha val="43000"/>
                    </a:srgbClr>
                  </a:outerShdw>
                </a:effectLst>
                <a:latin typeface="Eurostile Extended #2" pitchFamily="50" charset="0"/>
              </a:rPr>
              <a:t>PSS-D</a:t>
            </a:r>
          </a:p>
        </p:txBody>
      </p:sp>
      <p:cxnSp>
        <p:nvCxnSpPr>
          <p:cNvPr id="8" name="Connettore 1 9">
            <a:extLst>
              <a:ext uri="{FF2B5EF4-FFF2-40B4-BE49-F238E27FC236}">
                <a16:creationId xmlns:a16="http://schemas.microsoft.com/office/drawing/2014/main" id="{81509BC9-5103-2D74-F7DC-8619C977EACF}"/>
              </a:ext>
            </a:extLst>
          </p:cNvPr>
          <p:cNvCxnSpPr/>
          <p:nvPr/>
        </p:nvCxnSpPr>
        <p:spPr>
          <a:xfrm>
            <a:off x="9077358" y="15516953"/>
            <a:ext cx="25378804"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Sottotitolo 2">
            <a:extLst>
              <a:ext uri="{FF2B5EF4-FFF2-40B4-BE49-F238E27FC236}">
                <a16:creationId xmlns:a16="http://schemas.microsoft.com/office/drawing/2014/main" id="{0744DBCD-C032-294B-134F-4BA2A8F7CA97}"/>
              </a:ext>
            </a:extLst>
          </p:cNvPr>
          <p:cNvSpPr txBox="1">
            <a:spLocks/>
          </p:cNvSpPr>
          <p:nvPr/>
        </p:nvSpPr>
        <p:spPr>
          <a:xfrm>
            <a:off x="10268942" y="16313538"/>
            <a:ext cx="26544058" cy="5332512"/>
          </a:xfrm>
          <a:prstGeom prst="rect">
            <a:avLst/>
          </a:prstGeom>
        </p:spPr>
        <p:txBody>
          <a:bodyPr/>
          <a:lstStyle>
            <a:lvl1pPr marL="171450" indent="-171450" algn="l" defTabSz="685800" rtl="0" eaLnBrk="0" fontAlgn="base" hangingPunct="0">
              <a:lnSpc>
                <a:spcPct val="90000"/>
              </a:lnSpc>
              <a:spcBef>
                <a:spcPts val="750"/>
              </a:spcBef>
              <a:spcAft>
                <a:spcPct val="0"/>
              </a:spcAft>
              <a:buFont typeface="Arial"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it-IT" altLang="it-IT" sz="8294" dirty="0">
                <a:solidFill>
                  <a:schemeClr val="bg1"/>
                </a:solidFill>
                <a:latin typeface="Calibri" panose="020F0502020204030204" pitchFamily="34" charset="0"/>
                <a:cs typeface="Calibri" panose="020F0502020204030204" pitchFamily="34" charset="0"/>
              </a:rPr>
              <a:t>Guida al Primo Soccorso Sportivo con Defibrillazione sul campo di gara per operatori sportivi</a:t>
            </a:r>
          </a:p>
          <a:p>
            <a:endParaRPr lang="it-IT" altLang="it-IT" sz="8709" dirty="0">
              <a:solidFill>
                <a:schemeClr val="bg1"/>
              </a:solidFill>
            </a:endParaRPr>
          </a:p>
        </p:txBody>
      </p:sp>
      <p:pic>
        <p:nvPicPr>
          <p:cNvPr id="11" name="Immagine 7">
            <a:extLst>
              <a:ext uri="{FF2B5EF4-FFF2-40B4-BE49-F238E27FC236}">
                <a16:creationId xmlns:a16="http://schemas.microsoft.com/office/drawing/2014/main" id="{F3AA9F8B-20E3-F3BA-4879-05E4CE8865D0}"/>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9209238" y="13265450"/>
            <a:ext cx="1198169" cy="434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asellaDiTesto 9">
            <a:extLst>
              <a:ext uri="{FF2B5EF4-FFF2-40B4-BE49-F238E27FC236}">
                <a16:creationId xmlns:a16="http://schemas.microsoft.com/office/drawing/2014/main" id="{69CCE84C-966A-1D33-A335-595F2129E387}"/>
              </a:ext>
            </a:extLst>
          </p:cNvPr>
          <p:cNvSpPr txBox="1"/>
          <p:nvPr/>
        </p:nvSpPr>
        <p:spPr>
          <a:xfrm>
            <a:off x="5997140" y="21790881"/>
            <a:ext cx="37918590" cy="4304255"/>
          </a:xfrm>
          <a:prstGeom prst="rect">
            <a:avLst/>
          </a:prstGeom>
          <a:noFill/>
        </p:spPr>
        <p:txBody>
          <a:bodyPr wrap="square">
            <a:spAutoFit/>
          </a:bodyPr>
          <a:lstStyle/>
          <a:p>
            <a:pPr algn="ctr"/>
            <a:r>
              <a:rPr lang="it-IT" sz="13685" dirty="0">
                <a:solidFill>
                  <a:schemeClr val="bg1"/>
                </a:solidFill>
                <a:latin typeface="Century Gothic" panose="020B0502020202020204" pitchFamily="34" charset="0"/>
              </a:rPr>
              <a:t>Il Protocollo FMSI dedicato al Primo Soccorso Sportivo all’Atleta in Campo Gara</a:t>
            </a:r>
          </a:p>
        </p:txBody>
      </p:sp>
    </p:spTree>
    <p:extLst>
      <p:ext uri="{BB962C8B-B14F-4D97-AF65-F5344CB8AC3E}">
        <p14:creationId xmlns:p14="http://schemas.microsoft.com/office/powerpoint/2010/main" val="1129213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A17ED-6E11-FB51-236F-3E6959B70D7B}"/>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8AD17373-51CE-4136-23B2-D42B89AD0DAD}"/>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560D6A50-5977-D113-B973-D24793E5FEAE}"/>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4" name="CasellaDiTesto 3">
            <a:extLst>
              <a:ext uri="{FF2B5EF4-FFF2-40B4-BE49-F238E27FC236}">
                <a16:creationId xmlns:a16="http://schemas.microsoft.com/office/drawing/2014/main" id="{859ECAF3-DEA9-7BD0-70CE-F3CA063B1498}"/>
              </a:ext>
            </a:extLst>
          </p:cNvPr>
          <p:cNvSpPr txBox="1"/>
          <p:nvPr/>
        </p:nvSpPr>
        <p:spPr>
          <a:xfrm>
            <a:off x="419999" y="10257631"/>
            <a:ext cx="49559951" cy="9325630"/>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Sul luogo in cui è avvenuto il trauma, le immediate manovre rianimatorie ed il trasporto rapido e sicuro in un centro traumatologico sono gli interventi indispensabili per una corretta condotta terapeutica. </a:t>
            </a:r>
          </a:p>
        </p:txBody>
      </p:sp>
      <p:sp>
        <p:nvSpPr>
          <p:cNvPr id="3" name="CasellaDiTesto 2">
            <a:extLst>
              <a:ext uri="{FF2B5EF4-FFF2-40B4-BE49-F238E27FC236}">
                <a16:creationId xmlns:a16="http://schemas.microsoft.com/office/drawing/2014/main" id="{9A7671DA-F628-3067-EC8F-37C587F35CD4}"/>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POLITRAUMA NEL MOTORSPORT</a:t>
            </a:r>
          </a:p>
        </p:txBody>
      </p:sp>
    </p:spTree>
    <p:extLst>
      <p:ext uri="{BB962C8B-B14F-4D97-AF65-F5344CB8AC3E}">
        <p14:creationId xmlns:p14="http://schemas.microsoft.com/office/powerpoint/2010/main" val="556274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DD8E9-E81C-D079-21A6-B0924D077C30}"/>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4921ECE8-49F3-9588-9FD0-E7AFE89F2CA2}"/>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DE8023E6-48D2-F5EE-CE37-E98E5278F339}"/>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7B4FA99D-9FAC-DE4E-0179-72DFD8A460F9}"/>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GLASGOW COMA SCORE  GCS</a:t>
            </a:r>
          </a:p>
        </p:txBody>
      </p:sp>
      <p:pic>
        <p:nvPicPr>
          <p:cNvPr id="6" name="Immagine 5">
            <a:extLst>
              <a:ext uri="{FF2B5EF4-FFF2-40B4-BE49-F238E27FC236}">
                <a16:creationId xmlns:a16="http://schemas.microsoft.com/office/drawing/2014/main" id="{17F2FF67-F63E-4299-CFF5-FC1C0611821A}"/>
              </a:ext>
            </a:extLst>
          </p:cNvPr>
          <p:cNvPicPr>
            <a:picLocks noChangeAspect="1"/>
          </p:cNvPicPr>
          <p:nvPr/>
        </p:nvPicPr>
        <p:blipFill>
          <a:blip r:embed="rId3">
            <a:lum/>
            <a:alphaModFix/>
          </a:blip>
          <a:srcRect/>
          <a:stretch>
            <a:fillRect/>
          </a:stretch>
        </p:blipFill>
        <p:spPr>
          <a:xfrm rot="5386200">
            <a:off x="16738126" y="3997088"/>
            <a:ext cx="20036253" cy="20253487"/>
          </a:xfrm>
          <a:prstGeom prst="rect">
            <a:avLst/>
          </a:prstGeom>
        </p:spPr>
      </p:pic>
    </p:spTree>
    <p:extLst>
      <p:ext uri="{BB962C8B-B14F-4D97-AF65-F5344CB8AC3E}">
        <p14:creationId xmlns:p14="http://schemas.microsoft.com/office/powerpoint/2010/main" val="733723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E2D205-23C3-83D1-97E5-8384839288D9}"/>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44F18B31-D21E-DD3F-2DDE-D7175067B1EB}"/>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796F2CDD-628D-0DD0-2CA9-DD003656F6D8}"/>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8A15DDDA-9736-B5B5-9353-7AC1BF005D08}"/>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a:t>
            </a:r>
          </a:p>
        </p:txBody>
      </p:sp>
      <p:sp>
        <p:nvSpPr>
          <p:cNvPr id="5" name="CasellaDiTesto 4">
            <a:extLst>
              <a:ext uri="{FF2B5EF4-FFF2-40B4-BE49-F238E27FC236}">
                <a16:creationId xmlns:a16="http://schemas.microsoft.com/office/drawing/2014/main" id="{1BBABD21-F8D3-3CF1-0158-2D4379968F1C}"/>
              </a:ext>
            </a:extLst>
          </p:cNvPr>
          <p:cNvSpPr txBox="1"/>
          <p:nvPr/>
        </p:nvSpPr>
        <p:spPr>
          <a:xfrm>
            <a:off x="0" y="4637778"/>
            <a:ext cx="50399949" cy="18841055"/>
          </a:xfrm>
          <a:prstGeom prst="rect">
            <a:avLst/>
          </a:prstGeom>
          <a:noFill/>
        </p:spPr>
        <p:txBody>
          <a:bodyPr wrap="square">
            <a:spAutoFit/>
          </a:bodyPr>
          <a:lstStyle/>
          <a:p>
            <a:pPr algn="ctr">
              <a:spcAft>
                <a:spcPts val="1125"/>
              </a:spcAft>
              <a:buNone/>
            </a:pPr>
            <a:r>
              <a:rPr lang="en-US" sz="10000" b="1" dirty="0">
                <a:solidFill>
                  <a:srgbClr val="00528C"/>
                </a:solidFill>
                <a:latin typeface="Century Gothic" panose="020B0502020202020204" pitchFamily="34" charset="0"/>
              </a:rPr>
              <a:t>Sport Concussion Assessment Tool SCAT6</a:t>
            </a:r>
          </a:p>
          <a:p>
            <a:pPr algn="ctr">
              <a:spcAft>
                <a:spcPts val="1125"/>
              </a:spcAft>
              <a:buNone/>
            </a:pPr>
            <a:r>
              <a:rPr lang="en-US" sz="10000" b="1" dirty="0">
                <a:solidFill>
                  <a:srgbClr val="00528C"/>
                </a:solidFill>
                <a:latin typeface="Century Gothic" panose="020B0502020202020204" pitchFamily="34" charset="0"/>
              </a:rPr>
              <a:t>What it measures:</a:t>
            </a:r>
          </a:p>
          <a:p>
            <a:pPr algn="just">
              <a:buNone/>
            </a:pPr>
            <a:r>
              <a:rPr lang="en-US" sz="10000" b="1" dirty="0">
                <a:solidFill>
                  <a:srgbClr val="00528C"/>
                </a:solidFill>
                <a:latin typeface="Century Gothic" panose="020B0502020202020204" pitchFamily="34" charset="0"/>
              </a:rPr>
              <a:t>The SCAT6 tool</a:t>
            </a:r>
            <a:r>
              <a:rPr lang="en-US" sz="10000" dirty="0">
                <a:solidFill>
                  <a:srgbClr val="00528C"/>
                </a:solidFill>
                <a:latin typeface="Century Gothic" panose="020B0502020202020204" pitchFamily="34" charset="0"/>
              </a:rPr>
              <a:t> is used to assess concussions in athletes who are aged 13 years or older. The test has 8 subcomponents that are measured in the following order:</a:t>
            </a:r>
          </a:p>
          <a:p>
            <a:pPr>
              <a:buNone/>
            </a:pPr>
            <a:endParaRPr lang="en-US" sz="10000" dirty="0">
              <a:solidFill>
                <a:srgbClr val="00528C"/>
              </a:solidFill>
              <a:latin typeface="Century Gothic" panose="020B0502020202020204" pitchFamily="34" charset="0"/>
            </a:endParaRPr>
          </a:p>
          <a:p>
            <a:pPr algn="ctr">
              <a:buNone/>
            </a:pPr>
            <a:r>
              <a:rPr lang="it-IT" sz="10000" b="1" dirty="0">
                <a:solidFill>
                  <a:srgbClr val="00528C"/>
                </a:solidFill>
                <a:latin typeface="Century Gothic" panose="020B0502020202020204" pitchFamily="34" charset="0"/>
              </a:rPr>
              <a:t>Valutazione delle commozioni cerebrali nello sport SCAT6</a:t>
            </a:r>
          </a:p>
          <a:p>
            <a:pPr algn="ctr">
              <a:buNone/>
            </a:pPr>
            <a:endParaRPr lang="it-IT" sz="10000" b="1" dirty="0">
              <a:solidFill>
                <a:srgbClr val="00528C"/>
              </a:solidFill>
              <a:latin typeface="Century Gothic" panose="020B0502020202020204" pitchFamily="34" charset="0"/>
            </a:endParaRPr>
          </a:p>
          <a:p>
            <a:pPr algn="ctr">
              <a:buNone/>
            </a:pPr>
            <a:r>
              <a:rPr lang="it-IT" sz="10000" b="1" dirty="0">
                <a:solidFill>
                  <a:srgbClr val="00528C"/>
                </a:solidFill>
                <a:latin typeface="Century Gothic" panose="020B0502020202020204" pitchFamily="34" charset="0"/>
              </a:rPr>
              <a:t>Cosa misura:</a:t>
            </a:r>
          </a:p>
          <a:p>
            <a:pPr algn="ctr">
              <a:buNone/>
            </a:pPr>
            <a:endParaRPr lang="it-IT" sz="10000" b="1" dirty="0">
              <a:solidFill>
                <a:srgbClr val="00528C"/>
              </a:solidFill>
              <a:latin typeface="Century Gothic" panose="020B0502020202020204" pitchFamily="34" charset="0"/>
            </a:endParaRPr>
          </a:p>
          <a:p>
            <a:pPr algn="just">
              <a:buNone/>
            </a:pPr>
            <a:r>
              <a:rPr lang="it-IT" sz="10000" b="1" dirty="0">
                <a:solidFill>
                  <a:srgbClr val="00528C"/>
                </a:solidFill>
                <a:latin typeface="Century Gothic" panose="020B0502020202020204" pitchFamily="34" charset="0"/>
              </a:rPr>
              <a:t>Il Test SCAT6 </a:t>
            </a:r>
            <a:r>
              <a:rPr lang="it-IT" sz="10000" dirty="0">
                <a:solidFill>
                  <a:srgbClr val="00528C"/>
                </a:solidFill>
                <a:latin typeface="Century Gothic" panose="020B0502020202020204" pitchFamily="34" charset="0"/>
              </a:rPr>
              <a:t>viene utilizzato per valutare le commozioni cerebrali negli atleti di età pari o superiore a 13 anni. Il test prevede 8 sottocomponenti che vengono misurate nel seguente ordine:</a:t>
            </a:r>
            <a:endParaRPr lang="en-US" sz="10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2485879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41BD7-1AAB-BB83-17D3-2BBDD4992038}"/>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B223AE7E-7854-AF6C-8D83-E31B02C9DB28}"/>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2839A918-1776-29F3-2C26-156A0D0D9DFB}"/>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07BA1A56-546B-C5DE-DD6C-DF132C030CDF}"/>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a:t>
            </a:r>
          </a:p>
        </p:txBody>
      </p:sp>
      <p:sp>
        <p:nvSpPr>
          <p:cNvPr id="5" name="CasellaDiTesto 4">
            <a:extLst>
              <a:ext uri="{FF2B5EF4-FFF2-40B4-BE49-F238E27FC236}">
                <a16:creationId xmlns:a16="http://schemas.microsoft.com/office/drawing/2014/main" id="{B8F180E8-B843-1034-9AF9-2A4E57E3D888}"/>
              </a:ext>
            </a:extLst>
          </p:cNvPr>
          <p:cNvSpPr txBox="1"/>
          <p:nvPr/>
        </p:nvSpPr>
        <p:spPr>
          <a:xfrm>
            <a:off x="1" y="6826170"/>
            <a:ext cx="50399949" cy="11633954"/>
          </a:xfrm>
          <a:prstGeom prst="rect">
            <a:avLst/>
          </a:prstGeom>
          <a:noFill/>
        </p:spPr>
        <p:txBody>
          <a:bodyPr wrap="square">
            <a:spAutoFit/>
          </a:bodyPr>
          <a:lstStyle/>
          <a:p>
            <a:pPr algn="just"/>
            <a:r>
              <a:rPr lang="en-US" sz="15000" dirty="0">
                <a:solidFill>
                  <a:srgbClr val="00528C"/>
                </a:solidFill>
                <a:latin typeface="Century Gothic" panose="020B0502020202020204" pitchFamily="34" charset="0"/>
              </a:rPr>
              <a:t>For younger persons, ages 12 and under, please use the Child SCAt6.</a:t>
            </a:r>
          </a:p>
          <a:p>
            <a:pPr algn="just"/>
            <a:endParaRPr lang="en-US" sz="15000" dirty="0">
              <a:solidFill>
                <a:srgbClr val="00528C"/>
              </a:solidFill>
              <a:latin typeface="Century Gothic" panose="020B0502020202020204" pitchFamily="34" charset="0"/>
            </a:endParaRPr>
          </a:p>
          <a:p>
            <a:pPr algn="just"/>
            <a:r>
              <a:rPr lang="it-IT" sz="15000" dirty="0">
                <a:solidFill>
                  <a:srgbClr val="00528C"/>
                </a:solidFill>
                <a:latin typeface="Century Gothic" panose="020B0502020202020204" pitchFamily="34" charset="0"/>
              </a:rPr>
              <a:t>Per i soggetti di età inferiore ai 12 anni, utilizzare il modulo SCAt6 per bambini.</a:t>
            </a:r>
            <a:endParaRPr lang="en-US" sz="15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2458156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30BBD-BD4F-9A7D-D959-CC5D7FC48429}"/>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B5E326DE-CD5D-0902-50D1-D586D879E288}"/>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68579170-7B77-F4B8-8C87-8820CFD338DC}"/>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834E4599-B31B-3B32-1D4D-0AA569215A72}"/>
              </a:ext>
            </a:extLst>
          </p:cNvPr>
          <p:cNvSpPr txBox="1"/>
          <p:nvPr/>
        </p:nvSpPr>
        <p:spPr>
          <a:xfrm>
            <a:off x="5536288" y="952677"/>
            <a:ext cx="43371439" cy="2400657"/>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 (9 Pagine)</a:t>
            </a:r>
          </a:p>
        </p:txBody>
      </p:sp>
      <p:graphicFrame>
        <p:nvGraphicFramePr>
          <p:cNvPr id="4" name="Oggetto 3">
            <a:extLst>
              <a:ext uri="{FF2B5EF4-FFF2-40B4-BE49-F238E27FC236}">
                <a16:creationId xmlns:a16="http://schemas.microsoft.com/office/drawing/2014/main" id="{323A12AD-796A-4659-BED1-84176CFD74CD}"/>
              </a:ext>
            </a:extLst>
          </p:cNvPr>
          <p:cNvGraphicFramePr>
            <a:graphicFrameLocks noChangeAspect="1"/>
          </p:cNvGraphicFramePr>
          <p:nvPr>
            <p:extLst>
              <p:ext uri="{D42A27DB-BD31-4B8C-83A1-F6EECF244321}">
                <p14:modId xmlns:p14="http://schemas.microsoft.com/office/powerpoint/2010/main" val="640268345"/>
              </p:ext>
            </p:extLst>
          </p:nvPr>
        </p:nvGraphicFramePr>
        <p:xfrm>
          <a:off x="16665575" y="2796276"/>
          <a:ext cx="16383000" cy="21866777"/>
        </p:xfrm>
        <a:graphic>
          <a:graphicData uri="http://schemas.openxmlformats.org/presentationml/2006/ole">
            <mc:AlternateContent xmlns:mc="http://schemas.openxmlformats.org/markup-compatibility/2006">
              <mc:Choice xmlns:v="urn:schemas-microsoft-com:vml" Requires="v">
                <p:oleObj name="Acrobat Document" r:id="rId3" imgW="5667136" imgH="7562782" progId="Acrobat.Document.DC">
                  <p:embed/>
                </p:oleObj>
              </mc:Choice>
              <mc:Fallback>
                <p:oleObj name="Acrobat Document" r:id="rId3" imgW="5667136" imgH="7562782" progId="Acrobat.Document.DC">
                  <p:embed/>
                  <p:pic>
                    <p:nvPicPr>
                      <p:cNvPr id="2" name="Oggetto 1">
                        <a:extLst>
                          <a:ext uri="{FF2B5EF4-FFF2-40B4-BE49-F238E27FC236}">
                            <a16:creationId xmlns:a16="http://schemas.microsoft.com/office/drawing/2014/main" id="{51CAF5BF-D274-96D8-F68D-328C3259C049}"/>
                          </a:ext>
                        </a:extLst>
                      </p:cNvPr>
                      <p:cNvPicPr/>
                      <p:nvPr/>
                    </p:nvPicPr>
                    <p:blipFill>
                      <a:blip r:embed="rId4"/>
                      <a:stretch>
                        <a:fillRect/>
                      </a:stretch>
                    </p:blipFill>
                    <p:spPr>
                      <a:xfrm>
                        <a:off x="16665575" y="2796276"/>
                        <a:ext cx="16383000" cy="21866777"/>
                      </a:xfrm>
                      <a:prstGeom prst="rect">
                        <a:avLst/>
                      </a:prstGeom>
                    </p:spPr>
                  </p:pic>
                </p:oleObj>
              </mc:Fallback>
            </mc:AlternateContent>
          </a:graphicData>
        </a:graphic>
      </p:graphicFrame>
    </p:spTree>
    <p:extLst>
      <p:ext uri="{BB962C8B-B14F-4D97-AF65-F5344CB8AC3E}">
        <p14:creationId xmlns:p14="http://schemas.microsoft.com/office/powerpoint/2010/main" val="87259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CDD43-07CF-E618-3E4F-8A623024F4C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988ED708-58AA-B62E-8EFC-C3AB098D121D}"/>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69AAAAD0-592A-5775-3983-DF25D6FFEA24}"/>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CAA79808-52B8-77DC-6BF2-ACC3B0126DD0}"/>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TC D’URGENZA</a:t>
            </a:r>
          </a:p>
        </p:txBody>
      </p:sp>
      <p:sp>
        <p:nvSpPr>
          <p:cNvPr id="5" name="CasellaDiTesto 4">
            <a:extLst>
              <a:ext uri="{FF2B5EF4-FFF2-40B4-BE49-F238E27FC236}">
                <a16:creationId xmlns:a16="http://schemas.microsoft.com/office/drawing/2014/main" id="{12C2568A-66BB-0EDB-4AEE-5BBF774E2AF8}"/>
              </a:ext>
            </a:extLst>
          </p:cNvPr>
          <p:cNvSpPr txBox="1"/>
          <p:nvPr/>
        </p:nvSpPr>
        <p:spPr>
          <a:xfrm>
            <a:off x="15876" y="5863897"/>
            <a:ext cx="50399949" cy="16712267"/>
          </a:xfrm>
          <a:prstGeom prst="rect">
            <a:avLst/>
          </a:prstGeom>
          <a:noFill/>
        </p:spPr>
        <p:txBody>
          <a:bodyPr wrap="square">
            <a:spAutoFit/>
          </a:bodyPr>
          <a:lstStyle/>
          <a:p>
            <a:pPr marL="1422006" indent="-1422006">
              <a:buFont typeface="Wingdings" panose="05000000000000000000" pitchFamily="2" charset="2"/>
              <a:buChar char="v"/>
            </a:pPr>
            <a:r>
              <a:rPr lang="it-IT" sz="12000" dirty="0">
                <a:solidFill>
                  <a:srgbClr val="00528C"/>
                </a:solidFill>
                <a:latin typeface="Century Gothic" panose="020B0502020202020204" pitchFamily="34" charset="0"/>
              </a:rPr>
              <a:t>GCS &lt;13 sulla valutazione iniziale nel reparto di emergenza</a:t>
            </a:r>
          </a:p>
          <a:p>
            <a:pPr marL="1422006" indent="-1422006">
              <a:buFont typeface="Wingdings" panose="05000000000000000000" pitchFamily="2" charset="2"/>
              <a:buChar char="v"/>
            </a:pPr>
            <a:r>
              <a:rPr lang="it-IT" sz="12000" dirty="0">
                <a:solidFill>
                  <a:srgbClr val="00528C"/>
                </a:solidFill>
                <a:latin typeface="Century Gothic" panose="020B0502020202020204" pitchFamily="34" charset="0"/>
              </a:rPr>
              <a:t>GCS &lt;15 a 2 ore dopo l'infortunio sulla valutazione in pronto soccorso</a:t>
            </a:r>
          </a:p>
          <a:p>
            <a:pPr marL="1422006" indent="-1422006">
              <a:buFont typeface="Wingdings" panose="05000000000000000000" pitchFamily="2" charset="2"/>
              <a:buChar char="v"/>
            </a:pPr>
            <a:r>
              <a:rPr lang="it-IT" sz="12000" dirty="0">
                <a:solidFill>
                  <a:srgbClr val="00528C"/>
                </a:solidFill>
                <a:latin typeface="Century Gothic" panose="020B0502020202020204" pitchFamily="34" charset="0"/>
              </a:rPr>
              <a:t>Sospetta frattura del cranio</a:t>
            </a:r>
          </a:p>
          <a:p>
            <a:pPr marL="1422006" indent="-1422006">
              <a:buFont typeface="Wingdings" panose="05000000000000000000" pitchFamily="2" charset="2"/>
              <a:buChar char="v"/>
            </a:pPr>
            <a:r>
              <a:rPr lang="it-IT" sz="12000" dirty="0">
                <a:solidFill>
                  <a:srgbClr val="00528C"/>
                </a:solidFill>
                <a:latin typeface="Century Gothic" panose="020B0502020202020204" pitchFamily="34" charset="0"/>
              </a:rPr>
              <a:t>Nessun segno di frattura della base del cranio, ma  perdita di fluido cerebrospinale dall'orecchio o il naso</a:t>
            </a:r>
          </a:p>
          <a:p>
            <a:pPr marL="1422006" indent="-1422006">
              <a:buFont typeface="Wingdings" panose="05000000000000000000" pitchFamily="2" charset="2"/>
              <a:buChar char="v"/>
            </a:pPr>
            <a:r>
              <a:rPr lang="it-IT" sz="12000" dirty="0">
                <a:solidFill>
                  <a:srgbClr val="00528C"/>
                </a:solidFill>
                <a:latin typeface="Century Gothic" panose="020B0502020202020204" pitchFamily="34" charset="0"/>
              </a:rPr>
              <a:t>Disturbi visivi</a:t>
            </a:r>
          </a:p>
          <a:p>
            <a:pPr marL="1422006" indent="-1422006">
              <a:buFont typeface="Wingdings" panose="05000000000000000000" pitchFamily="2" charset="2"/>
              <a:buChar char="v"/>
            </a:pPr>
            <a:r>
              <a:rPr lang="it-IT" sz="12000" dirty="0">
                <a:solidFill>
                  <a:srgbClr val="00528C"/>
                </a:solidFill>
                <a:latin typeface="Century Gothic" panose="020B0502020202020204" pitchFamily="34" charset="0"/>
              </a:rPr>
              <a:t>Deficit neurologico focale</a:t>
            </a:r>
          </a:p>
          <a:p>
            <a:pPr marL="1422006" indent="-1422006">
              <a:buFont typeface="Wingdings" panose="05000000000000000000" pitchFamily="2" charset="2"/>
              <a:buChar char="v"/>
            </a:pPr>
            <a:r>
              <a:rPr lang="it-IT" sz="12000" dirty="0">
                <a:solidFill>
                  <a:srgbClr val="00528C"/>
                </a:solidFill>
                <a:latin typeface="Century Gothic" panose="020B0502020202020204" pitchFamily="34" charset="0"/>
              </a:rPr>
              <a:t>Più di 1 episodio di vomito</a:t>
            </a:r>
            <a:endParaRPr lang="en-US" sz="12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2019844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BAB59-2AB7-091B-56C4-506E617E039A}"/>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59810945-47F4-9CC8-E336-4F8DBB1C452D}"/>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486DE380-D636-B9BE-6284-2580F121B4E5}"/>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159AD718-CABE-6F7E-A716-59FB52B6C27C}"/>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TC D’URGENZA: QUANDO SOSTITUIRLA?</a:t>
            </a:r>
          </a:p>
        </p:txBody>
      </p:sp>
      <p:sp>
        <p:nvSpPr>
          <p:cNvPr id="5" name="CasellaDiTesto 4">
            <a:extLst>
              <a:ext uri="{FF2B5EF4-FFF2-40B4-BE49-F238E27FC236}">
                <a16:creationId xmlns:a16="http://schemas.microsoft.com/office/drawing/2014/main" id="{48F26662-07A1-B4C7-0C7C-5BF49851CB3E}"/>
              </a:ext>
            </a:extLst>
          </p:cNvPr>
          <p:cNvSpPr txBox="1"/>
          <p:nvPr/>
        </p:nvSpPr>
        <p:spPr>
          <a:xfrm>
            <a:off x="15876" y="5863897"/>
            <a:ext cx="50399949" cy="13018949"/>
          </a:xfrm>
          <a:prstGeom prst="rect">
            <a:avLst/>
          </a:prstGeom>
          <a:noFill/>
        </p:spPr>
        <p:txBody>
          <a:bodyPr wrap="square">
            <a:spAutoFit/>
          </a:bodyPr>
          <a:lstStyle/>
          <a:p>
            <a:pPr algn="just"/>
            <a:r>
              <a:rPr lang="it-IT" sz="12000" dirty="0">
                <a:solidFill>
                  <a:srgbClr val="00528C"/>
                </a:solidFill>
                <a:latin typeface="Century Gothic" panose="020B0502020202020204" pitchFamily="34" charset="0"/>
              </a:rPr>
              <a:t>I Test Diagnostici per la rilevazione della concussione cerebrale nel trauma cranico devono costituire una determinante fondamentale nella gestione e nell’iter terapeutico dei soggetti che partecipano ad un evento di Motorsport e che giungono presso i nostri Nosocomi con patologie passibili di trattamento chirurgico d’urgenza.</a:t>
            </a:r>
          </a:p>
          <a:p>
            <a:endParaRPr lang="en-US" sz="12000" dirty="0">
              <a:solidFill>
                <a:srgbClr val="00528C"/>
              </a:solidFill>
              <a:latin typeface="Century Gothic" panose="020B0502020202020204" pitchFamily="34" charset="0"/>
            </a:endParaRPr>
          </a:p>
        </p:txBody>
      </p:sp>
      <p:pic>
        <p:nvPicPr>
          <p:cNvPr id="4" name="Immagine 3">
            <a:extLst>
              <a:ext uri="{FF2B5EF4-FFF2-40B4-BE49-F238E27FC236}">
                <a16:creationId xmlns:a16="http://schemas.microsoft.com/office/drawing/2014/main" id="{0503BB4D-2350-157A-441E-BBCEA0937E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6175" y="15102087"/>
            <a:ext cx="13056135" cy="9792104"/>
          </a:xfrm>
          <a:prstGeom prst="rect">
            <a:avLst/>
          </a:prstGeom>
        </p:spPr>
      </p:pic>
      <p:pic>
        <p:nvPicPr>
          <p:cNvPr id="6" name="Immagine 5">
            <a:extLst>
              <a:ext uri="{FF2B5EF4-FFF2-40B4-BE49-F238E27FC236}">
                <a16:creationId xmlns:a16="http://schemas.microsoft.com/office/drawing/2014/main" id="{D5DA38F9-E395-87A0-F44B-202A1294B8D9}"/>
              </a:ext>
            </a:extLst>
          </p:cNvPr>
          <p:cNvPicPr>
            <a:picLocks/>
          </p:cNvPicPr>
          <p:nvPr/>
        </p:nvPicPr>
        <p:blipFill>
          <a:blip r:embed="rId4" cstate="print">
            <a:extLst>
              <a:ext uri="{28A0092B-C50C-407E-A947-70E740481C1C}">
                <a14:useLocalDpi xmlns:a14="http://schemas.microsoft.com/office/drawing/2010/main" val="0"/>
              </a:ext>
            </a:extLst>
          </a:blip>
          <a:stretch>
            <a:fillRect/>
          </a:stretch>
        </p:blipFill>
        <p:spPr>
          <a:xfrm flipH="1">
            <a:off x="29785823" y="15146210"/>
            <a:ext cx="13936489" cy="9806858"/>
          </a:xfrm>
          <a:prstGeom prst="rect">
            <a:avLst/>
          </a:prstGeom>
        </p:spPr>
      </p:pic>
    </p:spTree>
    <p:extLst>
      <p:ext uri="{BB962C8B-B14F-4D97-AF65-F5344CB8AC3E}">
        <p14:creationId xmlns:p14="http://schemas.microsoft.com/office/powerpoint/2010/main" val="2932462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DD8D4-D6F1-704B-9FA8-B507349BB3E0}"/>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5E0ED039-FD1B-D55C-D2E6-C8295F217E57}"/>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9C1A0F21-CFEA-B304-FD05-70810EA16025}"/>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5C44C810-FC64-F7C5-8B96-1D134362D602}"/>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TC D’URGENZA: QUANDO SOSTITUIRLA?</a:t>
            </a:r>
          </a:p>
        </p:txBody>
      </p:sp>
      <p:sp>
        <p:nvSpPr>
          <p:cNvPr id="5" name="CasellaDiTesto 4">
            <a:extLst>
              <a:ext uri="{FF2B5EF4-FFF2-40B4-BE49-F238E27FC236}">
                <a16:creationId xmlns:a16="http://schemas.microsoft.com/office/drawing/2014/main" id="{579E4B18-78D5-6470-D74E-B8D9A4404F15}"/>
              </a:ext>
            </a:extLst>
          </p:cNvPr>
          <p:cNvSpPr txBox="1"/>
          <p:nvPr/>
        </p:nvSpPr>
        <p:spPr>
          <a:xfrm>
            <a:off x="15876" y="5863897"/>
            <a:ext cx="50399949" cy="13018949"/>
          </a:xfrm>
          <a:prstGeom prst="rect">
            <a:avLst/>
          </a:prstGeom>
          <a:noFill/>
        </p:spPr>
        <p:txBody>
          <a:bodyPr wrap="square">
            <a:spAutoFit/>
          </a:bodyPr>
          <a:lstStyle/>
          <a:p>
            <a:pPr algn="just"/>
            <a:r>
              <a:rPr lang="it-IT" sz="12000" dirty="0">
                <a:solidFill>
                  <a:srgbClr val="00528C"/>
                </a:solidFill>
                <a:latin typeface="Century Gothic" panose="020B0502020202020204" pitchFamily="34" charset="0"/>
              </a:rPr>
              <a:t>Durante il Gran Premio d’Italia di Formula Uno, oltre all’organizzazione secondo le norme FIA del Servizio Sanitario presso il Centro Medico del Circuito è stato disposto per la prima volta in assoluto il Test dei Biomarcatori che può predire la lesione intracranica con un semplice prelievo ematico in 15 Minuti.</a:t>
            </a:r>
          </a:p>
          <a:p>
            <a:pPr algn="just"/>
            <a:endParaRPr lang="it-IT" sz="12000" dirty="0">
              <a:solidFill>
                <a:srgbClr val="00528C"/>
              </a:solidFill>
              <a:latin typeface="Century Gothic" panose="020B0502020202020204" pitchFamily="34" charset="0"/>
            </a:endParaRPr>
          </a:p>
          <a:p>
            <a:endParaRPr lang="en-US" sz="12000" dirty="0">
              <a:solidFill>
                <a:srgbClr val="00528C"/>
              </a:solidFill>
              <a:latin typeface="Century Gothic" panose="020B0502020202020204" pitchFamily="34" charset="0"/>
            </a:endParaRPr>
          </a:p>
        </p:txBody>
      </p:sp>
      <p:pic>
        <p:nvPicPr>
          <p:cNvPr id="7" name="Immagine 6">
            <a:extLst>
              <a:ext uri="{FF2B5EF4-FFF2-40B4-BE49-F238E27FC236}">
                <a16:creationId xmlns:a16="http://schemas.microsoft.com/office/drawing/2014/main" id="{46C11E81-F42D-1AEB-29D0-26A6E9B7B6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37830" y="15105528"/>
            <a:ext cx="13073651" cy="9805238"/>
          </a:xfrm>
          <a:prstGeom prst="rect">
            <a:avLst/>
          </a:prstGeom>
        </p:spPr>
      </p:pic>
      <p:pic>
        <p:nvPicPr>
          <p:cNvPr id="8" name="Immagine 7">
            <a:extLst>
              <a:ext uri="{FF2B5EF4-FFF2-40B4-BE49-F238E27FC236}">
                <a16:creationId xmlns:a16="http://schemas.microsoft.com/office/drawing/2014/main" id="{35682736-3988-85B5-BDA7-18F768E015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5202" y="14885080"/>
            <a:ext cx="15119985" cy="9748245"/>
          </a:xfrm>
          <a:prstGeom prst="rect">
            <a:avLst/>
          </a:prstGeom>
        </p:spPr>
      </p:pic>
      <p:graphicFrame>
        <p:nvGraphicFramePr>
          <p:cNvPr id="9" name="Oggetto 8">
            <a:extLst>
              <a:ext uri="{FF2B5EF4-FFF2-40B4-BE49-F238E27FC236}">
                <a16:creationId xmlns:a16="http://schemas.microsoft.com/office/drawing/2014/main" id="{60B85158-FADE-2133-630C-B5599CFD23DF}"/>
              </a:ext>
            </a:extLst>
          </p:cNvPr>
          <p:cNvGraphicFramePr>
            <a:graphicFrameLocks noChangeAspect="1"/>
          </p:cNvGraphicFramePr>
          <p:nvPr>
            <p:extLst>
              <p:ext uri="{D42A27DB-BD31-4B8C-83A1-F6EECF244321}">
                <p14:modId xmlns:p14="http://schemas.microsoft.com/office/powerpoint/2010/main" val="3088038669"/>
              </p:ext>
            </p:extLst>
          </p:nvPr>
        </p:nvGraphicFramePr>
        <p:xfrm>
          <a:off x="32854765" y="14927382"/>
          <a:ext cx="14185503" cy="10025686"/>
        </p:xfrm>
        <a:graphic>
          <a:graphicData uri="http://schemas.openxmlformats.org/presentationml/2006/ole">
            <mc:AlternateContent xmlns:mc="http://schemas.openxmlformats.org/markup-compatibility/2006">
              <mc:Choice xmlns:v="urn:schemas-microsoft-com:vml" Requires="v">
                <p:oleObj name="Acrobat Document" r:id="rId5" imgW="6415686" imgH="4533492" progId="Acrobat.Document.DC">
                  <p:embed/>
                </p:oleObj>
              </mc:Choice>
              <mc:Fallback>
                <p:oleObj name="Acrobat Document" r:id="rId5" imgW="6415686" imgH="4533492" progId="Acrobat.Document.DC">
                  <p:embed/>
                  <p:pic>
                    <p:nvPicPr>
                      <p:cNvPr id="4" name="Oggetto 3">
                        <a:extLst>
                          <a:ext uri="{FF2B5EF4-FFF2-40B4-BE49-F238E27FC236}">
                            <a16:creationId xmlns:a16="http://schemas.microsoft.com/office/drawing/2014/main" id="{D0B99D64-D69B-D4B3-6900-CFA3CBA17583}"/>
                          </a:ext>
                        </a:extLst>
                      </p:cNvPr>
                      <p:cNvPicPr/>
                      <p:nvPr/>
                    </p:nvPicPr>
                    <p:blipFill>
                      <a:blip r:embed="rId6"/>
                      <a:stretch>
                        <a:fillRect/>
                      </a:stretch>
                    </p:blipFill>
                    <p:spPr>
                      <a:xfrm>
                        <a:off x="32854765" y="14927382"/>
                        <a:ext cx="14185503" cy="10025686"/>
                      </a:xfrm>
                      <a:prstGeom prst="rect">
                        <a:avLst/>
                      </a:prstGeom>
                    </p:spPr>
                  </p:pic>
                </p:oleObj>
              </mc:Fallback>
            </mc:AlternateContent>
          </a:graphicData>
        </a:graphic>
      </p:graphicFrame>
    </p:spTree>
    <p:extLst>
      <p:ext uri="{BB962C8B-B14F-4D97-AF65-F5344CB8AC3E}">
        <p14:creationId xmlns:p14="http://schemas.microsoft.com/office/powerpoint/2010/main" val="35963088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D2D63-E30C-A6C3-611F-839B03D8504F}"/>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98E1AC6D-66CD-A232-0A96-48CBF3DB99D4}"/>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6E63275B-358F-52E9-FD3A-BA67B92A6CA5}"/>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A368982E-5F1A-2402-F071-C84D0D0AD144}"/>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TC D’URGENZA: QUANDO SOSTITUIRLA?</a:t>
            </a:r>
          </a:p>
        </p:txBody>
      </p:sp>
      <p:sp>
        <p:nvSpPr>
          <p:cNvPr id="5" name="CasellaDiTesto 4">
            <a:extLst>
              <a:ext uri="{FF2B5EF4-FFF2-40B4-BE49-F238E27FC236}">
                <a16:creationId xmlns:a16="http://schemas.microsoft.com/office/drawing/2014/main" id="{3DBCE1B1-73BB-D340-E6A3-3F6EE4ECEEAD}"/>
              </a:ext>
            </a:extLst>
          </p:cNvPr>
          <p:cNvSpPr txBox="1"/>
          <p:nvPr/>
        </p:nvSpPr>
        <p:spPr>
          <a:xfrm>
            <a:off x="15876" y="5863897"/>
            <a:ext cx="50399949" cy="18097262"/>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La TC è in grado di rilevare le emorragie, ma non è particolarmente sensibile nel rilevare le </a:t>
            </a:r>
            <a:r>
              <a:rPr lang="it-IT" sz="15000" b="1" dirty="0">
                <a:solidFill>
                  <a:srgbClr val="00528C"/>
                </a:solidFill>
                <a:latin typeface="Century Gothic" panose="020B0502020202020204" pitchFamily="34" charset="0"/>
              </a:rPr>
              <a:t>DAI (Diffuse </a:t>
            </a:r>
            <a:r>
              <a:rPr lang="it-IT" sz="15000" b="1" dirty="0" err="1">
                <a:solidFill>
                  <a:srgbClr val="00528C"/>
                </a:solidFill>
                <a:latin typeface="Century Gothic" panose="020B0502020202020204" pitchFamily="34" charset="0"/>
              </a:rPr>
              <a:t>Axonal</a:t>
            </a:r>
            <a:r>
              <a:rPr lang="it-IT" sz="15000" b="1" dirty="0">
                <a:solidFill>
                  <a:srgbClr val="00528C"/>
                </a:solidFill>
                <a:latin typeface="Century Gothic" panose="020B0502020202020204" pitchFamily="34" charset="0"/>
              </a:rPr>
              <a:t> </a:t>
            </a:r>
            <a:r>
              <a:rPr lang="it-IT" sz="15000" b="1" dirty="0" err="1">
                <a:solidFill>
                  <a:srgbClr val="00528C"/>
                </a:solidFill>
                <a:latin typeface="Century Gothic" panose="020B0502020202020204" pitchFamily="34" charset="0"/>
              </a:rPr>
              <a:t>Injury</a:t>
            </a:r>
            <a:r>
              <a:rPr lang="it-IT" sz="15000" b="1" dirty="0">
                <a:solidFill>
                  <a:srgbClr val="00528C"/>
                </a:solidFill>
                <a:latin typeface="Century Gothic" panose="020B0502020202020204" pitchFamily="34" charset="0"/>
              </a:rPr>
              <a:t>) </a:t>
            </a:r>
            <a:r>
              <a:rPr lang="it-IT" sz="15000" dirty="0">
                <a:solidFill>
                  <a:srgbClr val="00528C"/>
                </a:solidFill>
                <a:latin typeface="Century Gothic" panose="020B0502020202020204" pitchFamily="34" charset="0"/>
              </a:rPr>
              <a:t>o altre forme più sottili di lesioni cerebrali.</a:t>
            </a:r>
          </a:p>
          <a:p>
            <a:pPr algn="just"/>
            <a:r>
              <a:rPr lang="it-IT" sz="15000" dirty="0">
                <a:solidFill>
                  <a:srgbClr val="00528C"/>
                </a:solidFill>
                <a:latin typeface="Century Gothic" panose="020B0502020202020204" pitchFamily="34" charset="0"/>
              </a:rPr>
              <a:t>Inoltre, la scansione TC ripetuta può comportare un'elevata esposizione alle radiazioni per la popolazione a rischio, come i bambini. </a:t>
            </a:r>
          </a:p>
          <a:p>
            <a:endParaRPr lang="en-US" sz="12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4059966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FA046-F6AD-4930-9981-767899B9B319}"/>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775C742F-A8DA-FD66-FDED-049A19B56064}"/>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ACD2D888-6C31-E3C9-F015-610E52AF1AB5}"/>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2350F8D6-2228-1616-F3AD-A70297C1515D}"/>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CLASSIFICAZIONE TRAUMI CRANICI SCAT 6</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TC D’URGENZA: QUANDO SOSTITUIRLA?</a:t>
            </a:r>
          </a:p>
        </p:txBody>
      </p:sp>
      <p:sp>
        <p:nvSpPr>
          <p:cNvPr id="5" name="CasellaDiTesto 4">
            <a:extLst>
              <a:ext uri="{FF2B5EF4-FFF2-40B4-BE49-F238E27FC236}">
                <a16:creationId xmlns:a16="http://schemas.microsoft.com/office/drawing/2014/main" id="{16C2EF46-D38F-8858-CC1B-C250E1A812E4}"/>
              </a:ext>
            </a:extLst>
          </p:cNvPr>
          <p:cNvSpPr txBox="1"/>
          <p:nvPr/>
        </p:nvSpPr>
        <p:spPr>
          <a:xfrm>
            <a:off x="15876" y="6258732"/>
            <a:ext cx="50399949" cy="18097262"/>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Pertanto, prevediamo lo sviluppo di un dispositivo </a:t>
            </a:r>
            <a:r>
              <a:rPr lang="it-IT" sz="15000" b="1" dirty="0">
                <a:solidFill>
                  <a:srgbClr val="00528C"/>
                </a:solidFill>
                <a:latin typeface="Century Gothic" panose="020B0502020202020204" pitchFamily="34" charset="0"/>
              </a:rPr>
              <a:t>POC (Point of Care) </a:t>
            </a:r>
            <a:r>
              <a:rPr lang="it-IT" sz="15000" dirty="0">
                <a:solidFill>
                  <a:srgbClr val="00528C"/>
                </a:solidFill>
                <a:latin typeface="Century Gothic" panose="020B0502020202020204" pitchFamily="34" charset="0"/>
              </a:rPr>
              <a:t>rapido come screening prima dell'uso della TC. È possibile che la misurazione ripetuta dei biomarcatori nel tempo possa essere utilizzata per individuare l'evoluzione della lesione, il peggioramento della lesione o il decorso del recupero cerebrale.</a:t>
            </a:r>
            <a:endParaRPr lang="en-US" sz="15000" dirty="0">
              <a:solidFill>
                <a:srgbClr val="00528C"/>
              </a:solidFill>
              <a:latin typeface="Century Gothic" panose="020B0502020202020204" pitchFamily="34" charset="0"/>
            </a:endParaRPr>
          </a:p>
          <a:p>
            <a:endParaRPr lang="en-US" sz="12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2486329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C500C-0297-C308-5445-D1741928E966}"/>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5430FBE5-9A60-BEFB-66E8-598DA0E18AC2}"/>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BEEA5C0B-3BA6-0F5F-3815-2B352ACD6E9D}"/>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B9D0DD83-E01B-3DA6-395A-1F2B2177D503}"/>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TRATTAMENTO DEL PAZIENTE POLITRAUMATIZZATO</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I FASE</a:t>
            </a:r>
          </a:p>
        </p:txBody>
      </p:sp>
      <p:sp>
        <p:nvSpPr>
          <p:cNvPr id="5" name="CasellaDiTesto 4">
            <a:extLst>
              <a:ext uri="{FF2B5EF4-FFF2-40B4-BE49-F238E27FC236}">
                <a16:creationId xmlns:a16="http://schemas.microsoft.com/office/drawing/2014/main" id="{CF24CA17-827C-5B79-0BA6-4A2E66B0C85C}"/>
              </a:ext>
            </a:extLst>
          </p:cNvPr>
          <p:cNvSpPr txBox="1"/>
          <p:nvPr/>
        </p:nvSpPr>
        <p:spPr>
          <a:xfrm>
            <a:off x="15876" y="5863897"/>
            <a:ext cx="50399949" cy="13480613"/>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Interventi urgenti e vitali ossia controllo immediato delle emorragie massive intraddominali o toraciche e la decompressione cerebrale e spinale. </a:t>
            </a:r>
          </a:p>
          <a:p>
            <a:pPr algn="ctr"/>
            <a:r>
              <a:rPr lang="it-IT" sz="15000" dirty="0">
                <a:solidFill>
                  <a:srgbClr val="FF0000"/>
                </a:solidFill>
                <a:latin typeface="Century Gothic" panose="020B0502020202020204" pitchFamily="34" charset="0"/>
              </a:rPr>
              <a:t>Coadiuvate dai Test Rapidi di Concussione Cerebrale.</a:t>
            </a:r>
          </a:p>
          <a:p>
            <a:pPr algn="just"/>
            <a:endParaRPr lang="it-IT" sz="15000" dirty="0">
              <a:solidFill>
                <a:srgbClr val="00528C"/>
              </a:solidFill>
              <a:latin typeface="Century Gothic" panose="020B0502020202020204" pitchFamily="34" charset="0"/>
            </a:endParaRPr>
          </a:p>
          <a:p>
            <a:endParaRPr lang="en-US" sz="12000" dirty="0">
              <a:solidFill>
                <a:srgbClr val="00528C"/>
              </a:solidFill>
              <a:latin typeface="Century Gothic" panose="020B0502020202020204" pitchFamily="34" charset="0"/>
            </a:endParaRPr>
          </a:p>
        </p:txBody>
      </p:sp>
      <p:pic>
        <p:nvPicPr>
          <p:cNvPr id="11" name="Picture 2">
            <a:extLst>
              <a:ext uri="{FF2B5EF4-FFF2-40B4-BE49-F238E27FC236}">
                <a16:creationId xmlns:a16="http://schemas.microsoft.com/office/drawing/2014/main" id="{DA78AB29-85DF-E856-C3DE-B510944943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277175" y="15341171"/>
            <a:ext cx="11214873" cy="8411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magine 11">
            <a:extLst>
              <a:ext uri="{FF2B5EF4-FFF2-40B4-BE49-F238E27FC236}">
                <a16:creationId xmlns:a16="http://schemas.microsoft.com/office/drawing/2014/main" id="{795828DE-490A-1DD8-85B5-371350C46C71}"/>
              </a:ext>
            </a:extLst>
          </p:cNvPr>
          <p:cNvPicPr>
            <a:picLocks/>
          </p:cNvPicPr>
          <p:nvPr/>
        </p:nvPicPr>
        <p:blipFill>
          <a:blip r:embed="rId4" cstate="print">
            <a:extLst>
              <a:ext uri="{28A0092B-C50C-407E-A947-70E740481C1C}">
                <a14:useLocalDpi xmlns:a14="http://schemas.microsoft.com/office/drawing/2010/main" val="0"/>
              </a:ext>
            </a:extLst>
          </a:blip>
          <a:stretch>
            <a:fillRect/>
          </a:stretch>
        </p:blipFill>
        <p:spPr>
          <a:xfrm flipH="1">
            <a:off x="5907902" y="15709460"/>
            <a:ext cx="12446438" cy="8561193"/>
          </a:xfrm>
          <a:prstGeom prst="rect">
            <a:avLst/>
          </a:prstGeom>
        </p:spPr>
      </p:pic>
    </p:spTree>
    <p:extLst>
      <p:ext uri="{BB962C8B-B14F-4D97-AF65-F5344CB8AC3E}">
        <p14:creationId xmlns:p14="http://schemas.microsoft.com/office/powerpoint/2010/main" val="2669185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265C6-8B97-DD76-9921-452C54FFA008}"/>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3C6CAF44-7F72-E7E8-CF23-D74D1F60725B}"/>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6F032173-1AFC-8452-B5EB-C278D878F0C7}"/>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4345C1EB-4775-520C-E4B8-C236880F4375}"/>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TRATTAMENTO DEL PAZIENTE POLITRAUMATIZZATO</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II FASE</a:t>
            </a:r>
          </a:p>
        </p:txBody>
      </p:sp>
      <p:sp>
        <p:nvSpPr>
          <p:cNvPr id="5" name="CasellaDiTesto 4">
            <a:extLst>
              <a:ext uri="{FF2B5EF4-FFF2-40B4-BE49-F238E27FC236}">
                <a16:creationId xmlns:a16="http://schemas.microsoft.com/office/drawing/2014/main" id="{5F0AE1DE-DD7E-8DD9-1754-9DC406B9C592}"/>
              </a:ext>
            </a:extLst>
          </p:cNvPr>
          <p:cNvSpPr txBox="1"/>
          <p:nvPr/>
        </p:nvSpPr>
        <p:spPr>
          <a:xfrm>
            <a:off x="15876" y="8513714"/>
            <a:ext cx="50399949" cy="13480613"/>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La chirurgia della prima giornata (Day One Surgery) comprende le procedure operatorie che consentono al paziente di essere ammesso in terapia intensiva e sono deputate a prevenire le gravi invalidità secondarie.</a:t>
            </a:r>
          </a:p>
          <a:p>
            <a:endParaRPr lang="en-US" sz="12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40098143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CA314-455A-6514-6E4F-B674726F020B}"/>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AFD502B3-AD20-10BF-678B-016147E7DA4D}"/>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F2FAB5BB-E8E9-94AA-A043-13C3253E23CC}"/>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40691179-7907-99CB-1DAD-64AB075B0F3D}"/>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TRATTAMENTO DEL PAZIENTE POLITRAUMATIZZATO</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III FASE (A)</a:t>
            </a:r>
          </a:p>
        </p:txBody>
      </p:sp>
      <p:sp>
        <p:nvSpPr>
          <p:cNvPr id="5" name="CasellaDiTesto 4">
            <a:extLst>
              <a:ext uri="{FF2B5EF4-FFF2-40B4-BE49-F238E27FC236}">
                <a16:creationId xmlns:a16="http://schemas.microsoft.com/office/drawing/2014/main" id="{DEAB7B14-DA30-0112-1DF0-98E03C5E0DE9}"/>
              </a:ext>
            </a:extLst>
          </p:cNvPr>
          <p:cNvSpPr txBox="1"/>
          <p:nvPr/>
        </p:nvSpPr>
        <p:spPr>
          <a:xfrm>
            <a:off x="15876" y="8513714"/>
            <a:ext cx="50399949" cy="13480613"/>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Attenuare la risposta infiammatoria sistemica nelle fasi precoci della terapia intensiva e ridurre così il rischio di Multiple </a:t>
            </a:r>
            <a:r>
              <a:rPr lang="it-IT" sz="15000" dirty="0" err="1">
                <a:solidFill>
                  <a:srgbClr val="00528C"/>
                </a:solidFill>
                <a:latin typeface="Century Gothic" panose="020B0502020202020204" pitchFamily="34" charset="0"/>
              </a:rPr>
              <a:t>Organ</a:t>
            </a:r>
            <a:r>
              <a:rPr lang="it-IT" sz="15000" dirty="0">
                <a:solidFill>
                  <a:srgbClr val="00528C"/>
                </a:solidFill>
                <a:latin typeface="Century Gothic" panose="020B0502020202020204" pitchFamily="34" charset="0"/>
              </a:rPr>
              <a:t> </a:t>
            </a:r>
            <a:r>
              <a:rPr lang="it-IT" sz="15000" dirty="0" err="1">
                <a:solidFill>
                  <a:srgbClr val="00528C"/>
                </a:solidFill>
                <a:latin typeface="Century Gothic" panose="020B0502020202020204" pitchFamily="34" charset="0"/>
              </a:rPr>
              <a:t>Failure</a:t>
            </a:r>
            <a:r>
              <a:rPr lang="it-IT" sz="15000" dirty="0">
                <a:solidFill>
                  <a:srgbClr val="00528C"/>
                </a:solidFill>
                <a:latin typeface="Century Gothic" panose="020B0502020202020204" pitchFamily="34" charset="0"/>
              </a:rPr>
              <a:t> (MOF) poiché è necessario procedere alla stabilizzazione delle fratture e al </a:t>
            </a:r>
            <a:r>
              <a:rPr lang="it-IT" sz="15000" dirty="0" err="1">
                <a:solidFill>
                  <a:srgbClr val="00528C"/>
                </a:solidFill>
                <a:latin typeface="Century Gothic" panose="020B0502020202020204" pitchFamily="34" charset="0"/>
              </a:rPr>
              <a:t>debridement</a:t>
            </a:r>
            <a:r>
              <a:rPr lang="it-IT" sz="15000" dirty="0">
                <a:solidFill>
                  <a:srgbClr val="00528C"/>
                </a:solidFill>
                <a:latin typeface="Century Gothic" panose="020B0502020202020204" pitchFamily="34" charset="0"/>
              </a:rPr>
              <a:t> delle lesioni dei tessuti molli. </a:t>
            </a:r>
          </a:p>
          <a:p>
            <a:endParaRPr lang="en-US" sz="12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33686031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4626E-49A2-CA82-5532-33CCA3737D8B}"/>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9874EA48-67B4-BA6C-CD2F-DC353958EEA2}"/>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B8D02917-52A2-9106-7CCE-CA26130D3D60}"/>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7AC3167C-356B-773B-ACBF-420EC322D6B8}"/>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TRATTAMENTO DEL PAZIENTE POLITRAUMATIZZATO</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III FASE (B)</a:t>
            </a:r>
          </a:p>
        </p:txBody>
      </p:sp>
      <p:sp>
        <p:nvSpPr>
          <p:cNvPr id="5" name="CasellaDiTesto 4">
            <a:extLst>
              <a:ext uri="{FF2B5EF4-FFF2-40B4-BE49-F238E27FC236}">
                <a16:creationId xmlns:a16="http://schemas.microsoft.com/office/drawing/2014/main" id="{9ECB69CE-6C95-EFDF-7670-11F82177ECBE}"/>
              </a:ext>
            </a:extLst>
          </p:cNvPr>
          <p:cNvSpPr txBox="1"/>
          <p:nvPr/>
        </p:nvSpPr>
        <p:spPr>
          <a:xfrm>
            <a:off x="1" y="6593986"/>
            <a:ext cx="50399949" cy="18097262"/>
          </a:xfrm>
          <a:prstGeom prst="rect">
            <a:avLst/>
          </a:prstGeom>
          <a:noFill/>
        </p:spPr>
        <p:txBody>
          <a:bodyPr wrap="square">
            <a:spAutoFit/>
          </a:bodyPr>
          <a:lstStyle/>
          <a:p>
            <a:pPr algn="just"/>
            <a:r>
              <a:rPr lang="it-IT" sz="15000" dirty="0">
                <a:solidFill>
                  <a:srgbClr val="00528C"/>
                </a:solidFill>
                <a:latin typeface="Century Gothic" panose="020B0502020202020204" pitchFamily="34" charset="0"/>
              </a:rPr>
              <a:t>Entro una settimana dal trauma si dovrebbero attuare le procedure di secondo livello (Second Look) per stabilizzare la riparazione dei tessuti molli e ottimizzare il controllo delle infezioni. Dopo che le condizioni generali del paziente si sono stabilizzate, le rimanenti procedure ricostruttive vengono effettuate nella terza fase del trattamento operatorio.</a:t>
            </a:r>
          </a:p>
          <a:p>
            <a:endParaRPr lang="en-US" sz="12000" dirty="0">
              <a:solidFill>
                <a:srgbClr val="00528C"/>
              </a:solidFill>
              <a:latin typeface="Century Gothic" panose="020B0502020202020204" pitchFamily="34" charset="0"/>
            </a:endParaRPr>
          </a:p>
        </p:txBody>
      </p:sp>
    </p:spTree>
    <p:extLst>
      <p:ext uri="{BB962C8B-B14F-4D97-AF65-F5344CB8AC3E}">
        <p14:creationId xmlns:p14="http://schemas.microsoft.com/office/powerpoint/2010/main" val="10568565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DC5E8-6773-185D-DB71-A1499C096D23}"/>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651DC7B0-15FE-D8F4-EECD-8B67F272CCC8}"/>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a:extLst>
              <a:ext uri="{FF2B5EF4-FFF2-40B4-BE49-F238E27FC236}">
                <a16:creationId xmlns:a16="http://schemas.microsoft.com/office/drawing/2014/main" id="{FBAF700B-298F-0532-5D27-3A0CFD09263C}"/>
              </a:ext>
            </a:extLst>
          </p:cNvPr>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7E78DE35-6837-0C53-DAC3-A72FB6F5BC7E}"/>
              </a:ext>
            </a:extLst>
          </p:cNvPr>
          <p:cNvSpPr txBox="1"/>
          <p:nvPr/>
        </p:nvSpPr>
        <p:spPr>
          <a:xfrm>
            <a:off x="5536288" y="952677"/>
            <a:ext cx="43371439" cy="4708981"/>
          </a:xfrm>
          <a:prstGeom prst="rect">
            <a:avLst/>
          </a:prstGeom>
          <a:noFill/>
        </p:spPr>
        <p:txBody>
          <a:bodyPr wrap="square" rtlCol="0">
            <a:spAutoFit/>
          </a:bodyPr>
          <a:lstStyle/>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DIREZIONE GARA E SISTEMA SANITARIO </a:t>
            </a:r>
          </a:p>
          <a:p>
            <a:pPr algn="ctr"/>
            <a:r>
              <a:rPr lang="it-IT" sz="15000" b="1" i="1" dirty="0">
                <a:solidFill>
                  <a:srgbClr val="0066CC"/>
                </a:solidFill>
                <a:latin typeface="Calibri" panose="020F0502020204030204" pitchFamily="34" charset="0"/>
                <a:ea typeface="Calibri" panose="020F0502020204030204" pitchFamily="34" charset="0"/>
                <a:cs typeface="Calibri" panose="020F0502020204030204" pitchFamily="34" charset="0"/>
              </a:rPr>
              <a:t>FIA MONZA GRAN PRIX F1</a:t>
            </a:r>
          </a:p>
        </p:txBody>
      </p:sp>
      <p:pic>
        <p:nvPicPr>
          <p:cNvPr id="4" name="Immagine 3">
            <a:extLst>
              <a:ext uri="{FF2B5EF4-FFF2-40B4-BE49-F238E27FC236}">
                <a16:creationId xmlns:a16="http://schemas.microsoft.com/office/drawing/2014/main" id="{801118A9-C84F-5BE1-4BA1-29038B29BB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416" y="5997066"/>
            <a:ext cx="24923559" cy="18692669"/>
          </a:xfrm>
          <a:prstGeom prst="rect">
            <a:avLst/>
          </a:prstGeom>
        </p:spPr>
      </p:pic>
      <p:pic>
        <p:nvPicPr>
          <p:cNvPr id="6" name="Immagine 5">
            <a:extLst>
              <a:ext uri="{FF2B5EF4-FFF2-40B4-BE49-F238E27FC236}">
                <a16:creationId xmlns:a16="http://schemas.microsoft.com/office/drawing/2014/main" id="{5D7BEC47-1AA1-DE76-159A-B0C1F4BE17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512616" y="6026435"/>
            <a:ext cx="24444051" cy="18333041"/>
          </a:xfrm>
          <a:prstGeom prst="rect">
            <a:avLst/>
          </a:prstGeom>
        </p:spPr>
      </p:pic>
    </p:spTree>
    <p:extLst>
      <p:ext uri="{BB962C8B-B14F-4D97-AF65-F5344CB8AC3E}">
        <p14:creationId xmlns:p14="http://schemas.microsoft.com/office/powerpoint/2010/main" val="2794792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54209" y="780046"/>
            <a:ext cx="46856204" cy="8138299"/>
          </a:xfrm>
          <a:prstGeom prst="rect">
            <a:avLst/>
          </a:prstGeom>
        </p:spPr>
      </p:pic>
      <p:pic>
        <p:nvPicPr>
          <p:cNvPr id="5" name="Immagine 4"/>
          <p:cNvPicPr>
            <a:picLocks noChangeAspect="1"/>
          </p:cNvPicPr>
          <p:nvPr/>
        </p:nvPicPr>
        <p:blipFill>
          <a:blip r:embed="rId3"/>
          <a:stretch>
            <a:fillRect/>
          </a:stretch>
        </p:blipFill>
        <p:spPr>
          <a:xfrm>
            <a:off x="859572" y="9267424"/>
            <a:ext cx="48089952" cy="9152604"/>
          </a:xfrm>
          <a:prstGeom prst="rect">
            <a:avLst/>
          </a:prstGeom>
        </p:spPr>
      </p:pic>
      <p:pic>
        <p:nvPicPr>
          <p:cNvPr id="6" name="Immagine 5"/>
          <p:cNvPicPr>
            <a:picLocks noChangeAspect="1"/>
          </p:cNvPicPr>
          <p:nvPr/>
        </p:nvPicPr>
        <p:blipFill>
          <a:blip r:embed="rId4"/>
          <a:stretch>
            <a:fillRect/>
          </a:stretch>
        </p:blipFill>
        <p:spPr>
          <a:xfrm>
            <a:off x="629995" y="17370028"/>
            <a:ext cx="48549105" cy="9239991"/>
          </a:xfrm>
          <a:prstGeom prst="rect">
            <a:avLst/>
          </a:prstGeom>
        </p:spPr>
      </p:pic>
      <p:pic>
        <p:nvPicPr>
          <p:cNvPr id="3" name="Immagine 2">
            <a:extLst>
              <a:ext uri="{FF2B5EF4-FFF2-40B4-BE49-F238E27FC236}">
                <a16:creationId xmlns:a16="http://schemas.microsoft.com/office/drawing/2014/main" id="{B71FFB53-BD24-51CD-E4E1-DB4D41A841DE}"/>
              </a:ext>
            </a:extLst>
          </p:cNvPr>
          <p:cNvPicPr>
            <a:picLocks noChangeAspect="1"/>
          </p:cNvPicPr>
          <p:nvPr/>
        </p:nvPicPr>
        <p:blipFill>
          <a:blip r:embed="rId5"/>
          <a:stretch>
            <a:fillRect/>
          </a:stretch>
        </p:blipFill>
        <p:spPr>
          <a:xfrm>
            <a:off x="10851547" y="24207306"/>
            <a:ext cx="28696857" cy="3662713"/>
          </a:xfrm>
          <a:prstGeom prst="rect">
            <a:avLst/>
          </a:prstGeom>
        </p:spPr>
      </p:pic>
    </p:spTree>
    <p:extLst>
      <p:ext uri="{BB962C8B-B14F-4D97-AF65-F5344CB8AC3E}">
        <p14:creationId xmlns:p14="http://schemas.microsoft.com/office/powerpoint/2010/main" val="2647355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1411</TotalTime>
  <Words>1014</Words>
  <Application>Microsoft Office PowerPoint</Application>
  <PresentationFormat>Personalizzato</PresentationFormat>
  <Paragraphs>89</Paragraphs>
  <Slides>24</Slides>
  <Notes>0</Notes>
  <HiddenSlides>0</HiddenSlides>
  <MMClips>0</MMClips>
  <ScaleCrop>false</ScaleCrop>
  <HeadingPairs>
    <vt:vector size="8" baseType="variant">
      <vt:variant>
        <vt:lpstr>Caratteri utilizzati</vt:lpstr>
      </vt:variant>
      <vt:variant>
        <vt:i4>9</vt:i4>
      </vt:variant>
      <vt:variant>
        <vt:lpstr>Tema</vt:lpstr>
      </vt:variant>
      <vt:variant>
        <vt:i4>1</vt:i4>
      </vt:variant>
      <vt:variant>
        <vt:lpstr>Server OLE incorporati</vt:lpstr>
      </vt:variant>
      <vt:variant>
        <vt:i4>1</vt:i4>
      </vt:variant>
      <vt:variant>
        <vt:lpstr>Titoli diapositive</vt:lpstr>
      </vt:variant>
      <vt:variant>
        <vt:i4>24</vt:i4>
      </vt:variant>
    </vt:vector>
  </HeadingPairs>
  <TitlesOfParts>
    <vt:vector size="35" baseType="lpstr">
      <vt:lpstr>Barlow Ultra-Bold</vt:lpstr>
      <vt:lpstr>Barlow Bold</vt:lpstr>
      <vt:lpstr>Century Gothic</vt:lpstr>
      <vt:lpstr>Eurostile Extended #2</vt:lpstr>
      <vt:lpstr>Times New Roman</vt:lpstr>
      <vt:lpstr>Wingdings</vt:lpstr>
      <vt:lpstr>Calibri</vt:lpstr>
      <vt:lpstr>Agency FB</vt:lpstr>
      <vt:lpstr>Arial</vt:lpstr>
      <vt:lpstr>Office Theme</vt:lpstr>
      <vt:lpstr>Acrobat Document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PC</dc:creator>
  <cp:lastModifiedBy>Walter Solati</cp:lastModifiedBy>
  <cp:revision>23</cp:revision>
  <dcterms:created xsi:type="dcterms:W3CDTF">2006-08-16T00:00:00Z</dcterms:created>
  <dcterms:modified xsi:type="dcterms:W3CDTF">2026-01-08T12:48:18Z</dcterms:modified>
  <dc:identifier>DAG35qkUN5c</dc:identifier>
</cp:coreProperties>
</file>