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20104100" cy="11347450"/>
  <p:notesSz cx="20104100" cy="113474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7"/>
    <p:restoredTop sz="94637"/>
  </p:normalViewPr>
  <p:slideViewPr>
    <p:cSldViewPr>
      <p:cViewPr>
        <p:scale>
          <a:sx n="62" d="100"/>
          <a:sy n="62" d="100"/>
        </p:scale>
        <p:origin x="1000" y="3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1A3329-F55A-A44A-952D-E3C60737581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MX"/>
        </a:p>
      </dgm:t>
    </dgm:pt>
    <dgm:pt modelId="{BDF829B3-738F-9C46-B67D-12C0685DD67F}">
      <dgm:prSet custT="1"/>
      <dgm:spPr/>
      <dgm:t>
        <a:bodyPr/>
        <a:lstStyle/>
        <a:p>
          <a:r>
            <a:rPr lang="es-ES" sz="3600" dirty="0" err="1"/>
            <a:t>L‘appendicite</a:t>
          </a:r>
          <a:r>
            <a:rPr lang="es-ES" sz="3600" dirty="0"/>
            <a:t> acuta </a:t>
          </a:r>
          <a:r>
            <a:rPr lang="es-ES" sz="3600" dirty="0" err="1"/>
            <a:t>è</a:t>
          </a:r>
          <a:r>
            <a:rPr lang="es-ES" sz="3600" dirty="0"/>
            <a:t> una </a:t>
          </a:r>
          <a:r>
            <a:rPr lang="es-ES" sz="3600" dirty="0" err="1"/>
            <a:t>delle</a:t>
          </a:r>
          <a:r>
            <a:rPr lang="es-ES" sz="3600" dirty="0"/>
            <a:t> </a:t>
          </a:r>
          <a:r>
            <a:rPr lang="es-ES" sz="3600" dirty="0" err="1"/>
            <a:t>principali</a:t>
          </a:r>
          <a:r>
            <a:rPr lang="es-ES" sz="3600" dirty="0"/>
            <a:t> cause di </a:t>
          </a:r>
          <a:r>
            <a:rPr lang="es-ES" sz="3600" dirty="0" err="1"/>
            <a:t>addome</a:t>
          </a:r>
          <a:r>
            <a:rPr lang="es-ES" sz="3600" dirty="0"/>
            <a:t> acuto </a:t>
          </a:r>
          <a:r>
            <a:rPr lang="es-ES" sz="3600" dirty="0" err="1"/>
            <a:t>chirurgico</a:t>
          </a:r>
          <a:r>
            <a:rPr lang="es-ES" sz="3600" dirty="0"/>
            <a:t>.</a:t>
          </a:r>
          <a:endParaRPr lang="es-AR" sz="3600" dirty="0"/>
        </a:p>
      </dgm:t>
    </dgm:pt>
    <dgm:pt modelId="{0C72987F-8A0D-0844-8EDF-5A249BD36C70}" type="parTrans" cxnId="{80E7D36C-1D03-A043-8331-35BCC594C33B}">
      <dgm:prSet/>
      <dgm:spPr/>
      <dgm:t>
        <a:bodyPr/>
        <a:lstStyle/>
        <a:p>
          <a:endParaRPr lang="es-MX" sz="2000"/>
        </a:p>
      </dgm:t>
    </dgm:pt>
    <dgm:pt modelId="{1B6952F4-D381-1B4E-88C8-433D92DA7B7B}" type="sibTrans" cxnId="{80E7D36C-1D03-A043-8331-35BCC594C33B}">
      <dgm:prSet/>
      <dgm:spPr/>
      <dgm:t>
        <a:bodyPr/>
        <a:lstStyle/>
        <a:p>
          <a:endParaRPr lang="es-MX" sz="2000"/>
        </a:p>
      </dgm:t>
    </dgm:pt>
    <dgm:pt modelId="{7AE3A029-A21E-E440-980D-D5D053455C93}">
      <dgm:prSet custT="1"/>
      <dgm:spPr/>
      <dgm:t>
        <a:bodyPr/>
        <a:lstStyle/>
        <a:p>
          <a:r>
            <a:rPr lang="es-ES" sz="3600"/>
            <a:t>L‘invaginazione appendicolare rappresenta una condizione estremamente rara</a:t>
          </a:r>
          <a:endParaRPr lang="es-AR" sz="3600"/>
        </a:p>
      </dgm:t>
    </dgm:pt>
    <dgm:pt modelId="{FAA7EC6F-A809-A347-824B-6EB395D8A073}" type="parTrans" cxnId="{49DF5742-55B1-774E-AD83-DD4FDAC3245C}">
      <dgm:prSet/>
      <dgm:spPr/>
      <dgm:t>
        <a:bodyPr/>
        <a:lstStyle/>
        <a:p>
          <a:endParaRPr lang="es-MX" sz="2000"/>
        </a:p>
      </dgm:t>
    </dgm:pt>
    <dgm:pt modelId="{7770C906-9BEE-9644-BE1E-E491B4DA58C8}" type="sibTrans" cxnId="{49DF5742-55B1-774E-AD83-DD4FDAC3245C}">
      <dgm:prSet/>
      <dgm:spPr/>
      <dgm:t>
        <a:bodyPr/>
        <a:lstStyle/>
        <a:p>
          <a:endParaRPr lang="es-MX" sz="2000"/>
        </a:p>
      </dgm:t>
    </dgm:pt>
    <dgm:pt modelId="{59BFFF95-C8E7-D646-A14B-C3828F9CEB6D}">
      <dgm:prSet custT="1"/>
      <dgm:spPr/>
      <dgm:t>
        <a:bodyPr/>
        <a:lstStyle/>
        <a:p>
          <a:r>
            <a:rPr lang="es-ES" sz="3600"/>
            <a:t>La presentazione clinica è spesso aspecifica e la diagnosi preoperatoria è difficile.</a:t>
          </a:r>
          <a:endParaRPr lang="es-AR" sz="3600"/>
        </a:p>
      </dgm:t>
    </dgm:pt>
    <dgm:pt modelId="{4BC548D5-3AE6-7B41-946F-9A555BBB13A8}" type="parTrans" cxnId="{9236ED20-58FB-1443-8AB5-7BA260D7B976}">
      <dgm:prSet/>
      <dgm:spPr/>
      <dgm:t>
        <a:bodyPr/>
        <a:lstStyle/>
        <a:p>
          <a:endParaRPr lang="es-MX" sz="2000"/>
        </a:p>
      </dgm:t>
    </dgm:pt>
    <dgm:pt modelId="{0D42CC1C-C82F-4A4C-ACCC-C0147047C2AF}" type="sibTrans" cxnId="{9236ED20-58FB-1443-8AB5-7BA260D7B976}">
      <dgm:prSet/>
      <dgm:spPr/>
      <dgm:t>
        <a:bodyPr/>
        <a:lstStyle/>
        <a:p>
          <a:endParaRPr lang="es-MX" sz="2000"/>
        </a:p>
      </dgm:t>
    </dgm:pt>
    <dgm:pt modelId="{08807028-A399-5D41-A189-48E12D47DF65}" type="pres">
      <dgm:prSet presAssocID="{B31A3329-F55A-A44A-952D-E3C60737581B}" presName="vert0" presStyleCnt="0">
        <dgm:presLayoutVars>
          <dgm:dir/>
          <dgm:animOne val="branch"/>
          <dgm:animLvl val="lvl"/>
        </dgm:presLayoutVars>
      </dgm:prSet>
      <dgm:spPr/>
    </dgm:pt>
    <dgm:pt modelId="{146319E6-96FB-B14A-BDA8-FEF1E88B1E64}" type="pres">
      <dgm:prSet presAssocID="{BDF829B3-738F-9C46-B67D-12C0685DD67F}" presName="thickLine" presStyleLbl="alignNode1" presStyleIdx="0" presStyleCnt="3"/>
      <dgm:spPr/>
    </dgm:pt>
    <dgm:pt modelId="{E376C3F9-F914-404E-A406-2F6BEFE4B0C4}" type="pres">
      <dgm:prSet presAssocID="{BDF829B3-738F-9C46-B67D-12C0685DD67F}" presName="horz1" presStyleCnt="0"/>
      <dgm:spPr/>
    </dgm:pt>
    <dgm:pt modelId="{92296800-E8C0-2447-B382-AEB1E5715A61}" type="pres">
      <dgm:prSet presAssocID="{BDF829B3-738F-9C46-B67D-12C0685DD67F}" presName="tx1" presStyleLbl="revTx" presStyleIdx="0" presStyleCnt="3"/>
      <dgm:spPr/>
    </dgm:pt>
    <dgm:pt modelId="{B90196FD-555B-7B40-A13A-857C9042BC01}" type="pres">
      <dgm:prSet presAssocID="{BDF829B3-738F-9C46-B67D-12C0685DD67F}" presName="vert1" presStyleCnt="0"/>
      <dgm:spPr/>
    </dgm:pt>
    <dgm:pt modelId="{1F5195DB-4565-9147-AB88-3D422C3242C7}" type="pres">
      <dgm:prSet presAssocID="{7AE3A029-A21E-E440-980D-D5D053455C93}" presName="thickLine" presStyleLbl="alignNode1" presStyleIdx="1" presStyleCnt="3"/>
      <dgm:spPr/>
    </dgm:pt>
    <dgm:pt modelId="{72581D07-2F2C-E54F-A341-A8ABA5849F75}" type="pres">
      <dgm:prSet presAssocID="{7AE3A029-A21E-E440-980D-D5D053455C93}" presName="horz1" presStyleCnt="0"/>
      <dgm:spPr/>
    </dgm:pt>
    <dgm:pt modelId="{F62BD5B5-4682-7249-AFEC-EDD4F5927881}" type="pres">
      <dgm:prSet presAssocID="{7AE3A029-A21E-E440-980D-D5D053455C93}" presName="tx1" presStyleLbl="revTx" presStyleIdx="1" presStyleCnt="3"/>
      <dgm:spPr/>
    </dgm:pt>
    <dgm:pt modelId="{C7921712-E35F-9F48-B818-1E17E554B84B}" type="pres">
      <dgm:prSet presAssocID="{7AE3A029-A21E-E440-980D-D5D053455C93}" presName="vert1" presStyleCnt="0"/>
      <dgm:spPr/>
    </dgm:pt>
    <dgm:pt modelId="{F38B4425-571B-7F4B-9D87-111A17D22AC1}" type="pres">
      <dgm:prSet presAssocID="{59BFFF95-C8E7-D646-A14B-C3828F9CEB6D}" presName="thickLine" presStyleLbl="alignNode1" presStyleIdx="2" presStyleCnt="3"/>
      <dgm:spPr/>
    </dgm:pt>
    <dgm:pt modelId="{D7BBC68C-93F6-7D46-B49A-49E795098F0F}" type="pres">
      <dgm:prSet presAssocID="{59BFFF95-C8E7-D646-A14B-C3828F9CEB6D}" presName="horz1" presStyleCnt="0"/>
      <dgm:spPr/>
    </dgm:pt>
    <dgm:pt modelId="{C43AFEFD-DE36-E940-BAE1-EF9E5A6FC17D}" type="pres">
      <dgm:prSet presAssocID="{59BFFF95-C8E7-D646-A14B-C3828F9CEB6D}" presName="tx1" presStyleLbl="revTx" presStyleIdx="2" presStyleCnt="3"/>
      <dgm:spPr/>
    </dgm:pt>
    <dgm:pt modelId="{203C5FF7-9525-4041-84B8-68F567C38237}" type="pres">
      <dgm:prSet presAssocID="{59BFFF95-C8E7-D646-A14B-C3828F9CEB6D}" presName="vert1" presStyleCnt="0"/>
      <dgm:spPr/>
    </dgm:pt>
  </dgm:ptLst>
  <dgm:cxnLst>
    <dgm:cxn modelId="{9236ED20-58FB-1443-8AB5-7BA260D7B976}" srcId="{B31A3329-F55A-A44A-952D-E3C60737581B}" destId="{59BFFF95-C8E7-D646-A14B-C3828F9CEB6D}" srcOrd="2" destOrd="0" parTransId="{4BC548D5-3AE6-7B41-946F-9A555BBB13A8}" sibTransId="{0D42CC1C-C82F-4A4C-ACCC-C0147047C2AF}"/>
    <dgm:cxn modelId="{49DF5742-55B1-774E-AD83-DD4FDAC3245C}" srcId="{B31A3329-F55A-A44A-952D-E3C60737581B}" destId="{7AE3A029-A21E-E440-980D-D5D053455C93}" srcOrd="1" destOrd="0" parTransId="{FAA7EC6F-A809-A347-824B-6EB395D8A073}" sibTransId="{7770C906-9BEE-9644-BE1E-E491B4DA58C8}"/>
    <dgm:cxn modelId="{587EA166-7AF5-964E-A3BF-05BF2AEF6A70}" type="presOf" srcId="{7AE3A029-A21E-E440-980D-D5D053455C93}" destId="{F62BD5B5-4682-7249-AFEC-EDD4F5927881}" srcOrd="0" destOrd="0" presId="urn:microsoft.com/office/officeart/2008/layout/LinedList"/>
    <dgm:cxn modelId="{80E7D36C-1D03-A043-8331-35BCC594C33B}" srcId="{B31A3329-F55A-A44A-952D-E3C60737581B}" destId="{BDF829B3-738F-9C46-B67D-12C0685DD67F}" srcOrd="0" destOrd="0" parTransId="{0C72987F-8A0D-0844-8EDF-5A249BD36C70}" sibTransId="{1B6952F4-D381-1B4E-88C8-433D92DA7B7B}"/>
    <dgm:cxn modelId="{89DEC498-8655-7E42-93F0-5AEEE45E4979}" type="presOf" srcId="{59BFFF95-C8E7-D646-A14B-C3828F9CEB6D}" destId="{C43AFEFD-DE36-E940-BAE1-EF9E5A6FC17D}" srcOrd="0" destOrd="0" presId="urn:microsoft.com/office/officeart/2008/layout/LinedList"/>
    <dgm:cxn modelId="{D04251D6-F7AA-234F-8F00-3230DBA9E4F9}" type="presOf" srcId="{B31A3329-F55A-A44A-952D-E3C60737581B}" destId="{08807028-A399-5D41-A189-48E12D47DF65}" srcOrd="0" destOrd="0" presId="urn:microsoft.com/office/officeart/2008/layout/LinedList"/>
    <dgm:cxn modelId="{C6F86FE6-EA0A-1848-9F5C-8388E036D067}" type="presOf" srcId="{BDF829B3-738F-9C46-B67D-12C0685DD67F}" destId="{92296800-E8C0-2447-B382-AEB1E5715A61}" srcOrd="0" destOrd="0" presId="urn:microsoft.com/office/officeart/2008/layout/LinedList"/>
    <dgm:cxn modelId="{662533F2-B54D-BF4F-8DA0-8DA02E1C6496}" type="presParOf" srcId="{08807028-A399-5D41-A189-48E12D47DF65}" destId="{146319E6-96FB-B14A-BDA8-FEF1E88B1E64}" srcOrd="0" destOrd="0" presId="urn:microsoft.com/office/officeart/2008/layout/LinedList"/>
    <dgm:cxn modelId="{5FF82508-9299-7346-B698-DC64C140AB10}" type="presParOf" srcId="{08807028-A399-5D41-A189-48E12D47DF65}" destId="{E376C3F9-F914-404E-A406-2F6BEFE4B0C4}" srcOrd="1" destOrd="0" presId="urn:microsoft.com/office/officeart/2008/layout/LinedList"/>
    <dgm:cxn modelId="{823C1503-C61D-9141-9DBE-03D86E82EC09}" type="presParOf" srcId="{E376C3F9-F914-404E-A406-2F6BEFE4B0C4}" destId="{92296800-E8C0-2447-B382-AEB1E5715A61}" srcOrd="0" destOrd="0" presId="urn:microsoft.com/office/officeart/2008/layout/LinedList"/>
    <dgm:cxn modelId="{4ED00B1B-CD0B-A84C-B305-BAFB35BA59A3}" type="presParOf" srcId="{E376C3F9-F914-404E-A406-2F6BEFE4B0C4}" destId="{B90196FD-555B-7B40-A13A-857C9042BC01}" srcOrd="1" destOrd="0" presId="urn:microsoft.com/office/officeart/2008/layout/LinedList"/>
    <dgm:cxn modelId="{173A2D2F-9078-5B4A-A77B-481D1E363B45}" type="presParOf" srcId="{08807028-A399-5D41-A189-48E12D47DF65}" destId="{1F5195DB-4565-9147-AB88-3D422C3242C7}" srcOrd="2" destOrd="0" presId="urn:microsoft.com/office/officeart/2008/layout/LinedList"/>
    <dgm:cxn modelId="{24296535-772A-0447-92F0-424B510A6437}" type="presParOf" srcId="{08807028-A399-5D41-A189-48E12D47DF65}" destId="{72581D07-2F2C-E54F-A341-A8ABA5849F75}" srcOrd="3" destOrd="0" presId="urn:microsoft.com/office/officeart/2008/layout/LinedList"/>
    <dgm:cxn modelId="{AB48A2AA-A0D1-7840-ADDA-0B7C3CB2B0E8}" type="presParOf" srcId="{72581D07-2F2C-E54F-A341-A8ABA5849F75}" destId="{F62BD5B5-4682-7249-AFEC-EDD4F5927881}" srcOrd="0" destOrd="0" presId="urn:microsoft.com/office/officeart/2008/layout/LinedList"/>
    <dgm:cxn modelId="{713343B0-4667-FD4C-926B-1FD12042B8AC}" type="presParOf" srcId="{72581D07-2F2C-E54F-A341-A8ABA5849F75}" destId="{C7921712-E35F-9F48-B818-1E17E554B84B}" srcOrd="1" destOrd="0" presId="urn:microsoft.com/office/officeart/2008/layout/LinedList"/>
    <dgm:cxn modelId="{BB22CFB6-E75B-2349-814F-D54ECD859D95}" type="presParOf" srcId="{08807028-A399-5D41-A189-48E12D47DF65}" destId="{F38B4425-571B-7F4B-9D87-111A17D22AC1}" srcOrd="4" destOrd="0" presId="urn:microsoft.com/office/officeart/2008/layout/LinedList"/>
    <dgm:cxn modelId="{C32C1773-A878-3846-B011-D8F722BDE2FB}" type="presParOf" srcId="{08807028-A399-5D41-A189-48E12D47DF65}" destId="{D7BBC68C-93F6-7D46-B49A-49E795098F0F}" srcOrd="5" destOrd="0" presId="urn:microsoft.com/office/officeart/2008/layout/LinedList"/>
    <dgm:cxn modelId="{92B73BD3-5BC1-3545-930E-1757D810F028}" type="presParOf" srcId="{D7BBC68C-93F6-7D46-B49A-49E795098F0F}" destId="{C43AFEFD-DE36-E940-BAE1-EF9E5A6FC17D}" srcOrd="0" destOrd="0" presId="urn:microsoft.com/office/officeart/2008/layout/LinedList"/>
    <dgm:cxn modelId="{C6A720EE-F3B9-A747-AD68-91818A5CF1B9}" type="presParOf" srcId="{D7BBC68C-93F6-7D46-B49A-49E795098F0F}" destId="{203C5FF7-9525-4041-84B8-68F567C3823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F06B42-6D76-CE4D-94A2-C275323D6FF3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s-MX"/>
        </a:p>
      </dgm:t>
    </dgm:pt>
    <dgm:pt modelId="{D71719BC-3149-2640-85C9-E33B6EC0F324}">
      <dgm:prSet/>
      <dgm:spPr/>
      <dgm:t>
        <a:bodyPr/>
        <a:lstStyle/>
        <a:p>
          <a:r>
            <a:rPr lang="es-ES"/>
            <a:t>Presentare un</a:t>
          </a:r>
          <a:r>
            <a:rPr lang="es-AR"/>
            <a:t> raro caso di appendicite acuta invaginata</a:t>
          </a:r>
        </a:p>
      </dgm:t>
    </dgm:pt>
    <dgm:pt modelId="{4AF2E0A4-6957-804A-B649-DE9C4C458648}" type="parTrans" cxnId="{8EC44262-76EA-084D-9BC8-D62844DF2EA7}">
      <dgm:prSet/>
      <dgm:spPr/>
      <dgm:t>
        <a:bodyPr/>
        <a:lstStyle/>
        <a:p>
          <a:endParaRPr lang="es-MX"/>
        </a:p>
      </dgm:t>
    </dgm:pt>
    <dgm:pt modelId="{3004DD6F-2404-CC4F-8D6C-CD73C01B9C61}" type="sibTrans" cxnId="{8EC44262-76EA-084D-9BC8-D62844DF2EA7}">
      <dgm:prSet/>
      <dgm:spPr/>
      <dgm:t>
        <a:bodyPr/>
        <a:lstStyle/>
        <a:p>
          <a:endParaRPr lang="es-MX"/>
        </a:p>
      </dgm:t>
    </dgm:pt>
    <dgm:pt modelId="{86921BB4-4815-5C40-9496-99652AAD8107}">
      <dgm:prSet/>
      <dgm:spPr/>
      <dgm:t>
        <a:bodyPr/>
        <a:lstStyle/>
        <a:p>
          <a:r>
            <a:rPr lang="es-ES"/>
            <a:t>Sottolineare le difficoltà diagnostiche e l’importanza del trattamento chirurgico tempestivo.</a:t>
          </a:r>
          <a:endParaRPr lang="es-AR"/>
        </a:p>
      </dgm:t>
    </dgm:pt>
    <dgm:pt modelId="{35616B79-E595-A741-AA05-796B11AE65EF}" type="parTrans" cxnId="{D99BBA6E-1B7F-1F40-A834-931E4F80ACBA}">
      <dgm:prSet/>
      <dgm:spPr/>
      <dgm:t>
        <a:bodyPr/>
        <a:lstStyle/>
        <a:p>
          <a:endParaRPr lang="es-MX"/>
        </a:p>
      </dgm:t>
    </dgm:pt>
    <dgm:pt modelId="{7782EB77-B80E-D447-8C7C-A7E443DCF926}" type="sibTrans" cxnId="{D99BBA6E-1B7F-1F40-A834-931E4F80ACBA}">
      <dgm:prSet/>
      <dgm:spPr/>
      <dgm:t>
        <a:bodyPr/>
        <a:lstStyle/>
        <a:p>
          <a:endParaRPr lang="es-MX"/>
        </a:p>
      </dgm:t>
    </dgm:pt>
    <dgm:pt modelId="{A1DF9093-5962-104A-8FE4-A3EEF0FCBD60}" type="pres">
      <dgm:prSet presAssocID="{59F06B42-6D76-CE4D-94A2-C275323D6FF3}" presName="linear" presStyleCnt="0">
        <dgm:presLayoutVars>
          <dgm:animLvl val="lvl"/>
          <dgm:resizeHandles val="exact"/>
        </dgm:presLayoutVars>
      </dgm:prSet>
      <dgm:spPr/>
    </dgm:pt>
    <dgm:pt modelId="{FC806B1B-66AB-F644-AA72-CA35148C4529}" type="pres">
      <dgm:prSet presAssocID="{D71719BC-3149-2640-85C9-E33B6EC0F32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7BAFB63-41AF-324A-AD82-4249CFC863E8}" type="pres">
      <dgm:prSet presAssocID="{3004DD6F-2404-CC4F-8D6C-CD73C01B9C61}" presName="spacer" presStyleCnt="0"/>
      <dgm:spPr/>
    </dgm:pt>
    <dgm:pt modelId="{E7151F64-2332-0C40-9417-49DA9DC9FB38}" type="pres">
      <dgm:prSet presAssocID="{86921BB4-4815-5C40-9496-99652AAD8107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9D055C11-A929-804A-8B73-46FEB6B26983}" type="presOf" srcId="{86921BB4-4815-5C40-9496-99652AAD8107}" destId="{E7151F64-2332-0C40-9417-49DA9DC9FB38}" srcOrd="0" destOrd="0" presId="urn:microsoft.com/office/officeart/2005/8/layout/vList2"/>
    <dgm:cxn modelId="{D5842223-BCEA-6842-A8C3-F0DAB7344F0F}" type="presOf" srcId="{D71719BC-3149-2640-85C9-E33B6EC0F324}" destId="{FC806B1B-66AB-F644-AA72-CA35148C4529}" srcOrd="0" destOrd="0" presId="urn:microsoft.com/office/officeart/2005/8/layout/vList2"/>
    <dgm:cxn modelId="{8EC44262-76EA-084D-9BC8-D62844DF2EA7}" srcId="{59F06B42-6D76-CE4D-94A2-C275323D6FF3}" destId="{D71719BC-3149-2640-85C9-E33B6EC0F324}" srcOrd="0" destOrd="0" parTransId="{4AF2E0A4-6957-804A-B649-DE9C4C458648}" sibTransId="{3004DD6F-2404-CC4F-8D6C-CD73C01B9C61}"/>
    <dgm:cxn modelId="{D99BBA6E-1B7F-1F40-A834-931E4F80ACBA}" srcId="{59F06B42-6D76-CE4D-94A2-C275323D6FF3}" destId="{86921BB4-4815-5C40-9496-99652AAD8107}" srcOrd="1" destOrd="0" parTransId="{35616B79-E595-A741-AA05-796B11AE65EF}" sibTransId="{7782EB77-B80E-D447-8C7C-A7E443DCF926}"/>
    <dgm:cxn modelId="{6A470DB9-9346-7E47-8422-C8C0D50B9A50}" type="presOf" srcId="{59F06B42-6D76-CE4D-94A2-C275323D6FF3}" destId="{A1DF9093-5962-104A-8FE4-A3EEF0FCBD60}" srcOrd="0" destOrd="0" presId="urn:microsoft.com/office/officeart/2005/8/layout/vList2"/>
    <dgm:cxn modelId="{7CF4E3C5-1CA1-3F47-909B-142572780F54}" type="presParOf" srcId="{A1DF9093-5962-104A-8FE4-A3EEF0FCBD60}" destId="{FC806B1B-66AB-F644-AA72-CA35148C4529}" srcOrd="0" destOrd="0" presId="urn:microsoft.com/office/officeart/2005/8/layout/vList2"/>
    <dgm:cxn modelId="{37F00EAA-5996-7F48-826B-BA44B179BEA7}" type="presParOf" srcId="{A1DF9093-5962-104A-8FE4-A3EEF0FCBD60}" destId="{A7BAFB63-41AF-324A-AD82-4249CFC863E8}" srcOrd="1" destOrd="0" presId="urn:microsoft.com/office/officeart/2005/8/layout/vList2"/>
    <dgm:cxn modelId="{77D06479-313A-7744-AF0A-A76926C7AED2}" type="presParOf" srcId="{A1DF9093-5962-104A-8FE4-A3EEF0FCBD60}" destId="{E7151F64-2332-0C40-9417-49DA9DC9FB3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EF37CC1-0DF2-6049-A7A4-94277DE1B89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MX"/>
        </a:p>
      </dgm:t>
    </dgm:pt>
    <dgm:pt modelId="{FDCA2530-3B33-7341-B0D3-78EB070E5709}">
      <dgm:prSet/>
      <dgm:spPr/>
      <dgm:t>
        <a:bodyPr/>
        <a:lstStyle/>
        <a:p>
          <a:r>
            <a:rPr lang="es-ES"/>
            <a:t>Paziente di sesso femminile, 65 anni.</a:t>
          </a:r>
        </a:p>
      </dgm:t>
    </dgm:pt>
    <dgm:pt modelId="{EA40056A-CD69-4344-9A4B-653E77617EA3}" type="parTrans" cxnId="{DC7E67AD-01F1-6343-8FB0-9A908F544AA2}">
      <dgm:prSet/>
      <dgm:spPr/>
      <dgm:t>
        <a:bodyPr/>
        <a:lstStyle/>
        <a:p>
          <a:endParaRPr lang="es-MX"/>
        </a:p>
      </dgm:t>
    </dgm:pt>
    <dgm:pt modelId="{8A0AC400-6D24-9D49-AEE1-7DCF7EAA349F}" type="sibTrans" cxnId="{DC7E67AD-01F1-6343-8FB0-9A908F544AA2}">
      <dgm:prSet/>
      <dgm:spPr/>
      <dgm:t>
        <a:bodyPr/>
        <a:lstStyle/>
        <a:p>
          <a:endParaRPr lang="es-MX"/>
        </a:p>
      </dgm:t>
    </dgm:pt>
    <dgm:pt modelId="{5B4EB416-2BD2-554A-9E6B-C84006DC4CF9}">
      <dgm:prSet/>
      <dgm:spPr/>
      <dgm:t>
        <a:bodyPr/>
        <a:lstStyle/>
        <a:p>
          <a:r>
            <a:rPr lang="es-ES"/>
            <a:t>Dolore addominale da 4 giorni, localizzato in fossa iliaca destra.</a:t>
          </a:r>
          <a:endParaRPr lang="es-AR"/>
        </a:p>
      </dgm:t>
    </dgm:pt>
    <dgm:pt modelId="{81A0C6B2-CC56-FE46-B9AA-4E69641D81B5}" type="parTrans" cxnId="{B995B25C-CDDB-8546-83D5-6D760EE7AB2D}">
      <dgm:prSet/>
      <dgm:spPr/>
      <dgm:t>
        <a:bodyPr/>
        <a:lstStyle/>
        <a:p>
          <a:endParaRPr lang="es-MX"/>
        </a:p>
      </dgm:t>
    </dgm:pt>
    <dgm:pt modelId="{63814824-B892-A846-9E1E-E9BA15947567}" type="sibTrans" cxnId="{B995B25C-CDDB-8546-83D5-6D760EE7AB2D}">
      <dgm:prSet/>
      <dgm:spPr/>
      <dgm:t>
        <a:bodyPr/>
        <a:lstStyle/>
        <a:p>
          <a:endParaRPr lang="es-MX"/>
        </a:p>
      </dgm:t>
    </dgm:pt>
    <dgm:pt modelId="{54A9D039-0311-C846-B591-DC5C5532D01C}">
      <dgm:prSet/>
      <dgm:spPr/>
      <dgm:t>
        <a:bodyPr/>
        <a:lstStyle/>
        <a:p>
          <a:r>
            <a:rPr lang="es-ES"/>
            <a:t>PCR elevata.</a:t>
          </a:r>
          <a:endParaRPr lang="es-AR"/>
        </a:p>
      </dgm:t>
    </dgm:pt>
    <dgm:pt modelId="{A03CE21D-371E-6244-80A2-64FA3B953770}" type="parTrans" cxnId="{7A293F35-3ACA-CE43-BF65-F874ADB6872E}">
      <dgm:prSet/>
      <dgm:spPr/>
      <dgm:t>
        <a:bodyPr/>
        <a:lstStyle/>
        <a:p>
          <a:endParaRPr lang="es-MX"/>
        </a:p>
      </dgm:t>
    </dgm:pt>
    <dgm:pt modelId="{BC72E5FD-F205-E44E-9EC8-1A531BA6D59A}" type="sibTrans" cxnId="{7A293F35-3ACA-CE43-BF65-F874ADB6872E}">
      <dgm:prSet/>
      <dgm:spPr/>
      <dgm:t>
        <a:bodyPr/>
        <a:lstStyle/>
        <a:p>
          <a:endParaRPr lang="es-MX"/>
        </a:p>
      </dgm:t>
    </dgm:pt>
    <dgm:pt modelId="{65FDE322-BFC4-7946-A8AB-BB95100EE5A0}">
      <dgm:prSet/>
      <dgm:spPr/>
      <dgm:t>
        <a:bodyPr/>
        <a:lstStyle/>
        <a:p>
          <a:r>
            <a:rPr lang="es-ES"/>
            <a:t>Ecografia addominale: falda fluida nello scavo pelvico.</a:t>
          </a:r>
          <a:endParaRPr lang="es-AR"/>
        </a:p>
      </dgm:t>
    </dgm:pt>
    <dgm:pt modelId="{C0CDE2C6-2C98-A24E-BF91-3E05D4988988}" type="parTrans" cxnId="{A52E4039-72B4-E54A-9D96-56FC2F78F347}">
      <dgm:prSet/>
      <dgm:spPr/>
      <dgm:t>
        <a:bodyPr/>
        <a:lstStyle/>
        <a:p>
          <a:endParaRPr lang="es-MX"/>
        </a:p>
      </dgm:t>
    </dgm:pt>
    <dgm:pt modelId="{C6F68EAE-5432-9948-82E0-47BDDC08B9CD}" type="sibTrans" cxnId="{A52E4039-72B4-E54A-9D96-56FC2F78F347}">
      <dgm:prSet/>
      <dgm:spPr/>
      <dgm:t>
        <a:bodyPr/>
        <a:lstStyle/>
        <a:p>
          <a:endParaRPr lang="es-MX"/>
        </a:p>
      </dgm:t>
    </dgm:pt>
    <dgm:pt modelId="{E60C1EB6-55D8-8546-9BBF-94094D9D2E9E}">
      <dgm:prSet/>
      <dgm:spPr/>
      <dgm:t>
        <a:bodyPr/>
        <a:lstStyle/>
        <a:p>
          <a:r>
            <a:rPr lang="es-ES" dirty="0" err="1"/>
            <a:t>Indicazione</a:t>
          </a:r>
          <a:r>
            <a:rPr lang="es-ES" dirty="0"/>
            <a:t> a laparoscopia </a:t>
          </a:r>
          <a:r>
            <a:rPr lang="es-ES" dirty="0" err="1"/>
            <a:t>d’urgenza</a:t>
          </a:r>
          <a:r>
            <a:rPr lang="es-ES" dirty="0"/>
            <a:t>.</a:t>
          </a:r>
          <a:endParaRPr lang="es-AR" dirty="0"/>
        </a:p>
      </dgm:t>
    </dgm:pt>
    <dgm:pt modelId="{AC88BAB7-E0F0-EB47-8C9E-2375E15C9CAE}" type="parTrans" cxnId="{4889C20E-AD67-BC4F-9343-9D03A6E4E163}">
      <dgm:prSet/>
      <dgm:spPr/>
      <dgm:t>
        <a:bodyPr/>
        <a:lstStyle/>
        <a:p>
          <a:endParaRPr lang="es-MX"/>
        </a:p>
      </dgm:t>
    </dgm:pt>
    <dgm:pt modelId="{9BC22923-B465-BF48-B9B9-9BE74346DD06}" type="sibTrans" cxnId="{4889C20E-AD67-BC4F-9343-9D03A6E4E163}">
      <dgm:prSet/>
      <dgm:spPr/>
      <dgm:t>
        <a:bodyPr/>
        <a:lstStyle/>
        <a:p>
          <a:endParaRPr lang="es-MX"/>
        </a:p>
      </dgm:t>
    </dgm:pt>
    <dgm:pt modelId="{C7E54D3E-467B-8A42-9555-E9D598A4D3B0}">
      <dgm:prSet/>
      <dgm:spPr/>
      <dgm:t>
        <a:bodyPr/>
        <a:lstStyle/>
        <a:p>
          <a:r>
            <a:rPr lang="es-ES" dirty="0" err="1"/>
            <a:t>Riscontro</a:t>
          </a:r>
          <a:r>
            <a:rPr lang="es-ES" dirty="0"/>
            <a:t> intraoperatorio di </a:t>
          </a:r>
          <a:r>
            <a:rPr lang="es-ES" dirty="0" err="1"/>
            <a:t>ascesso</a:t>
          </a:r>
          <a:r>
            <a:rPr lang="es-ES" dirty="0"/>
            <a:t> </a:t>
          </a:r>
          <a:r>
            <a:rPr lang="es-ES" dirty="0" err="1"/>
            <a:t>pericecale</a:t>
          </a:r>
          <a:r>
            <a:rPr lang="es-ES" dirty="0"/>
            <a:t> e </a:t>
          </a:r>
          <a:r>
            <a:rPr lang="es-ES" dirty="0" err="1"/>
            <a:t>sospetta</a:t>
          </a:r>
          <a:r>
            <a:rPr lang="es-ES" dirty="0"/>
            <a:t> lesione del </a:t>
          </a:r>
          <a:r>
            <a:rPr lang="es-ES" dirty="0" err="1"/>
            <a:t>cieco</a:t>
          </a:r>
          <a:r>
            <a:rPr lang="es-ES" dirty="0"/>
            <a:t>.</a:t>
          </a:r>
          <a:endParaRPr lang="es-AR" dirty="0"/>
        </a:p>
      </dgm:t>
    </dgm:pt>
    <dgm:pt modelId="{F39D311A-14A3-0948-ACCF-2208478E7E99}" type="parTrans" cxnId="{0CC0A837-9F25-C14B-9006-11BA03692CEF}">
      <dgm:prSet/>
      <dgm:spPr/>
      <dgm:t>
        <a:bodyPr/>
        <a:lstStyle/>
        <a:p>
          <a:endParaRPr lang="es-MX"/>
        </a:p>
      </dgm:t>
    </dgm:pt>
    <dgm:pt modelId="{FE286D35-E044-1F4C-869B-C20E7A6598A4}" type="sibTrans" cxnId="{0CC0A837-9F25-C14B-9006-11BA03692CEF}">
      <dgm:prSet/>
      <dgm:spPr/>
      <dgm:t>
        <a:bodyPr/>
        <a:lstStyle/>
        <a:p>
          <a:endParaRPr lang="es-MX"/>
        </a:p>
      </dgm:t>
    </dgm:pt>
    <dgm:pt modelId="{4838299C-162D-4840-BBF9-EE8E9C242C67}">
      <dgm:prSet/>
      <dgm:spPr/>
      <dgm:t>
        <a:bodyPr/>
        <a:lstStyle/>
        <a:p>
          <a:r>
            <a:rPr lang="es-ES" dirty="0" err="1"/>
            <a:t>Conversione</a:t>
          </a:r>
          <a:r>
            <a:rPr lang="es-ES" dirty="0"/>
            <a:t> a </a:t>
          </a:r>
          <a:r>
            <a:rPr lang="es-ES" dirty="0" err="1"/>
            <a:t>laparotomia</a:t>
          </a:r>
          <a:r>
            <a:rPr lang="es-ES" dirty="0"/>
            <a:t> </a:t>
          </a:r>
          <a:r>
            <a:rPr lang="es-ES" dirty="0" err="1"/>
            <a:t>ed</a:t>
          </a:r>
          <a:r>
            <a:rPr lang="es-ES" dirty="0"/>
            <a:t> </a:t>
          </a:r>
          <a:r>
            <a:rPr lang="es-ES" dirty="0" err="1"/>
            <a:t>esecuzione</a:t>
          </a:r>
          <a:r>
            <a:rPr lang="es-ES" dirty="0"/>
            <a:t> di </a:t>
          </a:r>
          <a:r>
            <a:rPr lang="es-ES" dirty="0" err="1"/>
            <a:t>emicolectomia</a:t>
          </a:r>
          <a:r>
            <a:rPr lang="es-ES" dirty="0"/>
            <a:t> </a:t>
          </a:r>
          <a:r>
            <a:rPr lang="es-ES" dirty="0" err="1"/>
            <a:t>destra</a:t>
          </a:r>
          <a:r>
            <a:rPr lang="es-ES" dirty="0"/>
            <a:t> con </a:t>
          </a:r>
          <a:r>
            <a:rPr lang="es-ES" dirty="0" err="1"/>
            <a:t>anastomosi</a:t>
          </a:r>
          <a:r>
            <a:rPr lang="es-ES" dirty="0"/>
            <a:t> </a:t>
          </a:r>
          <a:r>
            <a:rPr lang="es-ES" dirty="0" err="1"/>
            <a:t>ileotrasversa</a:t>
          </a:r>
          <a:endParaRPr lang="es-AR" dirty="0"/>
        </a:p>
      </dgm:t>
    </dgm:pt>
    <dgm:pt modelId="{37CD0BB8-2D0E-7D4A-9865-DD49DF6B33B5}" type="parTrans" cxnId="{8F70A50B-ED76-7B47-9D8F-DCF2210FE781}">
      <dgm:prSet/>
      <dgm:spPr/>
      <dgm:t>
        <a:bodyPr/>
        <a:lstStyle/>
        <a:p>
          <a:endParaRPr lang="es-MX"/>
        </a:p>
      </dgm:t>
    </dgm:pt>
    <dgm:pt modelId="{BC60D863-1D95-EA43-9BC2-46663A35B383}" type="sibTrans" cxnId="{8F70A50B-ED76-7B47-9D8F-DCF2210FE781}">
      <dgm:prSet/>
      <dgm:spPr/>
      <dgm:t>
        <a:bodyPr/>
        <a:lstStyle/>
        <a:p>
          <a:endParaRPr lang="es-MX"/>
        </a:p>
      </dgm:t>
    </dgm:pt>
    <dgm:pt modelId="{CB838952-E52A-8140-A311-E2929FD01702}" type="pres">
      <dgm:prSet presAssocID="{CEF37CC1-0DF2-6049-A7A4-94277DE1B89F}" presName="vert0" presStyleCnt="0">
        <dgm:presLayoutVars>
          <dgm:dir/>
          <dgm:animOne val="branch"/>
          <dgm:animLvl val="lvl"/>
        </dgm:presLayoutVars>
      </dgm:prSet>
      <dgm:spPr/>
    </dgm:pt>
    <dgm:pt modelId="{8D8D37AC-1700-8F44-9BA5-539B5281FB27}" type="pres">
      <dgm:prSet presAssocID="{FDCA2530-3B33-7341-B0D3-78EB070E5709}" presName="thickLine" presStyleLbl="alignNode1" presStyleIdx="0" presStyleCnt="7"/>
      <dgm:spPr/>
    </dgm:pt>
    <dgm:pt modelId="{298A9625-645B-E24F-B36F-44048A08E909}" type="pres">
      <dgm:prSet presAssocID="{FDCA2530-3B33-7341-B0D3-78EB070E5709}" presName="horz1" presStyleCnt="0"/>
      <dgm:spPr/>
    </dgm:pt>
    <dgm:pt modelId="{53D58CC6-7A96-1C42-B074-9531C14DAB84}" type="pres">
      <dgm:prSet presAssocID="{FDCA2530-3B33-7341-B0D3-78EB070E5709}" presName="tx1" presStyleLbl="revTx" presStyleIdx="0" presStyleCnt="7"/>
      <dgm:spPr/>
    </dgm:pt>
    <dgm:pt modelId="{12037C00-49E9-EA46-97AA-8B3E4AA4B951}" type="pres">
      <dgm:prSet presAssocID="{FDCA2530-3B33-7341-B0D3-78EB070E5709}" presName="vert1" presStyleCnt="0"/>
      <dgm:spPr/>
    </dgm:pt>
    <dgm:pt modelId="{05440CCA-FB9C-6343-BAB1-0E6C779624A0}" type="pres">
      <dgm:prSet presAssocID="{5B4EB416-2BD2-554A-9E6B-C84006DC4CF9}" presName="thickLine" presStyleLbl="alignNode1" presStyleIdx="1" presStyleCnt="7"/>
      <dgm:spPr/>
    </dgm:pt>
    <dgm:pt modelId="{39CD2DFD-F57A-EB48-A615-D4A32BF0975D}" type="pres">
      <dgm:prSet presAssocID="{5B4EB416-2BD2-554A-9E6B-C84006DC4CF9}" presName="horz1" presStyleCnt="0"/>
      <dgm:spPr/>
    </dgm:pt>
    <dgm:pt modelId="{5201E217-B94E-0C46-907F-81BE8EE668F5}" type="pres">
      <dgm:prSet presAssocID="{5B4EB416-2BD2-554A-9E6B-C84006DC4CF9}" presName="tx1" presStyleLbl="revTx" presStyleIdx="1" presStyleCnt="7"/>
      <dgm:spPr/>
    </dgm:pt>
    <dgm:pt modelId="{E68F7D34-C29D-1A49-8160-E647FE107422}" type="pres">
      <dgm:prSet presAssocID="{5B4EB416-2BD2-554A-9E6B-C84006DC4CF9}" presName="vert1" presStyleCnt="0"/>
      <dgm:spPr/>
    </dgm:pt>
    <dgm:pt modelId="{7AFC09CE-1108-7643-A38C-FFBD66A0E498}" type="pres">
      <dgm:prSet presAssocID="{54A9D039-0311-C846-B591-DC5C5532D01C}" presName="thickLine" presStyleLbl="alignNode1" presStyleIdx="2" presStyleCnt="7"/>
      <dgm:spPr/>
    </dgm:pt>
    <dgm:pt modelId="{327C6E82-D9DF-A34E-B4B8-9D032C2352B2}" type="pres">
      <dgm:prSet presAssocID="{54A9D039-0311-C846-B591-DC5C5532D01C}" presName="horz1" presStyleCnt="0"/>
      <dgm:spPr/>
    </dgm:pt>
    <dgm:pt modelId="{EF0B41A9-A8CD-A74B-8013-C35E649A1A7D}" type="pres">
      <dgm:prSet presAssocID="{54A9D039-0311-C846-B591-DC5C5532D01C}" presName="tx1" presStyleLbl="revTx" presStyleIdx="2" presStyleCnt="7"/>
      <dgm:spPr/>
    </dgm:pt>
    <dgm:pt modelId="{8BEC9F36-845E-F147-AF02-3D4A5818054D}" type="pres">
      <dgm:prSet presAssocID="{54A9D039-0311-C846-B591-DC5C5532D01C}" presName="vert1" presStyleCnt="0"/>
      <dgm:spPr/>
    </dgm:pt>
    <dgm:pt modelId="{12337B06-C6A0-F74C-9992-62A6E9788246}" type="pres">
      <dgm:prSet presAssocID="{65FDE322-BFC4-7946-A8AB-BB95100EE5A0}" presName="thickLine" presStyleLbl="alignNode1" presStyleIdx="3" presStyleCnt="7"/>
      <dgm:spPr/>
    </dgm:pt>
    <dgm:pt modelId="{7E806228-F71A-864E-88B4-3E0702CD0D73}" type="pres">
      <dgm:prSet presAssocID="{65FDE322-BFC4-7946-A8AB-BB95100EE5A0}" presName="horz1" presStyleCnt="0"/>
      <dgm:spPr/>
    </dgm:pt>
    <dgm:pt modelId="{FDC27A3D-79F8-0A49-BCEF-A248F638E112}" type="pres">
      <dgm:prSet presAssocID="{65FDE322-BFC4-7946-A8AB-BB95100EE5A0}" presName="tx1" presStyleLbl="revTx" presStyleIdx="3" presStyleCnt="7"/>
      <dgm:spPr/>
    </dgm:pt>
    <dgm:pt modelId="{01F974A2-B359-C249-8B89-FEFB5E41E361}" type="pres">
      <dgm:prSet presAssocID="{65FDE322-BFC4-7946-A8AB-BB95100EE5A0}" presName="vert1" presStyleCnt="0"/>
      <dgm:spPr/>
    </dgm:pt>
    <dgm:pt modelId="{3A38B913-DFFC-6849-832D-E114B5C05CB0}" type="pres">
      <dgm:prSet presAssocID="{E60C1EB6-55D8-8546-9BBF-94094D9D2E9E}" presName="thickLine" presStyleLbl="alignNode1" presStyleIdx="4" presStyleCnt="7"/>
      <dgm:spPr/>
    </dgm:pt>
    <dgm:pt modelId="{5E341444-CCA9-A544-B579-8EEA405AC12B}" type="pres">
      <dgm:prSet presAssocID="{E60C1EB6-55D8-8546-9BBF-94094D9D2E9E}" presName="horz1" presStyleCnt="0"/>
      <dgm:spPr/>
    </dgm:pt>
    <dgm:pt modelId="{8028E074-CB55-1E44-859E-CE43A93846E6}" type="pres">
      <dgm:prSet presAssocID="{E60C1EB6-55D8-8546-9BBF-94094D9D2E9E}" presName="tx1" presStyleLbl="revTx" presStyleIdx="4" presStyleCnt="7"/>
      <dgm:spPr/>
    </dgm:pt>
    <dgm:pt modelId="{4D01F314-73F4-5744-A658-8504FE077A41}" type="pres">
      <dgm:prSet presAssocID="{E60C1EB6-55D8-8546-9BBF-94094D9D2E9E}" presName="vert1" presStyleCnt="0"/>
      <dgm:spPr/>
    </dgm:pt>
    <dgm:pt modelId="{15DF4E9B-FAEA-2441-9AB4-3262EE02F5AF}" type="pres">
      <dgm:prSet presAssocID="{C7E54D3E-467B-8A42-9555-E9D598A4D3B0}" presName="thickLine" presStyleLbl="alignNode1" presStyleIdx="5" presStyleCnt="7"/>
      <dgm:spPr/>
    </dgm:pt>
    <dgm:pt modelId="{3AF08245-4C0B-2A4A-BEC4-55753AE106C1}" type="pres">
      <dgm:prSet presAssocID="{C7E54D3E-467B-8A42-9555-E9D598A4D3B0}" presName="horz1" presStyleCnt="0"/>
      <dgm:spPr/>
    </dgm:pt>
    <dgm:pt modelId="{90FACC6B-E997-2448-8F6B-22CCEE0AD054}" type="pres">
      <dgm:prSet presAssocID="{C7E54D3E-467B-8A42-9555-E9D598A4D3B0}" presName="tx1" presStyleLbl="revTx" presStyleIdx="5" presStyleCnt="7"/>
      <dgm:spPr/>
    </dgm:pt>
    <dgm:pt modelId="{12E3672A-DB12-2249-889C-0684838312DB}" type="pres">
      <dgm:prSet presAssocID="{C7E54D3E-467B-8A42-9555-E9D598A4D3B0}" presName="vert1" presStyleCnt="0"/>
      <dgm:spPr/>
    </dgm:pt>
    <dgm:pt modelId="{7E9BE56D-835E-6A4C-A12D-14650150E137}" type="pres">
      <dgm:prSet presAssocID="{4838299C-162D-4840-BBF9-EE8E9C242C67}" presName="thickLine" presStyleLbl="alignNode1" presStyleIdx="6" presStyleCnt="7"/>
      <dgm:spPr/>
    </dgm:pt>
    <dgm:pt modelId="{EFC528B3-4C18-B544-92C9-F5F8FB45313F}" type="pres">
      <dgm:prSet presAssocID="{4838299C-162D-4840-BBF9-EE8E9C242C67}" presName="horz1" presStyleCnt="0"/>
      <dgm:spPr/>
    </dgm:pt>
    <dgm:pt modelId="{A4AAD51F-E30B-8F42-8B83-FBD7DDB51074}" type="pres">
      <dgm:prSet presAssocID="{4838299C-162D-4840-BBF9-EE8E9C242C67}" presName="tx1" presStyleLbl="revTx" presStyleIdx="6" presStyleCnt="7"/>
      <dgm:spPr/>
    </dgm:pt>
    <dgm:pt modelId="{B7C525A7-2D74-BD48-A969-7411BC6581F7}" type="pres">
      <dgm:prSet presAssocID="{4838299C-162D-4840-BBF9-EE8E9C242C67}" presName="vert1" presStyleCnt="0"/>
      <dgm:spPr/>
    </dgm:pt>
  </dgm:ptLst>
  <dgm:cxnLst>
    <dgm:cxn modelId="{8F70A50B-ED76-7B47-9D8F-DCF2210FE781}" srcId="{CEF37CC1-0DF2-6049-A7A4-94277DE1B89F}" destId="{4838299C-162D-4840-BBF9-EE8E9C242C67}" srcOrd="6" destOrd="0" parTransId="{37CD0BB8-2D0E-7D4A-9865-DD49DF6B33B5}" sibTransId="{BC60D863-1D95-EA43-9BC2-46663A35B383}"/>
    <dgm:cxn modelId="{4889C20E-AD67-BC4F-9343-9D03A6E4E163}" srcId="{CEF37CC1-0DF2-6049-A7A4-94277DE1B89F}" destId="{E60C1EB6-55D8-8546-9BBF-94094D9D2E9E}" srcOrd="4" destOrd="0" parTransId="{AC88BAB7-E0F0-EB47-8C9E-2375E15C9CAE}" sibTransId="{9BC22923-B465-BF48-B9B9-9BE74346DD06}"/>
    <dgm:cxn modelId="{EF17CF29-506B-5C45-B37E-08FFCF964CA7}" type="presOf" srcId="{CEF37CC1-0DF2-6049-A7A4-94277DE1B89F}" destId="{CB838952-E52A-8140-A311-E2929FD01702}" srcOrd="0" destOrd="0" presId="urn:microsoft.com/office/officeart/2008/layout/LinedList"/>
    <dgm:cxn modelId="{7A293F35-3ACA-CE43-BF65-F874ADB6872E}" srcId="{CEF37CC1-0DF2-6049-A7A4-94277DE1B89F}" destId="{54A9D039-0311-C846-B591-DC5C5532D01C}" srcOrd="2" destOrd="0" parTransId="{A03CE21D-371E-6244-80A2-64FA3B953770}" sibTransId="{BC72E5FD-F205-E44E-9EC8-1A531BA6D59A}"/>
    <dgm:cxn modelId="{0CC0A837-9F25-C14B-9006-11BA03692CEF}" srcId="{CEF37CC1-0DF2-6049-A7A4-94277DE1B89F}" destId="{C7E54D3E-467B-8A42-9555-E9D598A4D3B0}" srcOrd="5" destOrd="0" parTransId="{F39D311A-14A3-0948-ACCF-2208478E7E99}" sibTransId="{FE286D35-E044-1F4C-869B-C20E7A6598A4}"/>
    <dgm:cxn modelId="{A52E4039-72B4-E54A-9D96-56FC2F78F347}" srcId="{CEF37CC1-0DF2-6049-A7A4-94277DE1B89F}" destId="{65FDE322-BFC4-7946-A8AB-BB95100EE5A0}" srcOrd="3" destOrd="0" parTransId="{C0CDE2C6-2C98-A24E-BF91-3E05D4988988}" sibTransId="{C6F68EAE-5432-9948-82E0-47BDDC08B9CD}"/>
    <dgm:cxn modelId="{B3CBA15B-7120-B943-B883-5D03ED027C52}" type="presOf" srcId="{E60C1EB6-55D8-8546-9BBF-94094D9D2E9E}" destId="{8028E074-CB55-1E44-859E-CE43A93846E6}" srcOrd="0" destOrd="0" presId="urn:microsoft.com/office/officeart/2008/layout/LinedList"/>
    <dgm:cxn modelId="{B995B25C-CDDB-8546-83D5-6D760EE7AB2D}" srcId="{CEF37CC1-0DF2-6049-A7A4-94277DE1B89F}" destId="{5B4EB416-2BD2-554A-9E6B-C84006DC4CF9}" srcOrd="1" destOrd="0" parTransId="{81A0C6B2-CC56-FE46-B9AA-4E69641D81B5}" sibTransId="{63814824-B892-A846-9E1E-E9BA15947567}"/>
    <dgm:cxn modelId="{2D118873-814A-8C48-AA83-F66DFB93A0E2}" type="presOf" srcId="{4838299C-162D-4840-BBF9-EE8E9C242C67}" destId="{A4AAD51F-E30B-8F42-8B83-FBD7DDB51074}" srcOrd="0" destOrd="0" presId="urn:microsoft.com/office/officeart/2008/layout/LinedList"/>
    <dgm:cxn modelId="{132A6886-F645-904D-86FC-339A191B4A00}" type="presOf" srcId="{54A9D039-0311-C846-B591-DC5C5532D01C}" destId="{EF0B41A9-A8CD-A74B-8013-C35E649A1A7D}" srcOrd="0" destOrd="0" presId="urn:microsoft.com/office/officeart/2008/layout/LinedList"/>
    <dgm:cxn modelId="{DC7E67AD-01F1-6343-8FB0-9A908F544AA2}" srcId="{CEF37CC1-0DF2-6049-A7A4-94277DE1B89F}" destId="{FDCA2530-3B33-7341-B0D3-78EB070E5709}" srcOrd="0" destOrd="0" parTransId="{EA40056A-CD69-4344-9A4B-653E77617EA3}" sibTransId="{8A0AC400-6D24-9D49-AEE1-7DCF7EAA349F}"/>
    <dgm:cxn modelId="{1340FAB7-C231-4C4D-9D79-F3207D814E87}" type="presOf" srcId="{C7E54D3E-467B-8A42-9555-E9D598A4D3B0}" destId="{90FACC6B-E997-2448-8F6B-22CCEE0AD054}" srcOrd="0" destOrd="0" presId="urn:microsoft.com/office/officeart/2008/layout/LinedList"/>
    <dgm:cxn modelId="{4C2C59BB-5758-FA47-8957-2451AAE018D1}" type="presOf" srcId="{5B4EB416-2BD2-554A-9E6B-C84006DC4CF9}" destId="{5201E217-B94E-0C46-907F-81BE8EE668F5}" srcOrd="0" destOrd="0" presId="urn:microsoft.com/office/officeart/2008/layout/LinedList"/>
    <dgm:cxn modelId="{F96656C3-C488-5947-8869-44F7328C8303}" type="presOf" srcId="{FDCA2530-3B33-7341-B0D3-78EB070E5709}" destId="{53D58CC6-7A96-1C42-B074-9531C14DAB84}" srcOrd="0" destOrd="0" presId="urn:microsoft.com/office/officeart/2008/layout/LinedList"/>
    <dgm:cxn modelId="{BAC3D9E4-F887-0644-9668-5232F774EFDC}" type="presOf" srcId="{65FDE322-BFC4-7946-A8AB-BB95100EE5A0}" destId="{FDC27A3D-79F8-0A49-BCEF-A248F638E112}" srcOrd="0" destOrd="0" presId="urn:microsoft.com/office/officeart/2008/layout/LinedList"/>
    <dgm:cxn modelId="{C387234A-DA2A-C245-8253-7A9877529007}" type="presParOf" srcId="{CB838952-E52A-8140-A311-E2929FD01702}" destId="{8D8D37AC-1700-8F44-9BA5-539B5281FB27}" srcOrd="0" destOrd="0" presId="urn:microsoft.com/office/officeart/2008/layout/LinedList"/>
    <dgm:cxn modelId="{B694C9D5-CFD9-CA40-94C5-A2F4C6E2C270}" type="presParOf" srcId="{CB838952-E52A-8140-A311-E2929FD01702}" destId="{298A9625-645B-E24F-B36F-44048A08E909}" srcOrd="1" destOrd="0" presId="urn:microsoft.com/office/officeart/2008/layout/LinedList"/>
    <dgm:cxn modelId="{7839AFDA-4932-B641-9D31-9ED4698CD673}" type="presParOf" srcId="{298A9625-645B-E24F-B36F-44048A08E909}" destId="{53D58CC6-7A96-1C42-B074-9531C14DAB84}" srcOrd="0" destOrd="0" presId="urn:microsoft.com/office/officeart/2008/layout/LinedList"/>
    <dgm:cxn modelId="{1F67FC66-4F1C-E24A-9884-652BE86AFAAB}" type="presParOf" srcId="{298A9625-645B-E24F-B36F-44048A08E909}" destId="{12037C00-49E9-EA46-97AA-8B3E4AA4B951}" srcOrd="1" destOrd="0" presId="urn:microsoft.com/office/officeart/2008/layout/LinedList"/>
    <dgm:cxn modelId="{267CDB92-364B-5C42-8B3D-B6E3540437A0}" type="presParOf" srcId="{CB838952-E52A-8140-A311-E2929FD01702}" destId="{05440CCA-FB9C-6343-BAB1-0E6C779624A0}" srcOrd="2" destOrd="0" presId="urn:microsoft.com/office/officeart/2008/layout/LinedList"/>
    <dgm:cxn modelId="{B6F4B611-7EF1-4343-B15D-A1FA55B994A1}" type="presParOf" srcId="{CB838952-E52A-8140-A311-E2929FD01702}" destId="{39CD2DFD-F57A-EB48-A615-D4A32BF0975D}" srcOrd="3" destOrd="0" presId="urn:microsoft.com/office/officeart/2008/layout/LinedList"/>
    <dgm:cxn modelId="{311A4CFF-4FAB-1C43-BE30-3A7164054CDE}" type="presParOf" srcId="{39CD2DFD-F57A-EB48-A615-D4A32BF0975D}" destId="{5201E217-B94E-0C46-907F-81BE8EE668F5}" srcOrd="0" destOrd="0" presId="urn:microsoft.com/office/officeart/2008/layout/LinedList"/>
    <dgm:cxn modelId="{9D45F24D-9E0B-FB42-A24E-C34E21C394E4}" type="presParOf" srcId="{39CD2DFD-F57A-EB48-A615-D4A32BF0975D}" destId="{E68F7D34-C29D-1A49-8160-E647FE107422}" srcOrd="1" destOrd="0" presId="urn:microsoft.com/office/officeart/2008/layout/LinedList"/>
    <dgm:cxn modelId="{B3AD25A5-17B0-4244-888F-4A3F3D542ADC}" type="presParOf" srcId="{CB838952-E52A-8140-A311-E2929FD01702}" destId="{7AFC09CE-1108-7643-A38C-FFBD66A0E498}" srcOrd="4" destOrd="0" presId="urn:microsoft.com/office/officeart/2008/layout/LinedList"/>
    <dgm:cxn modelId="{C5324792-4BC5-704B-B16A-34B92804B639}" type="presParOf" srcId="{CB838952-E52A-8140-A311-E2929FD01702}" destId="{327C6E82-D9DF-A34E-B4B8-9D032C2352B2}" srcOrd="5" destOrd="0" presId="urn:microsoft.com/office/officeart/2008/layout/LinedList"/>
    <dgm:cxn modelId="{DC00A151-501B-2141-8B12-C13A1AA0475A}" type="presParOf" srcId="{327C6E82-D9DF-A34E-B4B8-9D032C2352B2}" destId="{EF0B41A9-A8CD-A74B-8013-C35E649A1A7D}" srcOrd="0" destOrd="0" presId="urn:microsoft.com/office/officeart/2008/layout/LinedList"/>
    <dgm:cxn modelId="{C55A20C0-6E9D-994F-A2CD-5D61B14872D0}" type="presParOf" srcId="{327C6E82-D9DF-A34E-B4B8-9D032C2352B2}" destId="{8BEC9F36-845E-F147-AF02-3D4A5818054D}" srcOrd="1" destOrd="0" presId="urn:microsoft.com/office/officeart/2008/layout/LinedList"/>
    <dgm:cxn modelId="{76671A4E-B4D8-4746-83DB-FA699979D0E3}" type="presParOf" srcId="{CB838952-E52A-8140-A311-E2929FD01702}" destId="{12337B06-C6A0-F74C-9992-62A6E9788246}" srcOrd="6" destOrd="0" presId="urn:microsoft.com/office/officeart/2008/layout/LinedList"/>
    <dgm:cxn modelId="{063045C0-0A36-BA49-9027-0CA8FB419DF8}" type="presParOf" srcId="{CB838952-E52A-8140-A311-E2929FD01702}" destId="{7E806228-F71A-864E-88B4-3E0702CD0D73}" srcOrd="7" destOrd="0" presId="urn:microsoft.com/office/officeart/2008/layout/LinedList"/>
    <dgm:cxn modelId="{B7AFA54C-A76F-9C42-BF14-F4529A919104}" type="presParOf" srcId="{7E806228-F71A-864E-88B4-3E0702CD0D73}" destId="{FDC27A3D-79F8-0A49-BCEF-A248F638E112}" srcOrd="0" destOrd="0" presId="urn:microsoft.com/office/officeart/2008/layout/LinedList"/>
    <dgm:cxn modelId="{63CFAC20-7810-F542-B028-53951D1B5B87}" type="presParOf" srcId="{7E806228-F71A-864E-88B4-3E0702CD0D73}" destId="{01F974A2-B359-C249-8B89-FEFB5E41E361}" srcOrd="1" destOrd="0" presId="urn:microsoft.com/office/officeart/2008/layout/LinedList"/>
    <dgm:cxn modelId="{229F7A6B-E138-BC41-A73F-2C20D2835F3F}" type="presParOf" srcId="{CB838952-E52A-8140-A311-E2929FD01702}" destId="{3A38B913-DFFC-6849-832D-E114B5C05CB0}" srcOrd="8" destOrd="0" presId="urn:microsoft.com/office/officeart/2008/layout/LinedList"/>
    <dgm:cxn modelId="{1311E9A6-9DF9-8A49-82B2-EACE4B601109}" type="presParOf" srcId="{CB838952-E52A-8140-A311-E2929FD01702}" destId="{5E341444-CCA9-A544-B579-8EEA405AC12B}" srcOrd="9" destOrd="0" presId="urn:microsoft.com/office/officeart/2008/layout/LinedList"/>
    <dgm:cxn modelId="{F9E9BCC2-7B76-F44C-8A9A-3ADA06BB3FD0}" type="presParOf" srcId="{5E341444-CCA9-A544-B579-8EEA405AC12B}" destId="{8028E074-CB55-1E44-859E-CE43A93846E6}" srcOrd="0" destOrd="0" presId="urn:microsoft.com/office/officeart/2008/layout/LinedList"/>
    <dgm:cxn modelId="{B2DBD0D6-1541-7946-99E4-E2D73E091DAB}" type="presParOf" srcId="{5E341444-CCA9-A544-B579-8EEA405AC12B}" destId="{4D01F314-73F4-5744-A658-8504FE077A41}" srcOrd="1" destOrd="0" presId="urn:microsoft.com/office/officeart/2008/layout/LinedList"/>
    <dgm:cxn modelId="{4FC487C1-E166-3548-8318-42D9282EECF2}" type="presParOf" srcId="{CB838952-E52A-8140-A311-E2929FD01702}" destId="{15DF4E9B-FAEA-2441-9AB4-3262EE02F5AF}" srcOrd="10" destOrd="0" presId="urn:microsoft.com/office/officeart/2008/layout/LinedList"/>
    <dgm:cxn modelId="{21F448A2-728A-854D-9F2C-DC31ECB3B19C}" type="presParOf" srcId="{CB838952-E52A-8140-A311-E2929FD01702}" destId="{3AF08245-4C0B-2A4A-BEC4-55753AE106C1}" srcOrd="11" destOrd="0" presId="urn:microsoft.com/office/officeart/2008/layout/LinedList"/>
    <dgm:cxn modelId="{994ABF68-D29E-A34B-82BC-E164F94E2F1D}" type="presParOf" srcId="{3AF08245-4C0B-2A4A-BEC4-55753AE106C1}" destId="{90FACC6B-E997-2448-8F6B-22CCEE0AD054}" srcOrd="0" destOrd="0" presId="urn:microsoft.com/office/officeart/2008/layout/LinedList"/>
    <dgm:cxn modelId="{9A4882EE-C6CB-7547-BB17-E574F39FCAE8}" type="presParOf" srcId="{3AF08245-4C0B-2A4A-BEC4-55753AE106C1}" destId="{12E3672A-DB12-2249-889C-0684838312DB}" srcOrd="1" destOrd="0" presId="urn:microsoft.com/office/officeart/2008/layout/LinedList"/>
    <dgm:cxn modelId="{9C7F1C44-458E-964E-85E6-FD1A27020D02}" type="presParOf" srcId="{CB838952-E52A-8140-A311-E2929FD01702}" destId="{7E9BE56D-835E-6A4C-A12D-14650150E137}" srcOrd="12" destOrd="0" presId="urn:microsoft.com/office/officeart/2008/layout/LinedList"/>
    <dgm:cxn modelId="{9CDEADF0-5516-3A41-A1C8-CF2CA27A9D52}" type="presParOf" srcId="{CB838952-E52A-8140-A311-E2929FD01702}" destId="{EFC528B3-4C18-B544-92C9-F5F8FB45313F}" srcOrd="13" destOrd="0" presId="urn:microsoft.com/office/officeart/2008/layout/LinedList"/>
    <dgm:cxn modelId="{FF5010A0-DC2B-D34A-B7EB-9D6869057B4C}" type="presParOf" srcId="{EFC528B3-4C18-B544-92C9-F5F8FB45313F}" destId="{A4AAD51F-E30B-8F42-8B83-FBD7DDB51074}" srcOrd="0" destOrd="0" presId="urn:microsoft.com/office/officeart/2008/layout/LinedList"/>
    <dgm:cxn modelId="{94F2D223-4A15-4F47-BC04-3AE194EEED34}" type="presParOf" srcId="{EFC528B3-4C18-B544-92C9-F5F8FB45313F}" destId="{B7C525A7-2D74-BD48-A969-7411BC6581F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5F5842-9406-604A-8A63-40AE66F5B95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MX"/>
        </a:p>
      </dgm:t>
    </dgm:pt>
    <dgm:pt modelId="{49BD295C-D0C2-1D4C-81F3-1C2037D487CC}">
      <dgm:prSet/>
      <dgm:spPr/>
      <dgm:t>
        <a:bodyPr/>
        <a:lstStyle/>
        <a:p>
          <a:r>
            <a:rPr lang="en-US"/>
            <a:t>L’invaginazione appendicolare è una rara causa di addome acuto.</a:t>
          </a:r>
          <a:endParaRPr lang="es-AR"/>
        </a:p>
      </dgm:t>
    </dgm:pt>
    <dgm:pt modelId="{18D37FD1-C59A-7940-ABFF-21468478822F}" type="parTrans" cxnId="{21F6AD8B-67B7-2449-A0D8-B5256AF58D37}">
      <dgm:prSet/>
      <dgm:spPr/>
      <dgm:t>
        <a:bodyPr/>
        <a:lstStyle/>
        <a:p>
          <a:endParaRPr lang="es-MX"/>
        </a:p>
      </dgm:t>
    </dgm:pt>
    <dgm:pt modelId="{D5793ABA-B7DE-6E4B-A354-50CEABD27F00}" type="sibTrans" cxnId="{21F6AD8B-67B7-2449-A0D8-B5256AF58D37}">
      <dgm:prSet/>
      <dgm:spPr/>
      <dgm:t>
        <a:bodyPr/>
        <a:lstStyle/>
        <a:p>
          <a:endParaRPr lang="es-MX"/>
        </a:p>
      </dgm:t>
    </dgm:pt>
    <dgm:pt modelId="{CBE71150-B304-0142-89A4-078544588726}">
      <dgm:prSet/>
      <dgm:spPr/>
      <dgm:t>
        <a:bodyPr/>
        <a:lstStyle/>
        <a:p>
          <a:r>
            <a:rPr lang="en-US" dirty="0"/>
            <a:t>La </a:t>
          </a:r>
          <a:r>
            <a:rPr lang="en-US" dirty="0" err="1"/>
            <a:t>diagnosi</a:t>
          </a:r>
          <a:r>
            <a:rPr lang="en-US" dirty="0"/>
            <a:t> </a:t>
          </a:r>
          <a:r>
            <a:rPr lang="en-US" dirty="0" err="1"/>
            <a:t>è</a:t>
          </a:r>
          <a:r>
            <a:rPr lang="en-US" dirty="0"/>
            <a:t> </a:t>
          </a:r>
          <a:r>
            <a:rPr lang="en-US" dirty="0" err="1"/>
            <a:t>spesso</a:t>
          </a:r>
          <a:r>
            <a:rPr lang="en-US" dirty="0"/>
            <a:t> </a:t>
          </a:r>
          <a:r>
            <a:rPr lang="en-US" dirty="0" err="1"/>
            <a:t>posta</a:t>
          </a:r>
          <a:r>
            <a:rPr lang="en-US" dirty="0"/>
            <a:t> </a:t>
          </a:r>
          <a:r>
            <a:rPr lang="en-US" dirty="0" err="1"/>
            <a:t>intraoperatoriamente</a:t>
          </a:r>
          <a:r>
            <a:rPr lang="en-US" dirty="0"/>
            <a:t>.</a:t>
          </a:r>
          <a:endParaRPr lang="es-AR" dirty="0"/>
        </a:p>
      </dgm:t>
    </dgm:pt>
    <dgm:pt modelId="{4AA8757F-864D-F243-925D-D4B601EF037A}" type="parTrans" cxnId="{6097364C-C758-0444-A48A-B05AE764B126}">
      <dgm:prSet/>
      <dgm:spPr/>
      <dgm:t>
        <a:bodyPr/>
        <a:lstStyle/>
        <a:p>
          <a:endParaRPr lang="es-MX"/>
        </a:p>
      </dgm:t>
    </dgm:pt>
    <dgm:pt modelId="{AC7BD7E7-583F-5C47-A2CA-C799516C268D}" type="sibTrans" cxnId="{6097364C-C758-0444-A48A-B05AE764B126}">
      <dgm:prSet/>
      <dgm:spPr/>
      <dgm:t>
        <a:bodyPr/>
        <a:lstStyle/>
        <a:p>
          <a:endParaRPr lang="es-MX"/>
        </a:p>
      </dgm:t>
    </dgm:pt>
    <dgm:pt modelId="{9A4FE777-CD05-424E-8C0B-54A8548FB788}">
      <dgm:prSet/>
      <dgm:spPr/>
      <dgm:t>
        <a:bodyPr/>
        <a:lstStyle/>
        <a:p>
          <a:r>
            <a:rPr lang="en-US"/>
            <a:t>Il trattamento chirurgico rappresenta la terapia definitiva.</a:t>
          </a:r>
          <a:endParaRPr lang="es-AR"/>
        </a:p>
      </dgm:t>
    </dgm:pt>
    <dgm:pt modelId="{AF903207-0408-4F4B-9032-DD7B899C0CC9}" type="parTrans" cxnId="{3B9252E0-F1F2-A14A-8E4B-24462EE882BA}">
      <dgm:prSet/>
      <dgm:spPr/>
      <dgm:t>
        <a:bodyPr/>
        <a:lstStyle/>
        <a:p>
          <a:endParaRPr lang="es-MX"/>
        </a:p>
      </dgm:t>
    </dgm:pt>
    <dgm:pt modelId="{6E167A56-E7C2-B84C-A666-0BDA3B2DF9EB}" type="sibTrans" cxnId="{3B9252E0-F1F2-A14A-8E4B-24462EE882BA}">
      <dgm:prSet/>
      <dgm:spPr/>
      <dgm:t>
        <a:bodyPr/>
        <a:lstStyle/>
        <a:p>
          <a:endParaRPr lang="es-MX"/>
        </a:p>
      </dgm:t>
    </dgm:pt>
    <dgm:pt modelId="{CB01F2FA-99D7-344C-86DA-4C71F4C87767}">
      <dgm:prSet/>
      <dgm:spPr/>
      <dgm:t>
        <a:bodyPr/>
        <a:lstStyle/>
        <a:p>
          <a:r>
            <a:rPr lang="en-US" dirty="0"/>
            <a:t>La </a:t>
          </a:r>
          <a:r>
            <a:rPr lang="en-US" dirty="0" err="1"/>
            <a:t>conoscenza</a:t>
          </a:r>
          <a:r>
            <a:rPr lang="en-US" dirty="0"/>
            <a:t> di </a:t>
          </a:r>
          <a:r>
            <a:rPr lang="en-US" dirty="0" err="1"/>
            <a:t>questa</a:t>
          </a:r>
          <a:r>
            <a:rPr lang="en-US" dirty="0"/>
            <a:t> </a:t>
          </a:r>
          <a:r>
            <a:rPr lang="en-US" dirty="0" err="1"/>
            <a:t>condizione</a:t>
          </a:r>
          <a:r>
            <a:rPr lang="en-US" dirty="0"/>
            <a:t> </a:t>
          </a:r>
          <a:r>
            <a:rPr lang="en-US" dirty="0" err="1"/>
            <a:t>è</a:t>
          </a:r>
          <a:r>
            <a:rPr lang="en-US" dirty="0"/>
            <a:t> </a:t>
          </a:r>
          <a:r>
            <a:rPr lang="en-US" dirty="0" err="1"/>
            <a:t>fondamentale</a:t>
          </a:r>
          <a:r>
            <a:rPr lang="en-US" dirty="0"/>
            <a:t> </a:t>
          </a:r>
          <a:r>
            <a:rPr lang="en-US" dirty="0" err="1"/>
            <a:t>nella</a:t>
          </a:r>
          <a:r>
            <a:rPr lang="en-US" dirty="0"/>
            <a:t> </a:t>
          </a:r>
          <a:r>
            <a:rPr lang="en-US" dirty="0" err="1"/>
            <a:t>gestione</a:t>
          </a:r>
          <a:r>
            <a:rPr lang="en-US" dirty="0"/>
            <a:t> </a:t>
          </a:r>
          <a:r>
            <a:rPr lang="en-US" dirty="0" err="1"/>
            <a:t>dell’addome</a:t>
          </a:r>
          <a:r>
            <a:rPr lang="en-US" dirty="0"/>
            <a:t> </a:t>
          </a:r>
          <a:r>
            <a:rPr lang="en-US" dirty="0" err="1"/>
            <a:t>acuto</a:t>
          </a:r>
          <a:endParaRPr lang="es-AR" dirty="0"/>
        </a:p>
      </dgm:t>
    </dgm:pt>
    <dgm:pt modelId="{F697F9B9-7E0E-884F-9D5E-9A9D03AD1851}" type="parTrans" cxnId="{54181248-579B-544E-BE3A-FDCF6A505120}">
      <dgm:prSet/>
      <dgm:spPr/>
      <dgm:t>
        <a:bodyPr/>
        <a:lstStyle/>
        <a:p>
          <a:endParaRPr lang="es-MX"/>
        </a:p>
      </dgm:t>
    </dgm:pt>
    <dgm:pt modelId="{97A5485E-A904-EA41-863B-8BA343C01F93}" type="sibTrans" cxnId="{54181248-579B-544E-BE3A-FDCF6A505120}">
      <dgm:prSet/>
      <dgm:spPr/>
      <dgm:t>
        <a:bodyPr/>
        <a:lstStyle/>
        <a:p>
          <a:endParaRPr lang="es-MX"/>
        </a:p>
      </dgm:t>
    </dgm:pt>
    <dgm:pt modelId="{A3AF2845-61E5-6049-B668-0F3BEF92EDC3}" type="pres">
      <dgm:prSet presAssocID="{1B5F5842-9406-604A-8A63-40AE66F5B954}" presName="vert0" presStyleCnt="0">
        <dgm:presLayoutVars>
          <dgm:dir/>
          <dgm:animOne val="branch"/>
          <dgm:animLvl val="lvl"/>
        </dgm:presLayoutVars>
      </dgm:prSet>
      <dgm:spPr/>
    </dgm:pt>
    <dgm:pt modelId="{6745723A-939D-1B4A-9D41-64EF6FE28091}" type="pres">
      <dgm:prSet presAssocID="{49BD295C-D0C2-1D4C-81F3-1C2037D487CC}" presName="thickLine" presStyleLbl="alignNode1" presStyleIdx="0" presStyleCnt="4"/>
      <dgm:spPr/>
    </dgm:pt>
    <dgm:pt modelId="{D1A4E7BF-D4FC-AF4B-B4D4-0F055834EDCE}" type="pres">
      <dgm:prSet presAssocID="{49BD295C-D0C2-1D4C-81F3-1C2037D487CC}" presName="horz1" presStyleCnt="0"/>
      <dgm:spPr/>
    </dgm:pt>
    <dgm:pt modelId="{D26010A7-19DA-8240-8A95-D638F03126F1}" type="pres">
      <dgm:prSet presAssocID="{49BD295C-D0C2-1D4C-81F3-1C2037D487CC}" presName="tx1" presStyleLbl="revTx" presStyleIdx="0" presStyleCnt="4"/>
      <dgm:spPr/>
    </dgm:pt>
    <dgm:pt modelId="{FEA94EBB-A6D3-374B-B6F0-5CA10ADD9284}" type="pres">
      <dgm:prSet presAssocID="{49BD295C-D0C2-1D4C-81F3-1C2037D487CC}" presName="vert1" presStyleCnt="0"/>
      <dgm:spPr/>
    </dgm:pt>
    <dgm:pt modelId="{6B7699F3-BDA7-274F-BEA9-F2D24BC69F22}" type="pres">
      <dgm:prSet presAssocID="{CBE71150-B304-0142-89A4-078544588726}" presName="thickLine" presStyleLbl="alignNode1" presStyleIdx="1" presStyleCnt="4"/>
      <dgm:spPr/>
    </dgm:pt>
    <dgm:pt modelId="{0F03D29F-9593-6A46-879D-D61A9A09E18E}" type="pres">
      <dgm:prSet presAssocID="{CBE71150-B304-0142-89A4-078544588726}" presName="horz1" presStyleCnt="0"/>
      <dgm:spPr/>
    </dgm:pt>
    <dgm:pt modelId="{A53B16F5-6854-4A4E-BED3-A836E6BC9D7A}" type="pres">
      <dgm:prSet presAssocID="{CBE71150-B304-0142-89A4-078544588726}" presName="tx1" presStyleLbl="revTx" presStyleIdx="1" presStyleCnt="4"/>
      <dgm:spPr/>
    </dgm:pt>
    <dgm:pt modelId="{CCB3CC9F-BE97-9E4D-9CAB-CAF09B87178F}" type="pres">
      <dgm:prSet presAssocID="{CBE71150-B304-0142-89A4-078544588726}" presName="vert1" presStyleCnt="0"/>
      <dgm:spPr/>
    </dgm:pt>
    <dgm:pt modelId="{9297120F-35C5-F749-8DF2-A82912464684}" type="pres">
      <dgm:prSet presAssocID="{9A4FE777-CD05-424E-8C0B-54A8548FB788}" presName="thickLine" presStyleLbl="alignNode1" presStyleIdx="2" presStyleCnt="4"/>
      <dgm:spPr/>
    </dgm:pt>
    <dgm:pt modelId="{16CCDBD9-092D-5745-B846-9126DBA92424}" type="pres">
      <dgm:prSet presAssocID="{9A4FE777-CD05-424E-8C0B-54A8548FB788}" presName="horz1" presStyleCnt="0"/>
      <dgm:spPr/>
    </dgm:pt>
    <dgm:pt modelId="{718F0512-75B9-2740-9ADC-4334A89A9D95}" type="pres">
      <dgm:prSet presAssocID="{9A4FE777-CD05-424E-8C0B-54A8548FB788}" presName="tx1" presStyleLbl="revTx" presStyleIdx="2" presStyleCnt="4"/>
      <dgm:spPr/>
    </dgm:pt>
    <dgm:pt modelId="{A136C6E6-5FD9-3C4E-A878-C94A875DF7AE}" type="pres">
      <dgm:prSet presAssocID="{9A4FE777-CD05-424E-8C0B-54A8548FB788}" presName="vert1" presStyleCnt="0"/>
      <dgm:spPr/>
    </dgm:pt>
    <dgm:pt modelId="{175011FF-2D36-E14D-A9E4-2BAECBF1BCF2}" type="pres">
      <dgm:prSet presAssocID="{CB01F2FA-99D7-344C-86DA-4C71F4C87767}" presName="thickLine" presStyleLbl="alignNode1" presStyleIdx="3" presStyleCnt="4"/>
      <dgm:spPr/>
    </dgm:pt>
    <dgm:pt modelId="{C94BC076-E684-894B-AFE8-4468FC74351A}" type="pres">
      <dgm:prSet presAssocID="{CB01F2FA-99D7-344C-86DA-4C71F4C87767}" presName="horz1" presStyleCnt="0"/>
      <dgm:spPr/>
    </dgm:pt>
    <dgm:pt modelId="{E67F1F62-31B9-1044-AB79-794B0D763DFF}" type="pres">
      <dgm:prSet presAssocID="{CB01F2FA-99D7-344C-86DA-4C71F4C87767}" presName="tx1" presStyleLbl="revTx" presStyleIdx="3" presStyleCnt="4"/>
      <dgm:spPr/>
    </dgm:pt>
    <dgm:pt modelId="{15EE19BB-89AD-064C-87F5-FE4EF3C0724F}" type="pres">
      <dgm:prSet presAssocID="{CB01F2FA-99D7-344C-86DA-4C71F4C87767}" presName="vert1" presStyleCnt="0"/>
      <dgm:spPr/>
    </dgm:pt>
  </dgm:ptLst>
  <dgm:cxnLst>
    <dgm:cxn modelId="{52BF0E25-3303-1246-B822-A14E1422B40D}" type="presOf" srcId="{CBE71150-B304-0142-89A4-078544588726}" destId="{A53B16F5-6854-4A4E-BED3-A836E6BC9D7A}" srcOrd="0" destOrd="0" presId="urn:microsoft.com/office/officeart/2008/layout/LinedList"/>
    <dgm:cxn modelId="{F8434243-C348-4540-9E2B-C46CC7B5C3A0}" type="presOf" srcId="{9A4FE777-CD05-424E-8C0B-54A8548FB788}" destId="{718F0512-75B9-2740-9ADC-4334A89A9D95}" srcOrd="0" destOrd="0" presId="urn:microsoft.com/office/officeart/2008/layout/LinedList"/>
    <dgm:cxn modelId="{54181248-579B-544E-BE3A-FDCF6A505120}" srcId="{1B5F5842-9406-604A-8A63-40AE66F5B954}" destId="{CB01F2FA-99D7-344C-86DA-4C71F4C87767}" srcOrd="3" destOrd="0" parTransId="{F697F9B9-7E0E-884F-9D5E-9A9D03AD1851}" sibTransId="{97A5485E-A904-EA41-863B-8BA343C01F93}"/>
    <dgm:cxn modelId="{6097364C-C758-0444-A48A-B05AE764B126}" srcId="{1B5F5842-9406-604A-8A63-40AE66F5B954}" destId="{CBE71150-B304-0142-89A4-078544588726}" srcOrd="1" destOrd="0" parTransId="{4AA8757F-864D-F243-925D-D4B601EF037A}" sibTransId="{AC7BD7E7-583F-5C47-A2CA-C799516C268D}"/>
    <dgm:cxn modelId="{28563F6E-C51B-E047-812F-FA68BAE87B8C}" type="presOf" srcId="{49BD295C-D0C2-1D4C-81F3-1C2037D487CC}" destId="{D26010A7-19DA-8240-8A95-D638F03126F1}" srcOrd="0" destOrd="0" presId="urn:microsoft.com/office/officeart/2008/layout/LinedList"/>
    <dgm:cxn modelId="{21F6AD8B-67B7-2449-A0D8-B5256AF58D37}" srcId="{1B5F5842-9406-604A-8A63-40AE66F5B954}" destId="{49BD295C-D0C2-1D4C-81F3-1C2037D487CC}" srcOrd="0" destOrd="0" parTransId="{18D37FD1-C59A-7940-ABFF-21468478822F}" sibTransId="{D5793ABA-B7DE-6E4B-A354-50CEABD27F00}"/>
    <dgm:cxn modelId="{000110BB-DA94-224E-8C5E-6C1356268232}" type="presOf" srcId="{1B5F5842-9406-604A-8A63-40AE66F5B954}" destId="{A3AF2845-61E5-6049-B668-0F3BEF92EDC3}" srcOrd="0" destOrd="0" presId="urn:microsoft.com/office/officeart/2008/layout/LinedList"/>
    <dgm:cxn modelId="{AC2B68CA-E209-9948-8AC3-58DBB2C5A6AA}" type="presOf" srcId="{CB01F2FA-99D7-344C-86DA-4C71F4C87767}" destId="{E67F1F62-31B9-1044-AB79-794B0D763DFF}" srcOrd="0" destOrd="0" presId="urn:microsoft.com/office/officeart/2008/layout/LinedList"/>
    <dgm:cxn modelId="{3B9252E0-F1F2-A14A-8E4B-24462EE882BA}" srcId="{1B5F5842-9406-604A-8A63-40AE66F5B954}" destId="{9A4FE777-CD05-424E-8C0B-54A8548FB788}" srcOrd="2" destOrd="0" parTransId="{AF903207-0408-4F4B-9032-DD7B899C0CC9}" sibTransId="{6E167A56-E7C2-B84C-A666-0BDA3B2DF9EB}"/>
    <dgm:cxn modelId="{F5D3799E-8EC1-E14A-B261-E97C3FE37F9E}" type="presParOf" srcId="{A3AF2845-61E5-6049-B668-0F3BEF92EDC3}" destId="{6745723A-939D-1B4A-9D41-64EF6FE28091}" srcOrd="0" destOrd="0" presId="urn:microsoft.com/office/officeart/2008/layout/LinedList"/>
    <dgm:cxn modelId="{5618451E-3C24-004D-8E21-FBC802D98E9A}" type="presParOf" srcId="{A3AF2845-61E5-6049-B668-0F3BEF92EDC3}" destId="{D1A4E7BF-D4FC-AF4B-B4D4-0F055834EDCE}" srcOrd="1" destOrd="0" presId="urn:microsoft.com/office/officeart/2008/layout/LinedList"/>
    <dgm:cxn modelId="{6435719B-80A2-0A4E-B67B-E1CF1D83406A}" type="presParOf" srcId="{D1A4E7BF-D4FC-AF4B-B4D4-0F055834EDCE}" destId="{D26010A7-19DA-8240-8A95-D638F03126F1}" srcOrd="0" destOrd="0" presId="urn:microsoft.com/office/officeart/2008/layout/LinedList"/>
    <dgm:cxn modelId="{4CBF5074-2AF5-9A4E-87FC-8BFB1B41453B}" type="presParOf" srcId="{D1A4E7BF-D4FC-AF4B-B4D4-0F055834EDCE}" destId="{FEA94EBB-A6D3-374B-B6F0-5CA10ADD9284}" srcOrd="1" destOrd="0" presId="urn:microsoft.com/office/officeart/2008/layout/LinedList"/>
    <dgm:cxn modelId="{6A80F1E8-936E-AD42-8E2D-870E1A1811A1}" type="presParOf" srcId="{A3AF2845-61E5-6049-B668-0F3BEF92EDC3}" destId="{6B7699F3-BDA7-274F-BEA9-F2D24BC69F22}" srcOrd="2" destOrd="0" presId="urn:microsoft.com/office/officeart/2008/layout/LinedList"/>
    <dgm:cxn modelId="{2CF66AA7-E192-7B41-A07F-9103DF0D1254}" type="presParOf" srcId="{A3AF2845-61E5-6049-B668-0F3BEF92EDC3}" destId="{0F03D29F-9593-6A46-879D-D61A9A09E18E}" srcOrd="3" destOrd="0" presId="urn:microsoft.com/office/officeart/2008/layout/LinedList"/>
    <dgm:cxn modelId="{10605A60-101A-5247-93B4-D81D35E2EFFB}" type="presParOf" srcId="{0F03D29F-9593-6A46-879D-D61A9A09E18E}" destId="{A53B16F5-6854-4A4E-BED3-A836E6BC9D7A}" srcOrd="0" destOrd="0" presId="urn:microsoft.com/office/officeart/2008/layout/LinedList"/>
    <dgm:cxn modelId="{725C176C-0BDD-544E-9A05-6B562D4D267D}" type="presParOf" srcId="{0F03D29F-9593-6A46-879D-D61A9A09E18E}" destId="{CCB3CC9F-BE97-9E4D-9CAB-CAF09B87178F}" srcOrd="1" destOrd="0" presId="urn:microsoft.com/office/officeart/2008/layout/LinedList"/>
    <dgm:cxn modelId="{BFA50C6F-C65D-AE4A-899C-0989BEFB1424}" type="presParOf" srcId="{A3AF2845-61E5-6049-B668-0F3BEF92EDC3}" destId="{9297120F-35C5-F749-8DF2-A82912464684}" srcOrd="4" destOrd="0" presId="urn:microsoft.com/office/officeart/2008/layout/LinedList"/>
    <dgm:cxn modelId="{40380D98-744F-E140-B857-A919072B070A}" type="presParOf" srcId="{A3AF2845-61E5-6049-B668-0F3BEF92EDC3}" destId="{16CCDBD9-092D-5745-B846-9126DBA92424}" srcOrd="5" destOrd="0" presId="urn:microsoft.com/office/officeart/2008/layout/LinedList"/>
    <dgm:cxn modelId="{DCB04172-7C3A-5042-A6AA-08EAA4A3235F}" type="presParOf" srcId="{16CCDBD9-092D-5745-B846-9126DBA92424}" destId="{718F0512-75B9-2740-9ADC-4334A89A9D95}" srcOrd="0" destOrd="0" presId="urn:microsoft.com/office/officeart/2008/layout/LinedList"/>
    <dgm:cxn modelId="{B89BC9E0-D679-B747-9ED0-22247716AF28}" type="presParOf" srcId="{16CCDBD9-092D-5745-B846-9126DBA92424}" destId="{A136C6E6-5FD9-3C4E-A878-C94A875DF7AE}" srcOrd="1" destOrd="0" presId="urn:microsoft.com/office/officeart/2008/layout/LinedList"/>
    <dgm:cxn modelId="{8597DF4A-CB54-E84C-A217-804EAABDD036}" type="presParOf" srcId="{A3AF2845-61E5-6049-B668-0F3BEF92EDC3}" destId="{175011FF-2D36-E14D-A9E4-2BAECBF1BCF2}" srcOrd="6" destOrd="0" presId="urn:microsoft.com/office/officeart/2008/layout/LinedList"/>
    <dgm:cxn modelId="{51CE98F3-9501-0B45-A21A-12C1586AB7B1}" type="presParOf" srcId="{A3AF2845-61E5-6049-B668-0F3BEF92EDC3}" destId="{C94BC076-E684-894B-AFE8-4468FC74351A}" srcOrd="7" destOrd="0" presId="urn:microsoft.com/office/officeart/2008/layout/LinedList"/>
    <dgm:cxn modelId="{04300D03-4A5A-EB40-9858-F8091F77D16D}" type="presParOf" srcId="{C94BC076-E684-894B-AFE8-4468FC74351A}" destId="{E67F1F62-31B9-1044-AB79-794B0D763DFF}" srcOrd="0" destOrd="0" presId="urn:microsoft.com/office/officeart/2008/layout/LinedList"/>
    <dgm:cxn modelId="{B69EAC69-B897-5E4C-A7CC-B4229EEEBCCD}" type="presParOf" srcId="{C94BC076-E684-894B-AFE8-4468FC74351A}" destId="{15EE19BB-89AD-064C-87F5-FE4EF3C0724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6319E6-96FB-B14A-BDA8-FEF1E88B1E64}">
      <dsp:nvSpPr>
        <dsp:cNvPr id="0" name=""/>
        <dsp:cNvSpPr/>
      </dsp:nvSpPr>
      <dsp:spPr>
        <a:xfrm>
          <a:off x="0" y="1103"/>
          <a:ext cx="161350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296800-E8C0-2447-B382-AEB1E5715A61}">
      <dsp:nvSpPr>
        <dsp:cNvPr id="0" name=""/>
        <dsp:cNvSpPr/>
      </dsp:nvSpPr>
      <dsp:spPr>
        <a:xfrm>
          <a:off x="0" y="1103"/>
          <a:ext cx="16135037" cy="7529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 dirty="0" err="1"/>
            <a:t>L‘appendicite</a:t>
          </a:r>
          <a:r>
            <a:rPr lang="es-ES" sz="3600" kern="1200" dirty="0"/>
            <a:t> acuta </a:t>
          </a:r>
          <a:r>
            <a:rPr lang="es-ES" sz="3600" kern="1200" dirty="0" err="1"/>
            <a:t>è</a:t>
          </a:r>
          <a:r>
            <a:rPr lang="es-ES" sz="3600" kern="1200" dirty="0"/>
            <a:t> una </a:t>
          </a:r>
          <a:r>
            <a:rPr lang="es-ES" sz="3600" kern="1200" dirty="0" err="1"/>
            <a:t>delle</a:t>
          </a:r>
          <a:r>
            <a:rPr lang="es-ES" sz="3600" kern="1200" dirty="0"/>
            <a:t> </a:t>
          </a:r>
          <a:r>
            <a:rPr lang="es-ES" sz="3600" kern="1200" dirty="0" err="1"/>
            <a:t>principali</a:t>
          </a:r>
          <a:r>
            <a:rPr lang="es-ES" sz="3600" kern="1200" dirty="0"/>
            <a:t> cause di </a:t>
          </a:r>
          <a:r>
            <a:rPr lang="es-ES" sz="3600" kern="1200" dirty="0" err="1"/>
            <a:t>addome</a:t>
          </a:r>
          <a:r>
            <a:rPr lang="es-ES" sz="3600" kern="1200" dirty="0"/>
            <a:t> acuto </a:t>
          </a:r>
          <a:r>
            <a:rPr lang="es-ES" sz="3600" kern="1200" dirty="0" err="1"/>
            <a:t>chirurgico</a:t>
          </a:r>
          <a:r>
            <a:rPr lang="es-ES" sz="3600" kern="1200" dirty="0"/>
            <a:t>.</a:t>
          </a:r>
          <a:endParaRPr lang="es-AR" sz="3600" kern="1200" dirty="0"/>
        </a:p>
      </dsp:txBody>
      <dsp:txXfrm>
        <a:off x="0" y="1103"/>
        <a:ext cx="16135037" cy="752924"/>
      </dsp:txXfrm>
    </dsp:sp>
    <dsp:sp modelId="{1F5195DB-4565-9147-AB88-3D422C3242C7}">
      <dsp:nvSpPr>
        <dsp:cNvPr id="0" name=""/>
        <dsp:cNvSpPr/>
      </dsp:nvSpPr>
      <dsp:spPr>
        <a:xfrm>
          <a:off x="0" y="754027"/>
          <a:ext cx="161350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2BD5B5-4682-7249-AFEC-EDD4F5927881}">
      <dsp:nvSpPr>
        <dsp:cNvPr id="0" name=""/>
        <dsp:cNvSpPr/>
      </dsp:nvSpPr>
      <dsp:spPr>
        <a:xfrm>
          <a:off x="0" y="754027"/>
          <a:ext cx="16135037" cy="7529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/>
            <a:t>L‘invaginazione appendicolare rappresenta una condizione estremamente rara</a:t>
          </a:r>
          <a:endParaRPr lang="es-AR" sz="3600" kern="1200"/>
        </a:p>
      </dsp:txBody>
      <dsp:txXfrm>
        <a:off x="0" y="754027"/>
        <a:ext cx="16135037" cy="752924"/>
      </dsp:txXfrm>
    </dsp:sp>
    <dsp:sp modelId="{F38B4425-571B-7F4B-9D87-111A17D22AC1}">
      <dsp:nvSpPr>
        <dsp:cNvPr id="0" name=""/>
        <dsp:cNvSpPr/>
      </dsp:nvSpPr>
      <dsp:spPr>
        <a:xfrm>
          <a:off x="0" y="1506952"/>
          <a:ext cx="1613503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3AFEFD-DE36-E940-BAE1-EF9E5A6FC17D}">
      <dsp:nvSpPr>
        <dsp:cNvPr id="0" name=""/>
        <dsp:cNvSpPr/>
      </dsp:nvSpPr>
      <dsp:spPr>
        <a:xfrm>
          <a:off x="0" y="1506952"/>
          <a:ext cx="16135037" cy="7529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600" kern="1200"/>
            <a:t>La presentazione clinica è spesso aspecifica e la diagnosi preoperatoria è difficile.</a:t>
          </a:r>
          <a:endParaRPr lang="es-AR" sz="3600" kern="1200"/>
        </a:p>
      </dsp:txBody>
      <dsp:txXfrm>
        <a:off x="0" y="1506952"/>
        <a:ext cx="16135037" cy="7529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806B1B-66AB-F644-AA72-CA35148C4529}">
      <dsp:nvSpPr>
        <dsp:cNvPr id="0" name=""/>
        <dsp:cNvSpPr/>
      </dsp:nvSpPr>
      <dsp:spPr>
        <a:xfrm>
          <a:off x="0" y="970"/>
          <a:ext cx="16127155" cy="146983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700" kern="1200"/>
            <a:t>Presentare un</a:t>
          </a:r>
          <a:r>
            <a:rPr lang="es-AR" sz="3700" kern="1200"/>
            <a:t> raro caso di appendicite acuta invaginata</a:t>
          </a:r>
        </a:p>
      </dsp:txBody>
      <dsp:txXfrm>
        <a:off x="71751" y="72721"/>
        <a:ext cx="15983653" cy="1326328"/>
      </dsp:txXfrm>
    </dsp:sp>
    <dsp:sp modelId="{E7151F64-2332-0C40-9417-49DA9DC9FB38}">
      <dsp:nvSpPr>
        <dsp:cNvPr id="0" name=""/>
        <dsp:cNvSpPr/>
      </dsp:nvSpPr>
      <dsp:spPr>
        <a:xfrm>
          <a:off x="0" y="1577360"/>
          <a:ext cx="16127155" cy="146983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700" kern="1200"/>
            <a:t>Sottolineare le difficoltà diagnostiche e l’importanza del trattamento chirurgico tempestivo.</a:t>
          </a:r>
          <a:endParaRPr lang="es-AR" sz="3700" kern="1200"/>
        </a:p>
      </dsp:txBody>
      <dsp:txXfrm>
        <a:off x="71751" y="1649111"/>
        <a:ext cx="15983653" cy="13263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8D37AC-1700-8F44-9BA5-539B5281FB27}">
      <dsp:nvSpPr>
        <dsp:cNvPr id="0" name=""/>
        <dsp:cNvSpPr/>
      </dsp:nvSpPr>
      <dsp:spPr>
        <a:xfrm>
          <a:off x="0" y="1063"/>
          <a:ext cx="10744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D58CC6-7A96-1C42-B074-9531C14DAB84}">
      <dsp:nvSpPr>
        <dsp:cNvPr id="0" name=""/>
        <dsp:cNvSpPr/>
      </dsp:nvSpPr>
      <dsp:spPr>
        <a:xfrm>
          <a:off x="0" y="1063"/>
          <a:ext cx="10744200" cy="1244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500" kern="1200"/>
            <a:t>Paziente di sesso femminile, 65 anni.</a:t>
          </a:r>
        </a:p>
      </dsp:txBody>
      <dsp:txXfrm>
        <a:off x="0" y="1063"/>
        <a:ext cx="10744200" cy="1244308"/>
      </dsp:txXfrm>
    </dsp:sp>
    <dsp:sp modelId="{05440CCA-FB9C-6343-BAB1-0E6C779624A0}">
      <dsp:nvSpPr>
        <dsp:cNvPr id="0" name=""/>
        <dsp:cNvSpPr/>
      </dsp:nvSpPr>
      <dsp:spPr>
        <a:xfrm>
          <a:off x="0" y="1245372"/>
          <a:ext cx="10744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01E217-B94E-0C46-907F-81BE8EE668F5}">
      <dsp:nvSpPr>
        <dsp:cNvPr id="0" name=""/>
        <dsp:cNvSpPr/>
      </dsp:nvSpPr>
      <dsp:spPr>
        <a:xfrm>
          <a:off x="0" y="1245372"/>
          <a:ext cx="10744200" cy="1244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500" kern="1200"/>
            <a:t>Dolore addominale da 4 giorni, localizzato in fossa iliaca destra.</a:t>
          </a:r>
          <a:endParaRPr lang="es-AR" sz="3500" kern="1200"/>
        </a:p>
      </dsp:txBody>
      <dsp:txXfrm>
        <a:off x="0" y="1245372"/>
        <a:ext cx="10744200" cy="1244308"/>
      </dsp:txXfrm>
    </dsp:sp>
    <dsp:sp modelId="{7AFC09CE-1108-7643-A38C-FFBD66A0E498}">
      <dsp:nvSpPr>
        <dsp:cNvPr id="0" name=""/>
        <dsp:cNvSpPr/>
      </dsp:nvSpPr>
      <dsp:spPr>
        <a:xfrm>
          <a:off x="0" y="2489681"/>
          <a:ext cx="10744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0B41A9-A8CD-A74B-8013-C35E649A1A7D}">
      <dsp:nvSpPr>
        <dsp:cNvPr id="0" name=""/>
        <dsp:cNvSpPr/>
      </dsp:nvSpPr>
      <dsp:spPr>
        <a:xfrm>
          <a:off x="0" y="2489681"/>
          <a:ext cx="10744200" cy="1244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500" kern="1200"/>
            <a:t>PCR elevata.</a:t>
          </a:r>
          <a:endParaRPr lang="es-AR" sz="3500" kern="1200"/>
        </a:p>
      </dsp:txBody>
      <dsp:txXfrm>
        <a:off x="0" y="2489681"/>
        <a:ext cx="10744200" cy="1244308"/>
      </dsp:txXfrm>
    </dsp:sp>
    <dsp:sp modelId="{12337B06-C6A0-F74C-9992-62A6E9788246}">
      <dsp:nvSpPr>
        <dsp:cNvPr id="0" name=""/>
        <dsp:cNvSpPr/>
      </dsp:nvSpPr>
      <dsp:spPr>
        <a:xfrm>
          <a:off x="0" y="3733990"/>
          <a:ext cx="10744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C27A3D-79F8-0A49-BCEF-A248F638E112}">
      <dsp:nvSpPr>
        <dsp:cNvPr id="0" name=""/>
        <dsp:cNvSpPr/>
      </dsp:nvSpPr>
      <dsp:spPr>
        <a:xfrm>
          <a:off x="0" y="3733990"/>
          <a:ext cx="10744200" cy="1244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500" kern="1200"/>
            <a:t>Ecografia addominale: falda fluida nello scavo pelvico.</a:t>
          </a:r>
          <a:endParaRPr lang="es-AR" sz="3500" kern="1200"/>
        </a:p>
      </dsp:txBody>
      <dsp:txXfrm>
        <a:off x="0" y="3733990"/>
        <a:ext cx="10744200" cy="1244308"/>
      </dsp:txXfrm>
    </dsp:sp>
    <dsp:sp modelId="{3A38B913-DFFC-6849-832D-E114B5C05CB0}">
      <dsp:nvSpPr>
        <dsp:cNvPr id="0" name=""/>
        <dsp:cNvSpPr/>
      </dsp:nvSpPr>
      <dsp:spPr>
        <a:xfrm>
          <a:off x="0" y="4978298"/>
          <a:ext cx="10744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28E074-CB55-1E44-859E-CE43A93846E6}">
      <dsp:nvSpPr>
        <dsp:cNvPr id="0" name=""/>
        <dsp:cNvSpPr/>
      </dsp:nvSpPr>
      <dsp:spPr>
        <a:xfrm>
          <a:off x="0" y="4978298"/>
          <a:ext cx="10744200" cy="1244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500" kern="1200" dirty="0" err="1"/>
            <a:t>Indicazione</a:t>
          </a:r>
          <a:r>
            <a:rPr lang="es-ES" sz="3500" kern="1200" dirty="0"/>
            <a:t> a laparoscopia </a:t>
          </a:r>
          <a:r>
            <a:rPr lang="es-ES" sz="3500" kern="1200" dirty="0" err="1"/>
            <a:t>d’urgenza</a:t>
          </a:r>
          <a:r>
            <a:rPr lang="es-ES" sz="3500" kern="1200" dirty="0"/>
            <a:t>.</a:t>
          </a:r>
          <a:endParaRPr lang="es-AR" sz="3500" kern="1200" dirty="0"/>
        </a:p>
      </dsp:txBody>
      <dsp:txXfrm>
        <a:off x="0" y="4978298"/>
        <a:ext cx="10744200" cy="1244308"/>
      </dsp:txXfrm>
    </dsp:sp>
    <dsp:sp modelId="{15DF4E9B-FAEA-2441-9AB4-3262EE02F5AF}">
      <dsp:nvSpPr>
        <dsp:cNvPr id="0" name=""/>
        <dsp:cNvSpPr/>
      </dsp:nvSpPr>
      <dsp:spPr>
        <a:xfrm>
          <a:off x="0" y="6222607"/>
          <a:ext cx="10744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FACC6B-E997-2448-8F6B-22CCEE0AD054}">
      <dsp:nvSpPr>
        <dsp:cNvPr id="0" name=""/>
        <dsp:cNvSpPr/>
      </dsp:nvSpPr>
      <dsp:spPr>
        <a:xfrm>
          <a:off x="0" y="6222607"/>
          <a:ext cx="10744200" cy="1244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500" kern="1200" dirty="0" err="1"/>
            <a:t>Riscontro</a:t>
          </a:r>
          <a:r>
            <a:rPr lang="es-ES" sz="3500" kern="1200" dirty="0"/>
            <a:t> intraoperatorio di </a:t>
          </a:r>
          <a:r>
            <a:rPr lang="es-ES" sz="3500" kern="1200" dirty="0" err="1"/>
            <a:t>ascesso</a:t>
          </a:r>
          <a:r>
            <a:rPr lang="es-ES" sz="3500" kern="1200" dirty="0"/>
            <a:t> </a:t>
          </a:r>
          <a:r>
            <a:rPr lang="es-ES" sz="3500" kern="1200" dirty="0" err="1"/>
            <a:t>pericecale</a:t>
          </a:r>
          <a:r>
            <a:rPr lang="es-ES" sz="3500" kern="1200" dirty="0"/>
            <a:t> e </a:t>
          </a:r>
          <a:r>
            <a:rPr lang="es-ES" sz="3500" kern="1200" dirty="0" err="1"/>
            <a:t>sospetta</a:t>
          </a:r>
          <a:r>
            <a:rPr lang="es-ES" sz="3500" kern="1200" dirty="0"/>
            <a:t> lesione del </a:t>
          </a:r>
          <a:r>
            <a:rPr lang="es-ES" sz="3500" kern="1200" dirty="0" err="1"/>
            <a:t>cieco</a:t>
          </a:r>
          <a:r>
            <a:rPr lang="es-ES" sz="3500" kern="1200" dirty="0"/>
            <a:t>.</a:t>
          </a:r>
          <a:endParaRPr lang="es-AR" sz="3500" kern="1200" dirty="0"/>
        </a:p>
      </dsp:txBody>
      <dsp:txXfrm>
        <a:off x="0" y="6222607"/>
        <a:ext cx="10744200" cy="1244308"/>
      </dsp:txXfrm>
    </dsp:sp>
    <dsp:sp modelId="{7E9BE56D-835E-6A4C-A12D-14650150E137}">
      <dsp:nvSpPr>
        <dsp:cNvPr id="0" name=""/>
        <dsp:cNvSpPr/>
      </dsp:nvSpPr>
      <dsp:spPr>
        <a:xfrm>
          <a:off x="0" y="7466916"/>
          <a:ext cx="10744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AAD51F-E30B-8F42-8B83-FBD7DDB51074}">
      <dsp:nvSpPr>
        <dsp:cNvPr id="0" name=""/>
        <dsp:cNvSpPr/>
      </dsp:nvSpPr>
      <dsp:spPr>
        <a:xfrm>
          <a:off x="0" y="7466916"/>
          <a:ext cx="10744200" cy="12443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500" kern="1200" dirty="0" err="1"/>
            <a:t>Conversione</a:t>
          </a:r>
          <a:r>
            <a:rPr lang="es-ES" sz="3500" kern="1200" dirty="0"/>
            <a:t> a </a:t>
          </a:r>
          <a:r>
            <a:rPr lang="es-ES" sz="3500" kern="1200" dirty="0" err="1"/>
            <a:t>laparotomia</a:t>
          </a:r>
          <a:r>
            <a:rPr lang="es-ES" sz="3500" kern="1200" dirty="0"/>
            <a:t> </a:t>
          </a:r>
          <a:r>
            <a:rPr lang="es-ES" sz="3500" kern="1200" dirty="0" err="1"/>
            <a:t>ed</a:t>
          </a:r>
          <a:r>
            <a:rPr lang="es-ES" sz="3500" kern="1200" dirty="0"/>
            <a:t> </a:t>
          </a:r>
          <a:r>
            <a:rPr lang="es-ES" sz="3500" kern="1200" dirty="0" err="1"/>
            <a:t>esecuzione</a:t>
          </a:r>
          <a:r>
            <a:rPr lang="es-ES" sz="3500" kern="1200" dirty="0"/>
            <a:t> di </a:t>
          </a:r>
          <a:r>
            <a:rPr lang="es-ES" sz="3500" kern="1200" dirty="0" err="1"/>
            <a:t>emicolectomia</a:t>
          </a:r>
          <a:r>
            <a:rPr lang="es-ES" sz="3500" kern="1200" dirty="0"/>
            <a:t> </a:t>
          </a:r>
          <a:r>
            <a:rPr lang="es-ES" sz="3500" kern="1200" dirty="0" err="1"/>
            <a:t>destra</a:t>
          </a:r>
          <a:r>
            <a:rPr lang="es-ES" sz="3500" kern="1200" dirty="0"/>
            <a:t> con </a:t>
          </a:r>
          <a:r>
            <a:rPr lang="es-ES" sz="3500" kern="1200" dirty="0" err="1"/>
            <a:t>anastomosi</a:t>
          </a:r>
          <a:r>
            <a:rPr lang="es-ES" sz="3500" kern="1200" dirty="0"/>
            <a:t> </a:t>
          </a:r>
          <a:r>
            <a:rPr lang="es-ES" sz="3500" kern="1200" dirty="0" err="1"/>
            <a:t>ileotrasversa</a:t>
          </a:r>
          <a:endParaRPr lang="es-AR" sz="3500" kern="1200" dirty="0"/>
        </a:p>
      </dsp:txBody>
      <dsp:txXfrm>
        <a:off x="0" y="7466916"/>
        <a:ext cx="10744200" cy="12443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45723A-939D-1B4A-9D41-64EF6FE28091}">
      <dsp:nvSpPr>
        <dsp:cNvPr id="0" name=""/>
        <dsp:cNvSpPr/>
      </dsp:nvSpPr>
      <dsp:spPr>
        <a:xfrm>
          <a:off x="0" y="0"/>
          <a:ext cx="186906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6010A7-19DA-8240-8A95-D638F03126F1}">
      <dsp:nvSpPr>
        <dsp:cNvPr id="0" name=""/>
        <dsp:cNvSpPr/>
      </dsp:nvSpPr>
      <dsp:spPr>
        <a:xfrm>
          <a:off x="0" y="0"/>
          <a:ext cx="18690619" cy="9291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L’invaginazione appendicolare è una rara causa di addome acuto.</a:t>
          </a:r>
          <a:endParaRPr lang="es-AR" sz="4100" kern="1200"/>
        </a:p>
      </dsp:txBody>
      <dsp:txXfrm>
        <a:off x="0" y="0"/>
        <a:ext cx="18690619" cy="929116"/>
      </dsp:txXfrm>
    </dsp:sp>
    <dsp:sp modelId="{6B7699F3-BDA7-274F-BEA9-F2D24BC69F22}">
      <dsp:nvSpPr>
        <dsp:cNvPr id="0" name=""/>
        <dsp:cNvSpPr/>
      </dsp:nvSpPr>
      <dsp:spPr>
        <a:xfrm>
          <a:off x="0" y="929116"/>
          <a:ext cx="186906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3B16F5-6854-4A4E-BED3-A836E6BC9D7A}">
      <dsp:nvSpPr>
        <dsp:cNvPr id="0" name=""/>
        <dsp:cNvSpPr/>
      </dsp:nvSpPr>
      <dsp:spPr>
        <a:xfrm>
          <a:off x="0" y="929116"/>
          <a:ext cx="18690619" cy="9291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La </a:t>
          </a:r>
          <a:r>
            <a:rPr lang="en-US" sz="4100" kern="1200" dirty="0" err="1"/>
            <a:t>diagnosi</a:t>
          </a:r>
          <a:r>
            <a:rPr lang="en-US" sz="4100" kern="1200" dirty="0"/>
            <a:t> </a:t>
          </a:r>
          <a:r>
            <a:rPr lang="en-US" sz="4100" kern="1200" dirty="0" err="1"/>
            <a:t>è</a:t>
          </a:r>
          <a:r>
            <a:rPr lang="en-US" sz="4100" kern="1200" dirty="0"/>
            <a:t> </a:t>
          </a:r>
          <a:r>
            <a:rPr lang="en-US" sz="4100" kern="1200" dirty="0" err="1"/>
            <a:t>spesso</a:t>
          </a:r>
          <a:r>
            <a:rPr lang="en-US" sz="4100" kern="1200" dirty="0"/>
            <a:t> </a:t>
          </a:r>
          <a:r>
            <a:rPr lang="en-US" sz="4100" kern="1200" dirty="0" err="1"/>
            <a:t>posta</a:t>
          </a:r>
          <a:r>
            <a:rPr lang="en-US" sz="4100" kern="1200" dirty="0"/>
            <a:t> </a:t>
          </a:r>
          <a:r>
            <a:rPr lang="en-US" sz="4100" kern="1200" dirty="0" err="1"/>
            <a:t>intraoperatoriamente</a:t>
          </a:r>
          <a:r>
            <a:rPr lang="en-US" sz="4100" kern="1200" dirty="0"/>
            <a:t>.</a:t>
          </a:r>
          <a:endParaRPr lang="es-AR" sz="4100" kern="1200" dirty="0"/>
        </a:p>
      </dsp:txBody>
      <dsp:txXfrm>
        <a:off x="0" y="929116"/>
        <a:ext cx="18690619" cy="929116"/>
      </dsp:txXfrm>
    </dsp:sp>
    <dsp:sp modelId="{9297120F-35C5-F749-8DF2-A82912464684}">
      <dsp:nvSpPr>
        <dsp:cNvPr id="0" name=""/>
        <dsp:cNvSpPr/>
      </dsp:nvSpPr>
      <dsp:spPr>
        <a:xfrm>
          <a:off x="0" y="1858232"/>
          <a:ext cx="186906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8F0512-75B9-2740-9ADC-4334A89A9D95}">
      <dsp:nvSpPr>
        <dsp:cNvPr id="0" name=""/>
        <dsp:cNvSpPr/>
      </dsp:nvSpPr>
      <dsp:spPr>
        <a:xfrm>
          <a:off x="0" y="1858232"/>
          <a:ext cx="18690619" cy="9291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Il trattamento chirurgico rappresenta la terapia definitiva.</a:t>
          </a:r>
          <a:endParaRPr lang="es-AR" sz="4100" kern="1200"/>
        </a:p>
      </dsp:txBody>
      <dsp:txXfrm>
        <a:off x="0" y="1858232"/>
        <a:ext cx="18690619" cy="929116"/>
      </dsp:txXfrm>
    </dsp:sp>
    <dsp:sp modelId="{175011FF-2D36-E14D-A9E4-2BAECBF1BCF2}">
      <dsp:nvSpPr>
        <dsp:cNvPr id="0" name=""/>
        <dsp:cNvSpPr/>
      </dsp:nvSpPr>
      <dsp:spPr>
        <a:xfrm>
          <a:off x="0" y="2787348"/>
          <a:ext cx="1869061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7F1F62-31B9-1044-AB79-794B0D763DFF}">
      <dsp:nvSpPr>
        <dsp:cNvPr id="0" name=""/>
        <dsp:cNvSpPr/>
      </dsp:nvSpPr>
      <dsp:spPr>
        <a:xfrm>
          <a:off x="0" y="2787348"/>
          <a:ext cx="18690619" cy="9291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La </a:t>
          </a:r>
          <a:r>
            <a:rPr lang="en-US" sz="4100" kern="1200" dirty="0" err="1"/>
            <a:t>conoscenza</a:t>
          </a:r>
          <a:r>
            <a:rPr lang="en-US" sz="4100" kern="1200" dirty="0"/>
            <a:t> di </a:t>
          </a:r>
          <a:r>
            <a:rPr lang="en-US" sz="4100" kern="1200" dirty="0" err="1"/>
            <a:t>questa</a:t>
          </a:r>
          <a:r>
            <a:rPr lang="en-US" sz="4100" kern="1200" dirty="0"/>
            <a:t> </a:t>
          </a:r>
          <a:r>
            <a:rPr lang="en-US" sz="4100" kern="1200" dirty="0" err="1"/>
            <a:t>condizione</a:t>
          </a:r>
          <a:r>
            <a:rPr lang="en-US" sz="4100" kern="1200" dirty="0"/>
            <a:t> </a:t>
          </a:r>
          <a:r>
            <a:rPr lang="en-US" sz="4100" kern="1200" dirty="0" err="1"/>
            <a:t>è</a:t>
          </a:r>
          <a:r>
            <a:rPr lang="en-US" sz="4100" kern="1200" dirty="0"/>
            <a:t> </a:t>
          </a:r>
          <a:r>
            <a:rPr lang="en-US" sz="4100" kern="1200" dirty="0" err="1"/>
            <a:t>fondamentale</a:t>
          </a:r>
          <a:r>
            <a:rPr lang="en-US" sz="4100" kern="1200" dirty="0"/>
            <a:t> </a:t>
          </a:r>
          <a:r>
            <a:rPr lang="en-US" sz="4100" kern="1200" dirty="0" err="1"/>
            <a:t>nella</a:t>
          </a:r>
          <a:r>
            <a:rPr lang="en-US" sz="4100" kern="1200" dirty="0"/>
            <a:t> </a:t>
          </a:r>
          <a:r>
            <a:rPr lang="en-US" sz="4100" kern="1200" dirty="0" err="1"/>
            <a:t>gestione</a:t>
          </a:r>
          <a:r>
            <a:rPr lang="en-US" sz="4100" kern="1200" dirty="0"/>
            <a:t> </a:t>
          </a:r>
          <a:r>
            <a:rPr lang="en-US" sz="4100" kern="1200" dirty="0" err="1"/>
            <a:t>dell’addome</a:t>
          </a:r>
          <a:r>
            <a:rPr lang="en-US" sz="4100" kern="1200" dirty="0"/>
            <a:t> </a:t>
          </a:r>
          <a:r>
            <a:rPr lang="en-US" sz="4100" kern="1200" dirty="0" err="1"/>
            <a:t>acuto</a:t>
          </a:r>
          <a:endParaRPr lang="es-AR" sz="4100" kern="1200" dirty="0"/>
        </a:p>
      </dsp:txBody>
      <dsp:txXfrm>
        <a:off x="0" y="2787348"/>
        <a:ext cx="18690619" cy="9291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507807" y="3517709"/>
            <a:ext cx="17088486" cy="23829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50" b="1" i="1">
                <a:solidFill>
                  <a:srgbClr val="0066CC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3015615" y="6354572"/>
            <a:ext cx="14072870" cy="28368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1/9/26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1">
                <a:solidFill>
                  <a:srgbClr val="0066CC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1/9/26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1">
                <a:solidFill>
                  <a:srgbClr val="0066CC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05205" y="2609913"/>
            <a:ext cx="8745284" cy="74893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353611" y="2609913"/>
            <a:ext cx="8745284" cy="74893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1/9/26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1">
                <a:solidFill>
                  <a:srgbClr val="0066CC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1/9/26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1/9/26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02584" y="955813"/>
            <a:ext cx="2663190" cy="628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50" b="1" i="1">
                <a:solidFill>
                  <a:srgbClr val="0066CC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05205" y="2609913"/>
            <a:ext cx="18093690" cy="74893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835394" y="10553129"/>
            <a:ext cx="6433312" cy="5673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05205" y="10553129"/>
            <a:ext cx="4623943" cy="5673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1/9/26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4474953" y="10553129"/>
            <a:ext cx="4623943" cy="5673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13" Type="http://schemas.openxmlformats.org/officeDocument/2006/relationships/diagramLayout" Target="../diagrams/layout2.xml"/><Relationship Id="rId3" Type="http://schemas.openxmlformats.org/officeDocument/2006/relationships/image" Target="../media/image6.png"/><Relationship Id="rId7" Type="http://schemas.openxmlformats.org/officeDocument/2006/relationships/diagramData" Target="../diagrams/data1.xml"/><Relationship Id="rId12" Type="http://schemas.openxmlformats.org/officeDocument/2006/relationships/diagramData" Target="../diagrams/data2.xml"/><Relationship Id="rId2" Type="http://schemas.openxmlformats.org/officeDocument/2006/relationships/image" Target="../media/image5.png"/><Relationship Id="rId1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11" Type="http://schemas.microsoft.com/office/2007/relationships/diagramDrawing" Target="../diagrams/drawing1.xml"/><Relationship Id="rId5" Type="http://schemas.openxmlformats.org/officeDocument/2006/relationships/image" Target="../media/image8.png"/><Relationship Id="rId15" Type="http://schemas.openxmlformats.org/officeDocument/2006/relationships/diagramColors" Target="../diagrams/colors2.xml"/><Relationship Id="rId10" Type="http://schemas.openxmlformats.org/officeDocument/2006/relationships/diagramColors" Target="../diagrams/colors1.xml"/><Relationship Id="rId4" Type="http://schemas.openxmlformats.org/officeDocument/2006/relationships/image" Target="../media/image7.png"/><Relationship Id="rId9" Type="http://schemas.openxmlformats.org/officeDocument/2006/relationships/diagramQuickStyle" Target="../diagrams/quickStyle1.xml"/><Relationship Id="rId1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9.jpg"/><Relationship Id="rId7" Type="http://schemas.openxmlformats.org/officeDocument/2006/relationships/diagramColors" Target="../diagrams/colors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10" Type="http://schemas.openxmlformats.org/officeDocument/2006/relationships/image" Target="../media/image11.jpg"/><Relationship Id="rId4" Type="http://schemas.openxmlformats.org/officeDocument/2006/relationships/diagramData" Target="../diagrams/data3.xml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13.jp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14.jpg"/><Relationship Id="rId9" Type="http://schemas.microsoft.com/office/2007/relationships/diagramDrawing" Target="../diagrams/drawin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-41275"/>
            <a:ext cx="16986250" cy="11388725"/>
            <a:chOff x="2900485" y="0"/>
            <a:chExt cx="17203616" cy="11345841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65510" y="5130173"/>
              <a:ext cx="11938591" cy="129204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00485" y="0"/>
              <a:ext cx="17203616" cy="11345841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1338096" y="123788"/>
            <a:ext cx="8543925" cy="5567486"/>
          </a:xfrm>
          <a:prstGeom prst="rect">
            <a:avLst/>
          </a:prstGeom>
        </p:spPr>
        <p:txBody>
          <a:bodyPr vert="horz" wrap="square" lIns="0" tIns="10795" rIns="0" bIns="0" rtlCol="0" anchor="t">
            <a:spAutoFit/>
          </a:bodyPr>
          <a:lstStyle/>
          <a:p>
            <a:pPr marL="485775" marR="6350" indent="-474345" algn="r">
              <a:lnSpc>
                <a:spcPct val="108600"/>
              </a:lnSpc>
              <a:spcBef>
                <a:spcPts val="85"/>
              </a:spcBef>
            </a:pPr>
            <a:r>
              <a:rPr lang="es-ES" sz="8300" i="0" spc="-705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Un’insolita</a:t>
            </a:r>
            <a:r>
              <a:rPr lang="es-ES" sz="8300" i="0" spc="-1235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 </a:t>
            </a:r>
            <a:r>
              <a:rPr lang="es-ES" sz="8300" i="0" spc="-570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causa</a:t>
            </a:r>
            <a:r>
              <a:rPr lang="es-ES" sz="8300" i="0" spc="-1220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 </a:t>
            </a:r>
            <a:r>
              <a:rPr lang="es-ES" sz="8300" i="0" spc="-590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di </a:t>
            </a:r>
            <a:r>
              <a:rPr lang="es-ES" sz="8300" i="0" spc="-790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addome</a:t>
            </a:r>
            <a:r>
              <a:rPr lang="es-ES" sz="8300" i="0" spc="-1270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 </a:t>
            </a:r>
            <a:r>
              <a:rPr lang="es-ES" sz="8300" i="0" spc="-530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acuto: </a:t>
            </a:r>
            <a:r>
              <a:rPr lang="es-ES" sz="8300" i="0" spc="-630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appendicite</a:t>
            </a:r>
            <a:r>
              <a:rPr lang="es-ES" sz="8300" i="0" spc="-1240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 </a:t>
            </a:r>
            <a:r>
              <a:rPr lang="es-ES" sz="8300" i="0" spc="-610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acuta</a:t>
            </a:r>
            <a:endParaRPr lang="es-ES" sz="8300" dirty="0">
              <a:solidFill>
                <a:schemeClr val="tx2">
                  <a:lumMod val="60000"/>
                  <a:lumOff val="40000"/>
                </a:schemeClr>
              </a:solidFill>
              <a:latin typeface="Tahoma"/>
              <a:cs typeface="Tahoma"/>
            </a:endParaRPr>
          </a:p>
          <a:p>
            <a:pPr marR="5080" algn="r">
              <a:spcBef>
                <a:spcPts val="844"/>
              </a:spcBef>
            </a:pPr>
            <a:r>
              <a:rPr lang="es-ES" sz="8300" i="0" spc="-730" dirty="0">
                <a:solidFill>
                  <a:schemeClr val="tx2">
                    <a:lumMod val="60000"/>
                    <a:lumOff val="40000"/>
                  </a:schemeClr>
                </a:solidFill>
                <a:latin typeface="Tahoma"/>
                <a:cs typeface="Tahoma"/>
              </a:rPr>
              <a:t>invaginata</a:t>
            </a:r>
            <a:endParaRPr lang="es-ES" sz="8300" dirty="0">
              <a:solidFill>
                <a:schemeClr val="tx2">
                  <a:lumMod val="60000"/>
                  <a:lumOff val="40000"/>
                </a:schemeClr>
              </a:solidFill>
              <a:latin typeface="Tahoma"/>
              <a:ea typeface="Tahoma"/>
              <a:cs typeface="Tahoma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-6"/>
            <a:ext cx="8917940" cy="11346180"/>
            <a:chOff x="0" y="-6"/>
            <a:chExt cx="8917940" cy="1134618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-6"/>
              <a:ext cx="7409373" cy="1134584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54969" y="0"/>
              <a:ext cx="1462876" cy="1134582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12137736" y="7579250"/>
            <a:ext cx="7772571" cy="3272050"/>
          </a:xfrm>
          <a:prstGeom prst="rect">
            <a:avLst/>
          </a:prstGeom>
          <a:ln>
            <a:noFill/>
          </a:ln>
        </p:spPr>
        <p:txBody>
          <a:bodyPr vert="horz" wrap="square" lIns="0" tIns="17145" rIns="0" bIns="0" rtlCol="0" anchor="t">
            <a:spAutoFit/>
          </a:bodyPr>
          <a:lstStyle/>
          <a:p>
            <a:pPr marL="12700">
              <a:spcBef>
                <a:spcPts val="135"/>
              </a:spcBef>
            </a:pPr>
            <a:r>
              <a:rPr sz="5350" b="1" dirty="0">
                <a:solidFill>
                  <a:schemeClr val="tx1"/>
                </a:solidFill>
                <a:latin typeface="Calibri"/>
                <a:cs typeface="Calibri"/>
              </a:rPr>
              <a:t>Magni</a:t>
            </a:r>
            <a:r>
              <a:rPr sz="5350" b="1" spc="20" dirty="0">
                <a:solidFill>
                  <a:schemeClr val="tx1"/>
                </a:solidFill>
                <a:latin typeface="Calibri"/>
                <a:cs typeface="Calibri"/>
              </a:rPr>
              <a:t> </a:t>
            </a:r>
            <a:r>
              <a:rPr lang="es-ES" sz="5350" b="1" spc="-25" dirty="0">
                <a:solidFill>
                  <a:schemeClr val="tx1"/>
                </a:solidFill>
                <a:latin typeface="Calibri"/>
                <a:cs typeface="Calibri"/>
              </a:rPr>
              <a:t>B., Schumacher G.</a:t>
            </a:r>
            <a:endParaRPr sz="5350" dirty="0">
              <a:solidFill>
                <a:schemeClr val="tx1"/>
              </a:solidFill>
              <a:latin typeface="Calibri"/>
              <a:cs typeface="Calibri"/>
            </a:endParaRPr>
          </a:p>
          <a:p>
            <a:pPr algn="l"/>
            <a:endParaRPr lang="en-US" sz="3950" dirty="0">
              <a:solidFill>
                <a:schemeClr val="tx1"/>
              </a:solidFill>
              <a:highlight>
                <a:srgbClr val="FFFFFF"/>
              </a:highlight>
              <a:latin typeface="Calibri"/>
              <a:ea typeface="Calibri"/>
              <a:cs typeface="Arial"/>
            </a:endParaRPr>
          </a:p>
          <a:p>
            <a:pPr algn="l"/>
            <a:r>
              <a:rPr lang="en-US" sz="3950" dirty="0" err="1">
                <a:solidFill>
                  <a:schemeClr val="tx1"/>
                </a:solidFill>
                <a:highlight>
                  <a:srgbClr val="FFFFFF"/>
                </a:highlight>
                <a:latin typeface="Calibri"/>
                <a:ea typeface="Calibri"/>
                <a:cs typeface="Arial"/>
              </a:rPr>
              <a:t>Unità</a:t>
            </a:r>
            <a:r>
              <a:rPr lang="en-US" sz="3950" dirty="0">
                <a:solidFill>
                  <a:schemeClr val="tx1"/>
                </a:solidFill>
                <a:highlight>
                  <a:srgbClr val="FFFFFF"/>
                </a:highlight>
                <a:latin typeface="Calibri"/>
                <a:ea typeface="Calibri"/>
                <a:cs typeface="Arial"/>
              </a:rPr>
              <a:t> </a:t>
            </a:r>
            <a:r>
              <a:rPr lang="en-US" sz="3950" dirty="0" err="1">
                <a:solidFill>
                  <a:schemeClr val="tx1"/>
                </a:solidFill>
                <a:highlight>
                  <a:srgbClr val="FFFFFF"/>
                </a:highlight>
                <a:latin typeface="Calibri"/>
                <a:ea typeface="Calibri"/>
                <a:cs typeface="Arial"/>
              </a:rPr>
              <a:t>Operativa</a:t>
            </a:r>
            <a:r>
              <a:rPr lang="en-US" sz="3950" dirty="0">
                <a:solidFill>
                  <a:schemeClr val="tx1"/>
                </a:solidFill>
                <a:highlight>
                  <a:srgbClr val="FFFFFF"/>
                </a:highlight>
                <a:latin typeface="Calibri"/>
                <a:ea typeface="Calibri"/>
                <a:cs typeface="Arial"/>
              </a:rPr>
              <a:t> di </a:t>
            </a:r>
            <a:r>
              <a:rPr lang="en-US" sz="3950" dirty="0" err="1">
                <a:solidFill>
                  <a:schemeClr val="tx1"/>
                </a:solidFill>
                <a:highlight>
                  <a:srgbClr val="FFFFFF"/>
                </a:highlight>
                <a:latin typeface="Calibri"/>
                <a:ea typeface="Calibri"/>
                <a:cs typeface="Arial"/>
              </a:rPr>
              <a:t>Chirurgia</a:t>
            </a:r>
            <a:r>
              <a:rPr lang="en-US" sz="3950" dirty="0">
                <a:solidFill>
                  <a:schemeClr val="tx1"/>
                </a:solidFill>
                <a:highlight>
                  <a:srgbClr val="FFFFFF"/>
                </a:highlight>
                <a:latin typeface="Calibri"/>
                <a:ea typeface="Calibri"/>
                <a:cs typeface="Arial"/>
              </a:rPr>
              <a:t> Generale</a:t>
            </a:r>
            <a:endParaRPr lang="es-ES" sz="3950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algn="l"/>
            <a:r>
              <a:rPr lang="en-US" sz="3950" dirty="0">
                <a:solidFill>
                  <a:schemeClr val="tx1"/>
                </a:solidFill>
                <a:highlight>
                  <a:srgbClr val="FFFFFF"/>
                </a:highlight>
                <a:latin typeface="Calibri"/>
                <a:ea typeface="Calibri"/>
                <a:cs typeface="Arial"/>
              </a:rPr>
              <a:t>Ospedale di </a:t>
            </a:r>
            <a:r>
              <a:rPr lang="en-US" sz="3950" dirty="0" err="1">
                <a:solidFill>
                  <a:schemeClr val="tx1"/>
                </a:solidFill>
                <a:highlight>
                  <a:srgbClr val="FFFFFF"/>
                </a:highlight>
                <a:latin typeface="Calibri"/>
                <a:ea typeface="Calibri"/>
                <a:cs typeface="Arial"/>
              </a:rPr>
              <a:t>Bressanone</a:t>
            </a:r>
            <a:r>
              <a:rPr lang="en-US" sz="3950" dirty="0">
                <a:solidFill>
                  <a:schemeClr val="tx1"/>
                </a:solidFill>
                <a:highlight>
                  <a:srgbClr val="FFFFFF"/>
                </a:highlight>
                <a:latin typeface="Calibri"/>
                <a:ea typeface="Calibri"/>
                <a:cs typeface="Arial"/>
              </a:rPr>
              <a:t> – ASDAA</a:t>
            </a:r>
            <a:endParaRPr lang="es-ES" sz="3950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algn="l"/>
            <a:r>
              <a:rPr lang="en-US" sz="3950" dirty="0" err="1">
                <a:solidFill>
                  <a:schemeClr val="tx1"/>
                </a:solidFill>
                <a:highlight>
                  <a:srgbClr val="FFFFFF"/>
                </a:highlight>
                <a:latin typeface="Calibri"/>
                <a:ea typeface="Calibri"/>
                <a:cs typeface="Arial"/>
              </a:rPr>
              <a:t>Bressanone</a:t>
            </a:r>
            <a:r>
              <a:rPr lang="en-US" sz="3950" dirty="0">
                <a:solidFill>
                  <a:schemeClr val="tx1"/>
                </a:solidFill>
                <a:highlight>
                  <a:srgbClr val="FFFFFF"/>
                </a:highlight>
                <a:latin typeface="Calibri"/>
                <a:ea typeface="Calibri"/>
                <a:cs typeface="Arial"/>
              </a:rPr>
              <a:t> (BZ), Italia</a:t>
            </a:r>
            <a:endParaRPr lang="es-ES" sz="3950" dirty="0">
              <a:solidFill>
                <a:schemeClr val="tx1"/>
              </a:solidFill>
              <a:latin typeface="Calibri"/>
              <a:ea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5754" y="4552572"/>
            <a:ext cx="18762813" cy="1162802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17286" y="4792145"/>
            <a:ext cx="1443990" cy="628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950" spc="-10" dirty="0">
                <a:solidFill>
                  <a:srgbClr val="FFFFFF"/>
                </a:solidFill>
                <a:latin typeface="Calibri"/>
                <a:cs typeface="Calibri"/>
              </a:rPr>
              <a:t>SCOPO</a:t>
            </a:r>
            <a:endParaRPr sz="395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502584" y="955813"/>
            <a:ext cx="4406466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0" dirty="0"/>
              <a:t>Introduzione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528151" y="892849"/>
            <a:ext cx="3801745" cy="868680"/>
            <a:chOff x="528151" y="892849"/>
            <a:chExt cx="3801745" cy="86868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8151" y="892849"/>
              <a:ext cx="3801613" cy="86829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35754" y="896825"/>
              <a:ext cx="3769360" cy="840105"/>
            </a:xfrm>
            <a:custGeom>
              <a:avLst/>
              <a:gdLst/>
              <a:ahLst/>
              <a:cxnLst/>
              <a:rect l="l" t="t" r="r" b="b"/>
              <a:pathLst>
                <a:path w="3769360" h="840105">
                  <a:moveTo>
                    <a:pt x="3629301" y="0"/>
                  </a:moveTo>
                  <a:lnTo>
                    <a:pt x="139980" y="0"/>
                  </a:lnTo>
                  <a:lnTo>
                    <a:pt x="95734" y="7136"/>
                  </a:lnTo>
                  <a:lnTo>
                    <a:pt x="57308" y="27007"/>
                  </a:lnTo>
                  <a:lnTo>
                    <a:pt x="27007" y="57308"/>
                  </a:lnTo>
                  <a:lnTo>
                    <a:pt x="7136" y="95734"/>
                  </a:lnTo>
                  <a:lnTo>
                    <a:pt x="0" y="139980"/>
                  </a:lnTo>
                  <a:lnTo>
                    <a:pt x="0" y="699850"/>
                  </a:lnTo>
                  <a:lnTo>
                    <a:pt x="7136" y="744095"/>
                  </a:lnTo>
                  <a:lnTo>
                    <a:pt x="27007" y="782521"/>
                  </a:lnTo>
                  <a:lnTo>
                    <a:pt x="57308" y="812822"/>
                  </a:lnTo>
                  <a:lnTo>
                    <a:pt x="95734" y="832694"/>
                  </a:lnTo>
                  <a:lnTo>
                    <a:pt x="139980" y="839830"/>
                  </a:lnTo>
                  <a:lnTo>
                    <a:pt x="3629301" y="839830"/>
                  </a:lnTo>
                  <a:lnTo>
                    <a:pt x="3673546" y="832694"/>
                  </a:lnTo>
                  <a:lnTo>
                    <a:pt x="3711972" y="812822"/>
                  </a:lnTo>
                  <a:lnTo>
                    <a:pt x="3742273" y="782521"/>
                  </a:lnTo>
                  <a:lnTo>
                    <a:pt x="3762145" y="744095"/>
                  </a:lnTo>
                  <a:lnTo>
                    <a:pt x="3769281" y="699850"/>
                  </a:lnTo>
                  <a:lnTo>
                    <a:pt x="3769281" y="139980"/>
                  </a:lnTo>
                  <a:lnTo>
                    <a:pt x="3762145" y="95734"/>
                  </a:lnTo>
                  <a:lnTo>
                    <a:pt x="3742273" y="57308"/>
                  </a:lnTo>
                  <a:lnTo>
                    <a:pt x="3711972" y="27007"/>
                  </a:lnTo>
                  <a:lnTo>
                    <a:pt x="3673546" y="7136"/>
                  </a:lnTo>
                  <a:lnTo>
                    <a:pt x="3629301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7873679" y="984042"/>
            <a:ext cx="1544955" cy="868680"/>
            <a:chOff x="17873679" y="984042"/>
            <a:chExt cx="1544955" cy="868680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873679" y="984042"/>
              <a:ext cx="1544617" cy="86829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7881287" y="988017"/>
              <a:ext cx="1512570" cy="840105"/>
            </a:xfrm>
            <a:custGeom>
              <a:avLst/>
              <a:gdLst/>
              <a:ahLst/>
              <a:cxnLst/>
              <a:rect l="l" t="t" r="r" b="b"/>
              <a:pathLst>
                <a:path w="1512569" h="840105">
                  <a:moveTo>
                    <a:pt x="1372291" y="0"/>
                  </a:moveTo>
                  <a:lnTo>
                    <a:pt x="139980" y="0"/>
                  </a:lnTo>
                  <a:lnTo>
                    <a:pt x="95734" y="7136"/>
                  </a:lnTo>
                  <a:lnTo>
                    <a:pt x="57308" y="27007"/>
                  </a:lnTo>
                  <a:lnTo>
                    <a:pt x="27007" y="57308"/>
                  </a:lnTo>
                  <a:lnTo>
                    <a:pt x="7136" y="95734"/>
                  </a:lnTo>
                  <a:lnTo>
                    <a:pt x="0" y="139980"/>
                  </a:lnTo>
                  <a:lnTo>
                    <a:pt x="0" y="699850"/>
                  </a:lnTo>
                  <a:lnTo>
                    <a:pt x="7136" y="744095"/>
                  </a:lnTo>
                  <a:lnTo>
                    <a:pt x="27007" y="782521"/>
                  </a:lnTo>
                  <a:lnTo>
                    <a:pt x="57308" y="812822"/>
                  </a:lnTo>
                  <a:lnTo>
                    <a:pt x="95734" y="832694"/>
                  </a:lnTo>
                  <a:lnTo>
                    <a:pt x="139980" y="839830"/>
                  </a:lnTo>
                  <a:lnTo>
                    <a:pt x="1372291" y="839830"/>
                  </a:lnTo>
                  <a:lnTo>
                    <a:pt x="1416537" y="832694"/>
                  </a:lnTo>
                  <a:lnTo>
                    <a:pt x="1454963" y="812822"/>
                  </a:lnTo>
                  <a:lnTo>
                    <a:pt x="1485264" y="782521"/>
                  </a:lnTo>
                  <a:lnTo>
                    <a:pt x="1505136" y="744095"/>
                  </a:lnTo>
                  <a:lnTo>
                    <a:pt x="1512272" y="699850"/>
                  </a:lnTo>
                  <a:lnTo>
                    <a:pt x="1512272" y="139980"/>
                  </a:lnTo>
                  <a:lnTo>
                    <a:pt x="1505136" y="95734"/>
                  </a:lnTo>
                  <a:lnTo>
                    <a:pt x="1485264" y="57308"/>
                  </a:lnTo>
                  <a:lnTo>
                    <a:pt x="1454963" y="27007"/>
                  </a:lnTo>
                  <a:lnTo>
                    <a:pt x="1416537" y="7136"/>
                  </a:lnTo>
                  <a:lnTo>
                    <a:pt x="1372291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287783" y="9956323"/>
            <a:ext cx="12231165" cy="752437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55993" y="9753062"/>
            <a:ext cx="5720150" cy="1076477"/>
          </a:xfrm>
          <a:prstGeom prst="rect">
            <a:avLst/>
          </a:prstGeom>
        </p:spPr>
      </p:pic>
      <p:graphicFrame>
        <p:nvGraphicFramePr>
          <p:cNvPr id="15" name="Diagrama 14">
            <a:extLst>
              <a:ext uri="{FF2B5EF4-FFF2-40B4-BE49-F238E27FC236}">
                <a16:creationId xmlns:a16="http://schemas.microsoft.com/office/drawing/2014/main" id="{CD09BB77-D759-7B6D-0A18-430AAEA1B3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36790303"/>
              </p:ext>
            </p:extLst>
          </p:nvPr>
        </p:nvGraphicFramePr>
        <p:xfrm>
          <a:off x="1746249" y="2200399"/>
          <a:ext cx="16135037" cy="22609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6" name="Diagrama 15">
            <a:extLst>
              <a:ext uri="{FF2B5EF4-FFF2-40B4-BE49-F238E27FC236}">
                <a16:creationId xmlns:a16="http://schemas.microsoft.com/office/drawing/2014/main" id="{EC5E4AEB-014B-BEB6-B843-0F775356A8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07924110"/>
              </p:ext>
            </p:extLst>
          </p:nvPr>
        </p:nvGraphicFramePr>
        <p:xfrm>
          <a:off x="1746524" y="6130925"/>
          <a:ext cx="16127155" cy="3048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Graphic spid="16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87783" y="9956323"/>
            <a:ext cx="12231165" cy="75243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5993" y="9753062"/>
            <a:ext cx="5720150" cy="1076477"/>
          </a:xfrm>
          <a:prstGeom prst="rect">
            <a:avLst/>
          </a:prstGeom>
        </p:spPr>
      </p:pic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7254D7CD-152F-3E61-6CA5-054634F88C5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2916021"/>
              </p:ext>
            </p:extLst>
          </p:nvPr>
        </p:nvGraphicFramePr>
        <p:xfrm>
          <a:off x="486086" y="771436"/>
          <a:ext cx="10744200" cy="87122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object 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824834" y="6495861"/>
            <a:ext cx="7978669" cy="4490463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824833" y="382799"/>
            <a:ext cx="7978670" cy="4749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D8D37AC-1700-8F44-9BA5-539B5281FB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3D58CC6-7A96-1C42-B074-9531C14DAB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5440CCA-FB9C-6343-BAB1-0E6C779624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201E217-B94E-0C46-907F-81BE8EE668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AFC09CE-1108-7643-A38C-FFBD66A0E4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F0B41A9-A8CD-A74B-8013-C35E649A1A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2337B06-C6A0-F74C-9992-62A6E97882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DC27A3D-79F8-0A49-BCEF-A248F638E1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A38B913-DFFC-6849-832D-E114B5C05C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028E074-CB55-1E44-859E-CE43A93846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5DF4E9B-FAEA-2441-9AB4-3262EE02F5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0FACC6B-E997-2448-8F6B-22CCEE0AD0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E9BE56D-835E-6A4C-A12D-14650150E1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4AAD51F-E30B-8F42-8B83-FBD7DDB510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8934" y="311573"/>
            <a:ext cx="18690619" cy="324533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2271" y="7877836"/>
            <a:ext cx="17563023" cy="152819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327833" y="9656148"/>
            <a:ext cx="11448431" cy="1463028"/>
          </a:xfrm>
          <a:prstGeom prst="rect">
            <a:avLst/>
          </a:prstGeom>
        </p:spPr>
      </p:pic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3F630D41-3F0C-7BF2-B15E-5FA7EAA18B0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9564538"/>
              </p:ext>
            </p:extLst>
          </p:nvPr>
        </p:nvGraphicFramePr>
        <p:xfrm>
          <a:off x="778934" y="3997325"/>
          <a:ext cx="18690619" cy="371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745723A-939D-1B4A-9D41-64EF6FE280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26010A7-19DA-8240-8A95-D638F03126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B7699F3-BDA7-274F-BEA9-F2D24BC69F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53B16F5-6854-4A4E-BED3-A836E6BC9D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297120F-35C5-F749-8DF2-A829124646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18F0512-75B9-2740-9ADC-4334A89A9D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75011FF-2D36-E14D-A9E4-2BAECBF1BC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67F1F62-31B9-1044-AB79-794B0D763D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182</Words>
  <Application>Microsoft Macintosh PowerPoint</Application>
  <PresentationFormat>Personalizado</PresentationFormat>
  <Paragraphs>25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Calibri</vt:lpstr>
      <vt:lpstr>Tahoma</vt:lpstr>
      <vt:lpstr>Office Theme</vt:lpstr>
      <vt:lpstr>Un’insolita causa di addome acuto: appendicite acuta invaginata</vt:lpstr>
      <vt:lpstr>Introduzione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Román Oberti</cp:lastModifiedBy>
  <cp:revision>81</cp:revision>
  <dcterms:created xsi:type="dcterms:W3CDTF">2026-01-09T06:28:16Z</dcterms:created>
  <dcterms:modified xsi:type="dcterms:W3CDTF">2026-01-09T21:57:28Z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2026-01-08T00:00:00Z</vt:filetime>
  </property>
  <property fmtid="{D5CDD505-2E9C-101B-9397-08002B2CF9AE}" pid="3" name="LastSaved">
    <vt:filetime>2026-01-09T00:00:00Z</vt:filetime>
  </property>
</Properties>
</file>