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56" r:id="rId2"/>
    <p:sldId id="270" r:id="rId3"/>
    <p:sldId id="271" r:id="rId4"/>
    <p:sldId id="272" r:id="rId5"/>
  </p:sldIdLst>
  <p:sldSz cx="50399950" cy="28440063"/>
  <p:notesSz cx="6858000" cy="9144000"/>
  <p:embeddedFontLst>
    <p:embeddedFont>
      <p:font typeface="Barlow Bold" pitchFamily="2" charset="77"/>
      <p:regular r:id="rId7"/>
      <p:bold r:id="rId8"/>
    </p:embeddedFont>
    <p:embeddedFont>
      <p:font typeface="Barlow Ultra-Bold" pitchFamily="2" charset="77"/>
      <p:regular r:id="rId9"/>
      <p:bold r:id="rId10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13" autoAdjust="0"/>
    <p:restoredTop sz="93025" autoAdjust="0"/>
  </p:normalViewPr>
  <p:slideViewPr>
    <p:cSldViewPr>
      <p:cViewPr varScale="1">
        <p:scale>
          <a:sx n="24" d="100"/>
          <a:sy n="24" d="100"/>
        </p:scale>
        <p:origin x="968" y="264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1EA18-369B-3743-AF20-3C6BA4320E3E}" type="datetimeFigureOut">
              <a:rPr lang="it-IT" smtClean="0"/>
              <a:t>09/01/26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C1E8A-D4D7-0946-A2F7-889AD7FC831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653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C1E8A-D4D7-0946-A2F7-889AD7FC8312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6278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C1E8A-D4D7-0946-A2F7-889AD7FC8312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1010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33216" y="24224817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4148" y="-6270487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6786225" y="-6255032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2286609" y="3183363"/>
            <a:ext cx="28234895" cy="80345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OCCLUSIONE INTESTINALE IN ERNIA FEMORALE RECIDIVA INCARCERTA:  </a:t>
            </a:r>
          </a:p>
          <a:p>
            <a:pPr algn="ctr">
              <a:lnSpc>
                <a:spcPct val="150000"/>
              </a:lnSpc>
            </a:pPr>
            <a:r>
              <a:rPr lang="en-US" sz="121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re –TAPP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Emilia Masci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1135852" y="24767493"/>
            <a:ext cx="7686123" cy="1111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9373181" y="15750906"/>
            <a:ext cx="19306871" cy="848835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/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/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S.C.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</a:t>
            </a:r>
          </a:p>
          <a:p>
            <a:pPr algn="r"/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P.O. Città di Sesto San Giovanni</a:t>
            </a:r>
          </a:p>
          <a:p>
            <a:pPr algn="r"/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ASST NORD MILANO</a:t>
            </a:r>
          </a:p>
          <a:p>
            <a:pPr algn="r"/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Giuseppe Faillace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5775" y="2292611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 cstate="print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16909A5D-727D-2B85-288C-9D47361D7793}"/>
              </a:ext>
            </a:extLst>
          </p:cNvPr>
          <p:cNvSpPr/>
          <p:nvPr/>
        </p:nvSpPr>
        <p:spPr>
          <a:xfrm flipH="1">
            <a:off x="2949575" y="1253562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900" b="1" dirty="0">
                <a:solidFill>
                  <a:schemeClr val="bg1"/>
                </a:solidFill>
              </a:rPr>
              <a:t>  Caso clinico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82A39DAC-8BB5-91D1-66B2-EE01943F4E79}"/>
              </a:ext>
            </a:extLst>
          </p:cNvPr>
          <p:cNvSpPr txBox="1"/>
          <p:nvPr/>
        </p:nvSpPr>
        <p:spPr>
          <a:xfrm>
            <a:off x="2967692" y="2561431"/>
            <a:ext cx="22250399" cy="18165954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/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Paziente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B.G.</a:t>
            </a: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Data di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nascita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03.01.1963</a:t>
            </a: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Sesso: M</a:t>
            </a:r>
          </a:p>
          <a:p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Diagnosi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ernia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inguinale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bilaterale</a:t>
            </a:r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TC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addome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basale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preoperatoria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: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ernia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inguinale con porta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erniaria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1,8 cm e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sacco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a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contenuto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adiposo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4,3 x 1,9 cm.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Accenno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a minima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ernia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inguiale</a:t>
            </a:r>
            <a:r>
              <a:rPr lang="en-US" sz="8000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dx.</a:t>
            </a:r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11.03.25: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intervento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TAPP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bilaterale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  <a:p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(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ernia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inguinale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diretta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bilaterale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)</a:t>
            </a:r>
          </a:p>
        </p:txBody>
      </p:sp>
      <p:pic>
        <p:nvPicPr>
          <p:cNvPr id="5" name="tac peroperatoria BUSHI template">
            <a:hlinkClick r:id="" action="ppaction://media"/>
            <a:extLst>
              <a:ext uri="{FF2B5EF4-FFF2-40B4-BE49-F238E27FC236}">
                <a16:creationId xmlns:a16="http://schemas.microsoft.com/office/drawing/2014/main" id="{811D4AFE-103A-03BB-1A15-4460211AF56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27293" t="40954" r="28751" b="30822"/>
          <a:stretch>
            <a:fillRect/>
          </a:stretch>
        </p:blipFill>
        <p:spPr>
          <a:xfrm>
            <a:off x="26571575" y="7209631"/>
            <a:ext cx="17983200" cy="11448199"/>
          </a:xfrm>
          <a:prstGeom prst="rect">
            <a:avLst/>
          </a:prstGeom>
          <a:ln w="107950" cap="rnd">
            <a:solidFill>
              <a:srgbClr val="C8C6BD"/>
            </a:solidFill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171450" prst="hardEdge"/>
            <a:extrusionClr>
              <a:srgbClr val="FFFFFF"/>
            </a:extrusionClr>
          </a:sp3d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24B13D0D-154A-8653-6DA5-8743F8290CB4}"/>
              </a:ext>
            </a:extLst>
          </p:cNvPr>
          <p:cNvSpPr/>
          <p:nvPr/>
        </p:nvSpPr>
        <p:spPr>
          <a:xfrm>
            <a:off x="26469551" y="7133431"/>
            <a:ext cx="18085224" cy="11582400"/>
          </a:xfrm>
          <a:prstGeom prst="rect">
            <a:avLst/>
          </a:prstGeom>
          <a:noFill/>
          <a:ln w="273050" cmpd="sng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5775" y="2292611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 cstate="print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16909A5D-727D-2B85-288C-9D47361D7793}"/>
              </a:ext>
            </a:extLst>
          </p:cNvPr>
          <p:cNvSpPr/>
          <p:nvPr/>
        </p:nvSpPr>
        <p:spPr>
          <a:xfrm flipH="1">
            <a:off x="2949575" y="1253562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900" b="1" dirty="0">
                <a:solidFill>
                  <a:schemeClr val="bg1"/>
                </a:solidFill>
              </a:rPr>
              <a:t>  Accesso urgente in P.S. 8 mesi dopo…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82A39DAC-8BB5-91D1-66B2-EE01943F4E79}"/>
              </a:ext>
            </a:extLst>
          </p:cNvPr>
          <p:cNvSpPr txBox="1"/>
          <p:nvPr/>
        </p:nvSpPr>
        <p:spPr>
          <a:xfrm>
            <a:off x="2949575" y="5137054"/>
            <a:ext cx="22250399" cy="18165954"/>
          </a:xfrm>
          <a:prstGeom prst="rect">
            <a:avLst/>
          </a:prstGeom>
        </p:spPr>
        <p:txBody>
          <a:bodyPr lIns="0" tIns="0" rIns="0" bIns="0" rtlCol="0" anchor="t"/>
          <a:lstStyle/>
          <a:p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18.11.25: 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accesso in P.S. per dolore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addominale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e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vomito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da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alcune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ore</a:t>
            </a:r>
          </a:p>
          <a:p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  <a:p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  <a:p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sym typeface="Avenir Bold Italics"/>
              </a:rPr>
              <a:t>TC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sym typeface="Avenir Bold Italics"/>
              </a:rPr>
              <a:t>addome</a:t>
            </a:r>
            <a:r>
              <a:rPr lang="en-US" sz="9921" b="1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sym typeface="Avenir Bold Italics"/>
              </a:rPr>
              <a:t>basale</a:t>
            </a:r>
            <a:r>
              <a:rPr lang="en-US" sz="9921" b="1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sym typeface="Avenir Bold Italics"/>
              </a:rPr>
              <a:t>urgente</a:t>
            </a:r>
            <a:r>
              <a:rPr lang="en-US" sz="9921" b="1" dirty="0">
                <a:solidFill>
                  <a:srgbClr val="0070C0"/>
                </a:solidFill>
                <a:latin typeface="+mj-lt"/>
                <a:sym typeface="Avenir Bold Italics"/>
              </a:rPr>
              <a:t>: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distensione</a:t>
            </a:r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  <a:p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con LIA di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anse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del tenue in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quadro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di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occlusione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intestinale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meccanica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a monte di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ansa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erniata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in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sede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inguinale dx. Falda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fluida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</a:t>
            </a:r>
            <a:r>
              <a:rPr lang="en-US" sz="8000" dirty="0" err="1">
                <a:solidFill>
                  <a:srgbClr val="0070C0"/>
                </a:solidFill>
                <a:latin typeface="+mj-lt"/>
                <a:sym typeface="Avenir Bold Italics"/>
              </a:rPr>
              <a:t>nel</a:t>
            </a:r>
            <a:r>
              <a:rPr lang="en-US" sz="8000" dirty="0">
                <a:solidFill>
                  <a:srgbClr val="0070C0"/>
                </a:solidFill>
                <a:latin typeface="+mj-lt"/>
                <a:sym typeface="Avenir Bold Italics"/>
              </a:rPr>
              <a:t> Douglas.</a:t>
            </a:r>
          </a:p>
          <a:p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24B13D0D-154A-8653-6DA5-8743F8290CB4}"/>
              </a:ext>
            </a:extLst>
          </p:cNvPr>
          <p:cNvSpPr/>
          <p:nvPr/>
        </p:nvSpPr>
        <p:spPr>
          <a:xfrm>
            <a:off x="27562175" y="5380831"/>
            <a:ext cx="17830800" cy="14554200"/>
          </a:xfrm>
          <a:prstGeom prst="rect">
            <a:avLst/>
          </a:prstGeom>
          <a:noFill/>
          <a:ln w="273050" cmpd="sng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pic>
        <p:nvPicPr>
          <p:cNvPr id="7" name="Bushi tac ps template">
            <a:hlinkClick r:id="" action="ppaction://media"/>
            <a:extLst>
              <a:ext uri="{FF2B5EF4-FFF2-40B4-BE49-F238E27FC236}">
                <a16:creationId xmlns:a16="http://schemas.microsoft.com/office/drawing/2014/main" id="{2CFF1CCF-4232-816B-26E8-DAC19C7736E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28740" t="38395" r="27953" b="26150"/>
          <a:stretch>
            <a:fillRect/>
          </a:stretch>
        </p:blipFill>
        <p:spPr>
          <a:xfrm>
            <a:off x="27714575" y="5533231"/>
            <a:ext cx="17512215" cy="1428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5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5775" y="22926119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5" cstate="print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16909A5D-727D-2B85-288C-9D47361D7793}"/>
              </a:ext>
            </a:extLst>
          </p:cNvPr>
          <p:cNvSpPr/>
          <p:nvPr/>
        </p:nvSpPr>
        <p:spPr>
          <a:xfrm flipH="1">
            <a:off x="2949575" y="1253562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900" b="1" dirty="0">
                <a:solidFill>
                  <a:schemeClr val="bg1"/>
                </a:solidFill>
              </a:rPr>
              <a:t>Re-TAPP dx urgente per ernia femorale recidiva incarcerata</a:t>
            </a: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82A39DAC-8BB5-91D1-66B2-EE01943F4E79}"/>
              </a:ext>
            </a:extLst>
          </p:cNvPr>
          <p:cNvSpPr txBox="1"/>
          <p:nvPr/>
        </p:nvSpPr>
        <p:spPr>
          <a:xfrm>
            <a:off x="1269175" y="5087347"/>
            <a:ext cx="16996600" cy="18165954"/>
          </a:xfrm>
          <a:prstGeom prst="rect">
            <a:avLst/>
          </a:prstGeom>
        </p:spPr>
        <p:txBody>
          <a:bodyPr lIns="0" tIns="0" rIns="0" bIns="0" rtlCol="0" anchor="t"/>
          <a:lstStyle/>
          <a:p>
            <a:endParaRPr lang="en-US" sz="9921" b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18.11.25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Intervento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b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urgente</a:t>
            </a:r>
            <a:r>
              <a:rPr lang="en-US" sz="9921" b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re-TAPP dx: 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  <a:p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riscontro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ernia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femorale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dx a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contenuto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viscerale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(ridotto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all’induzione</a:t>
            </a:r>
            <a:r>
              <a:rPr lang="en-US" sz="992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), voluminoso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lipoma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femorale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dx e lipoma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obliquo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esterno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dx. Ansa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ileale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iperemica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 senza </a:t>
            </a:r>
            <a:r>
              <a:rPr lang="en-US" sz="992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segni</a:t>
            </a:r>
            <a:r>
              <a:rPr lang="en-US" sz="992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di ischemia</a:t>
            </a:r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  <a:p>
            <a:endParaRPr lang="en-US" sz="8000" dirty="0">
              <a:solidFill>
                <a:srgbClr val="0070C0"/>
              </a:solidFill>
              <a:latin typeface="+mj-lt"/>
              <a:sym typeface="Avenir Bold Italics"/>
            </a:endParaRPr>
          </a:p>
        </p:txBody>
      </p:sp>
      <p:pic>
        <p:nvPicPr>
          <p:cNvPr id="11" name="re TAPP PPT">
            <a:hlinkClick r:id="" action="ppaction://media"/>
            <a:extLst>
              <a:ext uri="{FF2B5EF4-FFF2-40B4-BE49-F238E27FC236}">
                <a16:creationId xmlns:a16="http://schemas.microsoft.com/office/drawing/2014/main" id="{69DCF9E8-558A-DA0B-D98D-840E433980F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33742" t="40763" r="34046" b="41030"/>
          <a:stretch>
            <a:fillRect/>
          </a:stretch>
        </p:blipFill>
        <p:spPr>
          <a:xfrm>
            <a:off x="21778864" y="5900925"/>
            <a:ext cx="23698200" cy="13394633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24B13D0D-154A-8653-6DA5-8743F8290CB4}"/>
              </a:ext>
            </a:extLst>
          </p:cNvPr>
          <p:cNvSpPr/>
          <p:nvPr/>
        </p:nvSpPr>
        <p:spPr>
          <a:xfrm>
            <a:off x="21851533" y="5900924"/>
            <a:ext cx="23488454" cy="13394633"/>
          </a:xfrm>
          <a:prstGeom prst="rect">
            <a:avLst/>
          </a:prstGeom>
          <a:noFill/>
          <a:ln w="273050" cmpd="sng">
            <a:solidFill>
              <a:srgbClr val="00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834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854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211</Words>
  <Application>Microsoft Macintosh PowerPoint</Application>
  <PresentationFormat>Personalizzato</PresentationFormat>
  <Paragraphs>35</Paragraphs>
  <Slides>4</Slides>
  <Notes>2</Notes>
  <HiddenSlides>0</HiddenSlides>
  <MMClips>3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Barlow Bold</vt:lpstr>
      <vt:lpstr>Arial</vt:lpstr>
      <vt:lpstr>Barlow Ultra-Bold</vt:lpstr>
      <vt:lpstr>Aptos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MARIOTTI Mattia</cp:lastModifiedBy>
  <cp:revision>16</cp:revision>
  <dcterms:created xsi:type="dcterms:W3CDTF">2006-08-16T00:00:00Z</dcterms:created>
  <dcterms:modified xsi:type="dcterms:W3CDTF">2026-01-09T10:20:04Z</dcterms:modified>
  <dc:identifier>DAG35qkUN5c</dc:identifier>
</cp:coreProperties>
</file>