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0"/>
  </p:notesMasterIdLst>
  <p:sldIdLst>
    <p:sldId id="256" r:id="rId2"/>
    <p:sldId id="270" r:id="rId3"/>
    <p:sldId id="272" r:id="rId4"/>
    <p:sldId id="273" r:id="rId5"/>
    <p:sldId id="276" r:id="rId6"/>
    <p:sldId id="278" r:id="rId7"/>
    <p:sldId id="277" r:id="rId8"/>
    <p:sldId id="271" r:id="rId9"/>
  </p:sldIdLst>
  <p:sldSz cx="50399950" cy="28440063"/>
  <p:notesSz cx="6858000" cy="9144000"/>
  <p:embeddedFontLst>
    <p:embeddedFont>
      <p:font typeface="Barlow Bold" pitchFamily="2" charset="77"/>
      <p:regular r:id="rId11"/>
      <p:bold r:id="rId12"/>
    </p:embeddedFont>
  </p:embeddedFontLst>
  <p:defaultTextStyle>
    <a:defPPr>
      <a:defRPr lang="en-US"/>
    </a:defPPr>
    <a:lvl1pPr marL="0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1pPr>
    <a:lvl2pPr marL="1261415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2pPr>
    <a:lvl3pPr marL="2522830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3pPr>
    <a:lvl4pPr marL="378424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4pPr>
    <a:lvl5pPr marL="5045659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5pPr>
    <a:lvl6pPr marL="630707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6pPr>
    <a:lvl7pPr marL="7568489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7pPr>
    <a:lvl8pPr marL="882990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8pPr>
    <a:lvl9pPr marL="10091318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972" userDrawn="1">
          <p15:clr>
            <a:srgbClr val="A4A3A4"/>
          </p15:clr>
        </p15:guide>
        <p15:guide id="2" pos="793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464" autoAdjust="0"/>
    <p:restoredTop sz="94601" autoAdjust="0"/>
  </p:normalViewPr>
  <p:slideViewPr>
    <p:cSldViewPr>
      <p:cViewPr varScale="1">
        <p:scale>
          <a:sx n="21" d="100"/>
          <a:sy n="21" d="100"/>
        </p:scale>
        <p:origin x="208" y="440"/>
      </p:cViewPr>
      <p:guideLst>
        <p:guide orient="horz" pos="5972"/>
        <p:guide pos="793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3E940D-1B6F-104F-9C60-FAC0ED210201}" type="datetimeFigureOut">
              <a:rPr lang="it-IT" smtClean="0"/>
              <a:t>09/01/26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93738" y="1143000"/>
            <a:ext cx="54705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86071E-2A3B-A543-BA84-C2707FF4049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782244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89998" y="5889903"/>
            <a:ext cx="21419979" cy="40641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79996" y="10744024"/>
            <a:ext cx="17639983" cy="48453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59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5199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7799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039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299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559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819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0624" y="12183584"/>
            <a:ext cx="21419979" cy="3765675"/>
          </a:xfrm>
        </p:spPr>
        <p:txBody>
          <a:bodyPr anchor="t"/>
          <a:lstStyle>
            <a:lvl1pPr algn="l">
              <a:defRPr sz="11024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90624" y="8036076"/>
            <a:ext cx="21419979" cy="4147508"/>
          </a:xfrm>
        </p:spPr>
        <p:txBody>
          <a:bodyPr anchor="b"/>
          <a:lstStyle>
            <a:lvl1pPr marL="0" indent="0">
              <a:buNone/>
              <a:defRPr sz="5512">
                <a:solidFill>
                  <a:schemeClr val="tx1">
                    <a:tint val="75000"/>
                  </a:schemeClr>
                </a:solidFill>
              </a:defRPr>
            </a:lvl1pPr>
            <a:lvl2pPr marL="1259997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2pPr>
            <a:lvl3pPr marL="2519995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3pPr>
            <a:lvl4pPr marL="377999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4pPr>
            <a:lvl5pPr marL="503999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5pPr>
            <a:lvl6pPr marL="6299987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6pPr>
            <a:lvl7pPr marL="7559985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7pPr>
            <a:lvl8pPr marL="881998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9999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809987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244066"/>
            <a:ext cx="11134365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9999" y="6012791"/>
            <a:ext cx="11134365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801239" y="4244066"/>
            <a:ext cx="11138739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801239" y="6012791"/>
            <a:ext cx="11138739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0000" y="754890"/>
            <a:ext cx="8290618" cy="3212674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52490" y="754892"/>
            <a:ext cx="14087486" cy="16181871"/>
          </a:xfrm>
        </p:spPr>
        <p:txBody>
          <a:bodyPr/>
          <a:lstStyle>
            <a:lvl1pPr>
              <a:defRPr sz="8819"/>
            </a:lvl1pPr>
            <a:lvl2pPr>
              <a:defRPr sz="7717"/>
            </a:lvl2pPr>
            <a:lvl3pPr>
              <a:defRPr sz="6614"/>
            </a:lvl3pPr>
            <a:lvl4pPr>
              <a:defRPr sz="5512"/>
            </a:lvl4pPr>
            <a:lvl5pPr>
              <a:defRPr sz="5512"/>
            </a:lvl5pPr>
            <a:lvl6pPr>
              <a:defRPr sz="5512"/>
            </a:lvl6pPr>
            <a:lvl7pPr>
              <a:defRPr sz="5512"/>
            </a:lvl7pPr>
            <a:lvl8pPr>
              <a:defRPr sz="5512"/>
            </a:lvl8pPr>
            <a:lvl9pPr>
              <a:defRPr sz="551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60000" y="3967566"/>
            <a:ext cx="8290618" cy="12969197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9371" y="13272029"/>
            <a:ext cx="15119985" cy="1566838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39371" y="1694115"/>
            <a:ext cx="15119985" cy="11376025"/>
          </a:xfrm>
        </p:spPr>
        <p:txBody>
          <a:bodyPr/>
          <a:lstStyle>
            <a:lvl1pPr marL="0" indent="0">
              <a:buNone/>
              <a:defRPr sz="8819"/>
            </a:lvl1pPr>
            <a:lvl2pPr marL="1259997" indent="0">
              <a:buNone/>
              <a:defRPr sz="7717"/>
            </a:lvl2pPr>
            <a:lvl3pPr marL="2519995" indent="0">
              <a:buNone/>
              <a:defRPr sz="6614"/>
            </a:lvl3pPr>
            <a:lvl4pPr marL="3779992" indent="0">
              <a:buNone/>
              <a:defRPr sz="5512"/>
            </a:lvl4pPr>
            <a:lvl5pPr marL="5039990" indent="0">
              <a:buNone/>
              <a:defRPr sz="5512"/>
            </a:lvl5pPr>
            <a:lvl6pPr marL="6299987" indent="0">
              <a:buNone/>
              <a:defRPr sz="5512"/>
            </a:lvl6pPr>
            <a:lvl7pPr marL="7559985" indent="0">
              <a:buNone/>
              <a:defRPr sz="5512"/>
            </a:lvl7pPr>
            <a:lvl8pPr marL="8819982" indent="0">
              <a:buNone/>
              <a:defRPr sz="5512"/>
            </a:lvl8pPr>
            <a:lvl9pPr marL="10079980" indent="0">
              <a:buNone/>
              <a:defRPr sz="5512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39371" y="14838868"/>
            <a:ext cx="15119985" cy="2225170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8269982" y="759282"/>
            <a:ext cx="5669994" cy="16177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9999" y="759282"/>
            <a:ext cx="16589984" cy="16177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9999" y="759281"/>
            <a:ext cx="22679978" cy="31600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424011"/>
            <a:ext cx="22679978" cy="125127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9999" y="17573151"/>
            <a:ext cx="5879994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609992" y="17573151"/>
            <a:ext cx="7979992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8059982" y="17573151"/>
            <a:ext cx="5879994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519995" rtl="0" eaLnBrk="1" latinLnBrk="0" hangingPunct="1">
        <a:spcBef>
          <a:spcPct val="0"/>
        </a:spcBef>
        <a:buNone/>
        <a:defRPr sz="1212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44998" indent="-944998" algn="l" defTabSz="2519995" rtl="0" eaLnBrk="1" latinLnBrk="0" hangingPunct="1">
        <a:spcBef>
          <a:spcPct val="20000"/>
        </a:spcBef>
        <a:buFont typeface="Arial" pitchFamily="34" charset="0"/>
        <a:buChar char="•"/>
        <a:defRPr sz="8819" kern="1200">
          <a:solidFill>
            <a:schemeClr val="tx1"/>
          </a:solidFill>
          <a:latin typeface="+mn-lt"/>
          <a:ea typeface="+mn-ea"/>
          <a:cs typeface="+mn-cs"/>
        </a:defRPr>
      </a:lvl1pPr>
      <a:lvl2pPr marL="2047496" indent="-787498" algn="l" defTabSz="2519995" rtl="0" eaLnBrk="1" latinLnBrk="0" hangingPunct="1">
        <a:spcBef>
          <a:spcPct val="20000"/>
        </a:spcBef>
        <a:buFont typeface="Arial" pitchFamily="34" charset="0"/>
        <a:buChar char="–"/>
        <a:defRPr sz="7717" kern="1200">
          <a:solidFill>
            <a:schemeClr val="tx1"/>
          </a:solidFill>
          <a:latin typeface="+mn-lt"/>
          <a:ea typeface="+mn-ea"/>
          <a:cs typeface="+mn-cs"/>
        </a:defRPr>
      </a:lvl2pPr>
      <a:lvl3pPr marL="314999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6614" kern="1200">
          <a:solidFill>
            <a:schemeClr val="tx1"/>
          </a:solidFill>
          <a:latin typeface="+mn-lt"/>
          <a:ea typeface="+mn-ea"/>
          <a:cs typeface="+mn-cs"/>
        </a:defRPr>
      </a:lvl3pPr>
      <a:lvl4pPr marL="4409991" indent="-629999" algn="l" defTabSz="2519995" rtl="0" eaLnBrk="1" latinLnBrk="0" hangingPunct="1">
        <a:spcBef>
          <a:spcPct val="20000"/>
        </a:spcBef>
        <a:buFont typeface="Arial" pitchFamily="34" charset="0"/>
        <a:buChar char="–"/>
        <a:defRPr sz="5512" kern="1200">
          <a:solidFill>
            <a:schemeClr val="tx1"/>
          </a:solidFill>
          <a:latin typeface="+mn-lt"/>
          <a:ea typeface="+mn-ea"/>
          <a:cs typeface="+mn-cs"/>
        </a:defRPr>
      </a:lvl4pPr>
      <a:lvl5pPr marL="5669989" indent="-629999" algn="l" defTabSz="2519995" rtl="0" eaLnBrk="1" latinLnBrk="0" hangingPunct="1">
        <a:spcBef>
          <a:spcPct val="20000"/>
        </a:spcBef>
        <a:buFont typeface="Arial" pitchFamily="34" charset="0"/>
        <a:buChar char="»"/>
        <a:defRPr sz="5512" kern="1200">
          <a:solidFill>
            <a:schemeClr val="tx1"/>
          </a:solidFill>
          <a:latin typeface="+mn-lt"/>
          <a:ea typeface="+mn-ea"/>
          <a:cs typeface="+mn-cs"/>
        </a:defRPr>
      </a:lvl5pPr>
      <a:lvl6pPr marL="6929986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6pPr>
      <a:lvl7pPr marL="818998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7pPr>
      <a:lvl8pPr marL="9449981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8pPr>
      <a:lvl9pPr marL="10709979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1pPr>
      <a:lvl2pPr marL="125999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2pPr>
      <a:lvl3pPr marL="251999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3pPr>
      <a:lvl4pPr marL="377999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03999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29998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755998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881998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07998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ttangolo arrotondato 8">
            <a:extLst>
              <a:ext uri="{FF2B5EF4-FFF2-40B4-BE49-F238E27FC236}">
                <a16:creationId xmlns:a16="http://schemas.microsoft.com/office/drawing/2014/main" id="{8DA36808-6BD1-0772-5C0C-317A6217F234}"/>
              </a:ext>
            </a:extLst>
          </p:cNvPr>
          <p:cNvSpPr/>
          <p:nvPr/>
        </p:nvSpPr>
        <p:spPr>
          <a:xfrm>
            <a:off x="20472383" y="12860970"/>
            <a:ext cx="30659970" cy="3240537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sp>
        <p:nvSpPr>
          <p:cNvPr id="36" name="Rettangolo arrotondato 8">
            <a:extLst>
              <a:ext uri="{FF2B5EF4-FFF2-40B4-BE49-F238E27FC236}">
                <a16:creationId xmlns:a16="http://schemas.microsoft.com/office/drawing/2014/main" id="{5A77AE0C-C061-1E59-70CD-3F147890BCA4}"/>
              </a:ext>
            </a:extLst>
          </p:cNvPr>
          <p:cNvSpPr/>
          <p:nvPr/>
        </p:nvSpPr>
        <p:spPr>
          <a:xfrm>
            <a:off x="20397638" y="24090023"/>
            <a:ext cx="30659970" cy="227769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grpSp>
        <p:nvGrpSpPr>
          <p:cNvPr id="2" name="Group 2"/>
          <p:cNvGrpSpPr/>
          <p:nvPr/>
        </p:nvGrpSpPr>
        <p:grpSpPr>
          <a:xfrm>
            <a:off x="-13561964" y="-8814269"/>
            <a:ext cx="49227349" cy="49227349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18179212" y="-8578019"/>
            <a:ext cx="49227349" cy="49227349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-7961650" y="-2383232"/>
            <a:ext cx="35876433" cy="35876433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24675847" y="25868179"/>
            <a:ext cx="26237754" cy="2486177"/>
          </a:xfrm>
          <a:prstGeom prst="rect">
            <a:avLst/>
          </a:prstGeom>
        </p:spPr>
        <p:txBody>
          <a:bodyPr lIns="140000" tIns="140000" rIns="140000" bIns="140000" rtlCol="0" anchor="ctr"/>
          <a:lstStyle/>
          <a:p>
            <a:pPr algn="ctr">
              <a:lnSpc>
                <a:spcPts val="9174"/>
              </a:lnSpc>
            </a:pPr>
            <a:endParaRPr sz="13686"/>
          </a:p>
        </p:txBody>
      </p:sp>
      <p:sp>
        <p:nvSpPr>
          <p:cNvPr id="23" name="TextBox 23"/>
          <p:cNvSpPr txBox="1"/>
          <p:nvPr/>
        </p:nvSpPr>
        <p:spPr>
          <a:xfrm>
            <a:off x="22321338" y="4904045"/>
            <a:ext cx="27399952" cy="385278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88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Diastasi dei muscoli retti e ricostruzione con tecnica LAP-T.</a:t>
            </a:r>
          </a:p>
          <a:p>
            <a:pPr algn="ctr">
              <a:lnSpc>
                <a:spcPct val="150000"/>
              </a:lnSpc>
            </a:pPr>
            <a:r>
              <a:rPr lang="it-IT" sz="88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63 donne con gravidanza successiva. Risultati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27773230" y="13057150"/>
            <a:ext cx="20078538" cy="22856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8950"/>
              </a:lnSpc>
            </a:pPr>
            <a:r>
              <a:rPr lang="en-US" sz="13534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Giuseppe Pozzi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9028801" y="24498153"/>
            <a:ext cx="8935587" cy="11111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9728"/>
              </a:lnSpc>
            </a:pPr>
            <a:r>
              <a:rPr lang="en-US" sz="6948" b="1" dirty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24-27 Maggio 2026</a:t>
            </a:r>
          </a:p>
        </p:txBody>
      </p:sp>
      <p:pic>
        <p:nvPicPr>
          <p:cNvPr id="33" name="Immagine 32">
            <a:extLst>
              <a:ext uri="{FF2B5EF4-FFF2-40B4-BE49-F238E27FC236}">
                <a16:creationId xmlns:a16="http://schemas.microsoft.com/office/drawing/2014/main" id="{CB8F91D8-679D-7234-C35A-C1DA9DF396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38787" y="-430169"/>
            <a:ext cx="20715195" cy="29310354"/>
          </a:xfrm>
          <a:prstGeom prst="rect">
            <a:avLst/>
          </a:prstGeom>
        </p:spPr>
      </p:pic>
      <p:pic>
        <p:nvPicPr>
          <p:cNvPr id="34" name="Immagine 33">
            <a:extLst>
              <a:ext uri="{FF2B5EF4-FFF2-40B4-BE49-F238E27FC236}">
                <a16:creationId xmlns:a16="http://schemas.microsoft.com/office/drawing/2014/main" id="{81341285-E19E-367C-FBFD-454F10137C6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5145" t="6403" r="2294" b="69619"/>
          <a:stretch/>
        </p:blipFill>
        <p:spPr>
          <a:xfrm rot="5400000">
            <a:off x="5845569" y="12406784"/>
            <a:ext cx="29357648" cy="3668820"/>
          </a:xfrm>
          <a:prstGeom prst="rect">
            <a:avLst/>
          </a:prstGeom>
        </p:spPr>
      </p:pic>
      <p:sp>
        <p:nvSpPr>
          <p:cNvPr id="35" name="TextBox 16">
            <a:extLst>
              <a:ext uri="{FF2B5EF4-FFF2-40B4-BE49-F238E27FC236}">
                <a16:creationId xmlns:a16="http://schemas.microsoft.com/office/drawing/2014/main" id="{540F9CB0-DD0A-F5CF-1E67-8A80E8FFB8E2}"/>
              </a:ext>
            </a:extLst>
          </p:cNvPr>
          <p:cNvSpPr txBox="1"/>
          <p:nvPr/>
        </p:nvSpPr>
        <p:spPr>
          <a:xfrm>
            <a:off x="32361507" y="18963261"/>
            <a:ext cx="15837884" cy="3517196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algn="r">
              <a:lnSpc>
                <a:spcPts val="5520"/>
              </a:lnSpc>
            </a:pPr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Clinica </a:t>
            </a:r>
            <a:r>
              <a:rPr lang="en-US" sz="9921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Quisisana</a:t>
            </a:r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</a:t>
            </a:r>
          </a:p>
          <a:p>
            <a:pPr algn="r">
              <a:lnSpc>
                <a:spcPts val="5520"/>
              </a:lnSpc>
            </a:pP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5520"/>
              </a:lnSpc>
            </a:pPr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Roma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BB74B882-7C1E-7433-3712-6B2AF5988298}"/>
              </a:ext>
            </a:extLst>
          </p:cNvPr>
          <p:cNvSpPr txBox="1"/>
          <p:nvPr/>
        </p:nvSpPr>
        <p:spPr>
          <a:xfrm>
            <a:off x="6378575" y="4390231"/>
            <a:ext cx="39928800" cy="19943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6000" dirty="0" err="1">
                <a:latin typeface="Calibri" panose="020F0502020204030204" pitchFamily="34" charset="0"/>
                <a:cs typeface="Calibri" panose="020F0502020204030204" pitchFamily="34" charset="0"/>
              </a:rPr>
              <a:t>Gennaio</a:t>
            </a:r>
            <a:r>
              <a:rPr lang="en-US" sz="6000" dirty="0">
                <a:latin typeface="Calibri" panose="020F0502020204030204" pitchFamily="34" charset="0"/>
                <a:cs typeface="Calibri" panose="020F0502020204030204" pitchFamily="34" charset="0"/>
              </a:rPr>
              <a:t> 2007 al </a:t>
            </a:r>
            <a:r>
              <a:rPr lang="en-US" sz="6000" dirty="0" err="1">
                <a:latin typeface="Calibri" panose="020F0502020204030204" pitchFamily="34" charset="0"/>
                <a:cs typeface="Calibri" panose="020F0502020204030204" pitchFamily="34" charset="0"/>
              </a:rPr>
              <a:t>Gennaio</a:t>
            </a:r>
            <a:r>
              <a:rPr lang="en-US" sz="6000" dirty="0">
                <a:latin typeface="Calibri" panose="020F0502020204030204" pitchFamily="34" charset="0"/>
                <a:cs typeface="Calibri" panose="020F0502020204030204" pitchFamily="34" charset="0"/>
              </a:rPr>
              <a:t> 2024.     (follow-up </a:t>
            </a:r>
            <a:r>
              <a:rPr lang="en-US" sz="6000" dirty="0" err="1">
                <a:latin typeface="Calibri" panose="020F0502020204030204" pitchFamily="34" charset="0"/>
                <a:cs typeface="Calibri" panose="020F0502020204030204" pitchFamily="34" charset="0"/>
              </a:rPr>
              <a:t>minimo</a:t>
            </a:r>
            <a:r>
              <a:rPr lang="en-US" sz="6000" dirty="0">
                <a:latin typeface="Calibri" panose="020F0502020204030204" pitchFamily="34" charset="0"/>
                <a:cs typeface="Calibri" panose="020F0502020204030204" pitchFamily="34" charset="0"/>
              </a:rPr>
              <a:t> 24 </a:t>
            </a:r>
            <a:r>
              <a:rPr lang="en-US" sz="6000" dirty="0" err="1">
                <a:latin typeface="Calibri" panose="020F0502020204030204" pitchFamily="34" charset="0"/>
                <a:cs typeface="Calibri" panose="020F0502020204030204" pitchFamily="34" charset="0"/>
              </a:rPr>
              <a:t>mesi</a:t>
            </a:r>
            <a:r>
              <a:rPr lang="en-US" sz="6000" dirty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sz="60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                    </a:t>
            </a:r>
          </a:p>
          <a:p>
            <a:pPr>
              <a:lnSpc>
                <a:spcPct val="150000"/>
              </a:lnSpc>
            </a:pPr>
            <a:r>
              <a:rPr lang="en-US" sz="60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           1598 </a:t>
            </a:r>
            <a:r>
              <a:rPr lang="en-US" sz="60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donne</a:t>
            </a:r>
            <a:r>
              <a:rPr lang="en-US" sz="60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en-US" sz="6000" dirty="0" err="1">
                <a:latin typeface="Calibri" panose="020F0502020204030204" pitchFamily="34" charset="0"/>
                <a:cs typeface="Calibri" panose="020F0502020204030204" pitchFamily="34" charset="0"/>
              </a:rPr>
              <a:t>Diastasi</a:t>
            </a:r>
            <a:r>
              <a:rPr lang="en-US" sz="6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6000" dirty="0" err="1">
                <a:latin typeface="Calibri" panose="020F0502020204030204" pitchFamily="34" charset="0"/>
                <a:cs typeface="Calibri" panose="020F0502020204030204" pitchFamily="34" charset="0"/>
              </a:rPr>
              <a:t>dei</a:t>
            </a:r>
            <a:r>
              <a:rPr lang="en-US" sz="6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6000" dirty="0" err="1">
                <a:latin typeface="Calibri" panose="020F0502020204030204" pitchFamily="34" charset="0"/>
                <a:cs typeface="Calibri" panose="020F0502020204030204" pitchFamily="34" charset="0"/>
              </a:rPr>
              <a:t>Muscoli</a:t>
            </a:r>
            <a:r>
              <a:rPr lang="en-US" sz="6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6000" dirty="0" err="1">
                <a:latin typeface="Calibri" panose="020F0502020204030204" pitchFamily="34" charset="0"/>
                <a:cs typeface="Calibri" panose="020F0502020204030204" pitchFamily="34" charset="0"/>
              </a:rPr>
              <a:t>Retti</a:t>
            </a:r>
            <a:r>
              <a:rPr lang="en-US" sz="6000" dirty="0">
                <a:latin typeface="Calibri" panose="020F0502020204030204" pitchFamily="34" charset="0"/>
                <a:cs typeface="Calibri" panose="020F0502020204030204" pitchFamily="34" charset="0"/>
              </a:rPr>
              <a:t> Post </a:t>
            </a:r>
            <a:r>
              <a:rPr lang="en-US" sz="6000" dirty="0" err="1">
                <a:latin typeface="Calibri" panose="020F0502020204030204" pitchFamily="34" charset="0"/>
                <a:cs typeface="Calibri" panose="020F0502020204030204" pitchFamily="34" charset="0"/>
              </a:rPr>
              <a:t>Gravidanza</a:t>
            </a:r>
            <a:r>
              <a:rPr lang="en-US" sz="6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6000" dirty="0" err="1">
                <a:latin typeface="Calibri" panose="020F0502020204030204" pitchFamily="34" charset="0"/>
                <a:cs typeface="Calibri" panose="020F0502020204030204" pitchFamily="34" charset="0"/>
              </a:rPr>
              <a:t>complicata</a:t>
            </a:r>
            <a:r>
              <a:rPr lang="en-US" sz="6000" dirty="0">
                <a:latin typeface="Calibri" panose="020F0502020204030204" pitchFamily="34" charset="0"/>
                <a:cs typeface="Calibri" panose="020F0502020204030204" pitchFamily="34" charset="0"/>
              </a:rPr>
              <a:t> da </a:t>
            </a:r>
            <a:r>
              <a:rPr lang="en-US" sz="6000" dirty="0" err="1">
                <a:latin typeface="Calibri" panose="020F0502020204030204" pitchFamily="34" charset="0"/>
                <a:cs typeface="Calibri" panose="020F0502020204030204" pitchFamily="34" charset="0"/>
              </a:rPr>
              <a:t>ernia</a:t>
            </a:r>
            <a:r>
              <a:rPr lang="en-US" sz="6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sz="6000" dirty="0"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                     e </a:t>
            </a:r>
            <a:r>
              <a:rPr lang="en-US" sz="6000" dirty="0" err="1">
                <a:latin typeface="Calibri" panose="020F0502020204030204" pitchFamily="34" charset="0"/>
                <a:cs typeface="Calibri" panose="020F0502020204030204" pitchFamily="34" charset="0"/>
              </a:rPr>
              <a:t>sottoposte</a:t>
            </a:r>
            <a:r>
              <a:rPr lang="en-US" sz="6000" dirty="0">
                <a:latin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US" sz="6000" dirty="0" err="1">
                <a:latin typeface="Calibri" panose="020F0502020204030204" pitchFamily="34" charset="0"/>
                <a:cs typeface="Calibri" panose="020F0502020204030204" pitchFamily="34" charset="0"/>
              </a:rPr>
              <a:t>ricostruzione</a:t>
            </a:r>
            <a:r>
              <a:rPr lang="en-US" sz="6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6000" dirty="0" err="1">
                <a:latin typeface="Calibri" panose="020F0502020204030204" pitchFamily="34" charset="0"/>
                <a:cs typeface="Calibri" panose="020F0502020204030204" pitchFamily="34" charset="0"/>
              </a:rPr>
              <a:t>della</a:t>
            </a:r>
            <a:r>
              <a:rPr lang="en-US" sz="6000" dirty="0">
                <a:latin typeface="Calibri" panose="020F0502020204030204" pitchFamily="34" charset="0"/>
                <a:cs typeface="Calibri" panose="020F0502020204030204" pitchFamily="34" charset="0"/>
              </a:rPr>
              <a:t> Parete </a:t>
            </a:r>
            <a:r>
              <a:rPr lang="en-US" sz="6000" dirty="0" err="1">
                <a:latin typeface="Calibri" panose="020F0502020204030204" pitchFamily="34" charset="0"/>
                <a:cs typeface="Calibri" panose="020F0502020204030204" pitchFamily="34" charset="0"/>
              </a:rPr>
              <a:t>Addominale</a:t>
            </a:r>
            <a:r>
              <a:rPr lang="en-US" sz="6000" dirty="0">
                <a:latin typeface="Calibri" panose="020F0502020204030204" pitchFamily="34" charset="0"/>
                <a:cs typeface="Calibri" panose="020F0502020204030204" pitchFamily="34" charset="0"/>
              </a:rPr>
              <a:t> con Tecnica LAP-T</a:t>
            </a:r>
          </a:p>
          <a:p>
            <a:pPr>
              <a:lnSpc>
                <a:spcPct val="150000"/>
              </a:lnSpc>
            </a:pPr>
            <a:r>
              <a:rPr lang="en-US" sz="60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</a:t>
            </a:r>
            <a:endParaRPr lang="en-US" sz="6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6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60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63 </a:t>
            </a:r>
            <a:r>
              <a:rPr lang="en-US" sz="60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donne</a:t>
            </a:r>
            <a:r>
              <a:rPr lang="en-US" sz="60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en-US" sz="6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6000" dirty="0" err="1">
                <a:latin typeface="Calibri" panose="020F0502020204030204" pitchFamily="34" charset="0"/>
                <a:cs typeface="Calibri" panose="020F0502020204030204" pitchFamily="34" charset="0"/>
              </a:rPr>
              <a:t>gravidanza</a:t>
            </a:r>
            <a:r>
              <a:rPr lang="en-US" sz="6000" dirty="0">
                <a:latin typeface="Calibri" panose="020F0502020204030204" pitchFamily="34" charset="0"/>
                <a:cs typeface="Calibri" panose="020F0502020204030204" pitchFamily="34" charset="0"/>
              </a:rPr>
              <a:t>  post LAP-T     </a:t>
            </a:r>
            <a:r>
              <a:rPr lang="en-US" sz="6000" b="1" dirty="0" err="1">
                <a:latin typeface="Calibri" panose="020F0502020204030204" pitchFamily="34" charset="0"/>
                <a:cs typeface="Calibri" panose="020F0502020204030204" pitchFamily="34" charset="0"/>
              </a:rPr>
              <a:t>Età</a:t>
            </a:r>
            <a:r>
              <a:rPr lang="en-US" sz="6000" dirty="0">
                <a:latin typeface="Calibri" panose="020F0502020204030204" pitchFamily="34" charset="0"/>
                <a:cs typeface="Calibri" panose="020F0502020204030204" pitchFamily="34" charset="0"/>
              </a:rPr>
              <a:t> 28-46 anni   </a:t>
            </a:r>
            <a:r>
              <a:rPr lang="en-US" sz="6000" dirty="0" err="1">
                <a:latin typeface="Calibri" panose="020F0502020204030204" pitchFamily="34" charset="0"/>
                <a:cs typeface="Calibri" panose="020F0502020204030204" pitchFamily="34" charset="0"/>
              </a:rPr>
              <a:t>età</a:t>
            </a:r>
            <a:r>
              <a:rPr lang="en-US" sz="6000" dirty="0">
                <a:latin typeface="Calibri" panose="020F0502020204030204" pitchFamily="34" charset="0"/>
                <a:cs typeface="Calibri" panose="020F0502020204030204" pitchFamily="34" charset="0"/>
              </a:rPr>
              <a:t> media 36.           </a:t>
            </a:r>
            <a:r>
              <a:rPr lang="en-US" sz="6000" b="1" dirty="0">
                <a:latin typeface="Calibri" panose="020F0502020204030204" pitchFamily="34" charset="0"/>
                <a:cs typeface="Calibri" panose="020F0502020204030204" pitchFamily="34" charset="0"/>
              </a:rPr>
              <a:t>BMI</a:t>
            </a:r>
            <a:r>
              <a:rPr lang="en-US" sz="6000" dirty="0">
                <a:latin typeface="Calibri" panose="020F0502020204030204" pitchFamily="34" charset="0"/>
                <a:cs typeface="Calibri" panose="020F0502020204030204" pitchFamily="34" charset="0"/>
              </a:rPr>
              <a:t> 18 – 27.          </a:t>
            </a:r>
          </a:p>
          <a:p>
            <a:pPr>
              <a:lnSpc>
                <a:spcPct val="150000"/>
              </a:lnSpc>
            </a:pPr>
            <a:endParaRPr lang="en-US" sz="6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6000" dirty="0">
                <a:latin typeface="Calibri" panose="020F0502020204030204" pitchFamily="34" charset="0"/>
                <a:cs typeface="Calibri" panose="020F0502020204030204" pitchFamily="34" charset="0"/>
              </a:rPr>
              <a:t>         Prima della </a:t>
            </a:r>
            <a:r>
              <a:rPr lang="en-US" sz="6000" dirty="0" err="1">
                <a:latin typeface="Calibri" panose="020F0502020204030204" pitchFamily="34" charset="0"/>
                <a:cs typeface="Calibri" panose="020F0502020204030204" pitchFamily="34" charset="0"/>
              </a:rPr>
              <a:t>Ricostruzione</a:t>
            </a:r>
            <a:r>
              <a:rPr lang="en-US" sz="6000" dirty="0"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en-US" sz="6000" dirty="0" err="1">
                <a:latin typeface="Calibri" panose="020F0502020204030204" pitchFamily="34" charset="0"/>
                <a:cs typeface="Calibri" panose="020F0502020204030204" pitchFamily="34" charset="0"/>
              </a:rPr>
              <a:t>Diastasi</a:t>
            </a:r>
            <a:r>
              <a:rPr lang="en-US" sz="6000" dirty="0">
                <a:latin typeface="Calibri" panose="020F0502020204030204" pitchFamily="34" charset="0"/>
                <a:cs typeface="Calibri" panose="020F0502020204030204" pitchFamily="34" charset="0"/>
              </a:rPr>
              <a:t> con </a:t>
            </a:r>
            <a:r>
              <a:rPr lang="en-US" sz="6000" b="1" dirty="0">
                <a:latin typeface="Calibri" panose="020F0502020204030204" pitchFamily="34" charset="0"/>
                <a:cs typeface="Calibri" panose="020F0502020204030204" pitchFamily="34" charset="0"/>
              </a:rPr>
              <a:t>IRD </a:t>
            </a:r>
            <a:r>
              <a:rPr lang="en-US" sz="6000" dirty="0">
                <a:latin typeface="Calibri" panose="020F0502020204030204" pitchFamily="34" charset="0"/>
                <a:cs typeface="Calibri" panose="020F0502020204030204" pitchFamily="34" charset="0"/>
              </a:rPr>
              <a:t>3,4 - 10,2 cm. complicate da </a:t>
            </a:r>
            <a:r>
              <a:rPr lang="en-US" sz="6000" dirty="0" err="1">
                <a:latin typeface="Calibri" panose="020F0502020204030204" pitchFamily="34" charset="0"/>
                <a:cs typeface="Calibri" panose="020F0502020204030204" pitchFamily="34" charset="0"/>
              </a:rPr>
              <a:t>Ernia</a:t>
            </a:r>
            <a:r>
              <a:rPr lang="en-US" sz="6000" dirty="0">
                <a:latin typeface="Calibri" panose="020F0502020204030204" pitchFamily="34" charset="0"/>
                <a:cs typeface="Calibri" panose="020F0502020204030204" pitchFamily="34" charset="0"/>
              </a:rPr>
              <a:t>/e della </a:t>
            </a:r>
            <a:r>
              <a:rPr lang="en-US" sz="6000" dirty="0" err="1">
                <a:latin typeface="Calibri" panose="020F0502020204030204" pitchFamily="34" charset="0"/>
                <a:cs typeface="Calibri" panose="020F0502020204030204" pitchFamily="34" charset="0"/>
              </a:rPr>
              <a:t>linea</a:t>
            </a:r>
            <a:r>
              <a:rPr lang="en-US" sz="6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6000" dirty="0" err="1">
                <a:latin typeface="Calibri" panose="020F0502020204030204" pitchFamily="34" charset="0"/>
                <a:cs typeface="Calibri" panose="020F0502020204030204" pitchFamily="34" charset="0"/>
              </a:rPr>
              <a:t>mediana</a:t>
            </a:r>
            <a:r>
              <a:rPr lang="en-US" sz="6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>
              <a:lnSpc>
                <a:spcPct val="150000"/>
              </a:lnSpc>
            </a:pPr>
            <a:endParaRPr lang="en-US" sz="6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2">
              <a:lnSpc>
                <a:spcPct val="150000"/>
              </a:lnSpc>
            </a:pPr>
            <a:r>
              <a:rPr lang="en-US" sz="6000" b="1" dirty="0" err="1">
                <a:latin typeface="Calibri" panose="020F0502020204030204" pitchFamily="34" charset="0"/>
                <a:cs typeface="Calibri" panose="020F0502020204030204" pitchFamily="34" charset="0"/>
              </a:rPr>
              <a:t>Precedenti</a:t>
            </a:r>
            <a:r>
              <a:rPr lang="en-US" sz="6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6000" b="1" dirty="0" err="1">
                <a:latin typeface="Calibri" panose="020F0502020204030204" pitchFamily="34" charset="0"/>
                <a:cs typeface="Calibri" panose="020F0502020204030204" pitchFamily="34" charset="0"/>
              </a:rPr>
              <a:t>gravidanze</a:t>
            </a:r>
            <a:r>
              <a:rPr lang="en-US" sz="6000" b="1" dirty="0"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             IRD della </a:t>
            </a:r>
            <a:r>
              <a:rPr lang="en-US" sz="6000" b="1" dirty="0" err="1">
                <a:latin typeface="Calibri" panose="020F0502020204030204" pitchFamily="34" charset="0"/>
                <a:cs typeface="Calibri" panose="020F0502020204030204" pitchFamily="34" charset="0"/>
              </a:rPr>
              <a:t>diastasi</a:t>
            </a:r>
            <a:r>
              <a:rPr lang="en-US" sz="6000" b="1" dirty="0">
                <a:latin typeface="Calibri" panose="020F0502020204030204" pitchFamily="34" charset="0"/>
                <a:cs typeface="Calibri" panose="020F0502020204030204" pitchFamily="34" charset="0"/>
              </a:rPr>
              <a:t> prima della </a:t>
            </a:r>
            <a:r>
              <a:rPr lang="en-US" sz="6000" b="1" dirty="0" err="1">
                <a:latin typeface="Calibri" panose="020F0502020204030204" pitchFamily="34" charset="0"/>
                <a:cs typeface="Calibri" panose="020F0502020204030204" pitchFamily="34" charset="0"/>
              </a:rPr>
              <a:t>ricostruzione</a:t>
            </a:r>
            <a:r>
              <a:rPr lang="en-US" sz="6000" b="1" dirty="0">
                <a:latin typeface="Calibri" panose="020F0502020204030204" pitchFamily="34" charset="0"/>
                <a:cs typeface="Calibri" panose="020F0502020204030204" pitchFamily="34" charset="0"/>
              </a:rPr>
              <a:t> con Tecnica LAP-T</a:t>
            </a: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6000" dirty="0">
                <a:latin typeface="Calibri" panose="020F0502020204030204" pitchFamily="34" charset="0"/>
                <a:cs typeface="Calibri" panose="020F0502020204030204" pitchFamily="34" charset="0"/>
              </a:rPr>
              <a:t>1 </a:t>
            </a:r>
            <a:r>
              <a:rPr lang="en-US" sz="6000" dirty="0" err="1">
                <a:latin typeface="Calibri" panose="020F0502020204030204" pitchFamily="34" charset="0"/>
                <a:cs typeface="Calibri" panose="020F0502020204030204" pitchFamily="34" charset="0"/>
              </a:rPr>
              <a:t>gravidanza</a:t>
            </a:r>
            <a:r>
              <a:rPr lang="en-US" sz="6000" dirty="0">
                <a:latin typeface="Calibri" panose="020F0502020204030204" pitchFamily="34" charset="0"/>
                <a:cs typeface="Calibri" panose="020F0502020204030204" pitchFamily="34" charset="0"/>
              </a:rPr>
              <a:t> in 43 </a:t>
            </a:r>
            <a:r>
              <a:rPr lang="en-US" sz="6000" dirty="0" err="1">
                <a:latin typeface="Calibri" panose="020F0502020204030204" pitchFamily="34" charset="0"/>
                <a:cs typeface="Calibri" panose="020F0502020204030204" pitchFamily="34" charset="0"/>
              </a:rPr>
              <a:t>pazienti</a:t>
            </a:r>
            <a:r>
              <a:rPr lang="en-US" sz="6000" dirty="0">
                <a:latin typeface="Calibri" panose="020F0502020204030204" pitchFamily="34" charset="0"/>
                <a:cs typeface="Calibri" panose="020F0502020204030204" pitchFamily="34" charset="0"/>
              </a:rPr>
              <a:t>. (2 </a:t>
            </a:r>
            <a:r>
              <a:rPr lang="en-US" sz="6000" dirty="0" err="1">
                <a:latin typeface="Calibri" panose="020F0502020204030204" pitchFamily="34" charset="0"/>
                <a:cs typeface="Calibri" panose="020F0502020204030204" pitchFamily="34" charset="0"/>
              </a:rPr>
              <a:t>gemellari</a:t>
            </a:r>
            <a:r>
              <a:rPr lang="en-US" sz="6000" dirty="0">
                <a:latin typeface="Calibri" panose="020F0502020204030204" pitchFamily="34" charset="0"/>
                <a:cs typeface="Calibri" panose="020F0502020204030204" pitchFamily="34" charset="0"/>
              </a:rPr>
              <a:t>)                IRD 3.4 – 7.8 cm  </a:t>
            </a: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6000" dirty="0">
                <a:latin typeface="Calibri" panose="020F0502020204030204" pitchFamily="34" charset="0"/>
                <a:cs typeface="Calibri" panose="020F0502020204030204" pitchFamily="34" charset="0"/>
              </a:rPr>
              <a:t>2 </a:t>
            </a:r>
            <a:r>
              <a:rPr lang="en-US" sz="6000" dirty="0" err="1">
                <a:latin typeface="Calibri" panose="020F0502020204030204" pitchFamily="34" charset="0"/>
                <a:cs typeface="Calibri" panose="020F0502020204030204" pitchFamily="34" charset="0"/>
              </a:rPr>
              <a:t>gravidanze</a:t>
            </a:r>
            <a:r>
              <a:rPr lang="en-US" sz="6000" dirty="0">
                <a:latin typeface="Calibri" panose="020F0502020204030204" pitchFamily="34" charset="0"/>
                <a:cs typeface="Calibri" panose="020F0502020204030204" pitchFamily="34" charset="0"/>
              </a:rPr>
              <a:t> in 16 </a:t>
            </a:r>
            <a:r>
              <a:rPr lang="en-US" sz="6000" dirty="0" err="1">
                <a:latin typeface="Calibri" panose="020F0502020204030204" pitchFamily="34" charset="0"/>
                <a:cs typeface="Calibri" panose="020F0502020204030204" pitchFamily="34" charset="0"/>
              </a:rPr>
              <a:t>pazienti</a:t>
            </a:r>
            <a:r>
              <a:rPr lang="en-US" sz="6000" dirty="0">
                <a:latin typeface="Calibri" panose="020F0502020204030204" pitchFamily="34" charset="0"/>
                <a:cs typeface="Calibri" panose="020F0502020204030204" pitchFamily="34" charset="0"/>
              </a:rPr>
              <a:t>.                                       IRD 5.2 – 8.4 cm </a:t>
            </a:r>
          </a:p>
          <a:p>
            <a:pPr marL="1200150" lvl="2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6000" dirty="0">
                <a:latin typeface="Calibri" panose="020F0502020204030204" pitchFamily="34" charset="0"/>
                <a:cs typeface="Calibri" panose="020F0502020204030204" pitchFamily="34" charset="0"/>
              </a:rPr>
              <a:t>3 </a:t>
            </a:r>
            <a:r>
              <a:rPr lang="en-US" sz="6000" dirty="0" err="1">
                <a:latin typeface="Calibri" panose="020F0502020204030204" pitchFamily="34" charset="0"/>
                <a:cs typeface="Calibri" panose="020F0502020204030204" pitchFamily="34" charset="0"/>
              </a:rPr>
              <a:t>gravidanze</a:t>
            </a:r>
            <a:r>
              <a:rPr lang="en-US" sz="6000" dirty="0">
                <a:latin typeface="Calibri" panose="020F0502020204030204" pitchFamily="34" charset="0"/>
                <a:cs typeface="Calibri" panose="020F0502020204030204" pitchFamily="34" charset="0"/>
              </a:rPr>
              <a:t> in 4 </a:t>
            </a:r>
            <a:r>
              <a:rPr lang="en-US" sz="6000" dirty="0" err="1">
                <a:latin typeface="Calibri" panose="020F0502020204030204" pitchFamily="34" charset="0"/>
                <a:cs typeface="Calibri" panose="020F0502020204030204" pitchFamily="34" charset="0"/>
              </a:rPr>
              <a:t>pazienti</a:t>
            </a:r>
            <a:r>
              <a:rPr lang="en-US" sz="6000" dirty="0">
                <a:latin typeface="Calibri" panose="020F0502020204030204" pitchFamily="34" charset="0"/>
                <a:cs typeface="Calibri" panose="020F0502020204030204" pitchFamily="34" charset="0"/>
              </a:rPr>
              <a:t>.                                         IRD 5.9 - 10.2 cm </a:t>
            </a:r>
          </a:p>
          <a:p>
            <a:pPr lvl="1"/>
            <a:endParaRPr lang="en-US" sz="6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6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sz="6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C961366D-A15D-9425-7F69-AE46407C9915}"/>
              </a:ext>
            </a:extLst>
          </p:cNvPr>
          <p:cNvSpPr/>
          <p:nvPr/>
        </p:nvSpPr>
        <p:spPr>
          <a:xfrm flipH="1">
            <a:off x="2822998" y="1671317"/>
            <a:ext cx="47039953" cy="209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9600" b="1" kern="0" dirty="0">
                <a:solidFill>
                  <a:prstClr val="white"/>
                </a:solidFill>
                <a:effectLst>
                  <a:outerShdw blurRad="50800" dist="38100" dir="2700000">
                    <a:srgbClr val="000000"/>
                  </a:outerShdw>
                </a:effectLst>
                <a:latin typeface="Calibri Light" panose="020F0302020204030204"/>
              </a:rPr>
              <a:t>                                 GRAVIDANZA dopo RICOSTRUZIONE con </a:t>
            </a:r>
            <a:r>
              <a:rPr lang="it-IT" sz="9600" b="1" kern="0" dirty="0">
                <a:solidFill>
                  <a:srgbClr val="FF0000"/>
                </a:solidFill>
                <a:effectLst>
                  <a:outerShdw blurRad="50800" dist="38100" dir="2700000">
                    <a:srgbClr val="000000"/>
                  </a:outerShdw>
                </a:effectLst>
                <a:latin typeface="Calibri Light" panose="020F0302020204030204"/>
              </a:rPr>
              <a:t>Tecnica LAP-T</a:t>
            </a:r>
          </a:p>
        </p:txBody>
      </p:sp>
    </p:spTree>
    <p:extLst>
      <p:ext uri="{BB962C8B-B14F-4D97-AF65-F5344CB8AC3E}">
        <p14:creationId xmlns:p14="http://schemas.microsoft.com/office/powerpoint/2010/main" val="40513859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19F15D-25DD-63F5-763C-A31F57AF4F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252BF3E6-4F28-473A-81F1-FEE24A794DB2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EE9CB6AF-2E78-D58B-9FBF-0435A7F9604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4" name="Rettangolo 3">
            <a:extLst>
              <a:ext uri="{FF2B5EF4-FFF2-40B4-BE49-F238E27FC236}">
                <a16:creationId xmlns:a16="http://schemas.microsoft.com/office/drawing/2014/main" id="{63850955-6E8A-BF54-06A8-2CFAA3795EF8}"/>
              </a:ext>
            </a:extLst>
          </p:cNvPr>
          <p:cNvSpPr/>
          <p:nvPr/>
        </p:nvSpPr>
        <p:spPr>
          <a:xfrm>
            <a:off x="1358565" y="7887064"/>
            <a:ext cx="13382212" cy="716516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20529" b="1" dirty="0"/>
              <a:t> </a:t>
            </a:r>
            <a:r>
              <a:rPr lang="en-US" sz="6614" b="1" dirty="0">
                <a:latin typeface="+mj-lt"/>
              </a:rPr>
              <a:t>Parto:</a:t>
            </a:r>
            <a:r>
              <a:rPr lang="en-US" sz="6614" dirty="0">
                <a:latin typeface="+mj-lt"/>
              </a:rPr>
              <a:t>     </a:t>
            </a:r>
          </a:p>
          <a:p>
            <a:r>
              <a:rPr lang="en-US" sz="6614" dirty="0">
                <a:latin typeface="+mj-lt"/>
              </a:rPr>
              <a:t>                </a:t>
            </a:r>
            <a:r>
              <a:rPr lang="en-US" sz="6614" dirty="0" err="1">
                <a:latin typeface="+mj-lt"/>
              </a:rPr>
              <a:t>naturale</a:t>
            </a:r>
            <a:r>
              <a:rPr lang="en-US" sz="6614" dirty="0">
                <a:latin typeface="+mj-lt"/>
              </a:rPr>
              <a:t>:  39 </a:t>
            </a:r>
            <a:r>
              <a:rPr lang="en-US" sz="6614" dirty="0" err="1">
                <a:latin typeface="+mj-lt"/>
              </a:rPr>
              <a:t>pazienti</a:t>
            </a:r>
            <a:endParaRPr lang="en-US" sz="6614" dirty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sz="6614" dirty="0">
                <a:latin typeface="+mj-lt"/>
              </a:rPr>
              <a:t>                </a:t>
            </a:r>
            <a:r>
              <a:rPr lang="en-US" sz="6614" dirty="0" err="1">
                <a:latin typeface="+mj-lt"/>
              </a:rPr>
              <a:t>cesareo</a:t>
            </a:r>
            <a:r>
              <a:rPr lang="en-US" sz="6614" dirty="0">
                <a:latin typeface="+mj-lt"/>
              </a:rPr>
              <a:t>:   24 </a:t>
            </a:r>
            <a:r>
              <a:rPr lang="en-US" sz="6614" dirty="0" err="1">
                <a:latin typeface="+mj-lt"/>
              </a:rPr>
              <a:t>pazienti</a:t>
            </a:r>
            <a:r>
              <a:rPr lang="en-US" sz="6614" dirty="0">
                <a:latin typeface="+mj-lt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sz="6614" b="1" dirty="0">
                <a:latin typeface="+mj-lt"/>
              </a:rPr>
              <a:t>      </a:t>
            </a:r>
            <a:endParaRPr lang="en-US" sz="6614" dirty="0">
              <a:latin typeface="+mj-lt"/>
            </a:endParaRPr>
          </a:p>
        </p:txBody>
      </p:sp>
      <p:sp>
        <p:nvSpPr>
          <p:cNvPr id="6" name="Rettangolo 5">
            <a:extLst>
              <a:ext uri="{FF2B5EF4-FFF2-40B4-BE49-F238E27FC236}">
                <a16:creationId xmlns:a16="http://schemas.microsoft.com/office/drawing/2014/main" id="{25013B4D-7903-9624-1DBB-D3653F761292}"/>
              </a:ext>
            </a:extLst>
          </p:cNvPr>
          <p:cNvSpPr/>
          <p:nvPr/>
        </p:nvSpPr>
        <p:spPr>
          <a:xfrm>
            <a:off x="16447520" y="7887064"/>
            <a:ext cx="32578425" cy="502381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6614" b="1" dirty="0"/>
              <a:t>Dopo il Parto: </a:t>
            </a:r>
            <a:r>
              <a:rPr lang="en-US" sz="6614" dirty="0" err="1"/>
              <a:t>pancerina</a:t>
            </a:r>
            <a:r>
              <a:rPr lang="en-US" sz="6614" dirty="0"/>
              <a:t> </a:t>
            </a:r>
            <a:r>
              <a:rPr lang="en-US" sz="6614" dirty="0" err="1"/>
              <a:t>contenitiva</a:t>
            </a:r>
            <a:r>
              <a:rPr lang="en-US" sz="6614" dirty="0"/>
              <a:t>  </a:t>
            </a:r>
            <a:r>
              <a:rPr lang="en-US" sz="6614" dirty="0" err="1"/>
              <a:t>minimo</a:t>
            </a:r>
            <a:r>
              <a:rPr lang="en-US" sz="6614" dirty="0"/>
              <a:t> 1-3 </a:t>
            </a:r>
            <a:r>
              <a:rPr lang="en-US" sz="6614" dirty="0" err="1"/>
              <a:t>mesi</a:t>
            </a:r>
            <a:endParaRPr lang="en-US" sz="6614" dirty="0"/>
          </a:p>
          <a:p>
            <a:endParaRPr lang="en-US" sz="6614" b="1" dirty="0">
              <a:latin typeface="+mj-lt"/>
            </a:endParaRPr>
          </a:p>
          <a:p>
            <a:pPr>
              <a:lnSpc>
                <a:spcPct val="70000"/>
              </a:lnSpc>
            </a:pPr>
            <a:r>
              <a:rPr lang="en-US" sz="6614" b="1" dirty="0">
                <a:latin typeface="+mj-lt"/>
              </a:rPr>
              <a:t>             Follow-Up</a:t>
            </a:r>
            <a:r>
              <a:rPr lang="en-US" sz="6614" dirty="0">
                <a:latin typeface="+mj-lt"/>
              </a:rPr>
              <a:t>:   Visita </a:t>
            </a:r>
            <a:r>
              <a:rPr lang="en-US" sz="6614" dirty="0" err="1">
                <a:latin typeface="+mj-lt"/>
              </a:rPr>
              <a:t>clinica</a:t>
            </a:r>
            <a:r>
              <a:rPr lang="en-US" sz="6614" dirty="0">
                <a:latin typeface="+mj-lt"/>
              </a:rPr>
              <a:t>  </a:t>
            </a:r>
          </a:p>
          <a:p>
            <a:pPr>
              <a:lnSpc>
                <a:spcPct val="70000"/>
              </a:lnSpc>
            </a:pPr>
            <a:endParaRPr lang="en-US" sz="6614" dirty="0">
              <a:latin typeface="+mj-lt"/>
            </a:endParaRPr>
          </a:p>
          <a:p>
            <a:pPr>
              <a:lnSpc>
                <a:spcPct val="70000"/>
              </a:lnSpc>
            </a:pPr>
            <a:r>
              <a:rPr lang="en-US" sz="6614" dirty="0">
                <a:latin typeface="+mj-lt"/>
              </a:rPr>
              <a:t>                                    </a:t>
            </a:r>
            <a:r>
              <a:rPr lang="en-US" sz="6614" dirty="0" err="1">
                <a:latin typeface="+mj-lt"/>
              </a:rPr>
              <a:t>Ecografia</a:t>
            </a:r>
            <a:r>
              <a:rPr lang="en-US" sz="6614" dirty="0">
                <a:latin typeface="+mj-lt"/>
              </a:rPr>
              <a:t> </a:t>
            </a:r>
            <a:r>
              <a:rPr lang="en-US" sz="6614" dirty="0" err="1">
                <a:latin typeface="+mj-lt"/>
              </a:rPr>
              <a:t>della</a:t>
            </a:r>
            <a:r>
              <a:rPr lang="en-US" sz="6614" dirty="0">
                <a:latin typeface="+mj-lt"/>
              </a:rPr>
              <a:t> </a:t>
            </a:r>
            <a:r>
              <a:rPr lang="en-US" sz="6614" dirty="0" err="1">
                <a:latin typeface="+mj-lt"/>
              </a:rPr>
              <a:t>parete</a:t>
            </a:r>
            <a:r>
              <a:rPr lang="en-US" sz="6614" dirty="0">
                <a:latin typeface="+mj-lt"/>
              </a:rPr>
              <a:t> </a:t>
            </a:r>
            <a:r>
              <a:rPr lang="en-US" sz="6614" dirty="0" err="1">
                <a:latin typeface="+mj-lt"/>
              </a:rPr>
              <a:t>addominale</a:t>
            </a:r>
            <a:r>
              <a:rPr lang="en-US" sz="6614" dirty="0">
                <a:latin typeface="+mj-lt"/>
              </a:rPr>
              <a:t>.    2° - 4° - 6° - 8° - 12° - 24°</a:t>
            </a:r>
          </a:p>
          <a:p>
            <a:pPr>
              <a:lnSpc>
                <a:spcPct val="70000"/>
              </a:lnSpc>
            </a:pPr>
            <a:r>
              <a:rPr lang="en-US" sz="6614" dirty="0">
                <a:latin typeface="+mj-lt"/>
              </a:rPr>
              <a:t>                  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861FFD54-7561-5AB8-0F56-45DB9E7582E0}"/>
              </a:ext>
            </a:extLst>
          </p:cNvPr>
          <p:cNvSpPr txBox="1"/>
          <p:nvPr/>
        </p:nvSpPr>
        <p:spPr>
          <a:xfrm>
            <a:off x="10145137" y="16970414"/>
            <a:ext cx="7889791" cy="5387412"/>
          </a:xfrm>
          <a:prstGeom prst="rect">
            <a:avLst/>
          </a:prstGeom>
          <a:noFill/>
          <a:ln w="12700" cap="flat">
            <a:solidFill>
              <a:schemeClr val="tx1"/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147657" tIns="147657" rIns="147657" bIns="147657" numCol="1" spcCol="38100" rtlCol="0" anchor="ctr">
            <a:spAutoFit/>
          </a:bodyPr>
          <a:lstStyle/>
          <a:p>
            <a:pPr algn="ctr"/>
            <a:endParaRPr lang="en-US" sz="6614" b="1" dirty="0">
              <a:latin typeface="+mj-lt"/>
            </a:endParaRPr>
          </a:p>
          <a:p>
            <a:pPr algn="ctr"/>
            <a:r>
              <a:rPr lang="en-US" sz="6614" b="1" dirty="0" err="1">
                <a:latin typeface="+mj-lt"/>
              </a:rPr>
              <a:t>Riabilitazione</a:t>
            </a:r>
            <a:endParaRPr lang="en-US" sz="6614" b="1" dirty="0">
              <a:latin typeface="+mj-lt"/>
            </a:endParaRPr>
          </a:p>
          <a:p>
            <a:pPr algn="ctr"/>
            <a:r>
              <a:rPr lang="en-US" sz="6614" b="1" dirty="0" err="1">
                <a:latin typeface="+mj-lt"/>
              </a:rPr>
              <a:t>della</a:t>
            </a:r>
            <a:r>
              <a:rPr lang="en-US" sz="6614" b="1" dirty="0">
                <a:latin typeface="+mj-lt"/>
              </a:rPr>
              <a:t>  </a:t>
            </a:r>
          </a:p>
          <a:p>
            <a:pPr algn="ctr"/>
            <a:r>
              <a:rPr lang="en-US" sz="6614" b="1" dirty="0">
                <a:latin typeface="+mj-lt"/>
              </a:rPr>
              <a:t>Parete </a:t>
            </a:r>
            <a:r>
              <a:rPr lang="en-US" sz="6614" b="1" dirty="0" err="1">
                <a:latin typeface="+mj-lt"/>
              </a:rPr>
              <a:t>Addominale</a:t>
            </a:r>
            <a:r>
              <a:rPr lang="en-US" sz="6614" dirty="0">
                <a:latin typeface="+mj-lt"/>
              </a:rPr>
              <a:t> </a:t>
            </a:r>
          </a:p>
          <a:p>
            <a:endParaRPr lang="en-US" sz="6614" dirty="0">
              <a:latin typeface="+mj-lt"/>
            </a:endParaRPr>
          </a:p>
        </p:txBody>
      </p:sp>
      <p:pic>
        <p:nvPicPr>
          <p:cNvPr id="9" name="Immagine 8" descr="Immagine che contiene stomaco, pancia, maternità, persona&#10;&#10;Il contenuto generato dall'IA potrebbe non essere corretto.">
            <a:extLst>
              <a:ext uri="{FF2B5EF4-FFF2-40B4-BE49-F238E27FC236}">
                <a16:creationId xmlns:a16="http://schemas.microsoft.com/office/drawing/2014/main" id="{F0BCA5E7-1C69-1D7B-7AAE-4501DF0E6F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28081" y="14557237"/>
            <a:ext cx="7853094" cy="942371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Immagine 11" descr="Immagine che contiene bianco e nero, spalla, persona, stomaco&#10;&#10;Il contenuto generato dall'IA potrebbe non essere corretto.">
            <a:extLst>
              <a:ext uri="{FF2B5EF4-FFF2-40B4-BE49-F238E27FC236}">
                <a16:creationId xmlns:a16="http://schemas.microsoft.com/office/drawing/2014/main" id="{D6BC660E-D4AC-BA1A-B715-0F873A15FC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825881" y="14513201"/>
            <a:ext cx="7853094" cy="946775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Immagine 12" descr="Immagine che contiene persona, spalla, bianco e nero, stomaco&#10;&#10;Il contenuto generato dall'IA potrebbe non essere corretto.">
            <a:extLst>
              <a:ext uri="{FF2B5EF4-FFF2-40B4-BE49-F238E27FC236}">
                <a16:creationId xmlns:a16="http://schemas.microsoft.com/office/drawing/2014/main" id="{84639077-993F-1991-8104-1357E9ADC0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228402" y="14643282"/>
            <a:ext cx="8011173" cy="946775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Rettangolo arrotondato 8">
            <a:extLst>
              <a:ext uri="{FF2B5EF4-FFF2-40B4-BE49-F238E27FC236}">
                <a16:creationId xmlns:a16="http://schemas.microsoft.com/office/drawing/2014/main" id="{66C7F3ED-F634-0925-74CF-7FA37590A700}"/>
              </a:ext>
            </a:extLst>
          </p:cNvPr>
          <p:cNvSpPr/>
          <p:nvPr/>
        </p:nvSpPr>
        <p:spPr>
          <a:xfrm flipH="1">
            <a:off x="1889998" y="1246799"/>
            <a:ext cx="47039954" cy="502381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9600" b="1" kern="0" dirty="0">
                <a:solidFill>
                  <a:prstClr val="white"/>
                </a:solidFill>
                <a:effectLst>
                  <a:outerShdw blurRad="50800" dist="38100" dir="2700000">
                    <a:srgbClr val="000000"/>
                  </a:outerShdw>
                </a:effectLst>
                <a:latin typeface="Calibri Light" panose="020F0302020204030204"/>
              </a:rPr>
              <a:t>                                 </a:t>
            </a:r>
          </a:p>
          <a:p>
            <a:r>
              <a:rPr lang="it-IT" sz="9600" b="1" kern="0" dirty="0">
                <a:solidFill>
                  <a:prstClr val="white"/>
                </a:solidFill>
                <a:effectLst>
                  <a:outerShdw blurRad="50800" dist="38100" dir="2700000">
                    <a:srgbClr val="000000"/>
                  </a:outerShdw>
                </a:effectLst>
                <a:latin typeface="Calibri Light" panose="020F0302020204030204"/>
              </a:rPr>
              <a:t>                        GRAVIDANZA dopo RICOSTRUZIONE con </a:t>
            </a:r>
            <a:r>
              <a:rPr lang="it-IT" sz="9600" b="1" kern="0" dirty="0">
                <a:solidFill>
                  <a:srgbClr val="FF0000"/>
                </a:solidFill>
                <a:effectLst>
                  <a:outerShdw blurRad="50800" dist="38100" dir="2700000">
                    <a:srgbClr val="000000"/>
                  </a:outerShdw>
                </a:effectLst>
                <a:latin typeface="Calibri Light" panose="020F0302020204030204"/>
              </a:rPr>
              <a:t>Tecnica LAP-T </a:t>
            </a:r>
          </a:p>
          <a:p>
            <a:r>
              <a:rPr lang="it-IT" sz="9600" b="1" kern="0" dirty="0">
                <a:solidFill>
                  <a:srgbClr val="FF0000"/>
                </a:solidFill>
                <a:effectLst>
                  <a:outerShdw blurRad="50800" dist="38100" dir="2700000">
                    <a:srgbClr val="000000"/>
                  </a:outerShdw>
                </a:effectLst>
                <a:latin typeface="Calibri Light" panose="020F0302020204030204"/>
              </a:rPr>
              <a:t>                                                        </a:t>
            </a:r>
            <a:r>
              <a:rPr lang="it-IT" sz="9600" dirty="0">
                <a:solidFill>
                  <a:srgbClr val="FF0000"/>
                </a:solidFill>
                <a:effectLst>
                  <a:outerShdw blurRad="50800" dist="38100" dir="2700000">
                    <a:srgbClr val="000000"/>
                  </a:outerShdw>
                </a:effectLst>
              </a:rPr>
              <a:t>Follow-Up dopo il parto</a:t>
            </a:r>
            <a:endParaRPr lang="it-IT" sz="9600" b="1" kern="0" dirty="0">
              <a:solidFill>
                <a:srgbClr val="FF0000"/>
              </a:solidFill>
              <a:effectLst>
                <a:outerShdw blurRad="50800" dist="38100" dir="2700000">
                  <a:srgbClr val="000000"/>
                </a:outerShdw>
              </a:effectLst>
              <a:latin typeface="Calibri Light" panose="020F0302020204030204"/>
            </a:endParaRPr>
          </a:p>
          <a:p>
            <a:endParaRPr lang="it-IT" sz="9600" b="1" kern="0" dirty="0">
              <a:solidFill>
                <a:srgbClr val="FF0000"/>
              </a:solidFill>
              <a:effectLst>
                <a:outerShdw blurRad="50800" dist="38100" dir="2700000">
                  <a:srgbClr val="000000"/>
                </a:outerShdw>
              </a:effectLst>
              <a:latin typeface="Calibri Light" panose="020F03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2939308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8E77A7-CC6A-5F4D-6D42-3561F9002F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BE186E5E-E4D1-ED4D-D79B-B8050FCBF47A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AA36632C-6962-FFF3-6C21-300C568F6E1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7D884448-FBD5-A7B3-E411-3102095AAB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artisticPaintBrush/>
                    </a14:imgEffect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577998" y="15677973"/>
            <a:ext cx="10871829" cy="8731702"/>
          </a:xfrm>
          <a:prstGeom prst="rect">
            <a:avLst/>
          </a:prstGeom>
        </p:spPr>
      </p:pic>
      <p:pic>
        <p:nvPicPr>
          <p:cNvPr id="4" name="Immagine 3">
            <a:extLst>
              <a:ext uri="{FF2B5EF4-FFF2-40B4-BE49-F238E27FC236}">
                <a16:creationId xmlns:a16="http://schemas.microsoft.com/office/drawing/2014/main" id="{BFB31583-6A63-D150-3EC8-D61BF69C1A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harpenSoften amount="50000"/>
                    </a14:imgEffect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31948" y="15259392"/>
            <a:ext cx="10871828" cy="8805924"/>
          </a:xfrm>
          <a:prstGeom prst="rect">
            <a:avLst/>
          </a:prstGeom>
        </p:spPr>
      </p:pic>
      <p:sp>
        <p:nvSpPr>
          <p:cNvPr id="8" name="CasellaDiTesto 7">
            <a:extLst>
              <a:ext uri="{FF2B5EF4-FFF2-40B4-BE49-F238E27FC236}">
                <a16:creationId xmlns:a16="http://schemas.microsoft.com/office/drawing/2014/main" id="{ECC44700-D06F-A1DC-F8C8-0831D0991B42}"/>
              </a:ext>
            </a:extLst>
          </p:cNvPr>
          <p:cNvSpPr txBox="1"/>
          <p:nvPr/>
        </p:nvSpPr>
        <p:spPr>
          <a:xfrm>
            <a:off x="2795689" y="5610812"/>
            <a:ext cx="29416174" cy="9075818"/>
          </a:xfrm>
          <a:prstGeom prst="rect">
            <a:avLst/>
          </a:prstGeom>
          <a:solidFill>
            <a:srgbClr val="A5A5A5">
              <a:lumMod val="20000"/>
              <a:lumOff val="80000"/>
            </a:srgbClr>
          </a:solidFill>
        </p:spPr>
        <p:txBody>
          <a:bodyPr wrap="square" rtlCol="0">
            <a:spAutoFit/>
          </a:bodyPr>
          <a:lstStyle/>
          <a:p>
            <a:pPr marL="457200" marR="0" lvl="1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RIABILITAZIONE    </a:t>
            </a:r>
            <a:r>
              <a:rPr kumimoji="0" lang="en-US" sz="66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Fisioterapia</a:t>
            </a:r>
            <a:r>
              <a:rPr kumimoji="0" lang="en-US" sz="6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con </a:t>
            </a:r>
            <a:r>
              <a:rPr kumimoji="0" lang="en-US" sz="66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esercizi</a:t>
            </a:r>
            <a:r>
              <a:rPr kumimoji="0" lang="en-US" sz="6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66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personalizzati</a:t>
            </a:r>
            <a:endParaRPr kumimoji="0" lang="en-US" sz="6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457200" marR="0" lvl="1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6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285750" marR="0" lvl="0" indent="-2857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6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66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attività</a:t>
            </a:r>
            <a:r>
              <a:rPr kumimoji="0" lang="en-US" sz="6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66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contrattile</a:t>
            </a:r>
            <a:r>
              <a:rPr kumimoji="0" lang="en-US" sz="6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: </a:t>
            </a:r>
            <a:r>
              <a:rPr kumimoji="0" lang="en-US" sz="66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muscolo</a:t>
            </a:r>
            <a:r>
              <a:rPr kumimoji="0" lang="en-US" sz="6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66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retto</a:t>
            </a:r>
            <a:r>
              <a:rPr kumimoji="0" lang="en-US" sz="6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, </a:t>
            </a:r>
            <a:r>
              <a:rPr kumimoji="0" lang="en-US" sz="66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trasverso</a:t>
            </a:r>
            <a:r>
              <a:rPr kumimoji="0" lang="en-US" sz="6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, </a:t>
            </a:r>
            <a:r>
              <a:rPr kumimoji="0" lang="en-US" sz="66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muscoli</a:t>
            </a:r>
            <a:r>
              <a:rPr kumimoji="0" lang="en-US" sz="6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obliqui</a:t>
            </a:r>
          </a:p>
          <a:p>
            <a:pPr marL="285750" marR="0" lvl="0" indent="-2857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6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66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coordinazione</a:t>
            </a:r>
            <a:r>
              <a:rPr kumimoji="0" lang="en-US" sz="6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66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dei</a:t>
            </a:r>
            <a:r>
              <a:rPr kumimoji="0" lang="en-US" sz="6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66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muscoli</a:t>
            </a:r>
            <a:r>
              <a:rPr kumimoji="0" lang="en-US" sz="6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66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della</a:t>
            </a:r>
            <a:r>
              <a:rPr kumimoji="0" lang="en-US" sz="6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66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parete</a:t>
            </a:r>
            <a:r>
              <a:rPr kumimoji="0" lang="en-US" sz="6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66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addominale</a:t>
            </a:r>
            <a:r>
              <a:rPr kumimoji="0" lang="en-US" sz="6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</a:p>
          <a:p>
            <a:pPr marL="285750" marR="0" lvl="0" indent="-2857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6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66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stabilizzazione</a:t>
            </a:r>
            <a:r>
              <a:rPr kumimoji="0" lang="en-US" sz="6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del core</a:t>
            </a:r>
            <a:r>
              <a:rPr kumimoji="0" lang="en-US" sz="6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</a:p>
          <a:p>
            <a:pPr marL="457200" marR="0" lvl="1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                               </a:t>
            </a:r>
          </a:p>
        </p:txBody>
      </p:sp>
      <p:pic>
        <p:nvPicPr>
          <p:cNvPr id="12" name="Immagine 11">
            <a:extLst>
              <a:ext uri="{FF2B5EF4-FFF2-40B4-BE49-F238E27FC236}">
                <a16:creationId xmlns:a16="http://schemas.microsoft.com/office/drawing/2014/main" id="{89EEFE03-42BF-D664-BBFD-2F810FA825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493946" y="5384654"/>
            <a:ext cx="12690018" cy="18680662"/>
          </a:xfrm>
          <a:prstGeom prst="rect">
            <a:avLst/>
          </a:prstGeom>
        </p:spPr>
      </p:pic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32202053-033B-498C-A302-8FD0FF024430}"/>
              </a:ext>
            </a:extLst>
          </p:cNvPr>
          <p:cNvSpPr txBox="1"/>
          <p:nvPr/>
        </p:nvSpPr>
        <p:spPr>
          <a:xfrm>
            <a:off x="38382575" y="22010377"/>
            <a:ext cx="8931932" cy="1015663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n-US" sz="6000" b="1" dirty="0">
                <a:solidFill>
                  <a:schemeClr val="bg1"/>
                </a:solidFill>
              </a:rPr>
              <a:t>STABILIZZAZIONE DEL CORE</a:t>
            </a:r>
          </a:p>
        </p:txBody>
      </p:sp>
      <p:sp>
        <p:nvSpPr>
          <p:cNvPr id="7" name="Rettangolo arrotondato 8">
            <a:extLst>
              <a:ext uri="{FF2B5EF4-FFF2-40B4-BE49-F238E27FC236}">
                <a16:creationId xmlns:a16="http://schemas.microsoft.com/office/drawing/2014/main" id="{4F3788D7-0CC1-80E4-2835-A269145865B6}"/>
              </a:ext>
            </a:extLst>
          </p:cNvPr>
          <p:cNvSpPr/>
          <p:nvPr/>
        </p:nvSpPr>
        <p:spPr>
          <a:xfrm flipH="1">
            <a:off x="1985437" y="2087373"/>
            <a:ext cx="47039953" cy="209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9600" b="1" kern="0" dirty="0">
                <a:solidFill>
                  <a:srgbClr val="FF0000"/>
                </a:solidFill>
                <a:effectLst>
                  <a:outerShdw blurRad="50800" dist="38100" dir="2700000">
                    <a:srgbClr val="000000"/>
                  </a:outerShdw>
                </a:effectLst>
              </a:rPr>
              <a:t>                           RIABILITAZIONE dei MUSCOLI ADDOMINALI POST PARTUM</a:t>
            </a:r>
            <a:endParaRPr lang="it-IT" sz="9600" b="1" kern="0" dirty="0">
              <a:solidFill>
                <a:srgbClr val="FF0000"/>
              </a:solidFill>
              <a:effectLst>
                <a:outerShdw blurRad="50800" dist="38100" dir="2700000">
                  <a:srgbClr val="000000"/>
                </a:outerShdw>
              </a:effectLst>
              <a:latin typeface="Calibri Light" panose="020F03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5901111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BE4A54-276B-71F1-DF89-2D17A28CCF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62DB9351-7715-628B-E9E6-80DCDA2A404A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B1700189-66FC-EA97-FB2A-1E194453BFD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5" name="Rettangolo arrotondato 8">
            <a:extLst>
              <a:ext uri="{FF2B5EF4-FFF2-40B4-BE49-F238E27FC236}">
                <a16:creationId xmlns:a16="http://schemas.microsoft.com/office/drawing/2014/main" id="{14A483AA-0CEE-6565-71FB-5D0E28C80405}"/>
              </a:ext>
            </a:extLst>
          </p:cNvPr>
          <p:cNvSpPr/>
          <p:nvPr/>
        </p:nvSpPr>
        <p:spPr>
          <a:xfrm flipH="1">
            <a:off x="2632172" y="2571365"/>
            <a:ext cx="47039953" cy="209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9600" b="1" kern="0" dirty="0">
                <a:solidFill>
                  <a:prstClr val="white"/>
                </a:solidFill>
                <a:effectLst>
                  <a:outerShdw blurRad="50800" dist="38100" dir="2700000">
                    <a:srgbClr val="000000"/>
                  </a:outerShdw>
                </a:effectLst>
                <a:latin typeface="Calibri Light" panose="020F0302020204030204"/>
              </a:rPr>
              <a:t>                                 RICOSTRUZIONE della Diastasi Addominale con </a:t>
            </a:r>
            <a:r>
              <a:rPr lang="it-IT" sz="9600" b="1" kern="0" dirty="0">
                <a:solidFill>
                  <a:srgbClr val="FF0000"/>
                </a:solidFill>
                <a:effectLst>
                  <a:outerShdw blurRad="50800" dist="38100" dir="2700000">
                    <a:srgbClr val="000000"/>
                  </a:outerShdw>
                </a:effectLst>
                <a:latin typeface="Calibri Light" panose="020F0302020204030204"/>
              </a:rPr>
              <a:t>Tecnica LAP-T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A9E90F72-C40A-1410-CE38-662FF227B59C}"/>
              </a:ext>
            </a:extLst>
          </p:cNvPr>
          <p:cNvSpPr txBox="1"/>
          <p:nvPr/>
        </p:nvSpPr>
        <p:spPr>
          <a:xfrm>
            <a:off x="12626976" y="4910434"/>
            <a:ext cx="33680400" cy="19557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it-IT" sz="5400" b="1" dirty="0">
              <a:solidFill>
                <a:schemeClr val="bg1"/>
              </a:solidFill>
              <a:effectLst>
                <a:outerShdw blurRad="50800" dist="38100" dir="2700000">
                  <a:srgbClr val="000000"/>
                </a:outerShdw>
              </a:effectLst>
              <a:cs typeface="Calibri" panose="020F0502020204030204" pitchFamily="34" charset="0"/>
            </a:endParaRPr>
          </a:p>
          <a:p>
            <a:r>
              <a:rPr lang="it-IT" sz="5400" b="1" dirty="0">
                <a:solidFill>
                  <a:schemeClr val="bg1"/>
                </a:solidFill>
                <a:effectLst>
                  <a:outerShdw blurRad="50800" dist="38100" dir="2700000">
                    <a:srgbClr val="000000"/>
                  </a:outerShdw>
                </a:effectLst>
                <a:cs typeface="Calibri" panose="020F0502020204030204" pitchFamily="34" charset="0"/>
              </a:rPr>
              <a:t>  </a:t>
            </a:r>
            <a:r>
              <a:rPr lang="it-IT" sz="8000" b="1" dirty="0">
                <a:solidFill>
                  <a:srgbClr val="FF0000"/>
                </a:solidFill>
                <a:effectLst>
                  <a:outerShdw blurRad="50800" dist="38100" dir="2700000">
                    <a:srgbClr val="000000"/>
                  </a:outerShdw>
                </a:effectLst>
                <a:cs typeface="Calibri" panose="020F0502020204030204" pitchFamily="34" charset="0"/>
              </a:rPr>
              <a:t>Tecnica LAP-T              </a:t>
            </a:r>
            <a:r>
              <a:rPr lang="it-IT" sz="5400" b="1" dirty="0">
                <a:solidFill>
                  <a:schemeClr val="bg1"/>
                </a:solidFill>
                <a:effectLst>
                  <a:outerShdw blurRad="50800" dist="38100" dir="2700000">
                    <a:srgbClr val="000000"/>
                  </a:outerShdw>
                </a:effectLst>
                <a:cs typeface="Calibri" panose="020F0502020204030204" pitchFamily="34" charset="0"/>
              </a:rPr>
              <a:t>2006  il I° Intervento                &gt; 2000 pazienti operati (con follow-up minimo 2 anno)</a:t>
            </a:r>
          </a:p>
          <a:p>
            <a:endParaRPr lang="it-IT" sz="6600" b="1" dirty="0">
              <a:solidFill>
                <a:srgbClr val="FF0000"/>
              </a:solidFill>
              <a:effectLst>
                <a:outerShdw blurRad="50800" dist="38100" dir="2700000">
                  <a:srgbClr val="000000"/>
                </a:outerShdw>
              </a:effectLst>
              <a:cs typeface="Calibri" panose="020F0502020204030204" pitchFamily="34" charset="0"/>
            </a:endParaRPr>
          </a:p>
          <a:p>
            <a:r>
              <a:rPr lang="it-IT" sz="6600" b="1" dirty="0">
                <a:solidFill>
                  <a:srgbClr val="FF0000"/>
                </a:solidFill>
                <a:effectLst>
                  <a:outerShdw blurRad="50800" dist="38100" dir="2700000">
                    <a:srgbClr val="000000"/>
                  </a:outerShdw>
                </a:effectLst>
                <a:cs typeface="Calibri" panose="020F0502020204030204" pitchFamily="34" charset="0"/>
              </a:rPr>
              <a:t>   Obiettivi:</a:t>
            </a:r>
          </a:p>
          <a:p>
            <a:endParaRPr lang="it-IT" sz="6600" b="1" dirty="0">
              <a:solidFill>
                <a:srgbClr val="FF0000"/>
              </a:solidFill>
              <a:effectLst>
                <a:outerShdw blurRad="50800" dist="38100" dir="2700000">
                  <a:srgbClr val="000000"/>
                </a:outerShdw>
              </a:effectLst>
              <a:cs typeface="Calibri" panose="020F0502020204030204" pitchFamily="34" charset="0"/>
            </a:endParaRPr>
          </a:p>
          <a:p>
            <a:r>
              <a:rPr lang="it-IT" sz="6000" b="1" u="sng" dirty="0" err="1">
                <a:solidFill>
                  <a:schemeClr val="bg1"/>
                </a:solidFill>
                <a:effectLst>
                  <a:outerShdw blurRad="50800" dist="38100" dir="2700000">
                    <a:srgbClr val="000000"/>
                  </a:outerShdw>
                </a:effectLst>
                <a:cs typeface="Calibri" panose="020F0502020204030204" pitchFamily="34" charset="0"/>
              </a:rPr>
              <a:t>restitutio</a:t>
            </a:r>
            <a:r>
              <a:rPr lang="it-IT" sz="6000" b="1" u="sng" dirty="0">
                <a:solidFill>
                  <a:schemeClr val="bg1"/>
                </a:solidFill>
                <a:effectLst>
                  <a:outerShdw blurRad="50800" dist="38100" dir="2700000">
                    <a:srgbClr val="000000"/>
                  </a:outerShdw>
                </a:effectLst>
                <a:cs typeface="Calibri" panose="020F0502020204030204" pitchFamily="34" charset="0"/>
              </a:rPr>
              <a:t> ad </a:t>
            </a:r>
            <a:r>
              <a:rPr lang="it-IT" sz="6000" b="1" u="sng" dirty="0" err="1">
                <a:solidFill>
                  <a:schemeClr val="bg1"/>
                </a:solidFill>
                <a:effectLst>
                  <a:outerShdw blurRad="50800" dist="38100" dir="2700000">
                    <a:srgbClr val="000000"/>
                  </a:outerShdw>
                </a:effectLst>
                <a:cs typeface="Calibri" panose="020F0502020204030204" pitchFamily="34" charset="0"/>
              </a:rPr>
              <a:t>integrum</a:t>
            </a:r>
            <a:r>
              <a:rPr lang="it-IT" sz="6000" b="1" u="sng" dirty="0">
                <a:solidFill>
                  <a:schemeClr val="bg1"/>
                </a:solidFill>
                <a:effectLst>
                  <a:outerShdw blurRad="50800" dist="38100" dir="2700000">
                    <a:srgbClr val="000000"/>
                  </a:outerShdw>
                </a:effectLst>
                <a:cs typeface="Calibri" panose="020F0502020204030204" pitchFamily="34" charset="0"/>
              </a:rPr>
              <a:t> </a:t>
            </a:r>
            <a:r>
              <a:rPr lang="it-IT" sz="6000" b="1" dirty="0">
                <a:solidFill>
                  <a:schemeClr val="bg1"/>
                </a:solidFill>
                <a:effectLst>
                  <a:outerShdw blurRad="50800" dist="38100" dir="2700000">
                    <a:srgbClr val="000000"/>
                  </a:outerShdw>
                </a:effectLst>
                <a:cs typeface="Calibri" panose="020F0502020204030204" pitchFamily="34" charset="0"/>
              </a:rPr>
              <a:t>anatomica e funzionale della parete addominale</a:t>
            </a:r>
          </a:p>
          <a:p>
            <a:pPr>
              <a:lnSpc>
                <a:spcPct val="200000"/>
              </a:lnSpc>
            </a:pPr>
            <a:r>
              <a:rPr lang="it-IT" sz="6000" b="1" u="sng" dirty="0">
                <a:solidFill>
                  <a:schemeClr val="bg1"/>
                </a:solidFill>
                <a:effectLst>
                  <a:outerShdw blurRad="50800" dist="38100" dir="2700000">
                    <a:srgbClr val="000000"/>
                  </a:outerShdw>
                </a:effectLst>
                <a:cs typeface="Calibri" panose="020F0502020204030204" pitchFamily="34" charset="0"/>
              </a:rPr>
              <a:t>approccio mini-invasivo:</a:t>
            </a:r>
            <a:r>
              <a:rPr lang="it-IT" sz="5400" b="1" u="sng" dirty="0">
                <a:solidFill>
                  <a:schemeClr val="bg1"/>
                </a:solidFill>
                <a:effectLst>
                  <a:outerShdw blurRad="50800" dist="38100" dir="2700000">
                    <a:srgbClr val="000000"/>
                  </a:outerShdw>
                </a:effectLst>
                <a:cs typeface="Calibri" panose="020F0502020204030204" pitchFamily="34" charset="0"/>
              </a:rPr>
              <a:t> </a:t>
            </a:r>
            <a:r>
              <a:rPr lang="it-IT" sz="5400" b="1" dirty="0">
                <a:solidFill>
                  <a:schemeClr val="bg1"/>
                </a:solidFill>
                <a:effectLst>
                  <a:outerShdw blurRad="50800" dist="38100" dir="2700000">
                    <a:srgbClr val="000000"/>
                  </a:outerShdw>
                </a:effectLst>
                <a:cs typeface="Calibri" panose="020F0502020204030204" pitchFamily="34" charset="0"/>
              </a:rPr>
              <a:t>anestesiologico (maschera laringea + TAP Block)</a:t>
            </a:r>
          </a:p>
          <a:p>
            <a:pPr>
              <a:lnSpc>
                <a:spcPct val="200000"/>
              </a:lnSpc>
            </a:pPr>
            <a:r>
              <a:rPr lang="it-IT" sz="5400" b="1" dirty="0">
                <a:solidFill>
                  <a:schemeClr val="bg1"/>
                </a:solidFill>
                <a:effectLst>
                  <a:outerShdw blurRad="50800" dist="38100" dir="2700000">
                    <a:srgbClr val="000000"/>
                  </a:outerShdw>
                </a:effectLst>
                <a:cs typeface="Calibri" panose="020F0502020204030204" pitchFamily="34" charset="0"/>
              </a:rPr>
              <a:t>                                                    chirurgico (laparosco</a:t>
            </a:r>
            <a:r>
              <a:rPr lang="it-IT" sz="5400" b="1" dirty="0">
                <a:solidFill>
                  <a:schemeClr val="bg1"/>
                </a:solidFill>
                <a:effectLst>
                  <a:outerShdw blurRad="50800" dist="38100" dir="2700000">
                    <a:srgbClr val="000000"/>
                  </a:outerShdw>
                </a:effectLst>
                <a:cs typeface="Calibri Light" panose="020F0302020204030204" pitchFamily="34" charset="0"/>
              </a:rPr>
              <a:t>pico) a basso pneumoperitoneo, nel rispetto dei tessuti</a:t>
            </a:r>
          </a:p>
          <a:p>
            <a:pPr>
              <a:lnSpc>
                <a:spcPct val="200000"/>
              </a:lnSpc>
            </a:pPr>
            <a:r>
              <a:rPr lang="it-IT" sz="6000" u="sng" dirty="0">
                <a:solidFill>
                  <a:schemeClr val="bg1"/>
                </a:solidFill>
                <a:effectLst>
                  <a:outerShdw blurRad="50800" dist="38100" dir="2700000">
                    <a:srgbClr val="000000"/>
                  </a:outerShdw>
                </a:effectLst>
                <a:cs typeface="Al Nile" pitchFamily="2" charset="-78"/>
              </a:rPr>
              <a:t>evitare complicanze </a:t>
            </a:r>
          </a:p>
          <a:p>
            <a:pPr marL="742950" lvl="1" indent="-285750">
              <a:lnSpc>
                <a:spcPct val="200000"/>
              </a:lnSpc>
              <a:buFont typeface="Wingdings" pitchFamily="2" charset="2"/>
              <a:buChar char="Ø"/>
            </a:pPr>
            <a:r>
              <a:rPr lang="it-IT" sz="5400" b="1" dirty="0">
                <a:solidFill>
                  <a:srgbClr val="FF0000"/>
                </a:solidFill>
                <a:effectLst>
                  <a:outerShdw blurRad="50800" dist="38100" dir="2700000">
                    <a:srgbClr val="000000"/>
                  </a:outerShdw>
                </a:effectLst>
                <a:cs typeface="Al Nile" pitchFamily="2" charset="-78"/>
              </a:rPr>
              <a:t>Ematomi e Sieromi   </a:t>
            </a:r>
            <a:r>
              <a:rPr lang="it-IT" sz="5400" b="1" dirty="0">
                <a:solidFill>
                  <a:schemeClr val="bg1"/>
                </a:solidFill>
                <a:effectLst>
                  <a:outerShdw blurRad="50800" dist="38100" dir="2700000">
                    <a:srgbClr val="000000"/>
                  </a:outerShdw>
                </a:effectLst>
                <a:cs typeface="Al Nile" pitchFamily="2" charset="-78"/>
              </a:rPr>
              <a:t>assenza scollamenti di piani anatomici: sottocutaneo, retro-muscolare</a:t>
            </a:r>
          </a:p>
          <a:p>
            <a:pPr marL="742950" lvl="1" indent="-285750">
              <a:lnSpc>
                <a:spcPct val="200000"/>
              </a:lnSpc>
              <a:buFont typeface="Wingdings" pitchFamily="2" charset="2"/>
              <a:buChar char="Ø"/>
            </a:pPr>
            <a:r>
              <a:rPr lang="it-IT" sz="5400" b="1" dirty="0">
                <a:solidFill>
                  <a:srgbClr val="FF0000"/>
                </a:solidFill>
                <a:effectLst>
                  <a:outerShdw blurRad="50800" dist="38100" dir="2700000">
                    <a:srgbClr val="000000"/>
                  </a:outerShdw>
                </a:effectLst>
                <a:cs typeface="Al Nile" pitchFamily="2" charset="-78"/>
              </a:rPr>
              <a:t>Recidive</a:t>
            </a:r>
            <a:r>
              <a:rPr lang="it-IT" sz="5400" b="1" dirty="0">
                <a:solidFill>
                  <a:schemeClr val="bg1"/>
                </a:solidFill>
                <a:effectLst>
                  <a:outerShdw blurRad="50800" dist="38100" dir="2700000">
                    <a:srgbClr val="000000"/>
                  </a:outerShdw>
                </a:effectLst>
                <a:cs typeface="Al Nile" pitchFamily="2" charset="-78"/>
              </a:rPr>
              <a:t>  - sutura </a:t>
            </a:r>
            <a:r>
              <a:rPr lang="it-IT" sz="5400" b="1" dirty="0" err="1">
                <a:solidFill>
                  <a:schemeClr val="bg1"/>
                </a:solidFill>
                <a:effectLst>
                  <a:outerShdw blurRad="50800" dist="38100" dir="2700000">
                    <a:srgbClr val="000000"/>
                  </a:outerShdw>
                </a:effectLst>
                <a:cs typeface="Al Nile" pitchFamily="2" charset="-78"/>
              </a:rPr>
              <a:t>tailored</a:t>
            </a:r>
            <a:r>
              <a:rPr lang="it-IT" sz="5400" b="1" dirty="0">
                <a:solidFill>
                  <a:schemeClr val="bg1"/>
                </a:solidFill>
                <a:effectLst>
                  <a:outerShdw blurRad="50800" dist="38100" dir="2700000">
                    <a:srgbClr val="000000"/>
                  </a:outerShdw>
                </a:effectLst>
                <a:cs typeface="Al Nile" pitchFamily="2" charset="-78"/>
              </a:rPr>
              <a:t> in duplice piano, in relazione ai vettori di forza e alla qualità dei tessuti </a:t>
            </a:r>
          </a:p>
          <a:p>
            <a:pPr>
              <a:lnSpc>
                <a:spcPct val="200000"/>
              </a:lnSpc>
            </a:pPr>
            <a:r>
              <a:rPr lang="it-IT" sz="5400" b="1" dirty="0">
                <a:solidFill>
                  <a:schemeClr val="bg1"/>
                </a:solidFill>
                <a:effectLst>
                  <a:outerShdw blurRad="50800" dist="38100" dir="2700000">
                    <a:srgbClr val="000000"/>
                  </a:outerShdw>
                </a:effectLst>
                <a:cs typeface="Al Nile" pitchFamily="2" charset="-78"/>
              </a:rPr>
              <a:t>                                  - mesh intraperitoneale in casi selezionati </a:t>
            </a:r>
            <a:endParaRPr lang="it-IT" sz="5400" b="1" dirty="0">
              <a:solidFill>
                <a:schemeClr val="bg1"/>
              </a:solidFill>
              <a:effectLst>
                <a:outerShdw blurRad="50800" dist="38100" dir="2700000">
                  <a:srgbClr val="000000"/>
                </a:outerShdw>
              </a:effectLst>
              <a:cs typeface="Calibri Light" panose="020F0302020204030204" pitchFamily="34" charset="0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it-IT" sz="5400" b="1" dirty="0">
                <a:solidFill>
                  <a:schemeClr val="bg1"/>
                </a:solidFill>
                <a:effectLst>
                  <a:outerShdw blurRad="50800" dist="38100" dir="2700000">
                    <a:srgbClr val="000000"/>
                  </a:outerShdw>
                </a:effectLst>
                <a:cs typeface="Al Nile" pitchFamily="2" charset="-78"/>
              </a:rPr>
              <a:t>rapida ripresa della </a:t>
            </a:r>
            <a:r>
              <a:rPr lang="it-IT" sz="5400" b="1" u="sng" dirty="0">
                <a:solidFill>
                  <a:schemeClr val="bg1"/>
                </a:solidFill>
                <a:effectLst>
                  <a:outerShdw blurRad="50800" dist="38100" dir="2700000">
                    <a:srgbClr val="000000"/>
                  </a:outerShdw>
                </a:effectLst>
                <a:cs typeface="Al Nile" pitchFamily="2" charset="-78"/>
              </a:rPr>
              <a:t>quotidianità </a:t>
            </a:r>
            <a:r>
              <a:rPr lang="it-IT" sz="5400" b="1" dirty="0">
                <a:solidFill>
                  <a:schemeClr val="bg1"/>
                </a:solidFill>
                <a:effectLst>
                  <a:outerShdw blurRad="50800" dist="38100" dir="2700000">
                    <a:srgbClr val="000000"/>
                  </a:outerShdw>
                </a:effectLst>
                <a:cs typeface="Al Nile" pitchFamily="2" charset="-78"/>
              </a:rPr>
              <a:t>e una </a:t>
            </a:r>
            <a:r>
              <a:rPr lang="it-IT" sz="5400" b="1" u="sng" dirty="0">
                <a:solidFill>
                  <a:schemeClr val="bg1"/>
                </a:solidFill>
                <a:effectLst>
                  <a:outerShdw blurRad="50800" dist="38100" dir="2700000">
                    <a:srgbClr val="000000"/>
                  </a:outerShdw>
                </a:effectLst>
                <a:cs typeface="Al Nile" pitchFamily="2" charset="-78"/>
              </a:rPr>
              <a:t>piena qualità di vita</a:t>
            </a:r>
            <a:endParaRPr lang="it-IT" sz="5400" b="1" dirty="0">
              <a:solidFill>
                <a:schemeClr val="bg1"/>
              </a:solidFill>
              <a:effectLst>
                <a:outerShdw blurRad="50800" dist="38100" dir="2700000">
                  <a:srgbClr val="000000"/>
                </a:outerShdw>
              </a:effectLst>
              <a:cs typeface="Al Nile" pitchFamily="2" charset="-78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it-IT" sz="5400" b="1" dirty="0">
                <a:solidFill>
                  <a:schemeClr val="bg1"/>
                </a:solidFill>
                <a:effectLst>
                  <a:outerShdw blurRad="50800" dist="38100" dir="2700000">
                    <a:srgbClr val="000000"/>
                  </a:outerShdw>
                </a:effectLst>
                <a:cs typeface="Al Nile" pitchFamily="2" charset="-78"/>
              </a:rPr>
              <a:t>consentendo </a:t>
            </a:r>
            <a:r>
              <a:rPr lang="it-IT" sz="5400" b="1" u="sng" dirty="0">
                <a:solidFill>
                  <a:schemeClr val="bg1"/>
                </a:solidFill>
                <a:effectLst>
                  <a:outerShdw blurRad="50800" dist="38100" dir="2700000">
                    <a:srgbClr val="000000"/>
                  </a:outerShdw>
                </a:effectLst>
                <a:cs typeface="Al Nile" pitchFamily="2" charset="-78"/>
              </a:rPr>
              <a:t>l’attività sportiva </a:t>
            </a:r>
            <a:r>
              <a:rPr lang="it-IT" sz="5400" b="1" dirty="0">
                <a:solidFill>
                  <a:schemeClr val="bg1"/>
                </a:solidFill>
                <a:effectLst>
                  <a:outerShdw blurRad="50800" dist="38100" dir="2700000">
                    <a:srgbClr val="000000"/>
                  </a:outerShdw>
                </a:effectLst>
                <a:cs typeface="Al Nile" pitchFamily="2" charset="-78"/>
              </a:rPr>
              <a:t>anche agonistica e una </a:t>
            </a:r>
            <a:r>
              <a:rPr lang="it-IT" sz="5400" b="1" u="sng" dirty="0">
                <a:solidFill>
                  <a:schemeClr val="bg1"/>
                </a:solidFill>
                <a:effectLst>
                  <a:outerShdw blurRad="50800" dist="38100" dir="2700000">
                    <a:srgbClr val="000000"/>
                  </a:outerShdw>
                </a:effectLst>
                <a:cs typeface="Al Nile" pitchFamily="2" charset="-78"/>
              </a:rPr>
              <a:t>gravidanza successiva</a:t>
            </a:r>
          </a:p>
        </p:txBody>
      </p:sp>
      <p:pic>
        <p:nvPicPr>
          <p:cNvPr id="11" name="Immagine 10">
            <a:extLst>
              <a:ext uri="{FF2B5EF4-FFF2-40B4-BE49-F238E27FC236}">
                <a16:creationId xmlns:a16="http://schemas.microsoft.com/office/drawing/2014/main" id="{49B4319E-F9E5-C0D0-6326-D7A85FE91D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2172" y="4894374"/>
            <a:ext cx="7650734" cy="10012696"/>
          </a:xfrm>
          <a:prstGeom prst="rect">
            <a:avLst/>
          </a:prstGeom>
          <a:ln>
            <a:solidFill>
              <a:sysClr val="windowText" lastClr="000000"/>
            </a:solidFill>
          </a:ln>
        </p:spPr>
      </p:pic>
      <p:pic>
        <p:nvPicPr>
          <p:cNvPr id="13" name="Immagine 12">
            <a:extLst>
              <a:ext uri="{FF2B5EF4-FFF2-40B4-BE49-F238E27FC236}">
                <a16:creationId xmlns:a16="http://schemas.microsoft.com/office/drawing/2014/main" id="{C437759E-F9D5-935B-C630-0CC8D48213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64593" y="15897660"/>
            <a:ext cx="9185892" cy="7650734"/>
          </a:xfrm>
          <a:prstGeom prst="rect">
            <a:avLst/>
          </a:prstGeom>
          <a:ln>
            <a:solidFill>
              <a:sysClr val="windowText" lastClr="000000"/>
            </a:solidFill>
          </a:ln>
        </p:spPr>
      </p:pic>
    </p:spTree>
    <p:extLst>
      <p:ext uri="{BB962C8B-B14F-4D97-AF65-F5344CB8AC3E}">
        <p14:creationId xmlns:p14="http://schemas.microsoft.com/office/powerpoint/2010/main" val="24679784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32F6CC-DF97-D4B4-727B-25D0174179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59F54B9E-0863-8F26-3590-788DD1577928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45E66945-6645-B8AA-87B2-9DA4A7948D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4" name="Rettangolo 3">
            <a:extLst>
              <a:ext uri="{FF2B5EF4-FFF2-40B4-BE49-F238E27FC236}">
                <a16:creationId xmlns:a16="http://schemas.microsoft.com/office/drawing/2014/main" id="{552FDF2E-019F-1F4B-7964-7B74715499E5}"/>
              </a:ext>
            </a:extLst>
          </p:cNvPr>
          <p:cNvSpPr/>
          <p:nvPr/>
        </p:nvSpPr>
        <p:spPr>
          <a:xfrm>
            <a:off x="3396572" y="5848409"/>
            <a:ext cx="45511155" cy="200202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it-IT" sz="6614" dirty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it-IT" sz="7200" b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Durante la Gravidanza</a:t>
            </a:r>
            <a:r>
              <a:rPr lang="it-IT" sz="72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7200" dirty="0">
                <a:ea typeface="Times New Roman" panose="02020603050405020304" pitchFamily="18" charset="0"/>
                <a:cs typeface="Times New Roman" panose="02020603050405020304" pitchFamily="18" charset="0"/>
              </a:rPr>
              <a:t>la ricostruzione laparoscopica con </a:t>
            </a:r>
            <a:r>
              <a:rPr lang="it-IT" sz="7200" b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sutura dedicata </a:t>
            </a:r>
            <a:r>
              <a:rPr lang="it-IT" sz="7200" dirty="0">
                <a:ea typeface="Times New Roman" panose="02020603050405020304" pitchFamily="18" charset="0"/>
                <a:cs typeface="Times New Roman" panose="02020603050405020304" pitchFamily="18" charset="0"/>
              </a:rPr>
              <a:t>della linea mediana </a:t>
            </a:r>
          </a:p>
          <a:p>
            <a:pPr algn="just"/>
            <a:r>
              <a:rPr lang="it-IT" sz="7200" dirty="0"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il posizionamento di una </a:t>
            </a:r>
            <a:r>
              <a:rPr lang="it-IT" sz="7200" b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mesh intraperitoneale </a:t>
            </a:r>
            <a:r>
              <a:rPr lang="it-IT" sz="72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it-IT" sz="7200" dirty="0">
                <a:ea typeface="Times New Roman" panose="02020603050405020304" pitchFamily="18" charset="0"/>
                <a:cs typeface="Times New Roman" panose="02020603050405020304" pitchFamily="18" charset="0"/>
              </a:rPr>
              <a:t>non a contatto con i fasci muscolari)  </a:t>
            </a:r>
          </a:p>
          <a:p>
            <a:pPr algn="just"/>
            <a:r>
              <a:rPr lang="it-IT" sz="7200" dirty="0"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</a:t>
            </a:r>
          </a:p>
          <a:p>
            <a:pPr algn="just"/>
            <a:r>
              <a:rPr lang="it-IT" sz="7200" dirty="0">
                <a:ea typeface="Times New Roman" panose="02020603050405020304" pitchFamily="18" charset="0"/>
                <a:cs typeface="Times New Roman" panose="02020603050405020304" pitchFamily="18" charset="0"/>
              </a:rPr>
              <a:t> hanno consentito:</a:t>
            </a:r>
          </a:p>
          <a:p>
            <a:pPr marL="3071281" lvl="1" indent="-1181262" algn="just">
              <a:buFont typeface="Wingdings" pitchFamily="2" charset="2"/>
              <a:buChar char="Ø"/>
            </a:pPr>
            <a:r>
              <a:rPr lang="it-IT" sz="7200" dirty="0">
                <a:ea typeface="Times New Roman" panose="02020603050405020304" pitchFamily="18" charset="0"/>
                <a:cs typeface="Times New Roman" panose="02020603050405020304" pitchFamily="18" charset="0"/>
              </a:rPr>
              <a:t>stabilizzazione e tenuta della parete (superficie posteriore)  </a:t>
            </a:r>
          </a:p>
          <a:p>
            <a:pPr marL="1890019" lvl="1" algn="just"/>
            <a:r>
              <a:rPr lang="it-IT" sz="7200" dirty="0">
                <a:ea typeface="Times New Roman" panose="02020603050405020304" pitchFamily="18" charset="0"/>
                <a:cs typeface="Times New Roman" panose="02020603050405020304" pitchFamily="18" charset="0"/>
              </a:rPr>
              <a:t>      durante la spinta pressoria della parete anteriore dell’utero </a:t>
            </a:r>
          </a:p>
          <a:p>
            <a:pPr marL="3071281" lvl="1" indent="-1181262" algn="just">
              <a:buFont typeface="Wingdings" pitchFamily="2" charset="2"/>
              <a:buChar char="Ø"/>
            </a:pPr>
            <a:r>
              <a:rPr lang="it-IT" sz="7200" dirty="0">
                <a:ea typeface="Times New Roman" panose="02020603050405020304" pitchFamily="18" charset="0"/>
                <a:cs typeface="Times New Roman" panose="02020603050405020304" pitchFamily="18" charset="0"/>
              </a:rPr>
              <a:t>l’adattamento della parete addominale alla nuova gravidanza </a:t>
            </a:r>
          </a:p>
          <a:p>
            <a:pPr marL="3071281" lvl="1" indent="-1181262" algn="just">
              <a:buFont typeface="Wingdings" pitchFamily="2" charset="2"/>
              <a:buChar char="Ø"/>
            </a:pPr>
            <a:r>
              <a:rPr lang="it-IT" sz="7200" dirty="0">
                <a:ea typeface="Times New Roman" panose="02020603050405020304" pitchFamily="18" charset="0"/>
                <a:cs typeface="Times New Roman" panose="02020603050405020304" pitchFamily="18" charset="0"/>
              </a:rPr>
              <a:t>la modificazione in lunghezza ed in larghezza dei muscoli retti </a:t>
            </a:r>
          </a:p>
          <a:p>
            <a:pPr marL="3071281" lvl="1" indent="-1181262" algn="just">
              <a:buFont typeface="Wingdings" pitchFamily="2" charset="2"/>
              <a:buChar char="Ø"/>
            </a:pPr>
            <a:r>
              <a:rPr lang="it-IT" sz="7200" dirty="0">
                <a:ea typeface="Times New Roman" panose="02020603050405020304" pitchFamily="18" charset="0"/>
                <a:cs typeface="Times New Roman" panose="02020603050405020304" pitchFamily="18" charset="0"/>
              </a:rPr>
              <a:t>la riduzione fisiologica di spessore dei muscoli retti </a:t>
            </a:r>
          </a:p>
          <a:p>
            <a:pPr marL="3071281" lvl="1" indent="-1181262" algn="just">
              <a:buFont typeface="Wingdings" pitchFamily="2" charset="2"/>
              <a:buChar char="Ø"/>
            </a:pPr>
            <a:r>
              <a:rPr lang="it-IT" sz="72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IRD</a:t>
            </a:r>
            <a:r>
              <a:rPr lang="it-IT" sz="7200" dirty="0">
                <a:ea typeface="Times New Roman" panose="02020603050405020304" pitchFamily="18" charset="0"/>
                <a:cs typeface="Times New Roman" panose="02020603050405020304" pitchFamily="18" charset="0"/>
              </a:rPr>
              <a:t> con caratteristiche fisiologiche</a:t>
            </a:r>
          </a:p>
          <a:p>
            <a:pPr marL="3071281" lvl="1" indent="-1181262" algn="just">
              <a:buFont typeface="Wingdings" pitchFamily="2" charset="2"/>
              <a:buChar char="Ø"/>
            </a:pPr>
            <a:endParaRPr lang="it-IT" sz="72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it-IT" sz="72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it-IT" sz="7200" b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Parto naturale </a:t>
            </a:r>
            <a:r>
              <a:rPr lang="it-IT" sz="7200" dirty="0">
                <a:ea typeface="Times New Roman" panose="02020603050405020304" pitchFamily="18" charset="0"/>
                <a:cs typeface="Times New Roman" panose="02020603050405020304" pitchFamily="18" charset="0"/>
              </a:rPr>
              <a:t>è avvenuto in modo fisiologico con l’attiva partecipazione della paziente</a:t>
            </a:r>
          </a:p>
          <a:p>
            <a:pPr algn="just"/>
            <a:r>
              <a:rPr lang="it-IT" sz="7200" b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Parto cesareo</a:t>
            </a:r>
            <a:r>
              <a:rPr lang="it-IT" sz="7200" dirty="0">
                <a:ea typeface="Times New Roman" panose="02020603050405020304" pitchFamily="18" charset="0"/>
                <a:cs typeface="Times New Roman" panose="02020603050405020304" pitchFamily="18" charset="0"/>
              </a:rPr>
              <a:t>: si è svolto regolarmente sia nell’apertura sia nella chiusura della parete, </a:t>
            </a:r>
          </a:p>
          <a:p>
            <a:pPr algn="just"/>
            <a:r>
              <a:rPr lang="it-IT" sz="7200" dirty="0"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con l’accorgimento al termine di eseguire la sutura con filo non assorbibile della mesh</a:t>
            </a:r>
          </a:p>
          <a:p>
            <a:endParaRPr lang="it-IT" sz="6614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it-IT" sz="8268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ttangolo arrotondato 8">
            <a:extLst>
              <a:ext uri="{FF2B5EF4-FFF2-40B4-BE49-F238E27FC236}">
                <a16:creationId xmlns:a16="http://schemas.microsoft.com/office/drawing/2014/main" id="{E2AC0015-5FF2-99B8-3C9F-69D783A8EE68}"/>
              </a:ext>
            </a:extLst>
          </p:cNvPr>
          <p:cNvSpPr/>
          <p:nvPr/>
        </p:nvSpPr>
        <p:spPr>
          <a:xfrm flipH="1">
            <a:off x="2632172" y="2571365"/>
            <a:ext cx="47039953" cy="209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9600" b="1" kern="0" dirty="0">
                <a:solidFill>
                  <a:prstClr val="white"/>
                </a:solidFill>
                <a:effectLst>
                  <a:outerShdw blurRad="50800" dist="38100" dir="2700000">
                    <a:srgbClr val="000000"/>
                  </a:outerShdw>
                </a:effectLst>
                <a:latin typeface="Calibri Light" panose="020F0302020204030204"/>
              </a:rPr>
              <a:t>                                 GRAVIDANZA dopo RICOSTRUZIONE con </a:t>
            </a:r>
            <a:r>
              <a:rPr lang="it-IT" sz="9600" b="1" kern="0" dirty="0">
                <a:solidFill>
                  <a:srgbClr val="FF0000"/>
                </a:solidFill>
                <a:effectLst>
                  <a:outerShdw blurRad="50800" dist="38100" dir="2700000">
                    <a:srgbClr val="000000"/>
                  </a:outerShdw>
                </a:effectLst>
                <a:latin typeface="Calibri Light" panose="020F0302020204030204"/>
              </a:rPr>
              <a:t>Tecnica LAP-T</a:t>
            </a:r>
          </a:p>
        </p:txBody>
      </p:sp>
    </p:spTree>
    <p:extLst>
      <p:ext uri="{BB962C8B-B14F-4D97-AF65-F5344CB8AC3E}">
        <p14:creationId xmlns:p14="http://schemas.microsoft.com/office/powerpoint/2010/main" val="35931080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86FB9B-B8D8-F58D-32C3-3F46632B31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4C3B7C8F-EF55-DFCF-E433-0FE440801C28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13C288D7-C191-31E4-0CD0-964E6B8A5EC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3" name="Rettangolo 2">
            <a:extLst>
              <a:ext uri="{FF2B5EF4-FFF2-40B4-BE49-F238E27FC236}">
                <a16:creationId xmlns:a16="http://schemas.microsoft.com/office/drawing/2014/main" id="{6E2022A9-BD1F-0933-1A0A-ED27125C224F}"/>
              </a:ext>
            </a:extLst>
          </p:cNvPr>
          <p:cNvSpPr/>
          <p:nvPr/>
        </p:nvSpPr>
        <p:spPr>
          <a:xfrm>
            <a:off x="2444397" y="5387729"/>
            <a:ext cx="45511155" cy="189122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it-IT" sz="6614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it-IT" sz="7200" b="1" dirty="0">
                <a:solidFill>
                  <a:srgbClr val="FF0000"/>
                </a:solidFill>
                <a:cs typeface="Calibri" panose="020F0502020204030204" pitchFamily="34" charset="0"/>
              </a:rPr>
              <a:t>Follow-up</a:t>
            </a:r>
            <a:r>
              <a:rPr lang="it-IT" sz="7200" dirty="0"/>
              <a:t> a 2-3  mesi 100%, 6 mesi 100%, 12 mesi 100%, a 24 mesi 97% </a:t>
            </a:r>
          </a:p>
          <a:p>
            <a:endParaRPr lang="it-IT" sz="7200" dirty="0"/>
          </a:p>
          <a:p>
            <a:pPr marL="3071281" lvl="1" indent="-1181262">
              <a:buFont typeface="Arial" panose="020B0604020202020204" pitchFamily="34" charset="0"/>
              <a:buChar char="•"/>
            </a:pPr>
            <a:r>
              <a:rPr lang="it-IT" sz="72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IRD max a 24 mesi:</a:t>
            </a:r>
            <a:r>
              <a:rPr lang="it-IT" sz="72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7200" dirty="0"/>
              <a:t>9mm in epigastrio, 15mm in sede ombelicale, 8mm in ipogastrio</a:t>
            </a:r>
            <a:endParaRPr lang="it-IT" sz="72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071281" lvl="1" indent="-1181262">
              <a:buFont typeface="Arial" panose="020B0604020202020204" pitchFamily="34" charset="0"/>
              <a:buChar char="•"/>
            </a:pPr>
            <a:r>
              <a:rPr lang="it-IT" sz="7200" b="1" dirty="0"/>
              <a:t>Non sono state osservate recidive </a:t>
            </a:r>
            <a:r>
              <a:rPr lang="it-IT" sz="7200" dirty="0"/>
              <a:t>della diastasi dei muscoli retti o della patologia erniaria</a:t>
            </a:r>
          </a:p>
          <a:p>
            <a:pPr marL="3071281" lvl="1" indent="-1181262">
              <a:buFont typeface="Arial" panose="020B0604020202020204" pitchFamily="34" charset="0"/>
              <a:buChar char="•"/>
            </a:pPr>
            <a:r>
              <a:rPr lang="it-IT" sz="7200" dirty="0"/>
              <a:t>Non sono state osservate dislocazioni della mesh </a:t>
            </a:r>
          </a:p>
          <a:p>
            <a:pPr marL="3071281" lvl="1" indent="-1181262">
              <a:buFont typeface="Arial" panose="020B0604020202020204" pitchFamily="34" charset="0"/>
              <a:buChar char="•"/>
            </a:pPr>
            <a:endParaRPr lang="it-IT" sz="7200" dirty="0"/>
          </a:p>
          <a:p>
            <a:pPr algn="just"/>
            <a:endParaRPr lang="it-IT" sz="72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it-IT" sz="7200" b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Riabilitazione dedicata della parete addominale</a:t>
            </a:r>
            <a:r>
              <a:rPr lang="it-IT" sz="7200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endParaRPr lang="it-IT" sz="7200" dirty="0"/>
          </a:p>
          <a:p>
            <a:pPr marL="3071281" lvl="1" indent="-1181262" algn="just">
              <a:buFont typeface="Arial" panose="020B0604020202020204" pitchFamily="34" charset="0"/>
              <a:buChar char="•"/>
            </a:pPr>
            <a:r>
              <a:rPr lang="it-IT" sz="7200" dirty="0">
                <a:ea typeface="Times New Roman" panose="02020603050405020304" pitchFamily="18" charset="0"/>
                <a:cs typeface="Times New Roman" panose="02020603050405020304" pitchFamily="18" charset="0"/>
              </a:rPr>
              <a:t>ha consentito l</a:t>
            </a:r>
            <a:r>
              <a:rPr lang="it-IT" sz="7200" dirty="0"/>
              <a:t>a graduale normalizzazione dell'anatomia, del tono e spessore muscolare</a:t>
            </a:r>
          </a:p>
          <a:p>
            <a:pPr marL="3071281" lvl="1" indent="-1181262" algn="just">
              <a:buFont typeface="Arial" panose="020B0604020202020204" pitchFamily="34" charset="0"/>
              <a:buChar char="•"/>
            </a:pPr>
            <a:r>
              <a:rPr lang="it-IT" sz="7200" dirty="0">
                <a:ea typeface="Times New Roman" panose="02020603050405020304" pitchFamily="18" charset="0"/>
                <a:cs typeface="Times New Roman" panose="02020603050405020304" pitchFamily="18" charset="0"/>
              </a:rPr>
              <a:t>la rapida ripresa della funzionalità della parete addominale, la piena ripresa delle attività quotidiane e dello sport.</a:t>
            </a:r>
          </a:p>
          <a:p>
            <a:pPr marL="1890019" lvl="1" algn="just"/>
            <a:r>
              <a:rPr lang="it-IT" sz="72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endParaRPr lang="it-IT" sz="72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it-IT" sz="7200" b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La Tecnica LAP-T</a:t>
            </a:r>
            <a:r>
              <a:rPr lang="it-IT" sz="7200" dirty="0"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it-IT" sz="7200" b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si sta dimostrando compatibile con una gravidanza successiva</a:t>
            </a:r>
            <a:endParaRPr lang="it-IT" sz="72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it-IT" sz="6614" dirty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it-IT" sz="8268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ttangolo arrotondato 8">
            <a:extLst>
              <a:ext uri="{FF2B5EF4-FFF2-40B4-BE49-F238E27FC236}">
                <a16:creationId xmlns:a16="http://schemas.microsoft.com/office/drawing/2014/main" id="{62ACB6D0-AC46-EA80-B00A-481024FDC59E}"/>
              </a:ext>
            </a:extLst>
          </p:cNvPr>
          <p:cNvSpPr/>
          <p:nvPr/>
        </p:nvSpPr>
        <p:spPr>
          <a:xfrm flipH="1">
            <a:off x="2531321" y="2420588"/>
            <a:ext cx="47039953" cy="209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9600" b="1" kern="0" dirty="0">
                <a:solidFill>
                  <a:prstClr val="white"/>
                </a:solidFill>
                <a:effectLst>
                  <a:outerShdw blurRad="50800" dist="38100" dir="2700000">
                    <a:srgbClr val="000000"/>
                  </a:outerShdw>
                </a:effectLst>
                <a:latin typeface="Calibri Light" panose="020F0302020204030204"/>
              </a:rPr>
              <a:t>                                 GRAVIDANZA dopo RICOSTRUZIONE con </a:t>
            </a:r>
            <a:r>
              <a:rPr lang="it-IT" sz="9600" b="1" kern="0" dirty="0">
                <a:solidFill>
                  <a:srgbClr val="FF0000"/>
                </a:solidFill>
                <a:effectLst>
                  <a:outerShdw blurRad="50800" dist="38100" dir="2700000">
                    <a:srgbClr val="000000"/>
                  </a:outerShdw>
                </a:effectLst>
                <a:latin typeface="Calibri Light" panose="020F0302020204030204"/>
              </a:rPr>
              <a:t>Tecnica LAP-T</a:t>
            </a:r>
          </a:p>
        </p:txBody>
      </p:sp>
    </p:spTree>
    <p:extLst>
      <p:ext uri="{BB962C8B-B14F-4D97-AF65-F5344CB8AC3E}">
        <p14:creationId xmlns:p14="http://schemas.microsoft.com/office/powerpoint/2010/main" val="27052669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4209" y="780046"/>
            <a:ext cx="46856204" cy="8138299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572" y="9267424"/>
            <a:ext cx="48089952" cy="9152604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995" y="17370028"/>
            <a:ext cx="48549105" cy="9239991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B71FFB53-BD24-51CD-E4E1-DB4D41A841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51547" y="24207306"/>
            <a:ext cx="28696857" cy="3662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355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629</Words>
  <Application>Microsoft Macintosh PowerPoint</Application>
  <PresentationFormat>Personalizzato</PresentationFormat>
  <Paragraphs>96</Paragraphs>
  <Slides>8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8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8</vt:i4>
      </vt:variant>
    </vt:vector>
  </HeadingPairs>
  <TitlesOfParts>
    <vt:vector size="17" baseType="lpstr">
      <vt:lpstr>Times New Roman</vt:lpstr>
      <vt:lpstr>Wingdings</vt:lpstr>
      <vt:lpstr>Calibri Light</vt:lpstr>
      <vt:lpstr>Arial</vt:lpstr>
      <vt:lpstr>Calibri</vt:lpstr>
      <vt:lpstr>Aptos</vt:lpstr>
      <vt:lpstr>Barlow Bold</vt:lpstr>
      <vt:lpstr>Al Nile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PC</dc:creator>
  <cp:lastModifiedBy>Giuseppe Pozzi</cp:lastModifiedBy>
  <cp:revision>9</cp:revision>
  <dcterms:created xsi:type="dcterms:W3CDTF">2006-08-16T00:00:00Z</dcterms:created>
  <dcterms:modified xsi:type="dcterms:W3CDTF">2026-01-09T13:05:39Z</dcterms:modified>
  <dc:identifier>DAG35qkUN5c</dc:identifier>
</cp:coreProperties>
</file>