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Default Extension="jpg" ContentType="image/jpeg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62" r:id="rId4"/>
    <p:sldId id="260" r:id="rId5"/>
    <p:sldId id="263" r:id="rId6"/>
    <p:sldId id="261" r:id="rId7"/>
    <p:sldId id="259" r:id="rId8"/>
  </p:sldIdLst>
  <p:sldSz cx="18288000" cy="10287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 userDrawn="1">
          <p15:clr>
            <a:srgbClr val="A4A3A4"/>
          </p15:clr>
        </p15:guide>
        <p15:guide id="2" pos="57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54"/>
    <p:restoredTop sz="94715"/>
  </p:normalViewPr>
  <p:slideViewPr>
    <p:cSldViewPr snapToGrid="0" snapToObjects="1" showGuides="1">
      <p:cViewPr varScale="1">
        <p:scale>
          <a:sx n="81" d="100"/>
          <a:sy n="81" d="100"/>
        </p:scale>
        <p:origin x="768" y="192"/>
      </p:cViewPr>
      <p:guideLst>
        <p:guide orient="horz" pos="3240"/>
        <p:guide pos="57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Fai clic per spostare la diapositiva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0">
              <a:buNone/>
            </a:pPr>
            <a:r>
              <a:rPr lang="it-IT" sz="2000" b="0" strike="noStrike" spc="-1">
                <a:solidFill>
                  <a:srgbClr val="000000"/>
                </a:solidFill>
                <a:latin typeface="Arial"/>
              </a:rPr>
              <a:t>Fai clic per modificare il formato delle note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&lt;intestazione&gt;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dt" idx="4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&lt;data/ora&gt;</a:t>
            </a:r>
          </a:p>
        </p:txBody>
      </p:sp>
      <p:sp>
        <p:nvSpPr>
          <p:cNvPr id="45" name="PlaceHolder 5"/>
          <p:cNvSpPr>
            <a:spLocks noGrp="1"/>
          </p:cNvSpPr>
          <p:nvPr>
            <p:ph type="ftr" idx="5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46" name="PlaceHolder 6"/>
          <p:cNvSpPr>
            <a:spLocks noGrp="1"/>
          </p:cNvSpPr>
          <p:nvPr>
            <p:ph type="sldNum" idx="6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9EA13778-79A2-4EB3-A464-3AB8A87936B5}" type="slidenum"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‹N›</a:t>
            </a:fld>
            <a:endParaRPr lang="it-I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it-IT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sldNum" idx="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it-IT" sz="12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BADB515E-EFB8-4234-8656-DE7720325820}" type="slidenum">
              <a:rPr lang="it-IT" sz="1200" b="0" strike="noStrike" spc="-1">
                <a:solidFill>
                  <a:srgbClr val="000000"/>
                </a:solidFill>
                <a:latin typeface="Times New Roman"/>
              </a:rPr>
              <a:t>1</a:t>
            </a:fld>
            <a:endParaRPr lang="it-IT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399B9E4-DCE3-4304-B878-87A7EC72CA0C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it-I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05098AD-F11D-4A93-A3C2-5CCE2D8A5810}" type="slidenum">
              <a:t>‹N›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83DA3D40-9306-4C04-9BB0-E8A5FC04CDD0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8A21679-219A-4B5B-A03F-80B6BA050ADE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85A1E997-499D-4EA8-BEA8-ED0AFD299449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914400" y="410400"/>
            <a:ext cx="16458840" cy="7962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it-I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29390F26-4B18-491F-A0F5-C778C3548995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D603F83-B67D-4017-A5DB-35C80F7B0B24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1819FF9-2264-4207-B9EF-7548A498F182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98C857F-D19C-4194-98C6-329C35F5DEDD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40BD2C5E-3C99-4EE3-82F6-AE0F17BDEC14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9679571-8D48-497D-9C5F-21B642B79DD3}" type="slidenum">
              <a:t>‹N›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647928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1204416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91440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647928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1204416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6424417-2BD1-45DA-9D0C-BD5D8B4E40B3}" type="slidenum">
              <a:t>‹N›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en-US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en-US" sz="1200" b="0" strike="noStrike" spc="-1">
                <a:solidFill>
                  <a:srgbClr val="8B8B8B"/>
                </a:solidFill>
                <a:latin typeface="Calibri"/>
              </a:rPr>
              <a:t>&lt;data/ora&gt;</a:t>
            </a:r>
            <a:endParaRPr lang="it-IT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en-US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8F9854B8-1854-43B9-BB74-4E63AC328C52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‹N›</a:t>
            </a:fld>
            <a:endParaRPr lang="it-IT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Fai clic per modificare il formato del testo del titolo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latin typeface="Calibri"/>
              </a:rPr>
              <a:t>Fai clic per modificare il formato del testo della struttura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Secondo livello struttura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Terzo livello struttura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Quarto livello struttura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Quinto livello struttura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Sesto livello struttura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Settimo livello struttura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ttangolo arrotondato 8"/>
          <p:cNvSpPr/>
          <p:nvPr/>
        </p:nvSpPr>
        <p:spPr>
          <a:xfrm>
            <a:off x="7428600" y="4650480"/>
            <a:ext cx="11124720" cy="11754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it-IT" sz="18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48" name="Rettangolo arrotondato 8"/>
          <p:cNvSpPr/>
          <p:nvPr/>
        </p:nvSpPr>
        <p:spPr>
          <a:xfrm>
            <a:off x="7401600" y="8724960"/>
            <a:ext cx="11124720" cy="8262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it-IT" sz="1800" b="0" strike="noStrike" spc="-1">
              <a:solidFill>
                <a:schemeClr val="lt1"/>
              </a:solidFill>
              <a:latin typeface="Calibri"/>
            </a:endParaRPr>
          </a:p>
        </p:txBody>
      </p:sp>
      <p:grpSp>
        <p:nvGrpSpPr>
          <p:cNvPr id="49" name="Group 2"/>
          <p:cNvGrpSpPr/>
          <p:nvPr/>
        </p:nvGrpSpPr>
        <p:grpSpPr>
          <a:xfrm>
            <a:off x="-4921200" y="-3214800"/>
            <a:ext cx="17862120" cy="17862120"/>
            <a:chOff x="-4921200" y="-3214800"/>
            <a:chExt cx="17862120" cy="17862120"/>
          </a:xfrm>
        </p:grpSpPr>
        <p:sp>
          <p:nvSpPr>
            <p:cNvPr id="50" name="Freeform 3"/>
            <p:cNvSpPr/>
            <p:nvPr/>
          </p:nvSpPr>
          <p:spPr>
            <a:xfrm>
              <a:off x="-4921200" y="-3214800"/>
              <a:ext cx="17862120" cy="17862120"/>
            </a:xfrm>
            <a:custGeom>
              <a:avLst/>
              <a:gdLst>
                <a:gd name="textAreaLeft" fmla="*/ 0 w 17862120"/>
                <a:gd name="textAreaRight" fmla="*/ 17862480 w 17862120"/>
                <a:gd name="textAreaTop" fmla="*/ 0 h 17862120"/>
                <a:gd name="textAreaBottom" fmla="*/ 17862480 h 17862120"/>
              </a:gdLst>
              <a:ahLst/>
              <a:cxn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it-IT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51" name="TextBox 4"/>
            <p:cNvSpPr/>
            <p:nvPr/>
          </p:nvSpPr>
          <p:spPr>
            <a:xfrm>
              <a:off x="-3246480" y="-2377440"/>
              <a:ext cx="14513040" cy="153504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algn="ctr">
                <a:lnSpc>
                  <a:spcPts val="2968"/>
                </a:lnSpc>
              </a:pPr>
              <a:endParaRPr lang="en-US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52" name="Group 8"/>
          <p:cNvGrpSpPr/>
          <p:nvPr/>
        </p:nvGrpSpPr>
        <p:grpSpPr>
          <a:xfrm>
            <a:off x="-6596640" y="-3129120"/>
            <a:ext cx="17862120" cy="17862120"/>
            <a:chOff x="-6596640" y="-3129120"/>
            <a:chExt cx="17862120" cy="17862120"/>
          </a:xfrm>
        </p:grpSpPr>
        <p:sp>
          <p:nvSpPr>
            <p:cNvPr id="53" name="Freeform 9"/>
            <p:cNvSpPr/>
            <p:nvPr/>
          </p:nvSpPr>
          <p:spPr>
            <a:xfrm>
              <a:off x="-6596640" y="-3129120"/>
              <a:ext cx="17862120" cy="17862120"/>
            </a:xfrm>
            <a:custGeom>
              <a:avLst/>
              <a:gdLst>
                <a:gd name="textAreaLeft" fmla="*/ 0 w 17862120"/>
                <a:gd name="textAreaRight" fmla="*/ 17862480 w 17862120"/>
                <a:gd name="textAreaTop" fmla="*/ 0 h 17862120"/>
                <a:gd name="textAreaBottom" fmla="*/ 17862480 h 17862120"/>
              </a:gdLst>
              <a:ahLst/>
              <a:cxn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it-IT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54" name="TextBox 10"/>
            <p:cNvSpPr/>
            <p:nvPr/>
          </p:nvSpPr>
          <p:spPr>
            <a:xfrm>
              <a:off x="-4921920" y="-2291760"/>
              <a:ext cx="14513040" cy="153504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algn="ctr">
                <a:lnSpc>
                  <a:spcPts val="2968"/>
                </a:lnSpc>
              </a:pPr>
              <a:endParaRPr lang="en-US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55" name="Group 11"/>
          <p:cNvGrpSpPr/>
          <p:nvPr/>
        </p:nvGrpSpPr>
        <p:grpSpPr>
          <a:xfrm>
            <a:off x="-620280" y="-941834"/>
            <a:ext cx="13017600" cy="13017600"/>
            <a:chOff x="-609480" y="-957600"/>
            <a:chExt cx="13017600" cy="13017600"/>
          </a:xfrm>
        </p:grpSpPr>
        <p:sp>
          <p:nvSpPr>
            <p:cNvPr id="56" name="Freeform 12"/>
            <p:cNvSpPr/>
            <p:nvPr/>
          </p:nvSpPr>
          <p:spPr>
            <a:xfrm>
              <a:off x="-609480" y="-957600"/>
              <a:ext cx="13017600" cy="13017600"/>
            </a:xfrm>
            <a:custGeom>
              <a:avLst/>
              <a:gdLst>
                <a:gd name="textAreaLeft" fmla="*/ 0 w 13017600"/>
                <a:gd name="textAreaRight" fmla="*/ 13017960 w 13017600"/>
                <a:gd name="textAreaTop" fmla="*/ 0 h 13017600"/>
                <a:gd name="textAreaBottom" fmla="*/ 13017960 h 13017600"/>
              </a:gdLst>
              <a:ahLst/>
              <a:cxn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it-IT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57" name="TextBox 13"/>
            <p:cNvSpPr/>
            <p:nvPr/>
          </p:nvSpPr>
          <p:spPr>
            <a:xfrm>
              <a:off x="610920" y="-347400"/>
              <a:ext cx="10576800" cy="111870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algn="ctr">
                <a:lnSpc>
                  <a:spcPts val="2968"/>
                </a:lnSpc>
              </a:pPr>
              <a:endParaRPr lang="en-US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sp>
        <p:nvSpPr>
          <p:cNvPr id="58" name="TextBox 18"/>
          <p:cNvSpPr/>
          <p:nvPr/>
        </p:nvSpPr>
        <p:spPr>
          <a:xfrm>
            <a:off x="8953920" y="9370080"/>
            <a:ext cx="9520200" cy="901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760" tIns="50760" rIns="50760" bIns="50760" anchor="ctr">
            <a:noAutofit/>
          </a:bodyPr>
          <a:lstStyle/>
          <a:p>
            <a:pPr algn="ctr">
              <a:lnSpc>
                <a:spcPts val="3328"/>
              </a:lnSpc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9" name="TextBox 23"/>
          <p:cNvSpPr/>
          <p:nvPr/>
        </p:nvSpPr>
        <p:spPr>
          <a:xfrm>
            <a:off x="8641800" y="493782"/>
            <a:ext cx="8847360" cy="37047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r">
              <a:lnSpc>
                <a:spcPts val="9845"/>
              </a:lnSpc>
            </a:pPr>
            <a:r>
              <a:rPr lang="en-US" sz="7569" b="1" spc="-228" dirty="0" err="1">
                <a:solidFill>
                  <a:srgbClr val="00255F"/>
                </a:solidFill>
                <a:latin typeface="Barlow Ultra-Bold"/>
              </a:rPr>
              <a:t>Dalla</a:t>
            </a:r>
            <a:r>
              <a:rPr lang="en-US" sz="7569" b="1" spc="-228" dirty="0">
                <a:solidFill>
                  <a:srgbClr val="00255F"/>
                </a:solidFill>
                <a:latin typeface="Barlow Ultra-Bold"/>
              </a:rPr>
              <a:t> </a:t>
            </a:r>
            <a:r>
              <a:rPr lang="en-US" sz="7569" b="1" spc="-228" dirty="0" err="1">
                <a:solidFill>
                  <a:srgbClr val="00255F"/>
                </a:solidFill>
                <a:latin typeface="Barlow Ultra-Bold"/>
              </a:rPr>
              <a:t>Billroth</a:t>
            </a:r>
            <a:r>
              <a:rPr lang="en-US" sz="7569" b="1" spc="-228" dirty="0">
                <a:solidFill>
                  <a:srgbClr val="00255F"/>
                </a:solidFill>
                <a:latin typeface="Barlow Ultra-Bold"/>
              </a:rPr>
              <a:t> II </a:t>
            </a:r>
            <a:r>
              <a:rPr lang="en-US" sz="7569" b="1" spc="-228" dirty="0" err="1">
                <a:solidFill>
                  <a:srgbClr val="00255F"/>
                </a:solidFill>
                <a:latin typeface="Barlow Ultra-Bold"/>
              </a:rPr>
              <a:t>alla</a:t>
            </a:r>
            <a:r>
              <a:rPr lang="en-US" sz="7569" b="1" spc="-228" dirty="0">
                <a:solidFill>
                  <a:srgbClr val="00255F"/>
                </a:solidFill>
                <a:latin typeface="Barlow Ultra-Bold"/>
              </a:rPr>
              <a:t> Roux-en-Y: </a:t>
            </a:r>
            <a:r>
              <a:rPr lang="en-US" sz="7569" b="1" spc="-228" dirty="0" err="1">
                <a:solidFill>
                  <a:srgbClr val="00255F"/>
                </a:solidFill>
                <a:latin typeface="Barlow Ultra-Bold"/>
              </a:rPr>
              <a:t>conversione</a:t>
            </a:r>
            <a:r>
              <a:rPr lang="en-US" sz="7569" b="1" spc="-228" dirty="0">
                <a:solidFill>
                  <a:srgbClr val="00255F"/>
                </a:solidFill>
                <a:latin typeface="Barlow Ultra-Bold"/>
              </a:rPr>
              <a:t> </a:t>
            </a:r>
            <a:r>
              <a:rPr lang="en-US" sz="7569" b="1" spc="-228" dirty="0" err="1">
                <a:solidFill>
                  <a:srgbClr val="00255F"/>
                </a:solidFill>
                <a:latin typeface="Barlow Ultra-Bold"/>
              </a:rPr>
              <a:t>robotica</a:t>
            </a:r>
            <a:endParaRPr lang="it-IT" sz="7569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TextBox 24"/>
          <p:cNvSpPr/>
          <p:nvPr/>
        </p:nvSpPr>
        <p:spPr>
          <a:xfrm>
            <a:off x="10186740" y="4708913"/>
            <a:ext cx="7285320" cy="98488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r"/>
            <a:r>
              <a:rPr lang="en-US" sz="3200" b="1" strike="noStrike" spc="-1" dirty="0">
                <a:solidFill>
                  <a:srgbClr val="FFFFFF"/>
                </a:solidFill>
                <a:latin typeface="Calibri"/>
                <a:ea typeface="Barlow Bold"/>
              </a:rPr>
              <a:t>Dr. Simone Ricchitelli</a:t>
            </a:r>
          </a:p>
          <a:p>
            <a:pPr algn="r"/>
            <a:r>
              <a:rPr lang="en-US" sz="3200" b="1" spc="-1" dirty="0" err="1">
                <a:solidFill>
                  <a:srgbClr val="FFFFFF"/>
                </a:solidFill>
                <a:latin typeface="Calibri"/>
              </a:rPr>
              <a:t>Dr.ssa</a:t>
            </a:r>
            <a:r>
              <a:rPr lang="en-US" sz="3200" b="1" spc="-1" dirty="0">
                <a:solidFill>
                  <a:srgbClr val="FFFFFF"/>
                </a:solidFill>
                <a:latin typeface="Calibri"/>
              </a:rPr>
              <a:t> Rachele </a:t>
            </a:r>
            <a:r>
              <a:rPr lang="en-US" sz="3200" b="1" spc="-1" dirty="0" err="1">
                <a:solidFill>
                  <a:srgbClr val="FFFFFF"/>
                </a:solidFill>
                <a:latin typeface="Calibri"/>
              </a:rPr>
              <a:t>Angiolini</a:t>
            </a:r>
            <a:endParaRPr lang="it-IT" sz="32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TextBox 29"/>
          <p:cNvSpPr/>
          <p:nvPr/>
        </p:nvSpPr>
        <p:spPr>
          <a:xfrm>
            <a:off x="14056560" y="8864026"/>
            <a:ext cx="3574440" cy="41947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t">
            <a:spAutoFit/>
          </a:bodyPr>
          <a:lstStyle/>
          <a:p>
            <a:pPr algn="r">
              <a:lnSpc>
                <a:spcPts val="3529"/>
              </a:lnSpc>
            </a:pPr>
            <a:r>
              <a:rPr lang="en-US" sz="2520" b="1" spc="-1" dirty="0">
                <a:solidFill>
                  <a:srgbClr val="FFFFFF"/>
                </a:solidFill>
                <a:latin typeface="Barlow Bold"/>
                <a:ea typeface="Barlow Bold"/>
              </a:rPr>
              <a:t>24-27 </a:t>
            </a:r>
            <a:r>
              <a:rPr lang="en-US" sz="2520" b="1" strike="noStrike" spc="-1" dirty="0">
                <a:solidFill>
                  <a:srgbClr val="FFFFFF"/>
                </a:solidFill>
                <a:latin typeface="Barlow Bold"/>
                <a:ea typeface="Barlow Bold"/>
              </a:rPr>
              <a:t> Maggio 2026</a:t>
            </a:r>
            <a:endParaRPr lang="it-IT" sz="252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2" name="Immagine 32"/>
          <p:cNvPicPr/>
          <p:nvPr/>
        </p:nvPicPr>
        <p:blipFill>
          <a:blip r:embed="rId3"/>
          <a:stretch/>
        </p:blipFill>
        <p:spPr>
          <a:xfrm>
            <a:off x="-277560" y="0"/>
            <a:ext cx="7516440" cy="10271880"/>
          </a:xfrm>
          <a:prstGeom prst="rect">
            <a:avLst/>
          </a:prstGeom>
          <a:ln w="0">
            <a:noFill/>
          </a:ln>
        </p:spPr>
      </p:pic>
      <p:pic>
        <p:nvPicPr>
          <p:cNvPr id="63" name="Immagine 33"/>
          <p:cNvPicPr/>
          <p:nvPr/>
        </p:nvPicPr>
        <p:blipFill>
          <a:blip r:embed="rId4"/>
          <a:srcRect l="65136" t="6406" r="2293" b="69609"/>
          <a:stretch/>
        </p:blipFill>
        <p:spPr>
          <a:xfrm rot="5400000">
            <a:off x="2732760" y="4470480"/>
            <a:ext cx="10271880" cy="1330920"/>
          </a:xfrm>
          <a:prstGeom prst="rect">
            <a:avLst/>
          </a:prstGeom>
          <a:ln w="0">
            <a:noFill/>
          </a:ln>
        </p:spPr>
      </p:pic>
      <p:sp>
        <p:nvSpPr>
          <p:cNvPr id="20" name="TextBox 16">
            <a:extLst>
              <a:ext uri="{FF2B5EF4-FFF2-40B4-BE49-F238E27FC236}">
                <a16:creationId xmlns:a16="http://schemas.microsoft.com/office/drawing/2014/main" id="{972CEC4D-11C1-AA4C-A1BC-E4A4F2339A3A}"/>
              </a:ext>
            </a:extLst>
          </p:cNvPr>
          <p:cNvSpPr/>
          <p:nvPr/>
        </p:nvSpPr>
        <p:spPr>
          <a:xfrm>
            <a:off x="2065283" y="6411166"/>
            <a:ext cx="15565717" cy="2061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algn="r"/>
            <a:r>
              <a:rPr lang="it-IT" sz="3200" b="1" i="1" strike="noStrike" spc="-1" dirty="0">
                <a:solidFill>
                  <a:srgbClr val="0070C0"/>
                </a:solidFill>
                <a:latin typeface="Calibri" panose="020F0502020204030204" pitchFamily="34" charset="0"/>
                <a:ea typeface="Avenir Bold Italics"/>
                <a:cs typeface="Calibri" panose="020F0502020204030204" pitchFamily="34" charset="0"/>
              </a:rPr>
              <a:t>Chirurgia Generale Cantù </a:t>
            </a:r>
            <a:r>
              <a:rPr lang="it-IT" sz="3200" b="1" i="1" strike="noStrike" spc="-1" dirty="0" err="1">
                <a:solidFill>
                  <a:srgbClr val="0070C0"/>
                </a:solidFill>
                <a:latin typeface="Calibri" panose="020F0502020204030204" pitchFamily="34" charset="0"/>
                <a:ea typeface="Avenir Bold Italics"/>
                <a:cs typeface="Calibri" panose="020F0502020204030204" pitchFamily="34" charset="0"/>
              </a:rPr>
              <a:t>spoke</a:t>
            </a:r>
            <a:r>
              <a:rPr lang="it-IT" sz="3200" b="1" i="1" strike="noStrike" spc="-1" dirty="0">
                <a:solidFill>
                  <a:srgbClr val="0070C0"/>
                </a:solidFill>
                <a:latin typeface="Calibri" panose="020F0502020204030204" pitchFamily="34" charset="0"/>
                <a:ea typeface="Avenir Bold Italics"/>
                <a:cs typeface="Calibri" panose="020F0502020204030204" pitchFamily="34" charset="0"/>
              </a:rPr>
              <a:t> ASST Lariana</a:t>
            </a:r>
          </a:p>
          <a:p>
            <a:pPr algn="r"/>
            <a:r>
              <a:rPr lang="en-US" sz="3200" b="1" i="1" strike="noStrike" spc="-1" dirty="0" err="1">
                <a:solidFill>
                  <a:srgbClr val="0070C0"/>
                </a:solidFill>
                <a:latin typeface="Calibri" panose="020F0502020204030204" pitchFamily="34" charset="0"/>
                <a:ea typeface="Avenir Bold Italics"/>
                <a:cs typeface="Calibri" panose="020F0502020204030204" pitchFamily="34" charset="0"/>
              </a:rPr>
              <a:t>Ospedale</a:t>
            </a:r>
            <a:r>
              <a:rPr lang="en-US" sz="3200" b="1" i="1" strike="noStrike" spc="-1" dirty="0">
                <a:solidFill>
                  <a:srgbClr val="0070C0"/>
                </a:solidFill>
                <a:latin typeface="Calibri" panose="020F0502020204030204" pitchFamily="34" charset="0"/>
                <a:ea typeface="Avenir Bold Italics"/>
                <a:cs typeface="Calibri" panose="020F0502020204030204" pitchFamily="34" charset="0"/>
              </a:rPr>
              <a:t> Sant’Antonio Abate</a:t>
            </a:r>
            <a:endParaRPr lang="it-IT" sz="3200" b="0" strike="noStrike" spc="-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en-US" sz="3200" b="1" i="1" strike="noStrike" spc="-1" dirty="0" err="1">
                <a:solidFill>
                  <a:srgbClr val="0070C0"/>
                </a:solidFill>
                <a:latin typeface="Calibri" panose="020F0502020204030204" pitchFamily="34" charset="0"/>
                <a:ea typeface="Avenir Bold Italics"/>
                <a:cs typeface="Calibri" panose="020F0502020204030204" pitchFamily="34" charset="0"/>
              </a:rPr>
              <a:t>Cantù</a:t>
            </a:r>
            <a:r>
              <a:rPr lang="en-US" sz="3200" b="1" i="1" strike="noStrike" spc="-1" dirty="0">
                <a:solidFill>
                  <a:srgbClr val="0070C0"/>
                </a:solidFill>
                <a:latin typeface="Calibri" panose="020F0502020204030204" pitchFamily="34" charset="0"/>
                <a:ea typeface="Avenir Bold Italics"/>
                <a:cs typeface="Calibri" panose="020F0502020204030204" pitchFamily="34" charset="0"/>
              </a:rPr>
              <a:t> (CO)</a:t>
            </a:r>
            <a:endParaRPr lang="en-US" sz="3200" b="1" i="1" spc="-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en-US" sz="3200" b="1" i="1" strike="noStrike" spc="-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F.F.: Dr. Pasquale </a:t>
            </a:r>
            <a:r>
              <a:rPr lang="en-US" sz="3200" b="1" i="1" strike="noStrike" spc="-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Misitano</a:t>
            </a:r>
            <a:endParaRPr lang="it-IT" sz="3200" b="0" strike="noStrike" spc="-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ttangolo arrotondato 8"/>
          <p:cNvSpPr/>
          <p:nvPr/>
        </p:nvSpPr>
        <p:spPr>
          <a:xfrm>
            <a:off x="6629400" y="9038160"/>
            <a:ext cx="11124720" cy="6854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it-IT" sz="180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72" name="Immagine 1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484560" y="8648640"/>
            <a:ext cx="5486040" cy="1159200"/>
          </a:xfrm>
          <a:prstGeom prst="rect">
            <a:avLst/>
          </a:prstGeom>
          <a:ln w="0">
            <a:noFill/>
          </a:ln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61AE0938-2A48-6B43-82A7-46450AE684A4}"/>
              </a:ext>
            </a:extLst>
          </p:cNvPr>
          <p:cNvSpPr txBox="1"/>
          <p:nvPr/>
        </p:nvSpPr>
        <p:spPr>
          <a:xfrm>
            <a:off x="484560" y="662152"/>
            <a:ext cx="23528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>
                <a:latin typeface="Calibri" panose="020F0502020204030204" pitchFamily="34" charset="0"/>
                <a:cs typeface="Calibri" panose="020F0502020204030204" pitchFamily="34" charset="0"/>
              </a:rPr>
              <a:t>P. D., 77 y, M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B4B4E447-8271-884C-AC07-B141114F8860}"/>
              </a:ext>
            </a:extLst>
          </p:cNvPr>
          <p:cNvSpPr txBox="1"/>
          <p:nvPr/>
        </p:nvSpPr>
        <p:spPr>
          <a:xfrm>
            <a:off x="484560" y="1806619"/>
            <a:ext cx="15623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>
                <a:latin typeface="Calibri" panose="020F0502020204030204" pitchFamily="34" charset="0"/>
                <a:cs typeface="Calibri" panose="020F0502020204030204" pitchFamily="34" charset="0"/>
              </a:rPr>
              <a:t>1971 Gastroresezione per ulcera duodenale perforata con ricostruzione sec. </a:t>
            </a:r>
            <a:r>
              <a:rPr lang="it-IT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Billroth</a:t>
            </a:r>
            <a:r>
              <a:rPr lang="it-IT" sz="2800" dirty="0">
                <a:latin typeface="Calibri" panose="020F0502020204030204" pitchFamily="34" charset="0"/>
                <a:cs typeface="Calibri" panose="020F0502020204030204" pitchFamily="34" charset="0"/>
              </a:rPr>
              <a:t> II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DB905F28-4664-B04D-B6CF-BD002C03B4C2}"/>
              </a:ext>
            </a:extLst>
          </p:cNvPr>
          <p:cNvSpPr txBox="1"/>
          <p:nvPr/>
        </p:nvSpPr>
        <p:spPr>
          <a:xfrm>
            <a:off x="484560" y="3011351"/>
            <a:ext cx="17125523" cy="3244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dirty="0">
                <a:latin typeface="Calibri" panose="020F0502020204030204" pitchFamily="34" charset="0"/>
                <a:cs typeface="Calibri" panose="020F0502020204030204" pitchFamily="34" charset="0"/>
              </a:rPr>
              <a:t>Dicembre 2024 Valutazione chirurgica</a:t>
            </a:r>
          </a:p>
          <a:p>
            <a:pPr>
              <a:lnSpc>
                <a:spcPct val="150000"/>
              </a:lnSpc>
            </a:pPr>
            <a:r>
              <a:rPr lang="it-IT" sz="2800" dirty="0">
                <a:latin typeface="Calibri" panose="020F0502020204030204" pitchFamily="34" charset="0"/>
                <a:cs typeface="Calibri" panose="020F0502020204030204" pitchFamily="34" charset="0"/>
              </a:rPr>
              <a:t>Da 5 anni reflusso biliare in progressivo peggioramento non responsivo a terapia medica.</a:t>
            </a:r>
          </a:p>
          <a:p>
            <a:pPr>
              <a:lnSpc>
                <a:spcPct val="150000"/>
              </a:lnSpc>
            </a:pPr>
            <a:r>
              <a:rPr lang="it-IT" sz="2800" dirty="0">
                <a:latin typeface="Calibri" panose="020F0502020204030204" pitchFamily="34" charset="0"/>
                <a:cs typeface="Calibri" panose="020F0502020204030204" pitchFamily="34" charset="0"/>
              </a:rPr>
              <a:t>- EGDS: moncone gastrico a contenuto biliare. Anastomosi ampia con bordo iperemico. Biopsie (E.I.: flogosi cronica riacutizzata con associate iniziali modificazioni iperplastico-adenomatose ghiandolari)</a:t>
            </a:r>
          </a:p>
          <a:p>
            <a:pPr>
              <a:lnSpc>
                <a:spcPct val="150000"/>
              </a:lnSpc>
            </a:pPr>
            <a:r>
              <a:rPr lang="it-IT" sz="2800" dirty="0">
                <a:latin typeface="Calibri" panose="020F0502020204030204" pitchFamily="34" charset="0"/>
                <a:cs typeface="Calibri" panose="020F0502020204030204" pitchFamily="34" charset="0"/>
              </a:rPr>
              <a:t>- RX digerente: regolare transito attraverso l’esofago e il moncone gastrico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28281C55-CA30-F14E-85CE-D793D61FD12A}"/>
              </a:ext>
            </a:extLst>
          </p:cNvPr>
          <p:cNvSpPr txBox="1"/>
          <p:nvPr/>
        </p:nvSpPr>
        <p:spPr>
          <a:xfrm>
            <a:off x="518626" y="6936957"/>
            <a:ext cx="100844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dirty="0">
                <a:latin typeface="Calibri" panose="020F0502020204030204" pitchFamily="34" charset="0"/>
                <a:cs typeface="Calibri" panose="020F0502020204030204" pitchFamily="34" charset="0"/>
              </a:rPr>
              <a:t>17/01/2025 Conversione robotica di </a:t>
            </a:r>
            <a:r>
              <a:rPr lang="it-IT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Billroth</a:t>
            </a:r>
            <a:r>
              <a:rPr lang="it-IT" sz="2800" dirty="0">
                <a:latin typeface="Calibri" panose="020F0502020204030204" pitchFamily="34" charset="0"/>
                <a:cs typeface="Calibri" panose="020F0502020204030204" pitchFamily="34" charset="0"/>
              </a:rPr>
              <a:t> II in ansa alla Roux-en-Y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ttangolo arrotondato 8"/>
          <p:cNvSpPr/>
          <p:nvPr/>
        </p:nvSpPr>
        <p:spPr>
          <a:xfrm>
            <a:off x="6629400" y="9038160"/>
            <a:ext cx="11124720" cy="6854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it-IT" sz="180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72" name="Immagine 1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484560" y="8648640"/>
            <a:ext cx="5486040" cy="1159200"/>
          </a:xfrm>
          <a:prstGeom prst="rect">
            <a:avLst/>
          </a:prstGeom>
          <a:ln w="0">
            <a:noFill/>
          </a:ln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F4BE05E5-3180-E14A-B852-251BDBA3C5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857" y="662152"/>
            <a:ext cx="7134286" cy="7477491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673B996D-AAD5-E943-8AC3-B26618055288}"/>
              </a:ext>
            </a:extLst>
          </p:cNvPr>
          <p:cNvSpPr/>
          <p:nvPr/>
        </p:nvSpPr>
        <p:spPr>
          <a:xfrm>
            <a:off x="5407572" y="504497"/>
            <a:ext cx="7472856" cy="2995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8682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ttangolo arrotondato 8"/>
          <p:cNvSpPr/>
          <p:nvPr/>
        </p:nvSpPr>
        <p:spPr>
          <a:xfrm>
            <a:off x="6629400" y="9038160"/>
            <a:ext cx="11124720" cy="6854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it-IT" sz="180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72" name="Immagine 1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484560" y="8648640"/>
            <a:ext cx="5486040" cy="1159200"/>
          </a:xfrm>
          <a:prstGeom prst="rect">
            <a:avLst/>
          </a:prstGeom>
          <a:ln w="0">
            <a:noFill/>
          </a:ln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4D94BE0F-AB73-584B-A73B-6118350EB7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950" y="1541030"/>
            <a:ext cx="8171898" cy="7274180"/>
          </a:xfrm>
          <a:prstGeom prst="rect">
            <a:avLst/>
          </a:prstGeom>
        </p:spPr>
      </p:pic>
      <p:sp>
        <p:nvSpPr>
          <p:cNvPr id="5" name="Ovale 4">
            <a:extLst>
              <a:ext uri="{FF2B5EF4-FFF2-40B4-BE49-F238E27FC236}">
                <a16:creationId xmlns:a16="http://schemas.microsoft.com/office/drawing/2014/main" id="{99D224D1-36D1-974F-ACC8-D9A9FF5A39BF}"/>
              </a:ext>
            </a:extLst>
          </p:cNvPr>
          <p:cNvSpPr/>
          <p:nvPr/>
        </p:nvSpPr>
        <p:spPr>
          <a:xfrm>
            <a:off x="6985997" y="5184630"/>
            <a:ext cx="299545" cy="299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Ovale 5">
            <a:extLst>
              <a:ext uri="{FF2B5EF4-FFF2-40B4-BE49-F238E27FC236}">
                <a16:creationId xmlns:a16="http://schemas.microsoft.com/office/drawing/2014/main" id="{BF9D066F-70AA-9A40-A74C-A239EFD19F3F}"/>
              </a:ext>
            </a:extLst>
          </p:cNvPr>
          <p:cNvSpPr/>
          <p:nvPr/>
        </p:nvSpPr>
        <p:spPr>
          <a:xfrm>
            <a:off x="8485279" y="5184630"/>
            <a:ext cx="315310" cy="299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Ovale 6">
            <a:extLst>
              <a:ext uri="{FF2B5EF4-FFF2-40B4-BE49-F238E27FC236}">
                <a16:creationId xmlns:a16="http://schemas.microsoft.com/office/drawing/2014/main" id="{CBDE7EFB-8FF7-3F43-9B26-5F1A63C2657C}"/>
              </a:ext>
            </a:extLst>
          </p:cNvPr>
          <p:cNvSpPr/>
          <p:nvPr/>
        </p:nvSpPr>
        <p:spPr>
          <a:xfrm>
            <a:off x="9842670" y="5193768"/>
            <a:ext cx="315311" cy="299545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Ovale 7">
            <a:extLst>
              <a:ext uri="{FF2B5EF4-FFF2-40B4-BE49-F238E27FC236}">
                <a16:creationId xmlns:a16="http://schemas.microsoft.com/office/drawing/2014/main" id="{EADD52ED-CD2E-C841-B31C-D29A2BE0F3F3}"/>
              </a:ext>
            </a:extLst>
          </p:cNvPr>
          <p:cNvSpPr/>
          <p:nvPr/>
        </p:nvSpPr>
        <p:spPr>
          <a:xfrm>
            <a:off x="11149794" y="5200278"/>
            <a:ext cx="331076" cy="299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Ovale 8">
            <a:extLst>
              <a:ext uri="{FF2B5EF4-FFF2-40B4-BE49-F238E27FC236}">
                <a16:creationId xmlns:a16="http://schemas.microsoft.com/office/drawing/2014/main" id="{19634B78-1CA5-0E45-A596-6E56B204B3CF}"/>
              </a:ext>
            </a:extLst>
          </p:cNvPr>
          <p:cNvSpPr/>
          <p:nvPr/>
        </p:nvSpPr>
        <p:spPr>
          <a:xfrm>
            <a:off x="10826601" y="6286447"/>
            <a:ext cx="323193" cy="32713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C25C51D3-A7AB-0A4C-BD58-3ED8541D687F}"/>
              </a:ext>
            </a:extLst>
          </p:cNvPr>
          <p:cNvSpPr txBox="1"/>
          <p:nvPr/>
        </p:nvSpPr>
        <p:spPr>
          <a:xfrm>
            <a:off x="7285542" y="794860"/>
            <a:ext cx="40196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>
                <a:latin typeface="Calibri" panose="020F0502020204030204" pitchFamily="34" charset="0"/>
                <a:cs typeface="Calibri" panose="020F0502020204030204" pitchFamily="34" charset="0"/>
              </a:rPr>
              <a:t>Posizionamento </a:t>
            </a:r>
            <a:r>
              <a:rPr lang="it-IT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trocar</a:t>
            </a:r>
            <a:endParaRPr lang="it-IT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62BC24DE-921C-B743-ACB5-B5CE584C1EBD}"/>
              </a:ext>
            </a:extLst>
          </p:cNvPr>
          <p:cNvSpPr txBox="1"/>
          <p:nvPr/>
        </p:nvSpPr>
        <p:spPr>
          <a:xfrm>
            <a:off x="6985997" y="471389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/>
              <a:t>1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09D057A2-B117-854E-8D33-3C33337ABB1D}"/>
              </a:ext>
            </a:extLst>
          </p:cNvPr>
          <p:cNvSpPr txBox="1"/>
          <p:nvPr/>
        </p:nvSpPr>
        <p:spPr>
          <a:xfrm>
            <a:off x="8485279" y="4718144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/>
              <a:t>2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82E1581E-6CE3-A043-A8C2-735A709C2445}"/>
              </a:ext>
            </a:extLst>
          </p:cNvPr>
          <p:cNvSpPr txBox="1"/>
          <p:nvPr/>
        </p:nvSpPr>
        <p:spPr>
          <a:xfrm>
            <a:off x="9842670" y="471389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/>
              <a:t>3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544E00D0-D3F0-8643-A61D-952A30F5E93E}"/>
              </a:ext>
            </a:extLst>
          </p:cNvPr>
          <p:cNvSpPr txBox="1"/>
          <p:nvPr/>
        </p:nvSpPr>
        <p:spPr>
          <a:xfrm>
            <a:off x="11167964" y="4717831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/>
              <a:t>4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26E17FFA-0DEF-454E-9D60-BFCE66EF9D19}"/>
              </a:ext>
            </a:extLst>
          </p:cNvPr>
          <p:cNvSpPr txBox="1"/>
          <p:nvPr/>
        </p:nvSpPr>
        <p:spPr>
          <a:xfrm>
            <a:off x="10703503" y="6836531"/>
            <a:ext cx="6126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 err="1"/>
              <a:t>Ass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3584259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ttangolo arrotondato 8"/>
          <p:cNvSpPr/>
          <p:nvPr/>
        </p:nvSpPr>
        <p:spPr>
          <a:xfrm>
            <a:off x="6629400" y="9038160"/>
            <a:ext cx="11124720" cy="6854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it-IT" sz="180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72" name="Immagine 1"/>
          <p:cNvPicPr/>
          <p:nvPr/>
        </p:nvPicPr>
        <p:blipFill>
          <a:blip r:embed="rId4"/>
          <a:srcRect l="3272" t="11009" r="43013" b="29364"/>
          <a:stretch/>
        </p:blipFill>
        <p:spPr>
          <a:xfrm>
            <a:off x="484560" y="8648640"/>
            <a:ext cx="5486040" cy="1159200"/>
          </a:xfrm>
          <a:prstGeom prst="rect">
            <a:avLst/>
          </a:prstGeom>
          <a:ln w="0">
            <a:noFill/>
          </a:ln>
        </p:spPr>
      </p:pic>
      <p:pic>
        <p:nvPicPr>
          <p:cNvPr id="3" name="Roux.mp4">
            <a:hlinkClick r:id="" action="ppaction://media"/>
            <a:extLst>
              <a:ext uri="{FF2B5EF4-FFF2-40B4-BE49-F238E27FC236}">
                <a16:creationId xmlns:a16="http://schemas.microsoft.com/office/drawing/2014/main" id="{1CD48839-B476-1A49-862B-BD51AAF2256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25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4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ttangolo arrotondato 8"/>
          <p:cNvSpPr/>
          <p:nvPr/>
        </p:nvSpPr>
        <p:spPr>
          <a:xfrm>
            <a:off x="6629400" y="9038160"/>
            <a:ext cx="11124720" cy="6854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it-IT" sz="180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72" name="Immagine 1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484560" y="8648640"/>
            <a:ext cx="5486040" cy="1159200"/>
          </a:xfrm>
          <a:prstGeom prst="rect">
            <a:avLst/>
          </a:prstGeom>
          <a:ln w="0">
            <a:noFill/>
          </a:ln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5B1E6A9D-4A0C-A242-B6AB-B3254A90C4F1}"/>
              </a:ext>
            </a:extLst>
          </p:cNvPr>
          <p:cNvSpPr txBox="1"/>
          <p:nvPr/>
        </p:nvSpPr>
        <p:spPr>
          <a:xfrm>
            <a:off x="484560" y="1333500"/>
            <a:ext cx="70365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 Dimissione in IV </a:t>
            </a:r>
            <a:r>
              <a:rPr lang="it-IT" sz="3200" dirty="0" err="1"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gpo</a:t>
            </a:r>
            <a:r>
              <a:rPr lang="it-IT" sz="3200" dirty="0"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, decorso regolare</a:t>
            </a:r>
            <a:endParaRPr lang="it-IT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B7462917-C70A-A347-A316-DC782940BF24}"/>
              </a:ext>
            </a:extLst>
          </p:cNvPr>
          <p:cNvSpPr txBox="1"/>
          <p:nvPr/>
        </p:nvSpPr>
        <p:spPr>
          <a:xfrm>
            <a:off x="484560" y="2933700"/>
            <a:ext cx="168102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>
                <a:latin typeface="Calibri" panose="020F0502020204030204" pitchFamily="34" charset="0"/>
                <a:cs typeface="Calibri" panose="020F0502020204030204" pitchFamily="34" charset="0"/>
              </a:rPr>
              <a:t>Luglio 2025 EGDS: moncone gastrico, contenente secreti schiumosi, senza evidenti lesioni. Anastomosi gastro-digiunale di aspetto regolare, ampia, indenne da lesioni</a:t>
            </a:r>
          </a:p>
        </p:txBody>
      </p:sp>
    </p:spTree>
    <p:extLst>
      <p:ext uri="{BB962C8B-B14F-4D97-AF65-F5344CB8AC3E}">
        <p14:creationId xmlns:p14="http://schemas.microsoft.com/office/powerpoint/2010/main" val="3206320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Immagine 1"/>
          <p:cNvPicPr/>
          <p:nvPr/>
        </p:nvPicPr>
        <p:blipFill>
          <a:blip r:embed="rId2"/>
          <a:stretch/>
        </p:blipFill>
        <p:spPr>
          <a:xfrm>
            <a:off x="709200" y="266760"/>
            <a:ext cx="17001720" cy="2952720"/>
          </a:xfrm>
          <a:prstGeom prst="rect">
            <a:avLst/>
          </a:prstGeom>
          <a:ln w="0">
            <a:noFill/>
          </a:ln>
        </p:spPr>
      </p:pic>
      <p:pic>
        <p:nvPicPr>
          <p:cNvPr id="74" name="Immagine 2"/>
          <p:cNvPicPr/>
          <p:nvPr/>
        </p:nvPicPr>
        <p:blipFill>
          <a:blip r:embed="rId3"/>
          <a:stretch/>
        </p:blipFill>
        <p:spPr>
          <a:xfrm>
            <a:off x="3937680" y="8344080"/>
            <a:ext cx="10412640" cy="1328760"/>
          </a:xfrm>
          <a:prstGeom prst="rect">
            <a:avLst/>
          </a:prstGeom>
          <a:ln w="0">
            <a:noFill/>
          </a:ln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7A122EEC-340F-374D-AB28-08508DE45F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9924" y="3541872"/>
            <a:ext cx="7482671" cy="4084291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400F0FDC-90A7-F44C-888D-8AF0BEECBB1C}"/>
              </a:ext>
            </a:extLst>
          </p:cNvPr>
          <p:cNvSpPr txBox="1"/>
          <p:nvPr/>
        </p:nvSpPr>
        <p:spPr>
          <a:xfrm>
            <a:off x="9681651" y="7754289"/>
            <a:ext cx="29809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i="1" dirty="0">
                <a:latin typeface="Calibri" panose="020F0502020204030204" pitchFamily="34" charset="0"/>
                <a:cs typeface="Calibri" panose="020F0502020204030204" pitchFamily="34" charset="0"/>
              </a:rPr>
              <a:t>Grazie per l’attenzione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</TotalTime>
  <Words>177</Words>
  <Application>Microsoft Macintosh PowerPoint</Application>
  <PresentationFormat>Personalizzato</PresentationFormat>
  <Paragraphs>25</Paragraphs>
  <Slides>7</Slides>
  <Notes>1</Notes>
  <HiddenSlides>0</HiddenSlides>
  <MMClips>1</MMClips>
  <ScaleCrop>false</ScaleCrop>
  <HeadingPairs>
    <vt:vector size="6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7" baseType="lpstr">
      <vt:lpstr>Arial</vt:lpstr>
      <vt:lpstr>Avenir Bold Italics</vt:lpstr>
      <vt:lpstr>Barlow Bold</vt:lpstr>
      <vt:lpstr>Barlow Ultra-Bold</vt:lpstr>
      <vt:lpstr>Calibri</vt:lpstr>
      <vt:lpstr>DejaVu Sans</vt:lpstr>
      <vt:lpstr>Symbol</vt:lpstr>
      <vt:lpstr>Times New Roman</vt:lpstr>
      <vt:lpstr>Wingdings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subject/>
  <dc:creator>PC</dc:creator>
  <dc:description/>
  <cp:lastModifiedBy>Microsoft Office User</cp:lastModifiedBy>
  <cp:revision>14</cp:revision>
  <dcterms:created xsi:type="dcterms:W3CDTF">2006-08-16T00:00:00Z</dcterms:created>
  <dcterms:modified xsi:type="dcterms:W3CDTF">2026-01-09T13:44:59Z</dcterms:modified>
  <dc:identifier>DAG35qkUN5c</dc:identifier>
  <dc:language>it-IT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Personalizzato</vt:lpwstr>
  </property>
  <property fmtid="{D5CDD505-2E9C-101B-9397-08002B2CF9AE}" pid="4" name="Slides">
    <vt:i4>4</vt:i4>
  </property>
</Properties>
</file>