
<file path=[Content_Types].xml><?xml version="1.0" encoding="utf-8"?>
<Types xmlns="http://schemas.openxmlformats.org/package/2006/content-types">
  <Default Extension="xml" ContentType="application/xml"/>
  <Default Extension="mov" ContentType="video/quicktime"/>
  <Default Extension="png" ContentType="image/pn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5" r:id="rId3"/>
    <p:sldId id="270" r:id="rId4"/>
    <p:sldId id="272" r:id="rId5"/>
    <p:sldId id="274" r:id="rId6"/>
    <p:sldId id="275" r:id="rId7"/>
    <p:sldId id="276" r:id="rId8"/>
    <p:sldId id="283" r:id="rId9"/>
    <p:sldId id="280" r:id="rId10"/>
    <p:sldId id="281" r:id="rId11"/>
    <p:sldId id="282" r:id="rId12"/>
    <p:sldId id="271" r:id="rId13"/>
  </p:sldIdLst>
  <p:sldSz cx="50399950" cy="28440063"/>
  <p:notesSz cx="6858000" cy="9144000"/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333" autoAdjust="0"/>
    <p:restoredTop sz="95263" autoAdjust="0"/>
  </p:normalViewPr>
  <p:slideViewPr>
    <p:cSldViewPr>
      <p:cViewPr varScale="1">
        <p:scale>
          <a:sx n="19" d="100"/>
          <a:sy n="19" d="100"/>
        </p:scale>
        <p:origin x="376" y="464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5B95EA-3B70-BD44-99FF-1F7744AA4F8C}" type="datetimeFigureOut">
              <a:rPr lang="it-IT" smtClean="0"/>
              <a:t>09/01/26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5DF241-06E1-A940-9AF9-FF5418FE5F2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7657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F241-06E1-A940-9AF9-FF5418FE5F22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804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F241-06E1-A940-9AF9-FF5418FE5F22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3959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F241-06E1-A940-9AF9-FF5418FE5F22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4251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3.png"/><Relationship Id="rId5" Type="http://schemas.openxmlformats.org/officeDocument/2006/relationships/image" Target="../media/image6.png"/><Relationship Id="rId1" Type="http://schemas.microsoft.com/office/2007/relationships/media" Target="../media/media1.mov"/><Relationship Id="rId2" Type="http://schemas.openxmlformats.org/officeDocument/2006/relationships/video" Target="../media/media1.mov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3.png"/><Relationship Id="rId5" Type="http://schemas.openxmlformats.org/officeDocument/2006/relationships/image" Target="../media/image7.png"/><Relationship Id="rId1" Type="http://schemas.microsoft.com/office/2007/relationships/media" Target="../media/media2.mov"/><Relationship Id="rId2" Type="http://schemas.openxmlformats.org/officeDocument/2006/relationships/video" Target="../media/media2.mo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xmlns="" id="{8DA36808-6BD1-0772-5C0C-317A6217F234}"/>
              </a:ext>
            </a:extLst>
          </p:cNvPr>
          <p:cNvSpPr/>
          <p:nvPr/>
        </p:nvSpPr>
        <p:spPr>
          <a:xfrm>
            <a:off x="21035855" y="15217891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xmlns="" id="{5A77AE0C-C061-1E59-70CD-3F147890BCA4}"/>
              </a:ext>
            </a:extLst>
          </p:cNvPr>
          <p:cNvSpPr/>
          <p:nvPr/>
        </p:nvSpPr>
        <p:spPr>
          <a:xfrm>
            <a:off x="20425824" y="25260386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1750530" y="2288724"/>
            <a:ext cx="27362487" cy="104259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7135"/>
              </a:lnSpc>
            </a:pPr>
            <a:r>
              <a:rPr lang="en-US" sz="20870" b="1" spc="-626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VOLVOLO DELLA COLECISTI: </a:t>
            </a:r>
          </a:p>
          <a:p>
            <a:pPr algn="r">
              <a:lnSpc>
                <a:spcPts val="27135"/>
              </a:lnSpc>
            </a:pPr>
            <a:r>
              <a:rPr lang="en-US" sz="20870" b="1" spc="-626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 case report</a:t>
            </a:r>
            <a:endParaRPr lang="en-US" sz="20870" b="1" spc="-626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8656471" y="15554984"/>
            <a:ext cx="20078538" cy="2436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 err="1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Dr.ssa</a:t>
            </a:r>
            <a:r>
              <a:rPr lang="en-US" sz="13534" b="1" dirty="0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Martina </a:t>
            </a:r>
            <a:r>
              <a:rPr lang="en-US" sz="13534" b="1" dirty="0" err="1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Izzo</a:t>
            </a:r>
            <a:endParaRPr lang="en-US" sz="13534" b="1" dirty="0">
              <a:solidFill>
                <a:srgbClr val="FFFFFF"/>
              </a:solidFill>
              <a:latin typeface="+mj-lt"/>
              <a:ea typeface="Barlow Bold"/>
              <a:cs typeface="Barlow Bold"/>
              <a:sym typeface="Barlow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0280450" y="25761678"/>
            <a:ext cx="8025620" cy="12439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 smtClean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</a:t>
            </a: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xmlns="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xmlns="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xmlns="" id="{540F9CB0-DD0A-F5CF-1E67-8A80E8FFB8E2}"/>
              </a:ext>
            </a:extLst>
          </p:cNvPr>
          <p:cNvSpPr txBox="1"/>
          <p:nvPr/>
        </p:nvSpPr>
        <p:spPr>
          <a:xfrm>
            <a:off x="33945683" y="19957469"/>
            <a:ext cx="15837884" cy="3529279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/>
            <a:r>
              <a:rPr lang="en-US" sz="80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SOC </a:t>
            </a:r>
            <a:r>
              <a:rPr lang="en-US" sz="80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80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80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Generale</a:t>
            </a:r>
            <a:r>
              <a:rPr lang="en-US" sz="80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, </a:t>
            </a:r>
          </a:p>
          <a:p>
            <a:pPr algn="r"/>
            <a:r>
              <a:rPr lang="en-US" sz="80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</a:t>
            </a:r>
            <a:r>
              <a:rPr lang="en-US" sz="80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. SS. </a:t>
            </a:r>
            <a:r>
              <a:rPr lang="en-US" sz="80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Cosma</a:t>
            </a:r>
            <a:r>
              <a:rPr lang="en-US" sz="80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e </a:t>
            </a:r>
            <a:r>
              <a:rPr lang="en-US" sz="80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Damiano</a:t>
            </a:r>
            <a:r>
              <a:rPr lang="en-US" sz="80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, </a:t>
            </a:r>
          </a:p>
          <a:p>
            <a:pPr algn="r"/>
            <a:r>
              <a:rPr lang="en-US" sz="80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Pescia</a:t>
            </a:r>
            <a:r>
              <a:rPr lang="en-US" sz="80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(PT)</a:t>
            </a:r>
          </a:p>
          <a:p>
            <a:pPr algn="r"/>
            <a:r>
              <a:rPr lang="en-US" sz="80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Dir. </a:t>
            </a:r>
            <a:r>
              <a:rPr lang="en-US" sz="80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</a:t>
            </a:r>
            <a:r>
              <a:rPr lang="en-US" sz="80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r</a:t>
            </a:r>
            <a:r>
              <a:rPr lang="en-US" sz="80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Francesco </a:t>
            </a:r>
            <a:r>
              <a:rPr lang="en-US" sz="80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Feroci</a:t>
            </a:r>
            <a:endParaRPr lang="en-US" sz="8000" b="1" i="1" dirty="0" smtClean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433073" y="13374284"/>
            <a:ext cx="238045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000" b="1" u="sng" dirty="0" smtClean="0">
                <a:solidFill>
                  <a:schemeClr val="tx2"/>
                </a:solidFill>
              </a:rPr>
              <a:t>Izzo M.</a:t>
            </a:r>
            <a:r>
              <a:rPr lang="it-IT" sz="6000" b="1" dirty="0" smtClean="0">
                <a:solidFill>
                  <a:schemeClr val="tx2"/>
                </a:solidFill>
              </a:rPr>
              <a:t>, Agostini C., Cerino G., Genzano C., </a:t>
            </a:r>
            <a:r>
              <a:rPr lang="it-IT" sz="6000" b="1" dirty="0" err="1" smtClean="0">
                <a:solidFill>
                  <a:schemeClr val="tx2"/>
                </a:solidFill>
              </a:rPr>
              <a:t>Guagni</a:t>
            </a:r>
            <a:r>
              <a:rPr lang="it-IT" sz="6000" b="1" dirty="0" smtClean="0">
                <a:solidFill>
                  <a:schemeClr val="tx2"/>
                </a:solidFill>
              </a:rPr>
              <a:t> T., Vaccaro C</a:t>
            </a:r>
            <a:r>
              <a:rPr lang="it-IT" sz="6000" b="1" smtClean="0">
                <a:solidFill>
                  <a:schemeClr val="tx2"/>
                </a:solidFill>
              </a:rPr>
              <a:t>., Feroci </a:t>
            </a:r>
            <a:r>
              <a:rPr lang="it-IT" sz="6000" b="1" dirty="0" err="1" smtClean="0">
                <a:solidFill>
                  <a:schemeClr val="tx2"/>
                </a:solidFill>
              </a:rPr>
              <a:t>F</a:t>
            </a:r>
            <a:r>
              <a:rPr lang="it-IT" sz="6000" b="1" dirty="0" smtClean="0">
                <a:solidFill>
                  <a:schemeClr val="tx2"/>
                </a:solidFill>
              </a:rPr>
              <a:t>.</a:t>
            </a:r>
            <a:r>
              <a:rPr lang="it-IT" sz="60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2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11" name="CasellaDiTesto 10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3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15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3635375" y="8733631"/>
            <a:ext cx="43129200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dirty="0" smtClean="0"/>
              <a:t>G.N. -  donna, 85 aa. </a:t>
            </a:r>
          </a:p>
          <a:p>
            <a:endParaRPr lang="it-IT" sz="7200" dirty="0"/>
          </a:p>
          <a:p>
            <a:r>
              <a:rPr lang="it-IT" sz="7200" dirty="0" smtClean="0"/>
              <a:t>APR:</a:t>
            </a:r>
          </a:p>
          <a:p>
            <a:r>
              <a:rPr lang="it-IT" sz="7200" dirty="0" smtClean="0"/>
              <a:t>Ipertensione arteriosa – Lieve decadimento cognitivo</a:t>
            </a:r>
          </a:p>
          <a:p>
            <a:endParaRPr lang="it-IT" sz="7200" dirty="0"/>
          </a:p>
          <a:p>
            <a:endParaRPr lang="it-IT" sz="7200" dirty="0" smtClean="0"/>
          </a:p>
          <a:p>
            <a:endParaRPr lang="it-IT" sz="7200" dirty="0"/>
          </a:p>
          <a:p>
            <a:pPr algn="ctr"/>
            <a:r>
              <a:rPr lang="it-IT" sz="7200" b="1" dirty="0"/>
              <a:t>Accede in PS per dolore addominale diffuso associato a multipli episodi di vomito nelle ultime ore.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2344182" y="8807945"/>
            <a:ext cx="15925800" cy="861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7200" dirty="0" smtClean="0"/>
          </a:p>
          <a:p>
            <a:r>
              <a:rPr lang="it-IT" sz="7200" dirty="0" smtClean="0"/>
              <a:t>GCS 15, PA 248/105, </a:t>
            </a:r>
            <a:r>
              <a:rPr lang="it-IT" sz="7200" dirty="0" err="1" smtClean="0"/>
              <a:t>sat</a:t>
            </a:r>
            <a:r>
              <a:rPr lang="it-IT" sz="7200" dirty="0" smtClean="0"/>
              <a:t>. 100% in AA</a:t>
            </a:r>
          </a:p>
          <a:p>
            <a:endParaRPr lang="it-IT" sz="7200" dirty="0"/>
          </a:p>
          <a:p>
            <a:r>
              <a:rPr lang="it-IT" sz="7200" b="1" dirty="0" smtClean="0"/>
              <a:t>EGA in AA</a:t>
            </a:r>
            <a:r>
              <a:rPr lang="it-IT" sz="7200" dirty="0" smtClean="0"/>
              <a:t>:</a:t>
            </a:r>
          </a:p>
          <a:p>
            <a:r>
              <a:rPr lang="it-IT" sz="7200" dirty="0" err="1" smtClean="0"/>
              <a:t>pH</a:t>
            </a:r>
            <a:r>
              <a:rPr lang="it-IT" sz="7200" dirty="0" smtClean="0"/>
              <a:t> 7.68 – pCO2 21 – pO2 107 – </a:t>
            </a:r>
            <a:r>
              <a:rPr lang="it-IT" sz="7200" dirty="0" err="1" smtClean="0"/>
              <a:t>Lac</a:t>
            </a:r>
            <a:r>
              <a:rPr lang="it-IT" sz="7200" dirty="0" smtClean="0"/>
              <a:t> 1.1 </a:t>
            </a:r>
          </a:p>
          <a:p>
            <a:endParaRPr lang="it-IT" sz="7200" dirty="0"/>
          </a:p>
          <a:p>
            <a:r>
              <a:rPr lang="it-IT" sz="7200" b="1" dirty="0" smtClean="0"/>
              <a:t>ECG</a:t>
            </a:r>
            <a:r>
              <a:rPr lang="it-IT" sz="7200" dirty="0" smtClean="0"/>
              <a:t>: RS 85bpm</a:t>
            </a:r>
            <a:endParaRPr lang="it-IT" dirty="0"/>
          </a:p>
          <a:p>
            <a:endParaRPr lang="it-IT" dirty="0" smtClean="0"/>
          </a:p>
        </p:txBody>
      </p:sp>
      <p:grpSp>
        <p:nvGrpSpPr>
          <p:cNvPr id="19" name="Gruppo 18"/>
          <p:cNvGrpSpPr/>
          <p:nvPr/>
        </p:nvGrpSpPr>
        <p:grpSpPr>
          <a:xfrm>
            <a:off x="34288737" y="6641538"/>
            <a:ext cx="14641215" cy="12912493"/>
            <a:chOff x="34868406" y="6256596"/>
            <a:chExt cx="14641215" cy="12912493"/>
          </a:xfrm>
        </p:grpSpPr>
        <p:pic>
          <p:nvPicPr>
            <p:cNvPr id="7" name="Immagin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68406" y="6256596"/>
              <a:ext cx="14641215" cy="12912493"/>
            </a:xfrm>
            <a:prstGeom prst="rect">
              <a:avLst/>
            </a:prstGeom>
          </p:spPr>
        </p:pic>
        <p:sp>
          <p:nvSpPr>
            <p:cNvPr id="3" name="Ovale 2"/>
            <p:cNvSpPr/>
            <p:nvPr/>
          </p:nvSpPr>
          <p:spPr>
            <a:xfrm>
              <a:off x="44249975" y="13534231"/>
              <a:ext cx="1447800" cy="60959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4" name="Ovale 13"/>
            <p:cNvSpPr/>
            <p:nvPr/>
          </p:nvSpPr>
          <p:spPr>
            <a:xfrm>
              <a:off x="44408726" y="18411031"/>
              <a:ext cx="1289050" cy="60565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29" name="Gruppo 28"/>
          <p:cNvGrpSpPr/>
          <p:nvPr/>
        </p:nvGrpSpPr>
        <p:grpSpPr>
          <a:xfrm>
            <a:off x="18398954" y="6752431"/>
            <a:ext cx="16569849" cy="18065998"/>
            <a:chOff x="18398954" y="6887070"/>
            <a:chExt cx="16569849" cy="18065998"/>
          </a:xfrm>
        </p:grpSpPr>
        <p:pic>
          <p:nvPicPr>
            <p:cNvPr id="16" name="Immagin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98954" y="6887070"/>
              <a:ext cx="16569849" cy="18065998"/>
            </a:xfrm>
            <a:prstGeom prst="rect">
              <a:avLst/>
            </a:prstGeom>
          </p:spPr>
        </p:pic>
        <p:sp>
          <p:nvSpPr>
            <p:cNvPr id="17" name="Ovale 16"/>
            <p:cNvSpPr/>
            <p:nvPr/>
          </p:nvSpPr>
          <p:spPr>
            <a:xfrm>
              <a:off x="28873517" y="8602105"/>
              <a:ext cx="1484233" cy="67530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8" name="Ovale 17"/>
            <p:cNvSpPr/>
            <p:nvPr/>
          </p:nvSpPr>
          <p:spPr>
            <a:xfrm>
              <a:off x="28891059" y="23384905"/>
              <a:ext cx="1484233" cy="67530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24" name="Gruppo 23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25" name="CasellaDiTesto 24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6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27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sp>
        <p:nvSpPr>
          <p:cNvPr id="28" name="Rettangolo arrotondato 27"/>
          <p:cNvSpPr/>
          <p:nvPr/>
        </p:nvSpPr>
        <p:spPr>
          <a:xfrm>
            <a:off x="15959984" y="4161631"/>
            <a:ext cx="15335991" cy="1752600"/>
          </a:xfrm>
          <a:prstGeom prst="round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6600" b="1" dirty="0" smtClean="0">
                <a:solidFill>
                  <a:schemeClr val="tx2"/>
                </a:solidFill>
              </a:rPr>
              <a:t>VALUTAZIONE IN PRONTO SOCCORSO</a:t>
            </a:r>
            <a:endParaRPr lang="it-IT" sz="6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3235276" y="8000977"/>
            <a:ext cx="43929399" cy="1228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b="1" dirty="0" smtClean="0"/>
              <a:t>EO: </a:t>
            </a:r>
            <a:r>
              <a:rPr lang="it-IT" sz="7200" dirty="0" smtClean="0"/>
              <a:t>addome scarsamente trattabile, dolente e dolorabile diffusamente, Murphy +, </a:t>
            </a:r>
            <a:r>
              <a:rPr lang="it-IT" sz="7200" dirty="0" err="1" smtClean="0"/>
              <a:t>Blumberg</a:t>
            </a:r>
            <a:r>
              <a:rPr lang="it-IT" sz="7200" dirty="0" smtClean="0"/>
              <a:t> –</a:t>
            </a:r>
          </a:p>
          <a:p>
            <a:endParaRPr lang="it-IT" sz="7200" dirty="0"/>
          </a:p>
          <a:p>
            <a:r>
              <a:rPr lang="it-IT" sz="7200" b="1" dirty="0" smtClean="0"/>
              <a:t>ECOBEDSIDE: </a:t>
            </a:r>
            <a:r>
              <a:rPr lang="it-IT" sz="7200" dirty="0" smtClean="0"/>
              <a:t>non falde fluide, aa nei limiti</a:t>
            </a:r>
          </a:p>
          <a:p>
            <a:endParaRPr lang="it-IT" sz="7200" dirty="0"/>
          </a:p>
          <a:p>
            <a:endParaRPr lang="it-IT" sz="7200" dirty="0" smtClean="0"/>
          </a:p>
          <a:p>
            <a:r>
              <a:rPr lang="it-IT" sz="7200" b="1" dirty="0" smtClean="0"/>
              <a:t>TC ADDOME CON MDC:</a:t>
            </a:r>
          </a:p>
          <a:p>
            <a:r>
              <a:rPr lang="it-IT" sz="7200" dirty="0" smtClean="0"/>
              <a:t>“</a:t>
            </a:r>
            <a:r>
              <a:rPr lang="is-IS" sz="7200" dirty="0" smtClean="0"/>
              <a:t>… </a:t>
            </a:r>
            <a:r>
              <a:rPr lang="it-IT" sz="7200" dirty="0"/>
              <a:t>i</a:t>
            </a:r>
            <a:r>
              <a:rPr lang="it-IT" sz="7200" dirty="0" smtClean="0"/>
              <a:t>n </a:t>
            </a:r>
            <a:r>
              <a:rPr lang="it-IT" sz="7200" dirty="0"/>
              <a:t>sede sottoepatica </a:t>
            </a:r>
            <a:r>
              <a:rPr lang="it-IT" sz="7200" u="sng" dirty="0"/>
              <a:t>tumefazione a morfologia bilobata</a:t>
            </a:r>
            <a:r>
              <a:rPr lang="it-IT" sz="7200" dirty="0"/>
              <a:t> del diametro massimo di circa 80 X 50 mm a contenuto </a:t>
            </a:r>
            <a:r>
              <a:rPr lang="it-IT" sz="7200" dirty="0" err="1"/>
              <a:t>disomogeneamente</a:t>
            </a:r>
            <a:r>
              <a:rPr lang="it-IT" sz="7200" dirty="0"/>
              <a:t> </a:t>
            </a:r>
            <a:r>
              <a:rPr lang="it-IT" sz="7200" dirty="0" err="1"/>
              <a:t>ipodenso</a:t>
            </a:r>
            <a:r>
              <a:rPr lang="it-IT" sz="7200" dirty="0"/>
              <a:t> </a:t>
            </a:r>
            <a:r>
              <a:rPr lang="it-IT" sz="7200" u="sng" dirty="0"/>
              <a:t>con </a:t>
            </a:r>
            <a:r>
              <a:rPr lang="it-IT" sz="7200" u="sng" dirty="0" err="1"/>
              <a:t>enhancement</a:t>
            </a:r>
            <a:r>
              <a:rPr lang="it-IT" sz="7200" u="sng" dirty="0"/>
              <a:t> </a:t>
            </a:r>
            <a:r>
              <a:rPr lang="it-IT" sz="7200" u="sng" dirty="0" smtClean="0"/>
              <a:t>parietale</a:t>
            </a:r>
            <a:r>
              <a:rPr lang="it-IT" sz="7200" dirty="0" smtClean="0"/>
              <a:t>; </a:t>
            </a:r>
            <a:r>
              <a:rPr lang="it-IT" sz="7200" dirty="0"/>
              <a:t>intorno ad essa ed in sottoepatica si associa una modesta raccolta fluida Essa comprime e disloca l'adiacente duodeno che presenta </a:t>
            </a:r>
            <a:r>
              <a:rPr lang="it-IT" sz="7200" dirty="0" err="1"/>
              <a:t>enhancement</a:t>
            </a:r>
            <a:r>
              <a:rPr lang="it-IT" sz="7200" dirty="0"/>
              <a:t> </a:t>
            </a:r>
            <a:r>
              <a:rPr lang="it-IT" sz="7200" dirty="0" smtClean="0"/>
              <a:t>parietale. Il </a:t>
            </a:r>
            <a:r>
              <a:rPr lang="it-IT" sz="7200" dirty="0"/>
              <a:t>quadro descritto </a:t>
            </a:r>
            <a:r>
              <a:rPr lang="it-IT" sz="7200" dirty="0" err="1"/>
              <a:t>e'</a:t>
            </a:r>
            <a:r>
              <a:rPr lang="it-IT" sz="7200" dirty="0"/>
              <a:t> correlabile a </a:t>
            </a:r>
            <a:r>
              <a:rPr lang="it-IT" sz="7200" b="1" dirty="0"/>
              <a:t>colecisti idropica </a:t>
            </a:r>
            <a:r>
              <a:rPr lang="it-IT" sz="7200" b="1" dirty="0" smtClean="0"/>
              <a:t>– empiematosa</a:t>
            </a:r>
            <a:r>
              <a:rPr lang="it-IT" sz="7200" dirty="0" smtClean="0"/>
              <a:t>.</a:t>
            </a:r>
            <a:r>
              <a:rPr lang="it-IT" sz="7200" b="1" dirty="0" smtClean="0"/>
              <a:t> </a:t>
            </a:r>
            <a:r>
              <a:rPr lang="it-IT" sz="7200" dirty="0"/>
              <a:t>Modicamente dilatata la via biliare nel lobo di sinistra</a:t>
            </a:r>
            <a:r>
              <a:rPr lang="it-IT" sz="7200" dirty="0" smtClean="0"/>
              <a:t>. Diffusamente </a:t>
            </a:r>
            <a:r>
              <a:rPr lang="it-IT" sz="7200" dirty="0"/>
              <a:t>dilatato il coledoco in tutto il suo decorso (circa 1 cm</a:t>
            </a:r>
            <a:r>
              <a:rPr lang="it-IT" sz="7200" dirty="0" smtClean="0"/>
              <a:t>)</a:t>
            </a:r>
            <a:r>
              <a:rPr lang="is-IS" sz="7200" dirty="0" smtClean="0"/>
              <a:t>…”</a:t>
            </a:r>
            <a:endParaRPr lang="it-IT" sz="7200" dirty="0" smtClean="0"/>
          </a:p>
        </p:txBody>
      </p:sp>
      <p:grpSp>
        <p:nvGrpSpPr>
          <p:cNvPr id="5" name="Gruppo 4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8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sp>
        <p:nvSpPr>
          <p:cNvPr id="11" name="Rettangolo arrotondato 10"/>
          <p:cNvSpPr/>
          <p:nvPr/>
        </p:nvSpPr>
        <p:spPr>
          <a:xfrm>
            <a:off x="17531980" y="4161631"/>
            <a:ext cx="15335991" cy="1752600"/>
          </a:xfrm>
          <a:prstGeom prst="round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6600" b="1" dirty="0" smtClean="0">
                <a:solidFill>
                  <a:schemeClr val="tx2"/>
                </a:solidFill>
              </a:rPr>
              <a:t>VALUTAZIONE IN PRONTO SOCCORSO</a:t>
            </a:r>
            <a:endParaRPr lang="it-IT" sz="6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88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grpSp>
        <p:nvGrpSpPr>
          <p:cNvPr id="5" name="Gruppo 4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8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pic>
        <p:nvPicPr>
          <p:cNvPr id="4" name="tc volvolo colecist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198475" y="4678008"/>
            <a:ext cx="24003000" cy="17961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50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6911975" y="8222937"/>
            <a:ext cx="35981607" cy="1006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dirty="0" smtClean="0"/>
              <a:t>Dopo consulenza chirurgica, </a:t>
            </a:r>
            <a:r>
              <a:rPr lang="it-IT" sz="7200" b="1" dirty="0" smtClean="0"/>
              <a:t>ricovero in OBIC </a:t>
            </a:r>
            <a:r>
              <a:rPr lang="it-IT" sz="7200" dirty="0" smtClean="0"/>
              <a:t>con diagnosi di COLECISTITE IDROPICA ALITIASICA.</a:t>
            </a:r>
          </a:p>
          <a:p>
            <a:endParaRPr lang="it-IT" sz="7200" dirty="0" smtClean="0"/>
          </a:p>
          <a:p>
            <a:r>
              <a:rPr lang="it-IT" sz="7200" dirty="0" smtClean="0"/>
              <a:t>Impostata </a:t>
            </a:r>
            <a:r>
              <a:rPr lang="it-IT" sz="7200" u="sng" dirty="0" smtClean="0"/>
              <a:t>antibioticoterapia</a:t>
            </a:r>
            <a:r>
              <a:rPr lang="it-IT" sz="7200" dirty="0" smtClean="0"/>
              <a:t> (</a:t>
            </a:r>
            <a:r>
              <a:rPr lang="it-IT" sz="7200" dirty="0" err="1" smtClean="0"/>
              <a:t>rocefin</a:t>
            </a:r>
            <a:r>
              <a:rPr lang="it-IT" sz="7200" dirty="0" smtClean="0"/>
              <a:t> 2gr), </a:t>
            </a:r>
            <a:r>
              <a:rPr lang="it-IT" sz="7200" u="sng" dirty="0" err="1" smtClean="0"/>
              <a:t>fluidoterapia</a:t>
            </a:r>
            <a:r>
              <a:rPr lang="it-IT" sz="7200" dirty="0" smtClean="0"/>
              <a:t> e </a:t>
            </a:r>
            <a:r>
              <a:rPr lang="it-IT" sz="7200" u="sng" dirty="0" smtClean="0"/>
              <a:t>digiuno</a:t>
            </a:r>
            <a:r>
              <a:rPr lang="it-IT" sz="7200" dirty="0" smtClean="0"/>
              <a:t>. </a:t>
            </a:r>
          </a:p>
          <a:p>
            <a:endParaRPr lang="it-IT" sz="7200" dirty="0" smtClean="0"/>
          </a:p>
          <a:p>
            <a:endParaRPr lang="it-IT" sz="7200" dirty="0" smtClean="0"/>
          </a:p>
          <a:p>
            <a:endParaRPr lang="it-IT" sz="7200" dirty="0"/>
          </a:p>
          <a:p>
            <a:endParaRPr lang="it-IT" sz="7200" dirty="0"/>
          </a:p>
          <a:p>
            <a:r>
              <a:rPr lang="it-IT" sz="7200" dirty="0" smtClean="0"/>
              <a:t>Dopo circa 6h di osservazione: peggioramento del dolore e dell’obiettività addominale, </a:t>
            </a:r>
          </a:p>
          <a:p>
            <a:r>
              <a:rPr lang="it-IT" sz="7200" dirty="0" smtClean="0"/>
              <a:t>per cui si decide per </a:t>
            </a:r>
            <a:r>
              <a:rPr lang="it-IT" sz="7200" b="1" dirty="0" smtClean="0"/>
              <a:t>INTERVENTO CHIRURGICO in regime di urgenza.</a:t>
            </a:r>
            <a:r>
              <a:rPr lang="it-IT" dirty="0" smtClean="0"/>
              <a:t> </a:t>
            </a:r>
            <a:endParaRPr lang="it-IT" dirty="0"/>
          </a:p>
        </p:txBody>
      </p:sp>
      <p:grpSp>
        <p:nvGrpSpPr>
          <p:cNvPr id="5" name="Gruppo 4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8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</p:spTree>
    <p:extLst>
      <p:ext uri="{BB962C8B-B14F-4D97-AF65-F5344CB8AC3E}">
        <p14:creationId xmlns:p14="http://schemas.microsoft.com/office/powerpoint/2010/main" val="34214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2322175" y="7590631"/>
            <a:ext cx="14249400" cy="856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INTERVENTO CHIRURGICO</a:t>
            </a:r>
            <a:endParaRPr lang="it-IT" dirty="0"/>
          </a:p>
        </p:txBody>
      </p:sp>
      <p:pic>
        <p:nvPicPr>
          <p:cNvPr id="3" name="volvolo colicistic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45109" y="4775468"/>
            <a:ext cx="31309733" cy="17611725"/>
          </a:xfrm>
          <a:prstGeom prst="rect">
            <a:avLst/>
          </a:prstGeom>
        </p:spPr>
      </p:pic>
      <p:grpSp>
        <p:nvGrpSpPr>
          <p:cNvPr id="6" name="Gruppo 5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7" name="CasellaDiTesto 6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8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9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sp>
        <p:nvSpPr>
          <p:cNvPr id="11" name="Rettangolo arrotondato 10"/>
          <p:cNvSpPr/>
          <p:nvPr/>
        </p:nvSpPr>
        <p:spPr>
          <a:xfrm>
            <a:off x="17531980" y="22751980"/>
            <a:ext cx="15335991" cy="1752600"/>
          </a:xfrm>
          <a:prstGeom prst="round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6600" b="1" dirty="0" smtClean="0">
                <a:solidFill>
                  <a:schemeClr val="tx2"/>
                </a:solidFill>
              </a:rPr>
              <a:t>COLECISTECTOMIA LAPAROSCOPICA</a:t>
            </a:r>
            <a:endParaRPr lang="it-IT" sz="6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373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grpSp>
        <p:nvGrpSpPr>
          <p:cNvPr id="12" name="Gruppo 11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13" name="CasellaDiTesto 12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4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15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sp>
        <p:nvSpPr>
          <p:cNvPr id="16" name="Rettangolo arrotondato 15"/>
          <p:cNvSpPr/>
          <p:nvPr/>
        </p:nvSpPr>
        <p:spPr>
          <a:xfrm>
            <a:off x="15959983" y="5125383"/>
            <a:ext cx="15335991" cy="1752600"/>
          </a:xfrm>
          <a:prstGeom prst="round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6600" b="1" dirty="0" smtClean="0">
                <a:solidFill>
                  <a:schemeClr val="tx2"/>
                </a:solidFill>
              </a:rPr>
              <a:t>DECORSO POST-OPERATORIO</a:t>
            </a:r>
            <a:endParaRPr lang="it-IT" sz="6600" b="1" dirty="0">
              <a:solidFill>
                <a:schemeClr val="tx2"/>
              </a:solidFill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3892179" y="7966195"/>
            <a:ext cx="39471600" cy="1620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  <a:p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3256240" y="11434883"/>
            <a:ext cx="11428135" cy="307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b="1" dirty="0" smtClean="0"/>
              <a:t>REGOLARE</a:t>
            </a:r>
            <a:r>
              <a:rPr lang="it-IT" sz="7200" dirty="0" smtClean="0"/>
              <a:t>,</a:t>
            </a:r>
            <a:r>
              <a:rPr lang="it-IT" sz="7200" b="1" dirty="0" smtClean="0"/>
              <a:t> </a:t>
            </a:r>
            <a:r>
              <a:rPr lang="it-IT" sz="7200" dirty="0" smtClean="0"/>
              <a:t>dimessa in IV </a:t>
            </a:r>
            <a:r>
              <a:rPr lang="it-IT" sz="7200" dirty="0" err="1" smtClean="0"/>
              <a:t>gpo</a:t>
            </a:r>
            <a:r>
              <a:rPr lang="it-IT" sz="7200" dirty="0" smtClean="0"/>
              <a:t>,</a:t>
            </a:r>
            <a:endParaRPr lang="it-IT" sz="7200" dirty="0"/>
          </a:p>
          <a:p>
            <a:r>
              <a:rPr lang="it-IT" sz="7200" dirty="0"/>
              <a:t>i</a:t>
            </a:r>
            <a:r>
              <a:rPr lang="it-IT" sz="7200" dirty="0" smtClean="0"/>
              <a:t>ndici di flogosi migliorati.</a:t>
            </a:r>
            <a:endParaRPr lang="it-IT" sz="7200" dirty="0"/>
          </a:p>
          <a:p>
            <a:r>
              <a:rPr lang="it-IT" dirty="0" smtClean="0"/>
              <a:t> </a:t>
            </a:r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121"/>
          <a:stretch/>
        </p:blipFill>
        <p:spPr>
          <a:xfrm>
            <a:off x="20294841" y="8406242"/>
            <a:ext cx="24044844" cy="12448899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884"/>
          <a:stretch/>
        </p:blipFill>
        <p:spPr>
          <a:xfrm>
            <a:off x="20310715" y="20087431"/>
            <a:ext cx="24044841" cy="2079295"/>
          </a:xfrm>
          <a:prstGeom prst="rect">
            <a:avLst/>
          </a:prstGeom>
        </p:spPr>
      </p:pic>
      <p:sp>
        <p:nvSpPr>
          <p:cNvPr id="20" name="Ovale 19"/>
          <p:cNvSpPr/>
          <p:nvPr/>
        </p:nvSpPr>
        <p:spPr>
          <a:xfrm>
            <a:off x="38153975" y="9063113"/>
            <a:ext cx="2422457" cy="12113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Ovale 20"/>
          <p:cNvSpPr/>
          <p:nvPr/>
        </p:nvSpPr>
        <p:spPr>
          <a:xfrm>
            <a:off x="25657175" y="9046279"/>
            <a:ext cx="2422457" cy="12113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Ovale 21"/>
          <p:cNvSpPr/>
          <p:nvPr/>
        </p:nvSpPr>
        <p:spPr>
          <a:xfrm>
            <a:off x="25580975" y="12391231"/>
            <a:ext cx="2422457" cy="12113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Ovale 22"/>
          <p:cNvSpPr/>
          <p:nvPr/>
        </p:nvSpPr>
        <p:spPr>
          <a:xfrm>
            <a:off x="38001575" y="12391231"/>
            <a:ext cx="2422457" cy="12113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1543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grpSp>
        <p:nvGrpSpPr>
          <p:cNvPr id="6" name="Gruppo 5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7" name="CasellaDiTesto 6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8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9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grpSp>
        <p:nvGrpSpPr>
          <p:cNvPr id="11" name="Gruppo 10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12" name="CasellaDiTesto 11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3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14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sp>
        <p:nvSpPr>
          <p:cNvPr id="15" name="Rettangolo arrotondato 14"/>
          <p:cNvSpPr/>
          <p:nvPr/>
        </p:nvSpPr>
        <p:spPr>
          <a:xfrm>
            <a:off x="15959984" y="4161631"/>
            <a:ext cx="15335991" cy="1752600"/>
          </a:xfrm>
          <a:prstGeom prst="round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it-IT" sz="6600" b="1" dirty="0" smtClean="0">
                <a:solidFill>
                  <a:schemeClr val="tx2"/>
                </a:solidFill>
              </a:rPr>
              <a:t>REVIEW DELLA LETTERATURA </a:t>
            </a:r>
            <a:endParaRPr lang="it-IT" sz="6600" b="1" dirty="0">
              <a:solidFill>
                <a:schemeClr val="tx2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701679" y="7133431"/>
            <a:ext cx="39852600" cy="13044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b="1" dirty="0" smtClean="0"/>
              <a:t>INCIDENZA</a:t>
            </a:r>
            <a:r>
              <a:rPr lang="it-IT" sz="7200" dirty="0" smtClean="0"/>
              <a:t>: 1/365.520 ammissioni ospedaliere per dolore addominale in ipocondrio destro (</a:t>
            </a:r>
            <a:r>
              <a:rPr lang="it-IT" sz="7200" dirty="0"/>
              <a:t>≈ </a:t>
            </a:r>
            <a:r>
              <a:rPr lang="it-IT" sz="7200" b="1" dirty="0"/>
              <a:t>0.0003</a:t>
            </a:r>
            <a:r>
              <a:rPr lang="it-IT" sz="7200" b="1" dirty="0" smtClean="0"/>
              <a:t>%</a:t>
            </a:r>
            <a:r>
              <a:rPr lang="it-IT" sz="7200" dirty="0" smtClean="0"/>
              <a:t>)</a:t>
            </a:r>
            <a:r>
              <a:rPr lang="it-IT" sz="7200" baseline="30000" dirty="0" smtClean="0"/>
              <a:t>1</a:t>
            </a:r>
          </a:p>
          <a:p>
            <a:endParaRPr lang="it-IT" sz="7200" dirty="0"/>
          </a:p>
          <a:p>
            <a:r>
              <a:rPr lang="it-IT" sz="7200" b="1" dirty="0" smtClean="0"/>
              <a:t>FATTORI DI RISCHIO</a:t>
            </a:r>
            <a:r>
              <a:rPr lang="it-IT" sz="7200" dirty="0" smtClean="0"/>
              <a:t>: </a:t>
            </a:r>
            <a:r>
              <a:rPr lang="it-IT" sz="7200" baseline="30000" dirty="0" smtClean="0"/>
              <a:t>2,3,4</a:t>
            </a:r>
          </a:p>
          <a:p>
            <a:r>
              <a:rPr lang="it-IT" sz="7200" dirty="0" smtClean="0"/>
              <a:t>- età </a:t>
            </a:r>
            <a:r>
              <a:rPr lang="it-IT" sz="7200" dirty="0"/>
              <a:t>&gt; 70 anni </a:t>
            </a:r>
            <a:endParaRPr lang="it-IT" sz="7200" dirty="0" smtClean="0"/>
          </a:p>
          <a:p>
            <a:pPr marL="685800" indent="-685800">
              <a:buFontTx/>
              <a:buChar char="-"/>
            </a:pPr>
            <a:r>
              <a:rPr lang="it-IT" sz="7200" dirty="0" smtClean="0"/>
              <a:t>sesso </a:t>
            </a:r>
            <a:r>
              <a:rPr lang="it-IT" sz="7200" dirty="0"/>
              <a:t>femminile </a:t>
            </a:r>
            <a:endParaRPr lang="it-IT" sz="7200" dirty="0" smtClean="0"/>
          </a:p>
          <a:p>
            <a:pPr marL="685800" indent="-685800">
              <a:buFontTx/>
              <a:buChar char="-"/>
            </a:pPr>
            <a:r>
              <a:rPr lang="it-IT" sz="7200" dirty="0" smtClean="0"/>
              <a:t>perdita </a:t>
            </a:r>
            <a:r>
              <a:rPr lang="it-IT" sz="7200" dirty="0"/>
              <a:t>di peso </a:t>
            </a:r>
            <a:endParaRPr lang="it-IT" sz="7200" dirty="0" smtClean="0"/>
          </a:p>
          <a:p>
            <a:pPr marL="685800" indent="-685800">
              <a:buFontTx/>
              <a:buChar char="-"/>
            </a:pPr>
            <a:r>
              <a:rPr lang="it-IT" sz="7200" dirty="0" smtClean="0"/>
              <a:t>atrofia </a:t>
            </a:r>
            <a:r>
              <a:rPr lang="it-IT" sz="7200" dirty="0"/>
              <a:t>epatica </a:t>
            </a:r>
            <a:endParaRPr lang="it-IT" sz="7200" dirty="0" smtClean="0"/>
          </a:p>
          <a:p>
            <a:pPr marL="685800" indent="-685800">
              <a:buFontTx/>
              <a:buChar char="-"/>
            </a:pPr>
            <a:r>
              <a:rPr lang="it-IT" sz="7200" dirty="0" smtClean="0"/>
              <a:t>cifoscoliosi  </a:t>
            </a:r>
          </a:p>
          <a:p>
            <a:pPr marL="685800" indent="-685800">
              <a:buFontTx/>
              <a:buChar char="-"/>
            </a:pPr>
            <a:r>
              <a:rPr lang="it-IT" sz="7200" dirty="0" smtClean="0"/>
              <a:t>Mesentere dell’ilo della colecisti </a:t>
            </a:r>
            <a:r>
              <a:rPr lang="it-IT" sz="7200" dirty="0"/>
              <a:t>allungato </a:t>
            </a:r>
            <a:endParaRPr lang="it-IT" sz="7200" dirty="0" smtClean="0"/>
          </a:p>
          <a:p>
            <a:pPr marL="685800" indent="-685800">
              <a:buFontTx/>
              <a:buChar char="-"/>
            </a:pPr>
            <a:r>
              <a:rPr lang="it-IT" sz="7200" dirty="0" smtClean="0"/>
              <a:t>varianti </a:t>
            </a:r>
            <a:r>
              <a:rPr lang="it-IT" sz="7200" dirty="0"/>
              <a:t>anatomiche del mesentere derivanti da anomalie embriologiche della migrazione della cistifellea, che determinano una cistifellea congenitamente </a:t>
            </a:r>
            <a:r>
              <a:rPr lang="it-IT" sz="7200" dirty="0" smtClean="0"/>
              <a:t>“galleggiante”.</a:t>
            </a:r>
            <a:endParaRPr lang="it-IT" sz="7200" dirty="0"/>
          </a:p>
          <a:p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1108636" y="20682061"/>
            <a:ext cx="37821316" cy="35649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i="1" dirty="0" smtClean="0"/>
              <a:t>1.Janakan </a:t>
            </a:r>
            <a:r>
              <a:rPr lang="it-IT" sz="4400" i="1" dirty="0"/>
              <a:t>G, </a:t>
            </a:r>
            <a:r>
              <a:rPr lang="it-IT" sz="4400" i="1" dirty="0" err="1"/>
              <a:t>Ayantunde</a:t>
            </a:r>
            <a:r>
              <a:rPr lang="it-IT" sz="4400" i="1" dirty="0"/>
              <a:t> AA, </a:t>
            </a:r>
            <a:r>
              <a:rPr lang="it-IT" sz="4400" i="1" dirty="0" err="1"/>
              <a:t>Hogue</a:t>
            </a:r>
            <a:r>
              <a:rPr lang="it-IT" sz="4400" i="1" dirty="0"/>
              <a:t> H. Acute </a:t>
            </a:r>
            <a:r>
              <a:rPr lang="it-IT" sz="4400" i="1" dirty="0" err="1"/>
              <a:t>gallbladder</a:t>
            </a:r>
            <a:r>
              <a:rPr lang="it-IT" sz="4400" i="1" dirty="0"/>
              <a:t> </a:t>
            </a:r>
            <a:r>
              <a:rPr lang="it-IT" sz="4400" i="1" dirty="0" err="1"/>
              <a:t>torsion</a:t>
            </a:r>
            <a:r>
              <a:rPr lang="it-IT" sz="4400" i="1" dirty="0"/>
              <a:t>: an </a:t>
            </a:r>
            <a:r>
              <a:rPr lang="it-IT" sz="4400" i="1" dirty="0" err="1"/>
              <a:t>unexpected</a:t>
            </a:r>
            <a:r>
              <a:rPr lang="it-IT" sz="4400" i="1" dirty="0"/>
              <a:t> </a:t>
            </a:r>
            <a:r>
              <a:rPr lang="it-IT" sz="4400" i="1" dirty="0" err="1"/>
              <a:t>intraoperative</a:t>
            </a:r>
            <a:r>
              <a:rPr lang="it-IT" sz="4400" i="1" dirty="0"/>
              <a:t> </a:t>
            </a:r>
            <a:r>
              <a:rPr lang="it-IT" sz="4400" i="1" dirty="0" err="1"/>
              <a:t>finding</a:t>
            </a:r>
            <a:r>
              <a:rPr lang="it-IT" sz="4400" i="1" dirty="0"/>
              <a:t>. World </a:t>
            </a:r>
            <a:r>
              <a:rPr lang="it-IT" sz="4400" i="1" dirty="0" err="1"/>
              <a:t>J</a:t>
            </a:r>
            <a:r>
              <a:rPr lang="it-IT" sz="4400" i="1" dirty="0"/>
              <a:t> </a:t>
            </a:r>
            <a:r>
              <a:rPr lang="it-IT" sz="4400" i="1" dirty="0" err="1"/>
              <a:t>Emerg</a:t>
            </a:r>
            <a:r>
              <a:rPr lang="it-IT" sz="4400" i="1" dirty="0"/>
              <a:t> </a:t>
            </a:r>
            <a:r>
              <a:rPr lang="it-IT" sz="4400" i="1" dirty="0" err="1"/>
              <a:t>Surg</a:t>
            </a:r>
            <a:r>
              <a:rPr lang="it-IT" sz="4400" i="1" dirty="0"/>
              <a:t>. 2008 </a:t>
            </a:r>
            <a:r>
              <a:rPr lang="it-IT" sz="4400" i="1" dirty="0" err="1"/>
              <a:t>Feb</a:t>
            </a:r>
            <a:r>
              <a:rPr lang="it-IT" sz="4400" i="1" dirty="0"/>
              <a:t> 22;3</a:t>
            </a:r>
            <a:r>
              <a:rPr lang="it-IT" sz="4400" i="1" dirty="0" smtClean="0"/>
              <a:t>:</a:t>
            </a:r>
          </a:p>
          <a:p>
            <a:r>
              <a:rPr lang="it-IT" sz="4400" i="1" dirty="0" smtClean="0"/>
              <a:t>2. </a:t>
            </a:r>
            <a:r>
              <a:rPr lang="it-IT" sz="4400" i="1" dirty="0" err="1"/>
              <a:t>Gupta</a:t>
            </a:r>
            <a:r>
              <a:rPr lang="it-IT" sz="4400" i="1" dirty="0"/>
              <a:t> V, </a:t>
            </a:r>
            <a:r>
              <a:rPr lang="it-IT" sz="4400" i="1" dirty="0" err="1"/>
              <a:t>Singh</a:t>
            </a:r>
            <a:r>
              <a:rPr lang="it-IT" sz="4400" i="1" dirty="0"/>
              <a:t> V, </a:t>
            </a:r>
            <a:r>
              <a:rPr lang="it-IT" sz="4400" i="1" dirty="0" err="1"/>
              <a:t>Sewkani</a:t>
            </a:r>
            <a:r>
              <a:rPr lang="it-IT" sz="4400" i="1" dirty="0"/>
              <a:t> A, </a:t>
            </a:r>
            <a:r>
              <a:rPr lang="it-IT" sz="4400" i="1" dirty="0" err="1"/>
              <a:t>Purohit</a:t>
            </a:r>
            <a:r>
              <a:rPr lang="it-IT" sz="4400" i="1" dirty="0"/>
              <a:t> D, </a:t>
            </a:r>
            <a:r>
              <a:rPr lang="it-IT" sz="4400" i="1" dirty="0" err="1"/>
              <a:t>Varshney</a:t>
            </a:r>
            <a:r>
              <a:rPr lang="it-IT" sz="4400" i="1" dirty="0"/>
              <a:t> </a:t>
            </a:r>
            <a:r>
              <a:rPr lang="it-IT" sz="4400" i="1" dirty="0" err="1"/>
              <a:t>R</a:t>
            </a:r>
            <a:r>
              <a:rPr lang="it-IT" sz="4400" i="1" dirty="0"/>
              <a:t>, </a:t>
            </a:r>
            <a:r>
              <a:rPr lang="it-IT" sz="4400" i="1" dirty="0" err="1"/>
              <a:t>Varshney</a:t>
            </a:r>
            <a:r>
              <a:rPr lang="it-IT" sz="4400" i="1" dirty="0"/>
              <a:t> S. </a:t>
            </a:r>
            <a:r>
              <a:rPr lang="it-IT" sz="4400" i="1" dirty="0" err="1"/>
              <a:t>Torsion</a:t>
            </a:r>
            <a:r>
              <a:rPr lang="it-IT" sz="4400" i="1" dirty="0"/>
              <a:t> of </a:t>
            </a:r>
            <a:r>
              <a:rPr lang="it-IT" sz="4400" i="1" dirty="0" err="1"/>
              <a:t>gall</a:t>
            </a:r>
            <a:r>
              <a:rPr lang="it-IT" sz="4400" i="1" dirty="0"/>
              <a:t> </a:t>
            </a:r>
            <a:r>
              <a:rPr lang="it-IT" sz="4400" i="1" dirty="0" err="1"/>
              <a:t>bladder</a:t>
            </a:r>
            <a:r>
              <a:rPr lang="it-IT" sz="4400" i="1" dirty="0"/>
              <a:t>, a rare </a:t>
            </a:r>
            <a:r>
              <a:rPr lang="it-IT" sz="4400" i="1" dirty="0" err="1"/>
              <a:t>entity</a:t>
            </a:r>
            <a:r>
              <a:rPr lang="it-IT" sz="4400" i="1" dirty="0"/>
              <a:t>: a case report and </a:t>
            </a:r>
            <a:r>
              <a:rPr lang="it-IT" sz="4400" i="1" dirty="0" err="1"/>
              <a:t>review</a:t>
            </a:r>
            <a:r>
              <a:rPr lang="it-IT" sz="4400" i="1" dirty="0"/>
              <a:t> </a:t>
            </a:r>
            <a:r>
              <a:rPr lang="it-IT" sz="4400" i="1" dirty="0" err="1"/>
              <a:t>article</a:t>
            </a:r>
            <a:r>
              <a:rPr lang="it-IT" sz="4400" i="1" dirty="0"/>
              <a:t>. Cases </a:t>
            </a:r>
            <a:r>
              <a:rPr lang="it-IT" sz="4400" i="1" dirty="0" err="1"/>
              <a:t>J</a:t>
            </a:r>
            <a:r>
              <a:rPr lang="it-IT" sz="4400" i="1" dirty="0"/>
              <a:t>. 2009 </a:t>
            </a:r>
            <a:r>
              <a:rPr lang="it-IT" sz="4400" i="1" dirty="0" err="1"/>
              <a:t>Nov</a:t>
            </a:r>
            <a:r>
              <a:rPr lang="it-IT" sz="4400" i="1" dirty="0"/>
              <a:t> </a:t>
            </a:r>
            <a:r>
              <a:rPr lang="it-IT" sz="4400" i="1" dirty="0" smtClean="0"/>
              <a:t>12;2:193</a:t>
            </a:r>
          </a:p>
          <a:p>
            <a:r>
              <a:rPr lang="it-IT" sz="4400" i="1" dirty="0" smtClean="0"/>
              <a:t>3.Shaikh </a:t>
            </a:r>
            <a:r>
              <a:rPr lang="it-IT" sz="4400" i="1" dirty="0"/>
              <a:t>AA, Charles A, Domingo </a:t>
            </a:r>
            <a:r>
              <a:rPr lang="it-IT" sz="4400" i="1" dirty="0" err="1"/>
              <a:t>S</a:t>
            </a:r>
            <a:r>
              <a:rPr lang="it-IT" sz="4400" i="1" dirty="0"/>
              <a:t>, </a:t>
            </a:r>
            <a:r>
              <a:rPr lang="it-IT" sz="4400" i="1" dirty="0" err="1"/>
              <a:t>Schaub</a:t>
            </a:r>
            <a:r>
              <a:rPr lang="it-IT" sz="4400" i="1" dirty="0"/>
              <a:t> G. </a:t>
            </a:r>
            <a:r>
              <a:rPr lang="it-IT" sz="4400" i="1" dirty="0" err="1"/>
              <a:t>Gallbladder</a:t>
            </a:r>
            <a:r>
              <a:rPr lang="it-IT" sz="4400" i="1" dirty="0"/>
              <a:t> </a:t>
            </a:r>
            <a:r>
              <a:rPr lang="it-IT" sz="4400" i="1" dirty="0" err="1"/>
              <a:t>volvulus</a:t>
            </a:r>
            <a:r>
              <a:rPr lang="it-IT" sz="4400" i="1" dirty="0"/>
              <a:t>: report of </a:t>
            </a:r>
            <a:r>
              <a:rPr lang="it-IT" sz="4400" i="1" dirty="0" err="1"/>
              <a:t>two</a:t>
            </a:r>
            <a:r>
              <a:rPr lang="it-IT" sz="4400" i="1" dirty="0"/>
              <a:t> </a:t>
            </a:r>
            <a:r>
              <a:rPr lang="it-IT" sz="4400" i="1" dirty="0" err="1"/>
              <a:t>original</a:t>
            </a:r>
            <a:r>
              <a:rPr lang="it-IT" sz="4400" i="1" dirty="0"/>
              <a:t> </a:t>
            </a:r>
            <a:r>
              <a:rPr lang="it-IT" sz="4400" i="1" dirty="0" err="1"/>
              <a:t>cases</a:t>
            </a:r>
            <a:r>
              <a:rPr lang="it-IT" sz="4400" i="1" dirty="0"/>
              <a:t> and </a:t>
            </a:r>
            <a:r>
              <a:rPr lang="it-IT" sz="4400" i="1" dirty="0" err="1"/>
              <a:t>review</a:t>
            </a:r>
            <a:r>
              <a:rPr lang="it-IT" sz="4400" i="1" dirty="0"/>
              <a:t> of the </a:t>
            </a:r>
            <a:r>
              <a:rPr lang="it-IT" sz="4400" i="1" dirty="0" err="1"/>
              <a:t>literature</a:t>
            </a:r>
            <a:r>
              <a:rPr lang="it-IT" sz="4400" i="1" dirty="0"/>
              <a:t>. </a:t>
            </a:r>
            <a:r>
              <a:rPr lang="it-IT" sz="4400" i="1" dirty="0" err="1"/>
              <a:t>Am</a:t>
            </a:r>
            <a:r>
              <a:rPr lang="it-IT" sz="4400" i="1" dirty="0"/>
              <a:t> </a:t>
            </a:r>
            <a:r>
              <a:rPr lang="it-IT" sz="4400" i="1" dirty="0" err="1"/>
              <a:t>Surg</a:t>
            </a:r>
            <a:r>
              <a:rPr lang="it-IT" sz="4400" i="1" dirty="0"/>
              <a:t>. 2005 Jan;71(1):</a:t>
            </a:r>
            <a:r>
              <a:rPr lang="it-IT" sz="4400" i="1" dirty="0" smtClean="0"/>
              <a:t>87–9.</a:t>
            </a:r>
            <a:endParaRPr lang="it-IT" sz="4400" dirty="0"/>
          </a:p>
          <a:p>
            <a:r>
              <a:rPr lang="it-IT" sz="4400" dirty="0" smtClean="0"/>
              <a:t>4. </a:t>
            </a:r>
            <a:r>
              <a:rPr lang="it-IT" sz="4400" i="1" dirty="0" err="1" smtClean="0"/>
              <a:t>Lau</a:t>
            </a:r>
            <a:r>
              <a:rPr lang="it-IT" sz="4400" i="1" dirty="0" smtClean="0"/>
              <a:t> </a:t>
            </a:r>
            <a:r>
              <a:rPr lang="it-IT" sz="4400" i="1" dirty="0"/>
              <a:t>WY, Fan ST, </a:t>
            </a:r>
            <a:r>
              <a:rPr lang="it-IT" sz="4400" i="1" dirty="0" err="1"/>
              <a:t>Wong</a:t>
            </a:r>
            <a:r>
              <a:rPr lang="it-IT" sz="4400" i="1" dirty="0"/>
              <a:t> SH. Acute </a:t>
            </a:r>
            <a:r>
              <a:rPr lang="it-IT" sz="4400" i="1" dirty="0" err="1"/>
              <a:t>torsion</a:t>
            </a:r>
            <a:r>
              <a:rPr lang="it-IT" sz="4400" i="1" dirty="0"/>
              <a:t> of the </a:t>
            </a:r>
            <a:r>
              <a:rPr lang="it-IT" sz="4400" i="1" dirty="0" err="1"/>
              <a:t>gallbladder</a:t>
            </a:r>
            <a:r>
              <a:rPr lang="it-IT" sz="4400" i="1" dirty="0"/>
              <a:t> in the </a:t>
            </a:r>
            <a:r>
              <a:rPr lang="it-IT" sz="4400" i="1" dirty="0" err="1"/>
              <a:t>aged</a:t>
            </a:r>
            <a:r>
              <a:rPr lang="it-IT" sz="4400" i="1" dirty="0"/>
              <a:t>: a re-</a:t>
            </a:r>
            <a:r>
              <a:rPr lang="it-IT" sz="4400" i="1" dirty="0" err="1"/>
              <a:t>emphasis</a:t>
            </a:r>
            <a:r>
              <a:rPr lang="it-IT" sz="4400" i="1" dirty="0"/>
              <a:t> on </a:t>
            </a:r>
            <a:r>
              <a:rPr lang="it-IT" sz="4400" i="1" dirty="0" err="1"/>
              <a:t>clinical</a:t>
            </a:r>
            <a:r>
              <a:rPr lang="it-IT" sz="4400" i="1" dirty="0"/>
              <a:t> </a:t>
            </a:r>
            <a:r>
              <a:rPr lang="it-IT" sz="4400" i="1" dirty="0" err="1"/>
              <a:t>diagnosis</a:t>
            </a:r>
            <a:r>
              <a:rPr lang="it-IT" sz="4400" i="1" dirty="0"/>
              <a:t>. </a:t>
            </a:r>
            <a:r>
              <a:rPr lang="it-IT" sz="4400" i="1" dirty="0" err="1"/>
              <a:t>Aust</a:t>
            </a:r>
            <a:r>
              <a:rPr lang="it-IT" sz="4400" i="1" dirty="0"/>
              <a:t> </a:t>
            </a:r>
            <a:r>
              <a:rPr lang="it-IT" sz="4400" i="1" dirty="0" err="1"/>
              <a:t>N</a:t>
            </a:r>
            <a:r>
              <a:rPr lang="it-IT" sz="4400" i="1" dirty="0"/>
              <a:t> </a:t>
            </a:r>
            <a:r>
              <a:rPr lang="it-IT" sz="4400" i="1" dirty="0" err="1"/>
              <a:t>Z</a:t>
            </a:r>
            <a:r>
              <a:rPr lang="it-IT" sz="4400" i="1" dirty="0"/>
              <a:t> </a:t>
            </a:r>
            <a:r>
              <a:rPr lang="it-IT" sz="4400" i="1" dirty="0" err="1"/>
              <a:t>J</a:t>
            </a:r>
            <a:r>
              <a:rPr lang="it-IT" sz="4400" i="1" dirty="0"/>
              <a:t> </a:t>
            </a:r>
            <a:r>
              <a:rPr lang="it-IT" sz="4400" i="1" dirty="0" err="1"/>
              <a:t>Surg</a:t>
            </a:r>
            <a:r>
              <a:rPr lang="it-IT" sz="4400" i="1" dirty="0"/>
              <a:t>. 1982 Oct;52(5):492–4.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793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grpSp>
        <p:nvGrpSpPr>
          <p:cNvPr id="6" name="Gruppo 5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7" name="CasellaDiTesto 6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8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9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grpSp>
        <p:nvGrpSpPr>
          <p:cNvPr id="11" name="Gruppo 10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12" name="CasellaDiTesto 11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3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14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sp>
        <p:nvSpPr>
          <p:cNvPr id="15" name="Rettangolo arrotondato 14"/>
          <p:cNvSpPr/>
          <p:nvPr/>
        </p:nvSpPr>
        <p:spPr>
          <a:xfrm>
            <a:off x="15959984" y="4161631"/>
            <a:ext cx="15335991" cy="1752600"/>
          </a:xfrm>
          <a:prstGeom prst="round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it-IT" sz="6600" b="1" dirty="0" smtClean="0">
                <a:solidFill>
                  <a:schemeClr val="tx2"/>
                </a:solidFill>
              </a:rPr>
              <a:t>REVIEW DELLA LETTERATURA </a:t>
            </a:r>
            <a:endParaRPr lang="it-IT" sz="6600" b="1" dirty="0">
              <a:solidFill>
                <a:schemeClr val="tx2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701679" y="7944292"/>
            <a:ext cx="39852600" cy="856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25975" y="10918104"/>
            <a:ext cx="356616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dirty="0" smtClean="0"/>
              <a:t>Difficile diagnosi differenziale con colecistite acuta (manifestazioni </a:t>
            </a:r>
            <a:r>
              <a:rPr lang="it-IT" sz="7200" dirty="0"/>
              <a:t>cliniche e fisiche </a:t>
            </a:r>
            <a:r>
              <a:rPr lang="it-IT" sz="7200" dirty="0" smtClean="0"/>
              <a:t>simili): </a:t>
            </a:r>
            <a:r>
              <a:rPr lang="it-IT" sz="7200" b="1" dirty="0"/>
              <a:t>nessun singolo reperto clinico, sierologico o radiografico è patognomonico</a:t>
            </a:r>
            <a:r>
              <a:rPr lang="it-IT" sz="7200" dirty="0" smtClean="0"/>
              <a:t>. </a:t>
            </a:r>
            <a:r>
              <a:rPr lang="it-IT" sz="7200" baseline="30000" dirty="0" smtClean="0"/>
              <a:t>5,6</a:t>
            </a:r>
          </a:p>
          <a:p>
            <a:endParaRPr lang="it-IT" sz="7200" dirty="0" smtClean="0"/>
          </a:p>
          <a:p>
            <a:r>
              <a:rPr lang="it-IT" sz="7200" dirty="0" smtClean="0"/>
              <a:t>Decorso </a:t>
            </a:r>
            <a:r>
              <a:rPr lang="it-IT" sz="7200" dirty="0"/>
              <a:t>clinico e </a:t>
            </a:r>
            <a:r>
              <a:rPr lang="it-IT" sz="7200" dirty="0" smtClean="0"/>
              <a:t>sintomi tipici della colecistite acuta, ma </a:t>
            </a:r>
            <a:r>
              <a:rPr lang="it-IT" sz="7200" dirty="0"/>
              <a:t>refrattari alla terapia antibiotica </a:t>
            </a:r>
            <a:r>
              <a:rPr lang="it-IT" sz="7200" dirty="0" smtClean="0"/>
              <a:t>ed alla </a:t>
            </a:r>
            <a:r>
              <a:rPr lang="it-IT" sz="7200" dirty="0" err="1" smtClean="0"/>
              <a:t>fluidoterapia</a:t>
            </a:r>
            <a:r>
              <a:rPr lang="it-IT" sz="7200" dirty="0" smtClean="0"/>
              <a:t> supportano la diagnosi di volvolo della colecisti.</a:t>
            </a:r>
            <a:endParaRPr lang="it-IT" sz="7200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11108636" y="22066490"/>
            <a:ext cx="378213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i="1" dirty="0"/>
              <a:t>5. </a:t>
            </a:r>
            <a:r>
              <a:rPr lang="it-IT" sz="4400" i="1" dirty="0" err="1"/>
              <a:t>Walker</a:t>
            </a:r>
            <a:r>
              <a:rPr lang="it-IT" sz="4400" i="1" dirty="0"/>
              <a:t> </a:t>
            </a:r>
            <a:r>
              <a:rPr lang="it-IT" sz="4400" i="1" dirty="0" err="1"/>
              <a:t>J</a:t>
            </a:r>
            <a:r>
              <a:rPr lang="it-IT" sz="4400" i="1" dirty="0"/>
              <a:t>, </a:t>
            </a:r>
            <a:r>
              <a:rPr lang="it-IT" sz="4400" i="1" dirty="0" err="1"/>
              <a:t>Chalmers</a:t>
            </a:r>
            <a:r>
              <a:rPr lang="it-IT" sz="4400" i="1" dirty="0"/>
              <a:t> RT, Allan PL. An audit of </a:t>
            </a:r>
            <a:r>
              <a:rPr lang="it-IT" sz="4400" i="1" dirty="0" err="1"/>
              <a:t>ultrasound</a:t>
            </a:r>
            <a:r>
              <a:rPr lang="it-IT" sz="4400" i="1" dirty="0"/>
              <a:t> </a:t>
            </a:r>
            <a:r>
              <a:rPr lang="it-IT" sz="4400" i="1" dirty="0" err="1"/>
              <a:t>diagnosis</a:t>
            </a:r>
            <a:r>
              <a:rPr lang="it-IT" sz="4400" i="1" dirty="0"/>
              <a:t> of </a:t>
            </a:r>
            <a:r>
              <a:rPr lang="it-IT" sz="4400" i="1" dirty="0" err="1"/>
              <a:t>gallbladder</a:t>
            </a:r>
            <a:r>
              <a:rPr lang="it-IT" sz="4400" i="1" dirty="0"/>
              <a:t> </a:t>
            </a:r>
            <a:r>
              <a:rPr lang="it-IT" sz="4400" i="1" dirty="0" err="1"/>
              <a:t>calculi</a:t>
            </a:r>
            <a:r>
              <a:rPr lang="it-IT" sz="4400" i="1" dirty="0"/>
              <a:t>. Br </a:t>
            </a:r>
            <a:r>
              <a:rPr lang="it-IT" sz="4400" i="1" dirty="0" err="1"/>
              <a:t>J</a:t>
            </a:r>
            <a:r>
              <a:rPr lang="it-IT" sz="4400" i="1" dirty="0"/>
              <a:t> </a:t>
            </a:r>
            <a:r>
              <a:rPr lang="it-IT" sz="4400" i="1" dirty="0" err="1"/>
              <a:t>Radiol</a:t>
            </a:r>
            <a:r>
              <a:rPr lang="it-IT" sz="4400" i="1" dirty="0"/>
              <a:t>. 1992 Jul;65(775):581–4. </a:t>
            </a:r>
            <a:r>
              <a:rPr lang="it-IT" sz="4400" i="1" dirty="0" err="1"/>
              <a:t>doi</a:t>
            </a:r>
            <a:r>
              <a:rPr lang="it-IT" sz="4400" i="1" dirty="0"/>
              <a:t>: 10.1259/0007-1285-65-775-581.</a:t>
            </a:r>
          </a:p>
          <a:p>
            <a:r>
              <a:rPr lang="it-IT" sz="4400" i="1" dirty="0"/>
              <a:t>6. </a:t>
            </a:r>
            <a:r>
              <a:rPr lang="it-IT" sz="4400" i="1" dirty="0" err="1"/>
              <a:t>Malherbe</a:t>
            </a:r>
            <a:r>
              <a:rPr lang="it-IT" sz="4400" i="1" dirty="0"/>
              <a:t> V, </a:t>
            </a:r>
            <a:r>
              <a:rPr lang="it-IT" sz="4400" i="1" dirty="0" err="1"/>
              <a:t>Dandrifosse</a:t>
            </a:r>
            <a:r>
              <a:rPr lang="it-IT" sz="4400" i="1" dirty="0"/>
              <a:t> AC, </a:t>
            </a:r>
            <a:r>
              <a:rPr lang="it-IT" sz="4400" i="1" dirty="0" err="1"/>
              <a:t>Detrembleur</a:t>
            </a:r>
            <a:r>
              <a:rPr lang="it-IT" sz="4400" i="1" dirty="0"/>
              <a:t> </a:t>
            </a:r>
            <a:r>
              <a:rPr lang="it-IT" sz="4400" i="1" dirty="0" err="1"/>
              <a:t>N</a:t>
            </a:r>
            <a:r>
              <a:rPr lang="it-IT" sz="4400" i="1" dirty="0"/>
              <a:t>, </a:t>
            </a:r>
            <a:r>
              <a:rPr lang="it-IT" sz="4400" i="1" dirty="0" err="1"/>
              <a:t>Denoel</a:t>
            </a:r>
            <a:r>
              <a:rPr lang="it-IT" sz="4400" i="1" dirty="0"/>
              <a:t> </a:t>
            </a:r>
            <a:r>
              <a:rPr lang="it-IT" sz="4400" i="1" dirty="0" err="1"/>
              <a:t>A.Torsion</a:t>
            </a:r>
            <a:r>
              <a:rPr lang="it-IT" sz="4400" i="1" dirty="0"/>
              <a:t> of the </a:t>
            </a:r>
            <a:r>
              <a:rPr lang="it-IT" sz="4400" i="1" dirty="0" err="1"/>
              <a:t>gallbladder</a:t>
            </a:r>
            <a:r>
              <a:rPr lang="it-IT" sz="4400" i="1" dirty="0"/>
              <a:t>: </a:t>
            </a:r>
            <a:r>
              <a:rPr lang="it-IT" sz="4400" i="1" dirty="0" err="1"/>
              <a:t>two</a:t>
            </a:r>
            <a:r>
              <a:rPr lang="it-IT" sz="4400" i="1" dirty="0"/>
              <a:t> case reports Acta </a:t>
            </a:r>
            <a:r>
              <a:rPr lang="it-IT" sz="4400" i="1" dirty="0" err="1"/>
              <a:t>Chir</a:t>
            </a:r>
            <a:r>
              <a:rPr lang="it-IT" sz="4400" i="1" dirty="0"/>
              <a:t> </a:t>
            </a:r>
            <a:r>
              <a:rPr lang="it-IT" sz="4400" i="1" dirty="0" err="1"/>
              <a:t>Belg</a:t>
            </a:r>
            <a:r>
              <a:rPr lang="it-IT" sz="4400" i="1" dirty="0"/>
              <a:t> 2008January–Feb1081130–2</a:t>
            </a:r>
            <a:r>
              <a:rPr lang="it-IT" sz="4400" i="1" dirty="0" smtClean="0"/>
              <a:t>.</a:t>
            </a:r>
            <a:endParaRPr lang="it-IT" sz="4400" dirty="0"/>
          </a:p>
        </p:txBody>
      </p:sp>
    </p:spTree>
    <p:extLst>
      <p:ext uri="{BB962C8B-B14F-4D97-AF65-F5344CB8AC3E}">
        <p14:creationId xmlns:p14="http://schemas.microsoft.com/office/powerpoint/2010/main" val="129581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grpSp>
        <p:nvGrpSpPr>
          <p:cNvPr id="6" name="Gruppo 5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7" name="CasellaDiTesto 6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8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9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grpSp>
        <p:nvGrpSpPr>
          <p:cNvPr id="11" name="Gruppo 10"/>
          <p:cNvGrpSpPr/>
          <p:nvPr/>
        </p:nvGrpSpPr>
        <p:grpSpPr>
          <a:xfrm>
            <a:off x="839999" y="1342231"/>
            <a:ext cx="47271307" cy="3349537"/>
            <a:chOff x="1345261" y="2250044"/>
            <a:chExt cx="47271307" cy="3349537"/>
          </a:xfrm>
        </p:grpSpPr>
        <p:sp>
          <p:nvSpPr>
            <p:cNvPr id="12" name="CasellaDiTesto 11">
              <a:extLst>
                <a:ext uri="{FF2B5EF4-FFF2-40B4-BE49-F238E27FC236}">
                  <a16:creationId xmlns:a16="http://schemas.microsoft.com/office/drawing/2014/main" xmlns="" id="{12A6D05F-627C-557A-AF00-EE6658B1664E}"/>
                </a:ext>
              </a:extLst>
            </p:cNvPr>
            <p:cNvSpPr txBox="1"/>
            <p:nvPr/>
          </p:nvSpPr>
          <p:spPr>
            <a:xfrm>
              <a:off x="11225927" y="2457054"/>
              <a:ext cx="36539964" cy="3142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900" b="1" spc="-626" dirty="0">
                  <a:solidFill>
                    <a:srgbClr val="00255F"/>
                  </a:solidFill>
                  <a:latin typeface="Barlow Ultra-Bold"/>
                  <a:ea typeface="Barlow Ultra-Bold"/>
                  <a:cs typeface="Barlow Ultra-Bold"/>
                  <a:sym typeface="Barlow Ultra-Bold"/>
                </a:rPr>
                <a:t>VOLVOLO DELLA COLECISTI: a case report</a:t>
              </a:r>
            </a:p>
            <a:p>
              <a:endPara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3" name="Rettangolo con angoli arrotondati 12">
              <a:extLst>
                <a:ext uri="{FF2B5EF4-FFF2-40B4-BE49-F238E27FC236}">
                  <a16:creationId xmlns:a16="http://schemas.microsoft.com/office/drawing/2014/main" xmlns="" id="{19ACE76E-6488-1B89-671F-D503AC394BD4}"/>
                </a:ext>
              </a:extLst>
            </p:cNvPr>
            <p:cNvSpPr/>
            <p:nvPr/>
          </p:nvSpPr>
          <p:spPr>
            <a:xfrm>
              <a:off x="1345261" y="2250044"/>
              <a:ext cx="9449991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  <p:sp>
          <p:nvSpPr>
            <p:cNvPr id="14" name="Rettangolo con angoli arrotondati 14">
              <a:extLst>
                <a:ext uri="{FF2B5EF4-FFF2-40B4-BE49-F238E27FC236}">
                  <a16:creationId xmlns:a16="http://schemas.microsoft.com/office/drawing/2014/main" xmlns="" id="{FF31D285-F6CE-0E40-0B7C-F9E178FBF8C4}"/>
                </a:ext>
              </a:extLst>
            </p:cNvPr>
            <p:cNvSpPr/>
            <p:nvPr/>
          </p:nvSpPr>
          <p:spPr>
            <a:xfrm>
              <a:off x="44825893" y="2478834"/>
              <a:ext cx="3790675" cy="2099995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686" dirty="0"/>
            </a:p>
          </p:txBody>
        </p:sp>
      </p:grpSp>
      <p:sp>
        <p:nvSpPr>
          <p:cNvPr id="15" name="Rettangolo arrotondato 14"/>
          <p:cNvSpPr/>
          <p:nvPr/>
        </p:nvSpPr>
        <p:spPr>
          <a:xfrm>
            <a:off x="17531980" y="4313760"/>
            <a:ext cx="15335991" cy="1752600"/>
          </a:xfrm>
          <a:prstGeom prst="roundRect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it-IT" sz="6600" b="1" dirty="0" smtClean="0">
                <a:solidFill>
                  <a:schemeClr val="tx2"/>
                </a:solidFill>
              </a:rPr>
              <a:t>REVIEW DELLA LETTERATURA </a:t>
            </a:r>
            <a:endParaRPr lang="it-IT" sz="6600" b="1" dirty="0">
              <a:solidFill>
                <a:schemeClr val="tx2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701679" y="7944292"/>
            <a:ext cx="39852600" cy="856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397375" y="7769150"/>
            <a:ext cx="41605200" cy="11172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dirty="0" smtClean="0"/>
              <a:t>L'</a:t>
            </a:r>
            <a:r>
              <a:rPr lang="it-IT" sz="7200" b="1" dirty="0" smtClean="0"/>
              <a:t>ecografia</a:t>
            </a:r>
            <a:r>
              <a:rPr lang="it-IT" sz="7200" dirty="0" smtClean="0"/>
              <a:t> </a:t>
            </a:r>
            <a:r>
              <a:rPr lang="it-IT" sz="7200" dirty="0"/>
              <a:t>è la </a:t>
            </a:r>
            <a:r>
              <a:rPr lang="it-IT" sz="7200" dirty="0" smtClean="0"/>
              <a:t>principale </a:t>
            </a:r>
            <a:r>
              <a:rPr lang="it-IT" sz="7200" dirty="0"/>
              <a:t>modalità di imaging utilizzata per formulare una </a:t>
            </a:r>
            <a:r>
              <a:rPr lang="it-IT" sz="7200" dirty="0" smtClean="0"/>
              <a:t>diagnosi (immagini compatibili con colecistite acuta - </a:t>
            </a:r>
            <a:r>
              <a:rPr lang="it-IT" sz="7200" b="1" dirty="0" smtClean="0"/>
              <a:t>parete </a:t>
            </a:r>
            <a:r>
              <a:rPr lang="it-IT" sz="7200" b="1" dirty="0"/>
              <a:t>ispessita e liquido </a:t>
            </a:r>
            <a:r>
              <a:rPr lang="it-IT" sz="7200" b="1" dirty="0" err="1" smtClean="0"/>
              <a:t>pericolecistico</a:t>
            </a:r>
            <a:r>
              <a:rPr lang="it-IT" sz="7200" dirty="0" smtClean="0"/>
              <a:t>);  il </a:t>
            </a:r>
            <a:r>
              <a:rPr lang="it-IT" sz="7200" dirty="0"/>
              <a:t>Doppler </a:t>
            </a:r>
            <a:r>
              <a:rPr lang="it-IT" sz="7200" dirty="0" smtClean="0"/>
              <a:t>potrebbe aiutare nella diagnosi in caso di forte </a:t>
            </a:r>
            <a:r>
              <a:rPr lang="it-IT" sz="7200" dirty="0"/>
              <a:t>sospetto di </a:t>
            </a:r>
            <a:r>
              <a:rPr lang="it-IT" sz="7200" dirty="0" smtClean="0"/>
              <a:t>volvolo.</a:t>
            </a:r>
            <a:endParaRPr lang="it-IT" sz="7200" dirty="0"/>
          </a:p>
          <a:p>
            <a:endParaRPr lang="it-IT" sz="7200" dirty="0" smtClean="0"/>
          </a:p>
          <a:p>
            <a:r>
              <a:rPr lang="it-IT" sz="7200" dirty="0" smtClean="0"/>
              <a:t>Le </a:t>
            </a:r>
            <a:r>
              <a:rPr lang="it-IT" sz="7200" b="1" dirty="0"/>
              <a:t>scansioni TC</a:t>
            </a:r>
            <a:r>
              <a:rPr lang="it-IT" sz="7200" dirty="0"/>
              <a:t> sono solitamente </a:t>
            </a:r>
            <a:r>
              <a:rPr lang="it-IT" sz="7200" b="1" dirty="0"/>
              <a:t>aspecifiche</a:t>
            </a:r>
            <a:r>
              <a:rPr lang="it-IT" sz="7200" dirty="0"/>
              <a:t> per </a:t>
            </a:r>
            <a:r>
              <a:rPr lang="it-IT" sz="7200" dirty="0" smtClean="0"/>
              <a:t>diagnosticare questa patologia: </a:t>
            </a:r>
            <a:r>
              <a:rPr lang="it-IT" sz="7200" i="1" dirty="0" smtClean="0"/>
              <a:t>Merine </a:t>
            </a:r>
            <a:r>
              <a:rPr lang="it-IT" sz="7200" i="1" dirty="0"/>
              <a:t>et al</a:t>
            </a:r>
            <a:r>
              <a:rPr lang="it-IT" sz="7200" dirty="0"/>
              <a:t> hanno affermato che la torsione è suggerita da una </a:t>
            </a:r>
            <a:r>
              <a:rPr lang="it-IT" sz="7200" dirty="0" smtClean="0"/>
              <a:t>colecisti </a:t>
            </a:r>
            <a:r>
              <a:rPr lang="it-IT" sz="7200" dirty="0"/>
              <a:t>distesa che assomiglia a un'ansa intestinale piena di liquido con una struttura circolare </a:t>
            </a:r>
            <a:r>
              <a:rPr lang="it-IT" sz="7200" dirty="0" smtClean="0"/>
              <a:t>con </a:t>
            </a:r>
            <a:r>
              <a:rPr lang="it-IT" sz="7200" dirty="0" err="1" smtClean="0"/>
              <a:t>contrast</a:t>
            </a:r>
            <a:r>
              <a:rPr lang="it-IT" sz="7200" dirty="0" smtClean="0"/>
              <a:t> </a:t>
            </a:r>
            <a:r>
              <a:rPr lang="it-IT" sz="7200" dirty="0" err="1" smtClean="0"/>
              <a:t>enhancement</a:t>
            </a:r>
            <a:r>
              <a:rPr lang="it-IT" sz="7200" dirty="0" smtClean="0"/>
              <a:t> medialmente </a:t>
            </a:r>
            <a:r>
              <a:rPr lang="it-IT" sz="7200" dirty="0"/>
              <a:t>alla normale </a:t>
            </a:r>
            <a:r>
              <a:rPr lang="it-IT" sz="7200" dirty="0" smtClean="0"/>
              <a:t>sede della colecisti. </a:t>
            </a:r>
            <a:r>
              <a:rPr lang="it-IT" sz="7200" baseline="30000" dirty="0" smtClean="0"/>
              <a:t>7,8,9</a:t>
            </a:r>
          </a:p>
          <a:p>
            <a:endParaRPr lang="it-IT" sz="7200" dirty="0"/>
          </a:p>
          <a:p>
            <a:r>
              <a:rPr lang="it-IT" sz="7200" dirty="0" smtClean="0"/>
              <a:t>Gold standard per il trattamento è </a:t>
            </a:r>
            <a:r>
              <a:rPr lang="it-IT" sz="7200" dirty="0"/>
              <a:t>la </a:t>
            </a:r>
            <a:r>
              <a:rPr lang="it-IT" sz="7200" b="1" dirty="0"/>
              <a:t>colecistectomia d'urgenza</a:t>
            </a:r>
            <a:r>
              <a:rPr lang="it-IT" sz="7200" dirty="0"/>
              <a:t>, </a:t>
            </a:r>
            <a:r>
              <a:rPr lang="it-IT" sz="7200" dirty="0" smtClean="0"/>
              <a:t>al fine di </a:t>
            </a:r>
            <a:r>
              <a:rPr lang="it-IT" sz="7200" dirty="0"/>
              <a:t>evitare perforazione viscerale, peritonite biliare e instabilità emodinamica.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11108636" y="20316031"/>
            <a:ext cx="3700267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i="1" dirty="0"/>
              <a:t>7.Safadi RR, Abu-</a:t>
            </a:r>
            <a:r>
              <a:rPr lang="it-IT" sz="4400" i="1" dirty="0" err="1"/>
              <a:t>Yousef</a:t>
            </a:r>
            <a:r>
              <a:rPr lang="it-IT" sz="4400" i="1" dirty="0"/>
              <a:t> MM, </a:t>
            </a:r>
            <a:r>
              <a:rPr lang="it-IT" sz="4400" i="1" dirty="0" err="1"/>
              <a:t>Farah</a:t>
            </a:r>
            <a:r>
              <a:rPr lang="it-IT" sz="4400" i="1" dirty="0"/>
              <a:t> AS, al-</a:t>
            </a:r>
            <a:r>
              <a:rPr lang="it-IT" sz="4400" i="1" dirty="0" err="1"/>
              <a:t>Jurf</a:t>
            </a:r>
            <a:r>
              <a:rPr lang="it-IT" sz="4400" i="1" dirty="0"/>
              <a:t> AS, Shirazi SS, </a:t>
            </a:r>
            <a:r>
              <a:rPr lang="it-IT" sz="4400" i="1" dirty="0" err="1"/>
              <a:t>Brown</a:t>
            </a:r>
            <a:r>
              <a:rPr lang="it-IT" sz="4400" i="1" dirty="0"/>
              <a:t> BP. </a:t>
            </a:r>
            <a:r>
              <a:rPr lang="it-IT" sz="4400" i="1" dirty="0" err="1"/>
              <a:t>Preoperative</a:t>
            </a:r>
            <a:r>
              <a:rPr lang="it-IT" sz="4400" i="1" dirty="0"/>
              <a:t> </a:t>
            </a:r>
            <a:r>
              <a:rPr lang="it-IT" sz="4400" i="1" dirty="0" err="1"/>
              <a:t>sonographic</a:t>
            </a:r>
            <a:r>
              <a:rPr lang="it-IT" sz="4400" i="1" dirty="0"/>
              <a:t> </a:t>
            </a:r>
            <a:r>
              <a:rPr lang="it-IT" sz="4400" i="1" dirty="0" err="1"/>
              <a:t>diagnosis</a:t>
            </a:r>
            <a:r>
              <a:rPr lang="it-IT" sz="4400" i="1" dirty="0"/>
              <a:t> of </a:t>
            </a:r>
            <a:r>
              <a:rPr lang="it-IT" sz="4400" i="1" dirty="0" err="1"/>
              <a:t>gallbladder</a:t>
            </a:r>
            <a:r>
              <a:rPr lang="it-IT" sz="4400" i="1" dirty="0"/>
              <a:t> </a:t>
            </a:r>
            <a:r>
              <a:rPr lang="it-IT" sz="4400" i="1" dirty="0" err="1"/>
              <a:t>torsion</a:t>
            </a:r>
            <a:r>
              <a:rPr lang="it-IT" sz="4400" i="1" dirty="0"/>
              <a:t>: report of </a:t>
            </a:r>
            <a:r>
              <a:rPr lang="it-IT" sz="4400" i="1" dirty="0" err="1"/>
              <a:t>two</a:t>
            </a:r>
            <a:r>
              <a:rPr lang="it-IT" sz="4400" i="1" dirty="0"/>
              <a:t> </a:t>
            </a:r>
            <a:r>
              <a:rPr lang="it-IT" sz="4400" i="1" dirty="0" err="1"/>
              <a:t>cases</a:t>
            </a:r>
            <a:r>
              <a:rPr lang="it-IT" sz="4400" i="1" dirty="0"/>
              <a:t>. </a:t>
            </a:r>
            <a:r>
              <a:rPr lang="it-IT" sz="4400" i="1" dirty="0" err="1"/>
              <a:t>J</a:t>
            </a:r>
            <a:r>
              <a:rPr lang="it-IT" sz="4400" i="1" dirty="0"/>
              <a:t> </a:t>
            </a:r>
            <a:r>
              <a:rPr lang="it-IT" sz="4400" i="1" dirty="0" err="1"/>
              <a:t>Ultrasound</a:t>
            </a:r>
            <a:r>
              <a:rPr lang="it-IT" sz="4400" i="1" dirty="0"/>
              <a:t> </a:t>
            </a:r>
            <a:r>
              <a:rPr lang="it-IT" sz="4400" i="1" dirty="0" err="1"/>
              <a:t>Med</a:t>
            </a:r>
            <a:r>
              <a:rPr lang="it-IT" sz="4400" i="1" dirty="0"/>
              <a:t>. 1993 May;12(5):296–8. </a:t>
            </a:r>
            <a:endParaRPr lang="it-IT" sz="4400" i="1" dirty="0" smtClean="0"/>
          </a:p>
          <a:p>
            <a:r>
              <a:rPr lang="it-IT" sz="4400" dirty="0" smtClean="0"/>
              <a:t>8.</a:t>
            </a:r>
            <a:r>
              <a:rPr lang="it-IT" sz="4400" i="1" dirty="0" smtClean="0"/>
              <a:t>Bagnato </a:t>
            </a:r>
            <a:r>
              <a:rPr lang="it-IT" sz="4400" i="1" dirty="0"/>
              <a:t>C, Lippolis </a:t>
            </a:r>
            <a:r>
              <a:rPr lang="it-IT" sz="4400" i="1" dirty="0" err="1"/>
              <a:t>P</a:t>
            </a:r>
            <a:r>
              <a:rPr lang="it-IT" sz="4400" i="1" dirty="0"/>
              <a:t>, Zocco G, </a:t>
            </a:r>
            <a:r>
              <a:rPr lang="it-IT" sz="4400" i="1" dirty="0" err="1"/>
              <a:t>Galatioto</a:t>
            </a:r>
            <a:r>
              <a:rPr lang="it-IT" sz="4400" i="1" dirty="0"/>
              <a:t> C, Seccia </a:t>
            </a:r>
            <a:r>
              <a:rPr lang="it-IT" sz="4400" i="1" dirty="0" err="1"/>
              <a:t>M.Uncommon</a:t>
            </a:r>
            <a:r>
              <a:rPr lang="it-IT" sz="4400" i="1" dirty="0"/>
              <a:t> cause of acute </a:t>
            </a:r>
            <a:r>
              <a:rPr lang="it-IT" sz="4400" i="1" dirty="0" err="1"/>
              <a:t>abdomen</a:t>
            </a:r>
            <a:r>
              <a:rPr lang="it-IT" sz="4400" i="1" dirty="0"/>
              <a:t>: </a:t>
            </a:r>
            <a:r>
              <a:rPr lang="it-IT" sz="4400" i="1" dirty="0" err="1"/>
              <a:t>volvulus</a:t>
            </a:r>
            <a:r>
              <a:rPr lang="it-IT" sz="4400" i="1" dirty="0"/>
              <a:t> of </a:t>
            </a:r>
            <a:r>
              <a:rPr lang="it-IT" sz="4400" i="1" dirty="0" err="1"/>
              <a:t>gallbladder</a:t>
            </a:r>
            <a:r>
              <a:rPr lang="it-IT" sz="4400" i="1" dirty="0"/>
              <a:t> with </a:t>
            </a:r>
            <a:r>
              <a:rPr lang="it-IT" sz="4400" i="1" dirty="0" err="1"/>
              <a:t>necrosis</a:t>
            </a:r>
            <a:r>
              <a:rPr lang="it-IT" sz="4400" i="1" dirty="0"/>
              <a:t>. Case report and </a:t>
            </a:r>
            <a:r>
              <a:rPr lang="it-IT" sz="4400" i="1" dirty="0" err="1"/>
              <a:t>review</a:t>
            </a:r>
            <a:r>
              <a:rPr lang="it-IT" sz="4400" i="1" dirty="0"/>
              <a:t> of </a:t>
            </a:r>
            <a:r>
              <a:rPr lang="it-IT" sz="4400" i="1" dirty="0" err="1"/>
              <a:t>literature</a:t>
            </a:r>
            <a:r>
              <a:rPr lang="it-IT" sz="4400" i="1" dirty="0"/>
              <a:t> </a:t>
            </a:r>
            <a:r>
              <a:rPr lang="it-IT" sz="4400" i="1" dirty="0" err="1"/>
              <a:t>Ann</a:t>
            </a:r>
            <a:r>
              <a:rPr lang="it-IT" sz="4400" i="1" dirty="0"/>
              <a:t> </a:t>
            </a:r>
            <a:r>
              <a:rPr lang="it-IT" sz="4400" i="1" dirty="0" err="1"/>
              <a:t>Ital</a:t>
            </a:r>
            <a:r>
              <a:rPr lang="it-IT" sz="4400" i="1" dirty="0"/>
              <a:t> </a:t>
            </a:r>
            <a:r>
              <a:rPr lang="it-IT" sz="4400" i="1" dirty="0" err="1"/>
              <a:t>Chir</a:t>
            </a:r>
            <a:r>
              <a:rPr lang="it-IT" sz="4400" i="1" dirty="0"/>
              <a:t> 2011March–Apr822137–40</a:t>
            </a:r>
          </a:p>
          <a:p>
            <a:r>
              <a:rPr lang="it-IT" sz="4400" i="1" dirty="0"/>
              <a:t>9. The </a:t>
            </a:r>
            <a:r>
              <a:rPr lang="it-IT" sz="4400" i="1" dirty="0" err="1"/>
              <a:t>diagnostic</a:t>
            </a:r>
            <a:r>
              <a:rPr lang="it-IT" sz="4400" i="1" dirty="0"/>
              <a:t> dilemma of a </a:t>
            </a:r>
            <a:r>
              <a:rPr lang="it-IT" sz="4400" i="1" dirty="0" err="1"/>
              <a:t>gallbladder</a:t>
            </a:r>
            <a:r>
              <a:rPr lang="it-IT" sz="4400" i="1" dirty="0"/>
              <a:t> </a:t>
            </a:r>
            <a:r>
              <a:rPr lang="it-IT" sz="4400" i="1" dirty="0" err="1"/>
              <a:t>volvulus</a:t>
            </a:r>
            <a:r>
              <a:rPr lang="it-IT" sz="4400" i="1" dirty="0"/>
              <a:t>: an </a:t>
            </a:r>
            <a:r>
              <a:rPr lang="it-IT" sz="4400" i="1" dirty="0" err="1"/>
              <a:t>unusual</a:t>
            </a:r>
            <a:r>
              <a:rPr lang="it-IT" sz="4400" i="1" dirty="0"/>
              <a:t> case report and </a:t>
            </a:r>
            <a:r>
              <a:rPr lang="it-IT" sz="4400" i="1" dirty="0" err="1"/>
              <a:t>review</a:t>
            </a:r>
            <a:r>
              <a:rPr lang="it-IT" sz="4400" i="1" dirty="0"/>
              <a:t> of the </a:t>
            </a:r>
            <a:r>
              <a:rPr lang="it-IT" sz="4400" i="1" dirty="0" err="1"/>
              <a:t>literature</a:t>
            </a:r>
            <a:r>
              <a:rPr lang="it-IT" sz="4400" i="1" dirty="0"/>
              <a:t>. </a:t>
            </a:r>
            <a:r>
              <a:rPr lang="it-IT" sz="4400" i="1" dirty="0" err="1"/>
              <a:t>Baig</a:t>
            </a:r>
            <a:r>
              <a:rPr lang="it-IT" sz="4400" i="1" dirty="0"/>
              <a:t> </a:t>
            </a:r>
            <a:r>
              <a:rPr lang="it-IT" sz="4400" i="1" dirty="0" err="1"/>
              <a:t>Z</a:t>
            </a:r>
            <a:r>
              <a:rPr lang="it-IT" sz="4400" i="1" dirty="0"/>
              <a:t>, </a:t>
            </a:r>
            <a:r>
              <a:rPr lang="it-IT" sz="4400" i="1" dirty="0" err="1"/>
              <a:t>Ljubojevic</a:t>
            </a:r>
            <a:r>
              <a:rPr lang="it-IT" sz="4400" i="1" dirty="0"/>
              <a:t> V, Christian </a:t>
            </a:r>
            <a:r>
              <a:rPr lang="it-IT" sz="4400" i="1" dirty="0" err="1"/>
              <a:t>F</a:t>
            </a:r>
            <a:r>
              <a:rPr lang="it-IT" sz="4400" i="1" dirty="0"/>
              <a:t>. </a:t>
            </a:r>
            <a:r>
              <a:rPr lang="it-IT" sz="4400" i="1" dirty="0" err="1"/>
              <a:t>Int</a:t>
            </a:r>
            <a:r>
              <a:rPr lang="it-IT" sz="4400" i="1" dirty="0"/>
              <a:t> </a:t>
            </a:r>
            <a:r>
              <a:rPr lang="it-IT" sz="4400" i="1" dirty="0" err="1"/>
              <a:t>J</a:t>
            </a:r>
            <a:r>
              <a:rPr lang="it-IT" sz="4400" i="1" dirty="0"/>
              <a:t> </a:t>
            </a:r>
            <a:r>
              <a:rPr lang="it-IT" sz="4400" i="1" dirty="0" err="1"/>
              <a:t>Surg</a:t>
            </a:r>
            <a:r>
              <a:rPr lang="it-IT" sz="4400" i="1" dirty="0"/>
              <a:t> Case Rep. </a:t>
            </a:r>
            <a:r>
              <a:rPr lang="it-IT" sz="4400" i="1" dirty="0" smtClean="0"/>
              <a:t>2021</a:t>
            </a:r>
            <a:endParaRPr lang="it-IT" sz="4400" dirty="0"/>
          </a:p>
        </p:txBody>
      </p:sp>
    </p:spTree>
    <p:extLst>
      <p:ext uri="{BB962C8B-B14F-4D97-AF65-F5344CB8AC3E}">
        <p14:creationId xmlns:p14="http://schemas.microsoft.com/office/powerpoint/2010/main" val="17506218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656895"/>
            <a:ext cx="50399950" cy="8753800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1293475" y="8657431"/>
            <a:ext cx="27813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0" b="1" dirty="0" smtClean="0">
                <a:solidFill>
                  <a:schemeClr val="tx2"/>
                </a:solidFill>
              </a:rPr>
              <a:t>GRAZIE PER L’ATTENZIONE </a:t>
            </a:r>
            <a:endParaRPr lang="it-IT" sz="20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948</Words>
  <Application>Microsoft Macintosh PowerPoint</Application>
  <PresentationFormat>Personalizzato</PresentationFormat>
  <Paragraphs>100</Paragraphs>
  <Slides>12</Slides>
  <Notes>3</Notes>
  <HiddenSlides>0</HiddenSlides>
  <MMClips>2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8" baseType="lpstr">
      <vt:lpstr>Avenir Bold Italics</vt:lpstr>
      <vt:lpstr>Barlow Bold</vt:lpstr>
      <vt:lpstr>Barlow Ultra-Bold</vt:lpstr>
      <vt:lpstr>Calibri</vt:lpstr>
      <vt:lpstr>Arial</vt:lpstr>
      <vt:lpstr>Office Theme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PC</dc:creator>
  <cp:lastModifiedBy>Utente di Microsoft Office</cp:lastModifiedBy>
  <cp:revision>46</cp:revision>
  <dcterms:created xsi:type="dcterms:W3CDTF">2006-08-16T00:00:00Z</dcterms:created>
  <dcterms:modified xsi:type="dcterms:W3CDTF">2026-01-09T16:24:34Z</dcterms:modified>
  <dc:identifier>DAG35qkUN5c</dc:identifier>
</cp:coreProperties>
</file>