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85" r:id="rId3"/>
    <p:sldId id="265" r:id="rId4"/>
    <p:sldId id="270" r:id="rId5"/>
    <p:sldId id="272" r:id="rId6"/>
    <p:sldId id="273" r:id="rId7"/>
    <p:sldId id="274" r:id="rId8"/>
    <p:sldId id="277" r:id="rId9"/>
    <p:sldId id="275" r:id="rId10"/>
    <p:sldId id="276" r:id="rId11"/>
    <p:sldId id="282" r:id="rId12"/>
    <p:sldId id="284" r:id="rId13"/>
    <p:sldId id="271" r:id="rId14"/>
  </p:sldIdLst>
  <p:sldSz cx="18288000" cy="10287000"/>
  <p:notesSz cx="6858000" cy="9144000"/>
  <p:embeddedFontLst>
    <p:embeddedFont>
      <p:font typeface="Aptos" panose="020B0004020202020204" pitchFamily="34" charset="0"/>
      <p:regular r:id="rId16"/>
      <p:bold r:id="rId17"/>
      <p:italic r:id="rId18"/>
      <p:boldItalic r:id="rId19"/>
    </p:embeddedFont>
    <p:embeddedFont>
      <p:font typeface="Barlow Bold" pitchFamily="2" charset="77"/>
      <p:regular r:id="rId20"/>
      <p:bold r:id="rId21"/>
    </p:embeddedFont>
    <p:embeddedFont>
      <p:font typeface="Barlow Ultra-Bold" pitchFamily="2" charset="77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4643" autoAdjust="0"/>
  </p:normalViewPr>
  <p:slideViewPr>
    <p:cSldViewPr>
      <p:cViewPr varScale="1">
        <p:scale>
          <a:sx n="73" d="100"/>
          <a:sy n="73" d="100"/>
        </p:scale>
        <p:origin x="680" y="2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t>09/01/26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7428558" y="4650354"/>
            <a:ext cx="11125200" cy="117585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7467600" y="8724900"/>
            <a:ext cx="11125200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061" y="-3214669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8953816" y="428524"/>
            <a:ext cx="8847605" cy="3609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846"/>
              </a:lnSpc>
            </a:pPr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Lassità </a:t>
            </a:r>
            <a:r>
              <a:rPr lang="en-US" sz="6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legamentosa</a:t>
            </a:r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66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addominale</a:t>
            </a:r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: </a:t>
            </a:r>
          </a:p>
          <a:p>
            <a:pPr algn="r">
              <a:lnSpc>
                <a:spcPts val="9846"/>
              </a:lnSpc>
            </a:pPr>
            <a:r>
              <a:rPr lang="en-US" sz="6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duplice</a:t>
            </a:r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6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acuzie</a:t>
            </a:r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6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chirurgica</a:t>
            </a:r>
            <a:endParaRPr lang="en-US" sz="6000" b="1" spc="-227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0077725" y="4721540"/>
            <a:ext cx="7285648" cy="829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876"/>
              </a:lnSpc>
            </a:pPr>
            <a:r>
              <a:rPr lang="en-US" sz="4911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Dott.ssa</a:t>
            </a:r>
            <a:r>
              <a:rPr lang="en-US" sz="4911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Anna Pisapia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858272" y="8872993"/>
            <a:ext cx="2545966" cy="4012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2732648" y="4470494"/>
            <a:ext cx="10272245" cy="13312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7239000" y="6610025"/>
            <a:ext cx="10619349" cy="1695192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2003"/>
              </a:lnSpc>
            </a:pPr>
            <a:r>
              <a:rPr lang="en-US" sz="3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ASL SALERNO - DEA I </a:t>
            </a:r>
            <a:r>
              <a:rPr lang="en-US" sz="3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livello</a:t>
            </a:r>
            <a:endParaRPr lang="en-US" sz="32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endParaRPr lang="en-US" sz="32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r>
              <a:rPr lang="en-US" sz="3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PO Santa Maria </a:t>
            </a:r>
            <a:r>
              <a:rPr lang="en-US" sz="3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della</a:t>
            </a:r>
            <a:r>
              <a:rPr lang="en-US" sz="3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Speranza – </a:t>
            </a:r>
            <a:r>
              <a:rPr lang="en-US" sz="3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Battipaglia</a:t>
            </a:r>
            <a:r>
              <a:rPr lang="en-US" sz="3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(SA) </a:t>
            </a:r>
          </a:p>
          <a:p>
            <a:pPr algn="r">
              <a:lnSpc>
                <a:spcPts val="911"/>
              </a:lnSpc>
            </a:pPr>
            <a:endParaRPr lang="en-US" sz="32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2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2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2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r>
              <a:rPr lang="en-US" sz="3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UOC </a:t>
            </a:r>
            <a:r>
              <a:rPr lang="en-US" sz="3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3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Generale</a:t>
            </a:r>
            <a:r>
              <a:rPr lang="en-US" sz="3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</a:p>
          <a:p>
            <a:pPr algn="r">
              <a:lnSpc>
                <a:spcPts val="911"/>
              </a:lnSpc>
            </a:pPr>
            <a:endParaRPr lang="en-US" sz="32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2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2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r>
              <a:rPr lang="en-US" sz="3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Direttore</a:t>
            </a:r>
            <a:r>
              <a:rPr lang="en-US" sz="3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: </a:t>
            </a:r>
            <a:r>
              <a:rPr lang="en-US" sz="3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Dott</a:t>
            </a:r>
            <a:r>
              <a:rPr lang="en-US" sz="3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. Francesco La Rocca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3940584" y="373065"/>
            <a:ext cx="17068800" cy="190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846"/>
              </a:lnSpc>
            </a:pP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Lassità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legamentosa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addominale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duplice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acuzie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chirurgica</a:t>
            </a:r>
            <a:endParaRPr lang="en-US" sz="3600" b="1" i="1" dirty="0">
              <a:solidFill>
                <a:srgbClr val="0066CC"/>
              </a:solidFill>
              <a:latin typeface="Calibri" panose="020F0502020204030204" pitchFamily="34" charset="0"/>
              <a:cs typeface="Calibri" panose="020F0502020204030204" pitchFamily="34" charset="0"/>
              <a:sym typeface="Barlow Ultra-Bold"/>
            </a:endParaRPr>
          </a:p>
          <a:p>
            <a:endParaRPr lang="it-IT" sz="36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9F37FD97-A659-534E-84D0-468721495A2D}"/>
              </a:ext>
            </a:extLst>
          </p:cNvPr>
          <p:cNvSpPr txBox="1"/>
          <p:nvPr/>
        </p:nvSpPr>
        <p:spPr>
          <a:xfrm>
            <a:off x="685800" y="3390900"/>
            <a:ext cx="1706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u="sng" dirty="0" err="1"/>
              <a:t>Pisapia</a:t>
            </a:r>
            <a:r>
              <a:rPr lang="it-IT" sz="4000" u="sng" dirty="0"/>
              <a:t> A</a:t>
            </a:r>
            <a:r>
              <a:rPr lang="it-IT" sz="4000" baseline="30000" dirty="0"/>
              <a:t>1</a:t>
            </a:r>
            <a:r>
              <a:rPr lang="it-IT" sz="4000" dirty="0"/>
              <a:t>, Bartolini A</a:t>
            </a:r>
            <a:r>
              <a:rPr lang="it-IT" sz="4000" baseline="30000" dirty="0"/>
              <a:t>1</a:t>
            </a:r>
            <a:r>
              <a:rPr lang="it-IT" sz="4000" dirty="0"/>
              <a:t>, Del Giudice S</a:t>
            </a:r>
            <a:r>
              <a:rPr lang="it-IT" sz="4000" baseline="30000" dirty="0"/>
              <a:t>1</a:t>
            </a:r>
            <a:r>
              <a:rPr lang="it-IT" sz="4000" dirty="0"/>
              <a:t>, Ianni R</a:t>
            </a:r>
            <a:r>
              <a:rPr lang="it-IT" sz="4000" baseline="30000" dirty="0"/>
              <a:t>1</a:t>
            </a:r>
            <a:r>
              <a:rPr lang="it-IT" sz="4000" dirty="0"/>
              <a:t>, Santoro R</a:t>
            </a:r>
            <a:r>
              <a:rPr lang="it-IT" sz="4000" baseline="30000" dirty="0"/>
              <a:t>1</a:t>
            </a:r>
            <a:r>
              <a:rPr lang="it-IT" sz="4000" dirty="0"/>
              <a:t>, Saviello C</a:t>
            </a:r>
            <a:r>
              <a:rPr lang="it-IT" sz="4000" baseline="30000" dirty="0"/>
              <a:t>1</a:t>
            </a:r>
            <a:r>
              <a:rPr lang="it-IT" sz="4000" dirty="0"/>
              <a:t>, Basile R</a:t>
            </a:r>
            <a:r>
              <a:rPr lang="it-IT" sz="4000" baseline="30000" dirty="0"/>
              <a:t>2</a:t>
            </a:r>
            <a:r>
              <a:rPr lang="it-IT" sz="4000" dirty="0"/>
              <a:t>, La Rocca F</a:t>
            </a:r>
            <a:r>
              <a:rPr lang="it-IT" sz="4000" baseline="30000" dirty="0"/>
              <a:t>1</a:t>
            </a:r>
            <a:r>
              <a:rPr lang="it-IT" sz="4000" dirty="0"/>
              <a:t>.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E8E6133A-6FDD-284E-8766-6F1B16EFFD8E}"/>
              </a:ext>
            </a:extLst>
          </p:cNvPr>
          <p:cNvSpPr txBox="1"/>
          <p:nvPr/>
        </p:nvSpPr>
        <p:spPr>
          <a:xfrm>
            <a:off x="373838" y="5572662"/>
            <a:ext cx="1729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it-IT" sz="4000" dirty="0"/>
              <a:t>UOC Chirurgia Generale – ASL Salerno, DEA I livello, PO Battipaglia</a:t>
            </a:r>
          </a:p>
          <a:p>
            <a:pPr marL="742950" indent="-742950">
              <a:buAutoNum type="arabicPeriod"/>
            </a:pPr>
            <a:r>
              <a:rPr lang="it-IT" sz="4000" dirty="0"/>
              <a:t>UOC Diagnostica per Immagini - ASL Salerno, DEA I livello, PO Battipaglia</a:t>
            </a:r>
          </a:p>
        </p:txBody>
      </p:sp>
    </p:spTree>
    <p:extLst>
      <p:ext uri="{BB962C8B-B14F-4D97-AF65-F5344CB8AC3E}">
        <p14:creationId xmlns:p14="http://schemas.microsoft.com/office/powerpoint/2010/main" val="1703704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CASO CLINICO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3940584" y="373065"/>
            <a:ext cx="17068800" cy="190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846"/>
              </a:lnSpc>
            </a:pP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Lassità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legamentosa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addominale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duplice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acuzie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chirurgica</a:t>
            </a:r>
            <a:endParaRPr lang="en-US" sz="3600" b="1" i="1" dirty="0">
              <a:solidFill>
                <a:srgbClr val="0066CC"/>
              </a:solidFill>
              <a:latin typeface="Calibri" panose="020F0502020204030204" pitchFamily="34" charset="0"/>
              <a:cs typeface="Calibri" panose="020F0502020204030204" pitchFamily="34" charset="0"/>
              <a:sym typeface="Barlow Ultra-Bold"/>
            </a:endParaRPr>
          </a:p>
          <a:p>
            <a:endParaRPr lang="it-IT" sz="36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9F37FD97-A659-534E-84D0-468721495A2D}"/>
              </a:ext>
            </a:extLst>
          </p:cNvPr>
          <p:cNvSpPr txBox="1"/>
          <p:nvPr/>
        </p:nvSpPr>
        <p:spPr>
          <a:xfrm>
            <a:off x="685800" y="3390900"/>
            <a:ext cx="13030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4000" dirty="0"/>
              <a:t>29 anni, africano (Mali), maschio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4000" dirty="0"/>
              <a:t>Storia di </a:t>
            </a:r>
            <a:r>
              <a:rPr lang="it-IT" sz="4000" dirty="0" err="1"/>
              <a:t>addominalgie</a:t>
            </a:r>
            <a:r>
              <a:rPr lang="it-IT" sz="4000" dirty="0"/>
              <a:t> aspecifiche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4000" dirty="0"/>
              <a:t>Non interventi chirurgici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E8E6133A-6FDD-284E-8766-6F1B16EFFD8E}"/>
              </a:ext>
            </a:extLst>
          </p:cNvPr>
          <p:cNvSpPr txBox="1"/>
          <p:nvPr/>
        </p:nvSpPr>
        <p:spPr>
          <a:xfrm>
            <a:off x="838200" y="6134100"/>
            <a:ext cx="1257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Giunge in PS per quadro occlusivo da ernia inguinale destra</a:t>
            </a:r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43661A89-73E7-F645-A305-99391E1450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" t="9353"/>
          <a:stretch/>
        </p:blipFill>
        <p:spPr>
          <a:xfrm>
            <a:off x="455419" y="478574"/>
            <a:ext cx="4573782" cy="359389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F358FD9A-E637-CD4B-9A44-A6BCD2B51B5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9" t="3319" r="7759"/>
          <a:stretch/>
        </p:blipFill>
        <p:spPr>
          <a:xfrm>
            <a:off x="455419" y="4072466"/>
            <a:ext cx="5791200" cy="3599349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12333933-9331-C94C-A37F-2A2C2FC904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7" t="11224" r="5572"/>
          <a:stretch/>
        </p:blipFill>
        <p:spPr>
          <a:xfrm>
            <a:off x="4669754" y="1181100"/>
            <a:ext cx="8681793" cy="5221091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5922221F-98ED-3C41-B463-A14E45811DE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4" r="5048"/>
          <a:stretch/>
        </p:blipFill>
        <p:spPr>
          <a:xfrm>
            <a:off x="11430000" y="478574"/>
            <a:ext cx="6606497" cy="80855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2" name="Ovale 11">
            <a:extLst>
              <a:ext uri="{FF2B5EF4-FFF2-40B4-BE49-F238E27FC236}">
                <a16:creationId xmlns:a16="http://schemas.microsoft.com/office/drawing/2014/main" id="{5D9E7DCE-3805-A34C-964C-9C71F2D7300F}"/>
              </a:ext>
            </a:extLst>
          </p:cNvPr>
          <p:cNvSpPr/>
          <p:nvPr/>
        </p:nvSpPr>
        <p:spPr>
          <a:xfrm>
            <a:off x="7848600" y="2095500"/>
            <a:ext cx="762000" cy="1143000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Parentesi graffa aperta 12">
            <a:extLst>
              <a:ext uri="{FF2B5EF4-FFF2-40B4-BE49-F238E27FC236}">
                <a16:creationId xmlns:a16="http://schemas.microsoft.com/office/drawing/2014/main" id="{62024C5C-A225-D34C-8F65-BC47D9CCBC17}"/>
              </a:ext>
            </a:extLst>
          </p:cNvPr>
          <p:cNvSpPr/>
          <p:nvPr/>
        </p:nvSpPr>
        <p:spPr>
          <a:xfrm rot="19913500">
            <a:off x="12988991" y="5976280"/>
            <a:ext cx="1126453" cy="1799675"/>
          </a:xfrm>
          <a:prstGeom prst="leftBrac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A052137C-C4D3-5F49-AB27-4D1FEBBF9BBF}"/>
              </a:ext>
            </a:extLst>
          </p:cNvPr>
          <p:cNvSpPr txBox="1"/>
          <p:nvPr/>
        </p:nvSpPr>
        <p:spPr>
          <a:xfrm>
            <a:off x="838200" y="495300"/>
            <a:ext cx="1577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Riscontro di ernia di </a:t>
            </a:r>
            <a:r>
              <a:rPr lang="it-IT" sz="4000" dirty="0" err="1"/>
              <a:t>Amyand</a:t>
            </a:r>
            <a:r>
              <a:rPr lang="it-IT" sz="4000" dirty="0"/>
              <a:t> (contenuto cieco-appendicolare)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CDE7DEF-1F05-2B40-8967-48D9C82AD0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" t="4814" b="22592"/>
          <a:stretch/>
        </p:blipFill>
        <p:spPr bwMode="auto">
          <a:xfrm>
            <a:off x="2200276" y="1723045"/>
            <a:ext cx="6524624" cy="64182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866CF573-CFAB-0F4E-95C6-3DE03D2C2895}"/>
              </a:ext>
            </a:extLst>
          </p:cNvPr>
          <p:cNvSpPr txBox="1"/>
          <p:nvPr/>
        </p:nvSpPr>
        <p:spPr>
          <a:xfrm>
            <a:off x="9448800" y="2857500"/>
            <a:ext cx="8839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L’appendice e il cieco non mostrano flogosi e/o insufficienza vascolare; </a:t>
            </a:r>
          </a:p>
          <a:p>
            <a:r>
              <a:rPr lang="it-IT" sz="4000" dirty="0"/>
              <a:t>in relazione al quadro occlusivo si decide per riduzione del sacco in addome senza ulteriori gesti chirurgici (appendicectomia) e plastica di parete mediante impianto di </a:t>
            </a:r>
            <a:r>
              <a:rPr lang="it-IT" sz="4000" dirty="0" err="1"/>
              <a:t>mesh</a:t>
            </a:r>
            <a:r>
              <a:rPr lang="it-IT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1417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9B30AC8D-D735-B14F-9E65-C2E852CC2FA7}"/>
              </a:ext>
            </a:extLst>
          </p:cNvPr>
          <p:cNvSpPr txBox="1"/>
          <p:nvPr/>
        </p:nvSpPr>
        <p:spPr>
          <a:xfrm>
            <a:off x="4305300" y="800100"/>
            <a:ext cx="9677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/>
              <a:t>Ernia inguinale da scivolamento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A0FCB3B-D530-7647-BD5E-EE48D1C67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6688" y="2439128"/>
            <a:ext cx="2503812" cy="40759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7DFA216B-847E-C44C-B99C-D371B4BE552A}"/>
              </a:ext>
            </a:extLst>
          </p:cNvPr>
          <p:cNvSpPr txBox="1"/>
          <p:nvPr/>
        </p:nvSpPr>
        <p:spPr>
          <a:xfrm>
            <a:off x="1371600" y="2231267"/>
            <a:ext cx="11430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>
                <a:effectLst/>
              </a:rPr>
              <a:t>“A </a:t>
            </a:r>
            <a:r>
              <a:rPr lang="it-IT" sz="4000" dirty="0" err="1">
                <a:effectLst/>
              </a:rPr>
              <a:t>sliding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hernia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is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formed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when</a:t>
            </a:r>
            <a:r>
              <a:rPr lang="it-IT" sz="4000" dirty="0">
                <a:effectLst/>
              </a:rPr>
              <a:t> a </a:t>
            </a:r>
            <a:r>
              <a:rPr lang="it-IT" sz="4000" dirty="0" err="1">
                <a:effectLst/>
              </a:rPr>
              <a:t>retroperi</a:t>
            </a:r>
            <a:r>
              <a:rPr lang="it-IT" sz="4000" dirty="0">
                <a:effectLst/>
              </a:rPr>
              <a:t>- </a:t>
            </a:r>
          </a:p>
          <a:p>
            <a:r>
              <a:rPr lang="it-IT" sz="4000" dirty="0" err="1">
                <a:effectLst/>
              </a:rPr>
              <a:t>toneal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organ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protrudes</a:t>
            </a:r>
            <a:r>
              <a:rPr lang="it-IT" sz="4000" dirty="0">
                <a:effectLst/>
              </a:rPr>
              <a:t> (</a:t>
            </a:r>
            <a:r>
              <a:rPr lang="it-IT" sz="4000" dirty="0" err="1">
                <a:effectLst/>
              </a:rPr>
              <a:t>herniates</a:t>
            </a:r>
            <a:r>
              <a:rPr lang="it-IT" sz="4000" dirty="0">
                <a:effectLst/>
              </a:rPr>
              <a:t>) </a:t>
            </a:r>
            <a:r>
              <a:rPr lang="it-IT" sz="4000" dirty="0" err="1">
                <a:effectLst/>
              </a:rPr>
              <a:t>outside</a:t>
            </a:r>
            <a:r>
              <a:rPr lang="it-IT" sz="4000" dirty="0">
                <a:effectLst/>
              </a:rPr>
              <a:t> the </a:t>
            </a:r>
            <a:r>
              <a:rPr lang="it-IT" sz="4000" dirty="0" err="1">
                <a:effectLst/>
              </a:rPr>
              <a:t>abdominal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cavity</a:t>
            </a:r>
            <a:r>
              <a:rPr lang="it-IT" sz="4000" dirty="0">
                <a:effectLst/>
              </a:rPr>
              <a:t> in </a:t>
            </a:r>
          </a:p>
          <a:p>
            <a:r>
              <a:rPr lang="it-IT" sz="4000" dirty="0" err="1">
                <a:effectLst/>
              </a:rPr>
              <a:t>such</a:t>
            </a:r>
            <a:r>
              <a:rPr lang="it-IT" sz="4000" dirty="0">
                <a:effectLst/>
              </a:rPr>
              <a:t> a </a:t>
            </a:r>
            <a:r>
              <a:rPr lang="it-IT" sz="4000" dirty="0" err="1">
                <a:effectLst/>
              </a:rPr>
              <a:t>manner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that</a:t>
            </a:r>
            <a:r>
              <a:rPr lang="it-IT" sz="4000" dirty="0">
                <a:effectLst/>
              </a:rPr>
              <a:t> the </a:t>
            </a:r>
            <a:r>
              <a:rPr lang="it-IT" sz="4000" dirty="0" err="1">
                <a:effectLst/>
              </a:rPr>
              <a:t>organ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itself</a:t>
            </a:r>
            <a:r>
              <a:rPr lang="it-IT" sz="4000" dirty="0">
                <a:effectLst/>
              </a:rPr>
              <a:t> and the </a:t>
            </a:r>
            <a:r>
              <a:rPr lang="it-IT" sz="4000" dirty="0" err="1">
                <a:effectLst/>
              </a:rPr>
              <a:t>overlying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peritoneal</a:t>
            </a:r>
            <a:r>
              <a:rPr lang="it-IT" sz="4000" dirty="0">
                <a:effectLst/>
              </a:rPr>
              <a:t> </a:t>
            </a:r>
          </a:p>
          <a:p>
            <a:r>
              <a:rPr lang="it-IT" sz="4000" dirty="0" err="1">
                <a:effectLst/>
              </a:rPr>
              <a:t>surface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constitute</a:t>
            </a:r>
            <a:r>
              <a:rPr lang="it-IT" sz="4000" dirty="0">
                <a:effectLst/>
              </a:rPr>
              <a:t> a side of the </a:t>
            </a:r>
            <a:r>
              <a:rPr lang="it-IT" sz="4000" dirty="0" err="1">
                <a:effectLst/>
              </a:rPr>
              <a:t>hernia</a:t>
            </a:r>
            <a:r>
              <a:rPr lang="it-IT" sz="4000" dirty="0">
                <a:effectLst/>
              </a:rPr>
              <a:t> </a:t>
            </a:r>
            <a:r>
              <a:rPr lang="it-IT" sz="4000" dirty="0" err="1">
                <a:effectLst/>
              </a:rPr>
              <a:t>sac</a:t>
            </a:r>
            <a:r>
              <a:rPr lang="it-IT" sz="4000" dirty="0">
                <a:effectLst/>
              </a:rPr>
              <a:t>” </a:t>
            </a:r>
          </a:p>
        </p:txBody>
      </p:sp>
    </p:spTree>
    <p:extLst>
      <p:ext uri="{BB962C8B-B14F-4D97-AF65-F5344CB8AC3E}">
        <p14:creationId xmlns:p14="http://schemas.microsoft.com/office/powerpoint/2010/main" val="3507449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grpSp>
        <p:nvGrpSpPr>
          <p:cNvPr id="5" name="Gruppo 4">
            <a:extLst>
              <a:ext uri="{FF2B5EF4-FFF2-40B4-BE49-F238E27FC236}">
                <a16:creationId xmlns:a16="http://schemas.microsoft.com/office/drawing/2014/main" id="{2D20E093-6EFE-D748-B526-7E2FBB190A81}"/>
              </a:ext>
            </a:extLst>
          </p:cNvPr>
          <p:cNvGrpSpPr/>
          <p:nvPr/>
        </p:nvGrpSpPr>
        <p:grpSpPr>
          <a:xfrm>
            <a:off x="152400" y="456422"/>
            <a:ext cx="14697592" cy="2897264"/>
            <a:chOff x="838200" y="493636"/>
            <a:chExt cx="15535792" cy="4084456"/>
          </a:xfrm>
        </p:grpSpPr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id="{3A76900F-4587-144E-A73F-4D73696ABB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0049"/>
            <a:stretch/>
          </p:blipFill>
          <p:spPr>
            <a:xfrm>
              <a:off x="838200" y="493636"/>
              <a:ext cx="15500350" cy="1879566"/>
            </a:xfrm>
            <a:prstGeom prst="rect">
              <a:avLst/>
            </a:prstGeom>
          </p:spPr>
        </p:pic>
        <p:pic>
          <p:nvPicPr>
            <p:cNvPr id="6" name="Immagine 5">
              <a:extLst>
                <a:ext uri="{FF2B5EF4-FFF2-40B4-BE49-F238E27FC236}">
                  <a16:creationId xmlns:a16="http://schemas.microsoft.com/office/drawing/2014/main" id="{77FB3016-C009-5E45-B8B1-D9101F0122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9288" b="42232"/>
            <a:stretch/>
          </p:blipFill>
          <p:spPr>
            <a:xfrm>
              <a:off x="873642" y="2384721"/>
              <a:ext cx="15500350" cy="1159727"/>
            </a:xfrm>
            <a:prstGeom prst="rect">
              <a:avLst/>
            </a:prstGeom>
          </p:spPr>
        </p:pic>
        <p:pic>
          <p:nvPicPr>
            <p:cNvPr id="7" name="Immagine 6">
              <a:extLst>
                <a:ext uri="{FF2B5EF4-FFF2-40B4-BE49-F238E27FC236}">
                  <a16:creationId xmlns:a16="http://schemas.microsoft.com/office/drawing/2014/main" id="{D63778D2-E2CA-E041-B85F-1F1FB228B5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520"/>
            <a:stretch/>
          </p:blipFill>
          <p:spPr>
            <a:xfrm>
              <a:off x="838200" y="3418365"/>
              <a:ext cx="15500350" cy="1159727"/>
            </a:xfrm>
            <a:prstGeom prst="rect">
              <a:avLst/>
            </a:prstGeom>
          </p:spPr>
        </p:pic>
      </p:grpSp>
      <p:pic>
        <p:nvPicPr>
          <p:cNvPr id="3073" name="Picture 1" descr="page2image3795004304">
            <a:extLst>
              <a:ext uri="{FF2B5EF4-FFF2-40B4-BE49-F238E27FC236}">
                <a16:creationId xmlns:a16="http://schemas.microsoft.com/office/drawing/2014/main" id="{1F8F67B7-2999-6244-A00E-0F36858E0C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40" y="3829148"/>
            <a:ext cx="6144674" cy="36449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3109AE2D-0BB2-E94A-86C0-5D2E3B6F50D0}"/>
              </a:ext>
            </a:extLst>
          </p:cNvPr>
          <p:cNvSpPr txBox="1"/>
          <p:nvPr/>
        </p:nvSpPr>
        <p:spPr>
          <a:xfrm>
            <a:off x="484726" y="7652422"/>
            <a:ext cx="59160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800" dirty="0" err="1">
                <a:effectLst/>
                <a:latin typeface="AdvTimes"/>
              </a:rPr>
              <a:t>Type</a:t>
            </a:r>
            <a:r>
              <a:rPr lang="it-IT" sz="1800" dirty="0">
                <a:effectLst/>
                <a:latin typeface="AdvTimes"/>
              </a:rPr>
              <a:t> I </a:t>
            </a:r>
            <a:r>
              <a:rPr lang="it-IT" sz="1800" dirty="0" err="1">
                <a:effectLst/>
                <a:latin typeface="AdvTimes"/>
              </a:rPr>
              <a:t>sliding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inguinal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hernia</a:t>
            </a:r>
            <a:r>
              <a:rPr lang="it-IT" sz="1800" dirty="0">
                <a:effectLst/>
                <a:latin typeface="AdvTimes"/>
              </a:rPr>
              <a:t>. The </a:t>
            </a:r>
            <a:r>
              <a:rPr lang="it-IT" sz="1800" dirty="0" err="1">
                <a:effectLst/>
                <a:latin typeface="AdvTimes"/>
              </a:rPr>
              <a:t>posterolateral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aspect</a:t>
            </a:r>
            <a:r>
              <a:rPr lang="it-IT" sz="1800" dirty="0">
                <a:effectLst/>
                <a:latin typeface="AdvTimes"/>
              </a:rPr>
              <a:t> of the </a:t>
            </a:r>
            <a:r>
              <a:rPr lang="it-IT" sz="1800" dirty="0" err="1">
                <a:effectLst/>
                <a:latin typeface="AdvTimes"/>
              </a:rPr>
              <a:t>sac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is</a:t>
            </a:r>
            <a:r>
              <a:rPr lang="it-IT" sz="1800" dirty="0">
                <a:effectLst/>
                <a:latin typeface="AdvTimes"/>
              </a:rPr>
              <a:t> made up of the </a:t>
            </a:r>
            <a:r>
              <a:rPr lang="it-IT" sz="1800" dirty="0" err="1">
                <a:effectLst/>
                <a:latin typeface="AdvTimes"/>
              </a:rPr>
              <a:t>cecum</a:t>
            </a:r>
            <a:r>
              <a:rPr lang="it-IT" sz="1800" dirty="0">
                <a:effectLst/>
                <a:latin typeface="AdvTimes"/>
              </a:rPr>
              <a:t> and </a:t>
            </a:r>
            <a:r>
              <a:rPr lang="it-IT" sz="1800" dirty="0" err="1">
                <a:effectLst/>
                <a:latin typeface="AdvTimes"/>
              </a:rPr>
              <a:t>ascending</a:t>
            </a:r>
            <a:r>
              <a:rPr lang="it-IT" sz="1800" dirty="0">
                <a:effectLst/>
                <a:latin typeface="AdvTimes"/>
              </a:rPr>
              <a:t> colon. </a:t>
            </a:r>
            <a:endParaRPr lang="it-IT" dirty="0"/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B88642CB-6E21-1B46-A99E-1FADFE2EEBAA}"/>
              </a:ext>
            </a:extLst>
          </p:cNvPr>
          <p:cNvSpPr txBox="1"/>
          <p:nvPr/>
        </p:nvSpPr>
        <p:spPr>
          <a:xfrm>
            <a:off x="6488161" y="7609544"/>
            <a:ext cx="56164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800" dirty="0" err="1">
                <a:effectLst/>
                <a:latin typeface="AdvTimes"/>
              </a:rPr>
              <a:t>Type</a:t>
            </a:r>
            <a:r>
              <a:rPr lang="it-IT" sz="1800" dirty="0">
                <a:effectLst/>
                <a:latin typeface="AdvTimes"/>
              </a:rPr>
              <a:t> II </a:t>
            </a:r>
            <a:r>
              <a:rPr lang="it-IT" sz="1800" dirty="0" err="1">
                <a:effectLst/>
                <a:latin typeface="AdvTimes"/>
              </a:rPr>
              <a:t>sliding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inguinal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hernia</a:t>
            </a:r>
            <a:r>
              <a:rPr lang="it-IT" sz="1800" dirty="0">
                <a:effectLst/>
                <a:latin typeface="AdvTimes"/>
              </a:rPr>
              <a:t>. In </a:t>
            </a:r>
            <a:r>
              <a:rPr lang="it-IT" sz="1800" dirty="0" err="1">
                <a:effectLst/>
                <a:latin typeface="AdvTimes"/>
              </a:rPr>
              <a:t>this</a:t>
            </a:r>
            <a:r>
              <a:rPr lang="it-IT" sz="1800" dirty="0">
                <a:effectLst/>
                <a:latin typeface="AdvTimes"/>
              </a:rPr>
              <a:t> case the </a:t>
            </a:r>
            <a:r>
              <a:rPr lang="it-IT" sz="1800" dirty="0" err="1">
                <a:effectLst/>
                <a:latin typeface="AdvTimes"/>
              </a:rPr>
              <a:t>mesentery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forms</a:t>
            </a:r>
            <a:r>
              <a:rPr lang="it-IT" sz="1800" dirty="0">
                <a:effectLst/>
                <a:latin typeface="AdvTimes"/>
              </a:rPr>
              <a:t> a part of the </a:t>
            </a:r>
            <a:r>
              <a:rPr lang="it-IT" sz="1800" dirty="0" err="1">
                <a:effectLst/>
                <a:latin typeface="AdvTimes"/>
              </a:rPr>
              <a:t>posterior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wall</a:t>
            </a:r>
            <a:r>
              <a:rPr lang="it-IT" sz="1800" dirty="0">
                <a:effectLst/>
                <a:latin typeface="AdvTimes"/>
              </a:rPr>
              <a:t> of the </a:t>
            </a:r>
            <a:r>
              <a:rPr lang="it-IT" sz="1800" dirty="0" err="1">
                <a:effectLst/>
                <a:latin typeface="AdvTimes"/>
              </a:rPr>
              <a:t>sac</a:t>
            </a:r>
            <a:r>
              <a:rPr lang="it-IT" sz="1800" dirty="0">
                <a:effectLst/>
                <a:latin typeface="AdvTimes"/>
              </a:rPr>
              <a:t>. Note </a:t>
            </a:r>
            <a:r>
              <a:rPr lang="it-IT" sz="1800" dirty="0" err="1">
                <a:effectLst/>
                <a:latin typeface="AdvTimes"/>
              </a:rPr>
              <a:t>that</a:t>
            </a:r>
            <a:r>
              <a:rPr lang="it-IT" sz="1800" dirty="0">
                <a:effectLst/>
                <a:latin typeface="AdvTimes"/>
              </a:rPr>
              <a:t> part of the </a:t>
            </a:r>
            <a:r>
              <a:rPr lang="it-IT" sz="1800" dirty="0" err="1">
                <a:effectLst/>
                <a:latin typeface="AdvTimes"/>
              </a:rPr>
              <a:t>anterior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wall</a:t>
            </a:r>
            <a:r>
              <a:rPr lang="it-IT" sz="1800" dirty="0">
                <a:effectLst/>
                <a:latin typeface="AdvTimes"/>
              </a:rPr>
              <a:t> of the </a:t>
            </a:r>
            <a:r>
              <a:rPr lang="it-IT" sz="1800" dirty="0" err="1">
                <a:effectLst/>
                <a:latin typeface="AdvTimes"/>
              </a:rPr>
              <a:t>cecum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is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also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forming</a:t>
            </a:r>
            <a:r>
              <a:rPr lang="it-IT" sz="1800" dirty="0">
                <a:effectLst/>
                <a:latin typeface="AdvTimes"/>
              </a:rPr>
              <a:t> part of the </a:t>
            </a:r>
            <a:r>
              <a:rPr lang="it-IT" sz="1800" dirty="0" err="1">
                <a:effectLst/>
                <a:latin typeface="AdvTimes"/>
              </a:rPr>
              <a:t>posterior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wall</a:t>
            </a:r>
            <a:r>
              <a:rPr lang="it-IT" sz="1800" dirty="0">
                <a:effectLst/>
                <a:latin typeface="AdvTimes"/>
              </a:rPr>
              <a:t> of the </a:t>
            </a:r>
            <a:r>
              <a:rPr lang="it-IT" sz="1800" dirty="0" err="1">
                <a:effectLst/>
                <a:latin typeface="AdvTimes"/>
              </a:rPr>
              <a:t>sac</a:t>
            </a:r>
            <a:r>
              <a:rPr lang="it-IT" sz="1800" dirty="0">
                <a:effectLst/>
                <a:latin typeface="AdvTimes"/>
              </a:rPr>
              <a:t> .</a:t>
            </a:r>
            <a:endParaRPr lang="it-IT" dirty="0">
              <a:effectLst/>
            </a:endParaRPr>
          </a:p>
        </p:txBody>
      </p:sp>
      <p:grpSp>
        <p:nvGrpSpPr>
          <p:cNvPr id="13" name="Gruppo 12">
            <a:extLst>
              <a:ext uri="{FF2B5EF4-FFF2-40B4-BE49-F238E27FC236}">
                <a16:creationId xmlns:a16="http://schemas.microsoft.com/office/drawing/2014/main" id="{9DAEBC99-E1AC-7145-A207-0585E4544CCC}"/>
              </a:ext>
            </a:extLst>
          </p:cNvPr>
          <p:cNvGrpSpPr/>
          <p:nvPr/>
        </p:nvGrpSpPr>
        <p:grpSpPr>
          <a:xfrm>
            <a:off x="6488160" y="3860800"/>
            <a:ext cx="5616480" cy="3644900"/>
            <a:chOff x="6858000" y="3842705"/>
            <a:chExt cx="5616480" cy="3644900"/>
          </a:xfrm>
        </p:grpSpPr>
        <p:pic>
          <p:nvPicPr>
            <p:cNvPr id="3074" name="Picture 2" descr="page2image3797587040">
              <a:extLst>
                <a:ext uri="{FF2B5EF4-FFF2-40B4-BE49-F238E27FC236}">
                  <a16:creationId xmlns:a16="http://schemas.microsoft.com/office/drawing/2014/main" id="{4BE7CDB8-54F4-F142-AE27-B4BD8C31277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1045"/>
            <a:stretch/>
          </p:blipFill>
          <p:spPr bwMode="auto">
            <a:xfrm>
              <a:off x="6858000" y="3842705"/>
              <a:ext cx="3048000" cy="36449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 descr="page2image3797587040">
              <a:extLst>
                <a:ext uri="{FF2B5EF4-FFF2-40B4-BE49-F238E27FC236}">
                  <a16:creationId xmlns:a16="http://schemas.microsoft.com/office/drawing/2014/main" id="{3105B243-7A6E-0F43-9960-6CDDA39B192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747"/>
            <a:stretch/>
          </p:blipFill>
          <p:spPr bwMode="auto">
            <a:xfrm>
              <a:off x="9906000" y="3842705"/>
              <a:ext cx="2568480" cy="36449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Gruppo 13">
            <a:extLst>
              <a:ext uri="{FF2B5EF4-FFF2-40B4-BE49-F238E27FC236}">
                <a16:creationId xmlns:a16="http://schemas.microsoft.com/office/drawing/2014/main" id="{4C25D227-4765-AC47-ABD1-1609E1DEFEA8}"/>
              </a:ext>
            </a:extLst>
          </p:cNvPr>
          <p:cNvGrpSpPr/>
          <p:nvPr/>
        </p:nvGrpSpPr>
        <p:grpSpPr>
          <a:xfrm>
            <a:off x="12202886" y="3810941"/>
            <a:ext cx="5872531" cy="3620357"/>
            <a:chOff x="12725400" y="3829148"/>
            <a:chExt cx="5872531" cy="3620357"/>
          </a:xfrm>
        </p:grpSpPr>
        <p:pic>
          <p:nvPicPr>
            <p:cNvPr id="3075" name="Picture 3" descr="page2image3794936816">
              <a:extLst>
                <a:ext uri="{FF2B5EF4-FFF2-40B4-BE49-F238E27FC236}">
                  <a16:creationId xmlns:a16="http://schemas.microsoft.com/office/drawing/2014/main" id="{937860CD-7ABE-4C46-B1D6-78A7A22875E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6067"/>
            <a:stretch/>
          </p:blipFill>
          <p:spPr bwMode="auto">
            <a:xfrm>
              <a:off x="12725400" y="3842705"/>
              <a:ext cx="3657600" cy="3606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3" descr="page2image3794936816">
              <a:extLst>
                <a:ext uri="{FF2B5EF4-FFF2-40B4-BE49-F238E27FC236}">
                  <a16:creationId xmlns:a16="http://schemas.microsoft.com/office/drawing/2014/main" id="{32EAF3B8-DD36-394B-B1FF-15776FE919B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501"/>
            <a:stretch/>
          </p:blipFill>
          <p:spPr bwMode="auto">
            <a:xfrm>
              <a:off x="16393886" y="3829148"/>
              <a:ext cx="2204045" cy="3606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34AB854-DB43-2448-80AD-C52F99A35F7A}"/>
              </a:ext>
            </a:extLst>
          </p:cNvPr>
          <p:cNvSpPr txBox="1"/>
          <p:nvPr/>
        </p:nvSpPr>
        <p:spPr>
          <a:xfrm>
            <a:off x="12218628" y="7609544"/>
            <a:ext cx="561127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800" dirty="0" err="1">
                <a:effectLst/>
                <a:latin typeface="AdvTimes"/>
              </a:rPr>
              <a:t>Type</a:t>
            </a:r>
            <a:r>
              <a:rPr lang="it-IT" sz="1800" dirty="0">
                <a:effectLst/>
                <a:latin typeface="AdvTimes"/>
              </a:rPr>
              <a:t> III </a:t>
            </a:r>
            <a:r>
              <a:rPr lang="it-IT" sz="1800" dirty="0" err="1">
                <a:effectLst/>
                <a:latin typeface="AdvTimes"/>
              </a:rPr>
              <a:t>sliding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inguinal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hernia</a:t>
            </a:r>
            <a:r>
              <a:rPr lang="it-IT" sz="1800" dirty="0">
                <a:effectLst/>
                <a:latin typeface="AdvTimes"/>
              </a:rPr>
              <a:t>: the </a:t>
            </a:r>
            <a:r>
              <a:rPr lang="it-IT" sz="1800" dirty="0" err="1">
                <a:effectLst/>
                <a:latin typeface="AdvTimes"/>
              </a:rPr>
              <a:t>sac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is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somewhat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miniscule</a:t>
            </a:r>
            <a:r>
              <a:rPr lang="it-IT" sz="1800" dirty="0">
                <a:effectLst/>
                <a:latin typeface="AdvTimes"/>
              </a:rPr>
              <a:t> and </a:t>
            </a:r>
            <a:r>
              <a:rPr lang="it-IT" sz="1800" dirty="0" err="1">
                <a:effectLst/>
                <a:latin typeface="AdvTimes"/>
              </a:rPr>
              <a:t>may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easily</a:t>
            </a:r>
            <a:r>
              <a:rPr lang="it-IT" sz="1800" dirty="0">
                <a:effectLst/>
                <a:latin typeface="AdvTimes"/>
              </a:rPr>
              <a:t> be </a:t>
            </a:r>
            <a:r>
              <a:rPr lang="it-IT" sz="1800" dirty="0" err="1">
                <a:effectLst/>
                <a:latin typeface="AdvTimes"/>
              </a:rPr>
              <a:t>overlooked</a:t>
            </a:r>
            <a:r>
              <a:rPr lang="it-IT" sz="1800" dirty="0">
                <a:effectLst/>
                <a:latin typeface="AdvTimes"/>
              </a:rPr>
              <a:t>. </a:t>
            </a:r>
            <a:r>
              <a:rPr lang="it-IT" sz="1800" dirty="0" err="1">
                <a:effectLst/>
                <a:latin typeface="AdvTimes"/>
              </a:rPr>
              <a:t>This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is</a:t>
            </a:r>
            <a:r>
              <a:rPr lang="it-IT" sz="1800" dirty="0">
                <a:effectLst/>
                <a:latin typeface="AdvTimes"/>
              </a:rPr>
              <a:t> the </a:t>
            </a:r>
            <a:r>
              <a:rPr lang="it-IT" sz="1800" dirty="0" err="1">
                <a:effectLst/>
                <a:latin typeface="AdvTimes"/>
              </a:rPr>
              <a:t>most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dangerous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type</a:t>
            </a:r>
            <a:r>
              <a:rPr lang="it-IT" sz="1800" dirty="0">
                <a:effectLst/>
                <a:latin typeface="AdvTimes"/>
              </a:rPr>
              <a:t>, </a:t>
            </a:r>
            <a:r>
              <a:rPr lang="it-IT" sz="1800" dirty="0" err="1">
                <a:effectLst/>
                <a:latin typeface="AdvTimes"/>
              </a:rPr>
              <a:t>but</a:t>
            </a:r>
            <a:r>
              <a:rPr lang="it-IT" sz="1800" dirty="0">
                <a:effectLst/>
                <a:latin typeface="AdvTimes"/>
              </a:rPr>
              <a:t> </a:t>
            </a:r>
            <a:r>
              <a:rPr lang="it-IT" sz="1800" dirty="0" err="1">
                <a:effectLst/>
                <a:latin typeface="AdvTimes"/>
              </a:rPr>
              <a:t>fortunately</a:t>
            </a:r>
            <a:r>
              <a:rPr lang="it-IT" sz="1800" dirty="0">
                <a:effectLst/>
                <a:latin typeface="AdvTimes"/>
              </a:rPr>
              <a:t> the </a:t>
            </a:r>
            <a:r>
              <a:rPr lang="it-IT" sz="1800" dirty="0" err="1">
                <a:effectLst/>
                <a:latin typeface="AdvTimes"/>
              </a:rPr>
              <a:t>rarest</a:t>
            </a:r>
            <a:r>
              <a:rPr lang="it-IT" sz="1800" dirty="0">
                <a:effectLst/>
                <a:latin typeface="AdvTimes"/>
              </a:rPr>
              <a:t> (1/8–10,000)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55226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3EFAD44C-F523-7740-AF97-EE1B9106EEB7}"/>
              </a:ext>
            </a:extLst>
          </p:cNvPr>
          <p:cNvSpPr txBox="1"/>
          <p:nvPr/>
        </p:nvSpPr>
        <p:spPr>
          <a:xfrm>
            <a:off x="1295400" y="1104900"/>
            <a:ext cx="14630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4000" dirty="0"/>
              <a:t>Canalizzazione alle feci subitanea (in sala operatoria)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4000" dirty="0"/>
              <a:t>Iniziale decorso post-operatorio regolare: si mobilizza e si alimenta con dieta liquida dopo 8 ore</a:t>
            </a:r>
          </a:p>
          <a:p>
            <a:endParaRPr lang="it-IT" sz="4000" dirty="0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35591E57-4EBF-5646-A882-9339ECD90110}"/>
              </a:ext>
            </a:extLst>
          </p:cNvPr>
          <p:cNvSpPr txBox="1"/>
          <p:nvPr/>
        </p:nvSpPr>
        <p:spPr>
          <a:xfrm>
            <a:off x="990600" y="4457700"/>
            <a:ext cx="15316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Insorgenza in I </a:t>
            </a:r>
            <a:r>
              <a:rPr lang="it-IT" sz="4000" dirty="0" err="1"/>
              <a:t>gpo</a:t>
            </a:r>
            <a:r>
              <a:rPr lang="it-IT" sz="4000" dirty="0"/>
              <a:t> a circa 24 ore dall’intervento di: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it-IT" sz="4000" dirty="0"/>
              <a:t>Dolore e distensione addominale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it-IT" sz="4000" dirty="0"/>
              <a:t>Agitazione </a:t>
            </a:r>
            <a:r>
              <a:rPr lang="it-IT" sz="4000" dirty="0" err="1"/>
              <a:t>psico</a:t>
            </a:r>
            <a:r>
              <a:rPr lang="it-IT" sz="4000" dirty="0"/>
              <a:t>-motoria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it-IT" sz="4000" dirty="0" err="1"/>
              <a:t>Desaturazione</a:t>
            </a:r>
            <a:endParaRPr lang="it-IT" sz="4000" dirty="0"/>
          </a:p>
          <a:p>
            <a:pPr marL="571500" indent="-571500">
              <a:buFont typeface="Wingdings" pitchFamily="2" charset="2"/>
              <a:buChar char="Ø"/>
            </a:pPr>
            <a:r>
              <a:rPr lang="it-IT" sz="4000" dirty="0"/>
              <a:t>All’EGA lattati 2.5 </a:t>
            </a:r>
            <a:r>
              <a:rPr lang="it-IT" sz="4000" dirty="0" err="1"/>
              <a:t>mmol</a:t>
            </a:r>
            <a:r>
              <a:rPr lang="it-IT" sz="4000" dirty="0"/>
              <a:t>/L</a:t>
            </a:r>
          </a:p>
          <a:p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1717971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E1A4DF0F-C783-E440-B3C3-5EAF5413A9B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1" r="7242"/>
          <a:stretch/>
        </p:blipFill>
        <p:spPr>
          <a:xfrm>
            <a:off x="228600" y="955555"/>
            <a:ext cx="6858000" cy="486696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4D6E3BC5-2F39-3E45-84F7-0CA1F368470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0" t="2963" r="10404" b="2963"/>
          <a:stretch/>
        </p:blipFill>
        <p:spPr>
          <a:xfrm>
            <a:off x="11502744" y="4103454"/>
            <a:ext cx="6556656" cy="4518032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C2DCB585-AE11-DA42-A95A-F8AA049352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879" y="2813050"/>
            <a:ext cx="6316720" cy="4518032"/>
          </a:xfrm>
          <a:prstGeom prst="rect">
            <a:avLst/>
          </a:prstGeom>
          <a:ln w="88900">
            <a:solidFill>
              <a:schemeClr val="bg1"/>
            </a:solidFill>
          </a:ln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FD7F1AAF-A6F8-F245-AA5B-74A50D10BA63}"/>
              </a:ext>
            </a:extLst>
          </p:cNvPr>
          <p:cNvSpPr txBox="1"/>
          <p:nvPr/>
        </p:nvSpPr>
        <p:spPr>
          <a:xfrm>
            <a:off x="8839200" y="245373"/>
            <a:ext cx="9220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’’ ….almeno due punti di transizione rilevabili in corrispondenza del profilo superiore ed  al profilo inferiore della radice del mesentere (quadro occlusivo)’’</a:t>
            </a:r>
          </a:p>
        </p:txBody>
      </p:sp>
    </p:spTree>
    <p:extLst>
      <p:ext uri="{BB962C8B-B14F-4D97-AF65-F5344CB8AC3E}">
        <p14:creationId xmlns:p14="http://schemas.microsoft.com/office/powerpoint/2010/main" val="3336616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grpSp>
        <p:nvGrpSpPr>
          <p:cNvPr id="20" name="Gruppo 19">
            <a:extLst>
              <a:ext uri="{FF2B5EF4-FFF2-40B4-BE49-F238E27FC236}">
                <a16:creationId xmlns:a16="http://schemas.microsoft.com/office/drawing/2014/main" id="{BBEAD6BA-9CC0-B248-B911-CFFE5C9F6F2F}"/>
              </a:ext>
            </a:extLst>
          </p:cNvPr>
          <p:cNvGrpSpPr/>
          <p:nvPr/>
        </p:nvGrpSpPr>
        <p:grpSpPr>
          <a:xfrm>
            <a:off x="321439" y="800100"/>
            <a:ext cx="17387827" cy="6858000"/>
            <a:chOff x="189713" y="1212037"/>
            <a:chExt cx="17682840" cy="7055663"/>
          </a:xfrm>
        </p:grpSpPr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id="{9F7B51ED-B26A-3F4F-B98D-FE90C3D80B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2" t="6839" r="10328" b="8086"/>
            <a:stretch/>
          </p:blipFill>
          <p:spPr>
            <a:xfrm>
              <a:off x="189713" y="1212037"/>
              <a:ext cx="9005255" cy="7055663"/>
            </a:xfrm>
            <a:prstGeom prst="rect">
              <a:avLst/>
            </a:prstGeom>
          </p:spPr>
        </p:pic>
        <p:pic>
          <p:nvPicPr>
            <p:cNvPr id="17" name="Immagine 16">
              <a:extLst>
                <a:ext uri="{FF2B5EF4-FFF2-40B4-BE49-F238E27FC236}">
                  <a16:creationId xmlns:a16="http://schemas.microsoft.com/office/drawing/2014/main" id="{44923DFE-E93E-5A45-A74D-492411A125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99" t="6483" r="10765" b="1726"/>
            <a:stretch/>
          </p:blipFill>
          <p:spPr>
            <a:xfrm>
              <a:off x="9194969" y="1212037"/>
              <a:ext cx="8677584" cy="7055663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</p:grp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C3CCBCCA-92E9-AE4A-AE05-388BCAF18FB4}"/>
              </a:ext>
            </a:extLst>
          </p:cNvPr>
          <p:cNvSpPr txBox="1"/>
          <p:nvPr/>
        </p:nvSpPr>
        <p:spPr>
          <a:xfrm>
            <a:off x="2362200" y="124630"/>
            <a:ext cx="36089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/>
              <a:t>PRIMA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4B77CA62-694A-F642-82DF-5B74D2E0F1C4}"/>
              </a:ext>
            </a:extLst>
          </p:cNvPr>
          <p:cNvSpPr txBox="1"/>
          <p:nvPr/>
        </p:nvSpPr>
        <p:spPr>
          <a:xfrm>
            <a:off x="11638397" y="132205"/>
            <a:ext cx="36089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/>
              <a:t>DOPO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FF1A5700-E297-B84D-9FEF-1F63E807CE86}"/>
              </a:ext>
            </a:extLst>
          </p:cNvPr>
          <p:cNvSpPr txBox="1"/>
          <p:nvPr/>
        </p:nvSpPr>
        <p:spPr>
          <a:xfrm>
            <a:off x="9144000" y="7734300"/>
            <a:ext cx="861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FF0000"/>
                </a:solidFill>
              </a:rPr>
              <a:t>Aspetto vorticoso del mesentere </a:t>
            </a:r>
          </a:p>
          <a:p>
            <a:pPr algn="ctr"/>
            <a:r>
              <a:rPr lang="it-IT" sz="4000" b="1" dirty="0">
                <a:solidFill>
                  <a:srgbClr val="FF0000"/>
                </a:solidFill>
              </a:rPr>
              <a:t>e dei vasi mesenteriali</a:t>
            </a:r>
          </a:p>
        </p:txBody>
      </p:sp>
    </p:spTree>
    <p:extLst>
      <p:ext uri="{BB962C8B-B14F-4D97-AF65-F5344CB8AC3E}">
        <p14:creationId xmlns:p14="http://schemas.microsoft.com/office/powerpoint/2010/main" val="290068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7535365F-1FA0-F943-B729-7AAA46763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638300"/>
            <a:ext cx="5531394" cy="52324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8BEF3216-EFB9-0643-9D44-749C0FF82338}"/>
              </a:ext>
            </a:extLst>
          </p:cNvPr>
          <p:cNvSpPr txBox="1"/>
          <p:nvPr/>
        </p:nvSpPr>
        <p:spPr>
          <a:xfrm>
            <a:off x="8305800" y="827699"/>
            <a:ext cx="8534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Laparotomia esplorativa:</a:t>
            </a:r>
          </a:p>
          <a:p>
            <a:r>
              <a:rPr lang="it-IT" sz="4000" dirty="0"/>
              <a:t>riscontro di volvolo digiuno-ileale incompleto sull’asse mesenterico fino a circa 20 cm dalla valvola ileo-cecale con segni sfumati di sofferenza venosa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CBDCDA04-3919-1F47-A160-65ACFEE91427}"/>
              </a:ext>
            </a:extLst>
          </p:cNvPr>
          <p:cNvSpPr txBox="1"/>
          <p:nvPr/>
        </p:nvSpPr>
        <p:spPr>
          <a:xfrm>
            <a:off x="8284029" y="4578938"/>
            <a:ext cx="7620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>
                <a:solidFill>
                  <a:srgbClr val="FF0000"/>
                </a:solidFill>
              </a:rPr>
              <a:t>DEROTAZIONE</a:t>
            </a:r>
            <a:r>
              <a:rPr lang="it-IT" sz="4000" dirty="0"/>
              <a:t> con rapida ripresa del trofismo e riempimento dell’ultima ansa e del cieco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1CCE89EB-4D14-7544-8888-EEFD55DE6C98}"/>
              </a:ext>
            </a:extLst>
          </p:cNvPr>
          <p:cNvSpPr txBox="1"/>
          <p:nvPr/>
        </p:nvSpPr>
        <p:spPr>
          <a:xfrm>
            <a:off x="8305800" y="7124700"/>
            <a:ext cx="838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err="1"/>
              <a:t>Milking</a:t>
            </a:r>
            <a:r>
              <a:rPr lang="it-IT" sz="4000" dirty="0"/>
              <a:t> retrogrado</a:t>
            </a:r>
          </a:p>
        </p:txBody>
      </p:sp>
    </p:spTree>
    <p:extLst>
      <p:ext uri="{BB962C8B-B14F-4D97-AF65-F5344CB8AC3E}">
        <p14:creationId xmlns:p14="http://schemas.microsoft.com/office/powerpoint/2010/main" val="1850385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3600" dirty="0">
                <a:solidFill>
                  <a:schemeClr val="bg1"/>
                </a:solidFill>
              </a:rPr>
              <a:t>CONSIDERAZIONI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3940584" y="373065"/>
            <a:ext cx="17068800" cy="190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846"/>
              </a:lnSpc>
            </a:pP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Lassità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legamentosa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addominale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duplice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acuzie</a:t>
            </a:r>
            <a:r>
              <a:rPr lang="en-US" sz="3600" b="1" i="1" dirty="0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 </a:t>
            </a:r>
            <a:r>
              <a:rPr lang="en-US" sz="3600" b="1" i="1" dirty="0" err="1">
                <a:solidFill>
                  <a:srgbClr val="0066CC"/>
                </a:solidFill>
                <a:latin typeface="Calibri" panose="020F0502020204030204" pitchFamily="34" charset="0"/>
                <a:cs typeface="Calibri" panose="020F0502020204030204" pitchFamily="34" charset="0"/>
                <a:sym typeface="Barlow Ultra-Bold"/>
              </a:rPr>
              <a:t>chirurgica</a:t>
            </a:r>
            <a:endParaRPr lang="en-US" sz="3600" b="1" i="1" dirty="0">
              <a:solidFill>
                <a:srgbClr val="0066CC"/>
              </a:solidFill>
              <a:latin typeface="Calibri" panose="020F0502020204030204" pitchFamily="34" charset="0"/>
              <a:cs typeface="Calibri" panose="020F0502020204030204" pitchFamily="34" charset="0"/>
              <a:sym typeface="Barlow Ultra-Bold"/>
            </a:endParaRPr>
          </a:p>
          <a:p>
            <a:endParaRPr lang="it-IT" sz="36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937E2641-511E-0F4D-BBC0-99F42EB9C9EE}"/>
              </a:ext>
            </a:extLst>
          </p:cNvPr>
          <p:cNvSpPr txBox="1"/>
          <p:nvPr/>
        </p:nvSpPr>
        <p:spPr>
          <a:xfrm>
            <a:off x="533400" y="3286661"/>
            <a:ext cx="16306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- Il fattore determinante del volvolo è stata la condizione anatomica riscontrata </a:t>
            </a:r>
            <a:r>
              <a:rPr lang="it-IT" sz="4000" dirty="0" err="1"/>
              <a:t>intraoperatoriamente</a:t>
            </a:r>
            <a:r>
              <a:rPr lang="it-IT" sz="4000" dirty="0"/>
              <a:t> di mesi lunghi e lassi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641B757B-E3C8-B14D-AA7A-7636A01B1DCE}"/>
              </a:ext>
            </a:extLst>
          </p:cNvPr>
          <p:cNvSpPr txBox="1"/>
          <p:nvPr/>
        </p:nvSpPr>
        <p:spPr>
          <a:xfrm>
            <a:off x="461280" y="4885089"/>
            <a:ext cx="16378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- I due quadri clinici occlusivi di ernia inguinale da scivolamento strozzata e volvolo digiuno-ileale rappresentano due entità patologiche aventi come fattore predisponente l’ ‘’insufficienza’’ dei legamenti addominali 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227F7683-392A-B54D-A594-706744242E86}"/>
              </a:ext>
            </a:extLst>
          </p:cNvPr>
          <p:cNvSpPr txBox="1"/>
          <p:nvPr/>
        </p:nvSpPr>
        <p:spPr>
          <a:xfrm>
            <a:off x="685800" y="7048500"/>
            <a:ext cx="155796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- Il volvolo è una condizione patologica che si può riscontrare anche in addomi «vergini» e rappresenta una </a:t>
            </a:r>
            <a:r>
              <a:rPr lang="it-IT" sz="4000" dirty="0" err="1"/>
              <a:t>challenge</a:t>
            </a:r>
            <a:r>
              <a:rPr lang="it-IT" sz="4000" dirty="0"/>
              <a:t> diagnostica</a:t>
            </a:r>
          </a:p>
        </p:txBody>
      </p:sp>
    </p:spTree>
    <p:extLst>
      <p:ext uri="{BB962C8B-B14F-4D97-AF65-F5344CB8AC3E}">
        <p14:creationId xmlns:p14="http://schemas.microsoft.com/office/powerpoint/2010/main" val="881190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99" y="266700"/>
            <a:ext cx="17002125" cy="2953043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565" y="8343900"/>
            <a:ext cx="10412870" cy="1329043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413DD5B0-86DE-F60E-02CA-D1B2422D01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800" y="3314700"/>
            <a:ext cx="12411559" cy="23622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46FC41CF-B151-0C64-79D1-5160C58E17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5878" y="5143500"/>
            <a:ext cx="12725402" cy="242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530</Words>
  <Application>Microsoft Macintosh PowerPoint</Application>
  <PresentationFormat>Personalizzato</PresentationFormat>
  <Paragraphs>59</Paragraphs>
  <Slides>13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21" baseType="lpstr">
      <vt:lpstr>Aptos</vt:lpstr>
      <vt:lpstr>Barlow Bold</vt:lpstr>
      <vt:lpstr>Calibri</vt:lpstr>
      <vt:lpstr>AdvTimes</vt:lpstr>
      <vt:lpstr>Barlow Ultra-Bold</vt:lpstr>
      <vt:lpstr>Arial</vt:lpstr>
      <vt:lpstr>Wingdings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ANNA PISAPIA</cp:lastModifiedBy>
  <cp:revision>27</cp:revision>
  <dcterms:created xsi:type="dcterms:W3CDTF">2006-08-16T00:00:00Z</dcterms:created>
  <dcterms:modified xsi:type="dcterms:W3CDTF">2026-01-09T17:38:31Z</dcterms:modified>
  <dc:identifier>DAG35qkUN5c</dc:identifier>
</cp:coreProperties>
</file>