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6"/>
  </p:notesMasterIdLst>
  <p:sldIdLst>
    <p:sldId id="256" r:id="rId2"/>
    <p:sldId id="265" r:id="rId3"/>
    <p:sldId id="270" r:id="rId4"/>
    <p:sldId id="271" r:id="rId5"/>
  </p:sldIdLst>
  <p:sldSz cx="50399950" cy="28440063"/>
  <p:notesSz cx="6858000" cy="9144000"/>
  <p:embeddedFontLst>
    <p:embeddedFont>
      <p:font typeface="Barlow Bold" pitchFamily="2" charset="77"/>
      <p:regular r:id="rId7"/>
      <p:bold r:id="rId8"/>
    </p:embeddedFont>
    <p:embeddedFont>
      <p:font typeface="Barlow Ultra-Bold" pitchFamily="2" charset="77"/>
      <p:regular r:id="rId9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 autoAdjust="0"/>
    <p:restoredTop sz="94654" autoAdjust="0"/>
  </p:normalViewPr>
  <p:slideViewPr>
    <p:cSldViewPr>
      <p:cViewPr varScale="1">
        <p:scale>
          <a:sx n="25" d="100"/>
          <a:sy n="25" d="100"/>
        </p:scale>
        <p:origin x="336" y="168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F4E579-E9DC-9841-97DF-070F03068777}" type="datetimeFigureOut">
              <a:rPr lang="it-IT" smtClean="0"/>
              <a:t>09/01/26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EE6FB3-4E0E-A447-BC68-FAAEB20C7A8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2211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EE6FB3-4E0E-A447-BC68-FAAEB20C7A8E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8082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2577092" y="13378128"/>
            <a:ext cx="27292695" cy="4750378"/>
          </a:xfrm>
          <a:prstGeom prst="round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8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Firullo</a:t>
            </a:r>
            <a:r>
              <a:rPr lang="it-IT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M.A.V.; </a:t>
            </a:r>
            <a:r>
              <a:rPr lang="it-IT" sz="8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Galazzo</a:t>
            </a:r>
            <a:r>
              <a:rPr lang="it-IT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L.; La Terra S.; Ragazzi S.;</a:t>
            </a:r>
          </a:p>
          <a:p>
            <a:pPr algn="ctr"/>
            <a:r>
              <a:rPr lang="it-IT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Sapienza E.A.; Zanatta M.; Conti P</a:t>
            </a:r>
            <a:r>
              <a:rPr lang="it-IT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3294114" y="24090023"/>
            <a:ext cx="27763494" cy="200733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 dirty="0"/>
          </a:p>
        </p:txBody>
      </p:sp>
      <p:grpSp>
        <p:nvGrpSpPr>
          <p:cNvPr id="2" name="Group 2"/>
          <p:cNvGrpSpPr/>
          <p:nvPr/>
        </p:nvGrpSpPr>
        <p:grpSpPr>
          <a:xfrm>
            <a:off x="-20249508" y="-8585089"/>
            <a:ext cx="44925355" cy="49227349"/>
            <a:chOff x="0" y="0"/>
            <a:chExt cx="7366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76632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20881126" y="-16278673"/>
            <a:ext cx="47632070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9719406" y="-11770059"/>
            <a:ext cx="31302033" cy="40210122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5250560" y="1694939"/>
            <a:ext cx="23850601" cy="100444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7135"/>
              </a:lnSpc>
            </a:pPr>
            <a:r>
              <a:rPr lang="en-US" sz="19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Perforazione</a:t>
            </a:r>
            <a:r>
              <a:rPr lang="en-US" sz="19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9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ileale</a:t>
            </a:r>
            <a:r>
              <a:rPr lang="en-US" sz="19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</a:p>
          <a:p>
            <a:pPr algn="ctr">
              <a:lnSpc>
                <a:spcPts val="27135"/>
              </a:lnSpc>
            </a:pPr>
            <a:r>
              <a:rPr lang="en-US" sz="19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in </a:t>
            </a:r>
            <a:r>
              <a:rPr lang="en-US" sz="19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corso</a:t>
            </a:r>
            <a:r>
              <a:rPr lang="en-US" sz="19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di </a:t>
            </a:r>
          </a:p>
          <a:p>
            <a:pPr algn="ctr">
              <a:lnSpc>
                <a:spcPts val="27135"/>
              </a:lnSpc>
            </a:pPr>
            <a:r>
              <a:rPr lang="en-US" sz="19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isteroscopia</a:t>
            </a:r>
            <a:r>
              <a:rPr lang="en-US" sz="19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9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operativa</a:t>
            </a:r>
            <a:endParaRPr lang="en-US" sz="19000" b="1" spc="-626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8EFFD12F-A875-D94F-8206-CB7B90DD43AC}"/>
              </a:ext>
            </a:extLst>
          </p:cNvPr>
          <p:cNvSpPr txBox="1"/>
          <p:nvPr/>
        </p:nvSpPr>
        <p:spPr>
          <a:xfrm flipH="1">
            <a:off x="28168089" y="18536636"/>
            <a:ext cx="19138348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U.O.C. Chirurgia Generale</a:t>
            </a:r>
          </a:p>
          <a:p>
            <a:pPr algn="ctr"/>
            <a:r>
              <a:rPr lang="it-IT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Ospedale-</a:t>
            </a:r>
            <a:r>
              <a:rPr lang="it-IT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R.Guzzardi</a:t>
            </a:r>
            <a:r>
              <a:rPr lang="it-IT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-Vittoria</a:t>
            </a:r>
          </a:p>
          <a:p>
            <a:pPr algn="ctr"/>
            <a:r>
              <a:rPr lang="it-IT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ASP Ragusa</a:t>
            </a:r>
          </a:p>
          <a:p>
            <a:pPr algn="ctr"/>
            <a:r>
              <a:rPr lang="it-IT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Dir. Dott. P. Conti</a:t>
            </a:r>
          </a:p>
          <a:p>
            <a:endParaRPr lang="it-IT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345261" y="5820039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Titolo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0795252" y="2537576"/>
            <a:ext cx="36539964" cy="3145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Perforazione ileale in corso di isteroscopia operativa: caso clinico</a:t>
            </a:r>
          </a:p>
          <a:p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 revisione della letteratura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30AC4CC8-2258-9948-9333-89DA75BBEF35}"/>
              </a:ext>
            </a:extLst>
          </p:cNvPr>
          <p:cNvSpPr txBox="1"/>
          <p:nvPr/>
        </p:nvSpPr>
        <p:spPr>
          <a:xfrm>
            <a:off x="1889760" y="9997440"/>
            <a:ext cx="46549346" cy="111722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8000" dirty="0"/>
              <a:t>Paziente di sesso femminile di anni 61, diagnosi ambulatoriale di polipo endometriale e cervicale,</a:t>
            </a:r>
          </a:p>
          <a:p>
            <a:r>
              <a:rPr lang="it-IT" sz="8000" dirty="0"/>
              <a:t>sottoposta a isteroscopia operativa. Pz in buone condizioni generali non presenta </a:t>
            </a:r>
            <a:r>
              <a:rPr lang="it-IT" sz="8000" dirty="0" err="1"/>
              <a:t>comorbilità</a:t>
            </a:r>
            <a:endParaRPr lang="it-IT" sz="8000" dirty="0"/>
          </a:p>
          <a:p>
            <a:r>
              <a:rPr lang="it-IT" sz="8000" dirty="0"/>
              <a:t>e non assume terapia per patologie croniche od acute.</a:t>
            </a:r>
          </a:p>
          <a:p>
            <a:r>
              <a:rPr lang="it-IT" sz="8000" dirty="0"/>
              <a:t>Durante l’isteroscopia operativa, per l’asportazione del polipo endometriale, evidenza al fondo uterino di </a:t>
            </a:r>
          </a:p>
          <a:p>
            <a:r>
              <a:rPr lang="it-IT" sz="8000" dirty="0"/>
              <a:t>ansa intestinale con fuoriuscita di materiale enterico. </a:t>
            </a:r>
          </a:p>
          <a:p>
            <a:r>
              <a:rPr lang="it-IT" sz="8000" dirty="0"/>
              <a:t>Si procede a laparoscopia esplorativa con riscontro di doppia lesione a tutto spessore dell’ileo a circa 120 cm</a:t>
            </a:r>
          </a:p>
          <a:p>
            <a:r>
              <a:rPr lang="it-IT" sz="8000" dirty="0"/>
              <a:t>dalla valvola ileo-cecale  e lacerazione della parete postero-laterale dell’utero.</a:t>
            </a:r>
          </a:p>
          <a:p>
            <a:r>
              <a:rPr lang="it-IT" sz="8000" dirty="0"/>
              <a:t>Resezione di circa 15 cm di ileo e confezionamento di anastomosi intracorporea L-L ileo ileale </a:t>
            </a:r>
            <a:r>
              <a:rPr lang="it-IT" sz="8000" dirty="0" err="1"/>
              <a:t>isoperistatica</a:t>
            </a:r>
            <a:r>
              <a:rPr lang="it-IT" sz="8000" dirty="0"/>
              <a:t>.</a:t>
            </a:r>
          </a:p>
          <a:p>
            <a:r>
              <a:rPr lang="it-IT" sz="8000" dirty="0"/>
              <a:t>Paziente dimessa in V^GPO in buone condizioni generali.</a:t>
            </a:r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7000">
              <a:latin typeface="Calibri" panose="020F05020202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012164B1-2D4D-4141-AA26-7D4BDFC59F31}"/>
              </a:ext>
            </a:extLst>
          </p:cNvPr>
          <p:cNvSpPr txBox="1"/>
          <p:nvPr/>
        </p:nvSpPr>
        <p:spPr>
          <a:xfrm>
            <a:off x="434975" y="1113631"/>
            <a:ext cx="50391487" cy="20559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7000" dirty="0">
                <a:latin typeface="Calibri" panose="020F0502020204030204" pitchFamily="34" charset="0"/>
              </a:rPr>
              <a:t>Le perforazioni ileali secondarie  a perforazione uterina durante </a:t>
            </a:r>
            <a:r>
              <a:rPr lang="it-IT" sz="7000" dirty="0" err="1">
                <a:latin typeface="Calibri" panose="020F0502020204030204" pitchFamily="34" charset="0"/>
              </a:rPr>
              <a:t>resettoscopia</a:t>
            </a:r>
            <a:r>
              <a:rPr lang="it-IT" sz="7000" dirty="0">
                <a:latin typeface="Calibri" panose="020F0502020204030204" pitchFamily="34" charset="0"/>
              </a:rPr>
              <a:t> rappresentano una complicanza rara</a:t>
            </a:r>
          </a:p>
          <a:p>
            <a:r>
              <a:rPr lang="it-IT" sz="7000" dirty="0">
                <a:latin typeface="Calibri" panose="020F0502020204030204" pitchFamily="34" charset="0"/>
              </a:rPr>
              <a:t>(incidenza del 0.1-0.5%),ma potenzialmente grave.</a:t>
            </a:r>
          </a:p>
          <a:p>
            <a:r>
              <a:rPr lang="it-IT" sz="7000" dirty="0">
                <a:latin typeface="Calibri" panose="020F0502020204030204" pitchFamily="34" charset="0"/>
              </a:rPr>
              <a:t>I fattori di rischio principali sono: endometriosi intestinale, irradiazione pelvica </a:t>
            </a:r>
            <a:r>
              <a:rPr lang="it-IT" sz="7000" dirty="0" err="1">
                <a:latin typeface="Calibri" panose="020F0502020204030204" pitchFamily="34" charset="0"/>
              </a:rPr>
              <a:t>pregressa,uso</a:t>
            </a:r>
            <a:r>
              <a:rPr lang="it-IT" sz="7000" dirty="0">
                <a:latin typeface="Calibri" panose="020F0502020204030204" pitchFamily="34" charset="0"/>
              </a:rPr>
              <a:t> di energia termica(</a:t>
            </a:r>
            <a:r>
              <a:rPr lang="it-IT" sz="7000" dirty="0" err="1">
                <a:latin typeface="Calibri" panose="020F0502020204030204" pitchFamily="34" charset="0"/>
              </a:rPr>
              <a:t>elettrobisturi,ultrasuoni</a:t>
            </a:r>
            <a:r>
              <a:rPr lang="it-IT" sz="7000" dirty="0">
                <a:latin typeface="Calibri" panose="020F0502020204030204" pitchFamily="34" charset="0"/>
              </a:rPr>
              <a:t>).</a:t>
            </a:r>
          </a:p>
          <a:p>
            <a:r>
              <a:rPr lang="it-IT" sz="7000" dirty="0">
                <a:latin typeface="Calibri" panose="020F0502020204030204" pitchFamily="34" charset="0"/>
              </a:rPr>
              <a:t>Le lesioni termiche sono le più insidiose, perché possono manifestarsi a distanza di </a:t>
            </a:r>
            <a:r>
              <a:rPr lang="it-IT" sz="7000" dirty="0" err="1">
                <a:latin typeface="Calibri" panose="020F0502020204030204" pitchFamily="34" charset="0"/>
              </a:rPr>
              <a:t>giorni.La</a:t>
            </a:r>
            <a:r>
              <a:rPr lang="it-IT" sz="7000" dirty="0">
                <a:latin typeface="Calibri" panose="020F0502020204030204" pitchFamily="34" charset="0"/>
              </a:rPr>
              <a:t> diagnosi può essere: precoce, intraoperatoria </a:t>
            </a:r>
          </a:p>
          <a:p>
            <a:r>
              <a:rPr lang="it-IT" sz="7000" dirty="0">
                <a:latin typeface="Calibri" panose="020F0502020204030204" pitchFamily="34" charset="0"/>
              </a:rPr>
              <a:t>o tardiva </a:t>
            </a:r>
            <a:r>
              <a:rPr lang="it-IT" sz="7000" dirty="0" err="1">
                <a:latin typeface="Calibri" panose="020F0502020204030204" pitchFamily="34" charset="0"/>
              </a:rPr>
              <a:t>postoperatoria,la</a:t>
            </a:r>
            <a:r>
              <a:rPr lang="it-IT" sz="7000" dirty="0">
                <a:latin typeface="Calibri" panose="020F0502020204030204" pitchFamily="34" charset="0"/>
              </a:rPr>
              <a:t> più frequente e gravata da severe </a:t>
            </a:r>
            <a:r>
              <a:rPr lang="it-IT" sz="7000" dirty="0" err="1">
                <a:latin typeface="Calibri" panose="020F0502020204030204" pitchFamily="34" charset="0"/>
              </a:rPr>
              <a:t>complicanze,fino</a:t>
            </a:r>
            <a:r>
              <a:rPr lang="it-IT" sz="7000" dirty="0">
                <a:latin typeface="Calibri" panose="020F0502020204030204" pitchFamily="34" charset="0"/>
              </a:rPr>
              <a:t> a giungere a quadri di grave peritonite.</a:t>
            </a:r>
          </a:p>
          <a:p>
            <a:r>
              <a:rPr lang="it-IT" sz="7000" dirty="0">
                <a:latin typeface="Calibri" panose="020F0502020204030204" pitchFamily="34" charset="0"/>
              </a:rPr>
              <a:t>Il meccanismo patogenetico durante </a:t>
            </a:r>
            <a:r>
              <a:rPr lang="it-IT" sz="7000" dirty="0" err="1">
                <a:latin typeface="Calibri" panose="020F0502020204030204" pitchFamily="34" charset="0"/>
              </a:rPr>
              <a:t>resettoscopia</a:t>
            </a:r>
            <a:r>
              <a:rPr lang="it-IT" sz="7000" dirty="0">
                <a:latin typeface="Calibri" panose="020F0502020204030204" pitchFamily="34" charset="0"/>
              </a:rPr>
              <a:t> eseguita </a:t>
            </a:r>
            <a:r>
              <a:rPr lang="it-IT" sz="7000" dirty="0" err="1">
                <a:latin typeface="Calibri" panose="020F0502020204030204" pitchFamily="34" charset="0"/>
              </a:rPr>
              <a:t>per:polipectomia,miomectomia,ablazione</a:t>
            </a:r>
            <a:r>
              <a:rPr lang="it-IT" sz="7000" dirty="0">
                <a:latin typeface="Calibri" panose="020F0502020204030204" pitchFamily="34" charset="0"/>
              </a:rPr>
              <a:t> endometriale è dato da</a:t>
            </a:r>
          </a:p>
          <a:p>
            <a:r>
              <a:rPr lang="it-IT" sz="7000" dirty="0">
                <a:latin typeface="Calibri" panose="020F0502020204030204" pitchFamily="34" charset="0"/>
              </a:rPr>
              <a:t>-perforazione della parete uterina(più spesso fondo o parete posteriore)</a:t>
            </a:r>
          </a:p>
          <a:p>
            <a:r>
              <a:rPr lang="it-IT" sz="7000" dirty="0">
                <a:latin typeface="Calibri" panose="020F0502020204030204" pitchFamily="34" charset="0"/>
              </a:rPr>
              <a:t>-passaggio dello strumento o dell’energia oltre l’utero</a:t>
            </a:r>
          </a:p>
          <a:p>
            <a:r>
              <a:rPr lang="it-IT" sz="7000" dirty="0">
                <a:latin typeface="Calibri" panose="020F0502020204030204" pitchFamily="34" charset="0"/>
              </a:rPr>
              <a:t>-coinvolgimento dell’ileo(ansa intestinale adesa o prossima all’utero)</a:t>
            </a:r>
          </a:p>
          <a:p>
            <a:r>
              <a:rPr lang="it-IT" sz="7000" dirty="0">
                <a:latin typeface="Calibri" panose="020F0502020204030204" pitchFamily="34" charset="0"/>
              </a:rPr>
              <a:t>La lesione può essere meccanica(ansa perforata direttamente) o termica (</a:t>
            </a:r>
            <a:r>
              <a:rPr lang="it-IT" sz="7000" dirty="0" err="1">
                <a:latin typeface="Calibri" panose="020F0502020204030204" pitchFamily="34" charset="0"/>
              </a:rPr>
              <a:t>elettrodo,necrosi</a:t>
            </a:r>
            <a:r>
              <a:rPr lang="it-IT" sz="7000" dirty="0">
                <a:latin typeface="Calibri" panose="020F0502020204030204" pitchFamily="34" charset="0"/>
              </a:rPr>
              <a:t> intestinale tardiva).</a:t>
            </a:r>
          </a:p>
          <a:p>
            <a:r>
              <a:rPr lang="it-IT" sz="7000" dirty="0">
                <a:latin typeface="Calibri" panose="020F0502020204030204" pitchFamily="34" charset="0"/>
              </a:rPr>
              <a:t>Le lesioni meccaniche sono quelle riconosciute precocemente durante la procedura e quelle a prognosi migliore.</a:t>
            </a:r>
          </a:p>
          <a:p>
            <a:r>
              <a:rPr lang="it-IT" sz="7000" dirty="0">
                <a:latin typeface="Calibri" panose="020F0502020204030204" pitchFamily="34" charset="0"/>
              </a:rPr>
              <a:t>Le lesioni termiche sono le più pericolose perché inizialmente silenti e gravate da alta morbilità e mortalità.</a:t>
            </a:r>
          </a:p>
          <a:p>
            <a:r>
              <a:rPr lang="it-IT" sz="7000" dirty="0">
                <a:latin typeface="Calibri" panose="020F0502020204030204" pitchFamily="34" charset="0"/>
              </a:rPr>
              <a:t>Il trattamento deve tenere conto </a:t>
            </a:r>
            <a:r>
              <a:rPr lang="it-IT" sz="7000" dirty="0" err="1">
                <a:latin typeface="Calibri" panose="020F0502020204030204" pitchFamily="34" charset="0"/>
              </a:rPr>
              <a:t>di:dimensioni</a:t>
            </a:r>
            <a:r>
              <a:rPr lang="it-IT" sz="7000" dirty="0">
                <a:latin typeface="Calibri" panose="020F0502020204030204" pitchFamily="34" charset="0"/>
              </a:rPr>
              <a:t> della </a:t>
            </a:r>
            <a:r>
              <a:rPr lang="it-IT" sz="7000" dirty="0" err="1">
                <a:latin typeface="Calibri" panose="020F0502020204030204" pitchFamily="34" charset="0"/>
              </a:rPr>
              <a:t>perforazione;tempo</a:t>
            </a:r>
            <a:r>
              <a:rPr lang="it-IT" sz="7000" dirty="0">
                <a:latin typeface="Calibri" panose="020F0502020204030204" pitchFamily="34" charset="0"/>
              </a:rPr>
              <a:t> di </a:t>
            </a:r>
            <a:r>
              <a:rPr lang="it-IT" sz="7000" dirty="0" err="1">
                <a:latin typeface="Calibri" panose="020F0502020204030204" pitchFamily="34" charset="0"/>
              </a:rPr>
              <a:t>diagnosi,condizioni</a:t>
            </a:r>
            <a:r>
              <a:rPr lang="it-IT" sz="7000" dirty="0">
                <a:latin typeface="Calibri" panose="020F0502020204030204" pitchFamily="34" charset="0"/>
              </a:rPr>
              <a:t> cliniche della paziente.</a:t>
            </a:r>
          </a:p>
          <a:p>
            <a:r>
              <a:rPr lang="it-IT" sz="7000" dirty="0">
                <a:latin typeface="Calibri" panose="020F0502020204030204" pitchFamily="34" charset="0"/>
              </a:rPr>
              <a:t>La strategia chirurgica prevede: sutura primaria </a:t>
            </a:r>
            <a:r>
              <a:rPr lang="it-IT" sz="7000" dirty="0" err="1">
                <a:latin typeface="Calibri" panose="020F0502020204030204" pitchFamily="34" charset="0"/>
              </a:rPr>
              <a:t>ileale;resezione</a:t>
            </a:r>
            <a:r>
              <a:rPr lang="it-IT" sz="7000" dirty="0">
                <a:latin typeface="Calibri" panose="020F0502020204030204" pitchFamily="34" charset="0"/>
              </a:rPr>
              <a:t> ileale con </a:t>
            </a:r>
            <a:r>
              <a:rPr lang="it-IT" sz="7000" dirty="0" err="1">
                <a:latin typeface="Calibri" panose="020F0502020204030204" pitchFamily="34" charset="0"/>
              </a:rPr>
              <a:t>anastomosi;stomia</a:t>
            </a:r>
            <a:r>
              <a:rPr lang="it-IT" sz="7000" dirty="0">
                <a:latin typeface="Calibri" panose="020F0502020204030204" pitchFamily="34" charset="0"/>
              </a:rPr>
              <a:t> temporanea(nei casi gravi);lavaggio </a:t>
            </a:r>
          </a:p>
          <a:p>
            <a:r>
              <a:rPr lang="it-IT" sz="7000" dirty="0" err="1">
                <a:latin typeface="Calibri" panose="020F0502020204030204" pitchFamily="34" charset="0"/>
              </a:rPr>
              <a:t>peritoneale;antibioticoterapia</a:t>
            </a:r>
            <a:r>
              <a:rPr lang="it-IT" sz="7000" dirty="0">
                <a:latin typeface="Calibri" panose="020F0502020204030204" pitchFamily="34" charset="0"/>
              </a:rPr>
              <a:t> ad ampio spettro.</a:t>
            </a:r>
          </a:p>
          <a:p>
            <a:r>
              <a:rPr lang="it-IT" sz="7000" dirty="0">
                <a:latin typeface="Calibri" panose="020F0502020204030204" pitchFamily="34" charset="0"/>
              </a:rPr>
              <a:t>Il ritardo diagnostico aumenta drasticamente la mortalità.</a:t>
            </a:r>
          </a:p>
          <a:p>
            <a:r>
              <a:rPr lang="it-IT" sz="7000" dirty="0">
                <a:latin typeface="Calibri" panose="020F0502020204030204" pitchFamily="34" charset="0"/>
              </a:rPr>
              <a:t>Nel caso clinico da noi presentato la lesione è stata riconosciuta durante la procedura e trattata in sequenziale.</a:t>
            </a:r>
          </a:p>
          <a:p>
            <a:r>
              <a:rPr lang="it-IT" sz="7000" dirty="0">
                <a:latin typeface="Calibri" panose="020F0502020204030204" pitchFamily="34" charset="0"/>
              </a:rPr>
              <a:t>Dall’analisi della letteratura recente i report sono casi clinici isolati e pubblicati prevalentemente da strutture sanitarie</a:t>
            </a:r>
          </a:p>
          <a:p>
            <a:r>
              <a:rPr lang="it-IT" sz="7000" dirty="0">
                <a:latin typeface="Calibri" panose="020F0502020204030204" pitchFamily="34" charset="0"/>
              </a:rPr>
              <a:t>del sud est asiatico.</a:t>
            </a:r>
          </a:p>
        </p:txBody>
      </p:sp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483</Words>
  <Application>Microsoft Macintosh PowerPoint</Application>
  <PresentationFormat>Personalizzato</PresentationFormat>
  <Paragraphs>42</Paragraphs>
  <Slides>4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10" baseType="lpstr">
      <vt:lpstr>Barlow Bold</vt:lpstr>
      <vt:lpstr>Barlow Ultra-Bold</vt:lpstr>
      <vt:lpstr>Times New Roman</vt:lpstr>
      <vt:lpstr>Calibri</vt:lpstr>
      <vt:lpstr>Arial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Microsoft Office User</cp:lastModifiedBy>
  <cp:revision>29</cp:revision>
  <dcterms:created xsi:type="dcterms:W3CDTF">2006-08-16T00:00:00Z</dcterms:created>
  <dcterms:modified xsi:type="dcterms:W3CDTF">2026-01-09T17:56:58Z</dcterms:modified>
  <dc:identifier>DAG35qkUN5c</dc:identifier>
</cp:coreProperties>
</file>