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Tahoma" panose="020B0604030504040204" pitchFamily="34" charset="0"/>
      <p:regular r:id="rId17"/>
      <p:bold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jweZfXPY3NtX39VfsplRVmtjdf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180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b4688c861b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5" name="Google Shape;65;g3b4688c861b_0_54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700" cy="4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g3b4688c861b_0_54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800" cy="5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b78146a196_6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g3b78146a196_6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b4688c861b_0_1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3b4688c861b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b4688c861b_0_2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g3b4688c861b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b4688c861b_0_2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19" name="Google Shape;119;g3b4688c861b_0_2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b46d80beb0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g3b46d80beb0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b78146a196_3_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g3b78146a196_3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b4688c861b_0_2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800">
              <a:solidFill>
                <a:srgbClr val="00255F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7" name="Google Shape;147;g3b4688c861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b46d80beb0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g3b46d80beb0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b46d80beb0_0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g3b46d80beb0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b526c76984_1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g3b526c76984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b46d80beb0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g3b46d80beb0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b539a05dce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g3b539a05dc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g3b4688c861b_0_7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18" name="Google Shape;18;g3b4688c861b_0_7"/>
          <p:cNvSpPr txBox="1">
            <a:spLocks noGrp="1"/>
          </p:cNvSpPr>
          <p:nvPr>
            <p:ph type="subTitle" idx="1"/>
          </p:nvPr>
        </p:nvSpPr>
        <p:spPr>
          <a:xfrm>
            <a:off x="914400" y="3057525"/>
            <a:ext cx="16458900" cy="53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2pPr>
            <a:lvl3pPr lvl="2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3pPr>
            <a:lvl4pPr lvl="3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4pPr>
            <a:lvl5pPr lvl="4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5pPr>
            <a:lvl6pPr lvl="5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6pPr>
            <a:lvl7pPr lvl="6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7pPr>
            <a:lvl8pPr lvl="7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8pPr>
            <a:lvl9pPr lvl="8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ahoma"/>
              <a:buChar char="•"/>
              <a:defRPr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g3b4688c861b_0_10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1" name="Google Shape;21;g3b4688c861b_0_10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16458900" cy="59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914400" lvl="1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1371600" lvl="2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1828800" lvl="3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2286000" lvl="4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2743200" lvl="5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3200400" lvl="6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3657600" lvl="7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4114800" lvl="8" indent="-342900" algn="just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g3b4688c861b_0_13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400"/>
              <a:buFont typeface="Tahoma"/>
              <a:buNone/>
              <a:defRPr b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4" name="Google Shape;24;g3b4688c861b_0_13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59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914400" lvl="1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1371600" lvl="2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1828800" lvl="3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2286000" lvl="4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2743200" lvl="5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3200400" lvl="6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3657600" lvl="7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4114800" lvl="8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25" name="Google Shape;25;g3b4688c861b_0_13"/>
          <p:cNvSpPr txBox="1">
            <a:spLocks noGrp="1"/>
          </p:cNvSpPr>
          <p:nvPr>
            <p:ph type="body" idx="2"/>
          </p:nvPr>
        </p:nvSpPr>
        <p:spPr>
          <a:xfrm>
            <a:off x="9348120" y="2406960"/>
            <a:ext cx="8031600" cy="59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914400" lvl="1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1371600" lvl="2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1828800" lvl="3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2286000" lvl="4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2743200" lvl="5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3200400" lvl="6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3657600" lvl="7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4114800" lvl="8" indent="-342900" algn="just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55F"/>
              </a:buClr>
              <a:buSzPts val="1800"/>
              <a:buFont typeface="Tahoma"/>
              <a:buChar char="•"/>
              <a:defRPr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3b4688c861b_0_17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g3b4688c861b_0_19"/>
          <p:cNvSpPr txBox="1">
            <a:spLocks noGrp="1"/>
          </p:cNvSpPr>
          <p:nvPr>
            <p:ph type="subTitle" idx="1"/>
          </p:nvPr>
        </p:nvSpPr>
        <p:spPr>
          <a:xfrm>
            <a:off x="914400" y="410400"/>
            <a:ext cx="16458900" cy="79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3b4688c861b_0_21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g3b4688c861b_0_21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g3b4688c861b_0_21"/>
          <p:cNvSpPr txBox="1">
            <a:spLocks noGrp="1"/>
          </p:cNvSpPr>
          <p:nvPr>
            <p:ph type="body" idx="2"/>
          </p:nvPr>
        </p:nvSpPr>
        <p:spPr>
          <a:xfrm>
            <a:off x="9348120" y="2406960"/>
            <a:ext cx="8031600" cy="59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g3b4688c861b_0_21"/>
          <p:cNvSpPr txBox="1">
            <a:spLocks noGrp="1"/>
          </p:cNvSpPr>
          <p:nvPr>
            <p:ph type="body" idx="3"/>
          </p:nvPr>
        </p:nvSpPr>
        <p:spPr>
          <a:xfrm>
            <a:off x="914400" y="552312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g3b4688c861b_0_26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g3b4688c861b_0_26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59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g3b4688c861b_0_26"/>
          <p:cNvSpPr txBox="1">
            <a:spLocks noGrp="1"/>
          </p:cNvSpPr>
          <p:nvPr>
            <p:ph type="body" idx="2"/>
          </p:nvPr>
        </p:nvSpPr>
        <p:spPr>
          <a:xfrm>
            <a:off x="9348120" y="240696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g3b4688c861b_0_26"/>
          <p:cNvSpPr txBox="1">
            <a:spLocks noGrp="1"/>
          </p:cNvSpPr>
          <p:nvPr>
            <p:ph type="body" idx="3"/>
          </p:nvPr>
        </p:nvSpPr>
        <p:spPr>
          <a:xfrm>
            <a:off x="9348120" y="552312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3b4688c861b_0_31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g3b4688c861b_0_31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g3b4688c861b_0_31"/>
          <p:cNvSpPr txBox="1">
            <a:spLocks noGrp="1"/>
          </p:cNvSpPr>
          <p:nvPr>
            <p:ph type="body" idx="2"/>
          </p:nvPr>
        </p:nvSpPr>
        <p:spPr>
          <a:xfrm>
            <a:off x="9348120" y="240696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g3b4688c861b_0_31"/>
          <p:cNvSpPr txBox="1">
            <a:spLocks noGrp="1"/>
          </p:cNvSpPr>
          <p:nvPr>
            <p:ph type="body" idx="3"/>
          </p:nvPr>
        </p:nvSpPr>
        <p:spPr>
          <a:xfrm>
            <a:off x="914400" y="5523120"/>
            <a:ext cx="164589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3b4688c861b_0_36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g3b4688c861b_0_36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164589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g3b4688c861b_0_36"/>
          <p:cNvSpPr txBox="1">
            <a:spLocks noGrp="1"/>
          </p:cNvSpPr>
          <p:nvPr>
            <p:ph type="body" idx="2"/>
          </p:nvPr>
        </p:nvSpPr>
        <p:spPr>
          <a:xfrm>
            <a:off x="914400" y="5523120"/>
            <a:ext cx="164589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3b4688c861b_0_40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g3b4688c861b_0_40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g3b4688c861b_0_40"/>
          <p:cNvSpPr txBox="1">
            <a:spLocks noGrp="1"/>
          </p:cNvSpPr>
          <p:nvPr>
            <p:ph type="body" idx="2"/>
          </p:nvPr>
        </p:nvSpPr>
        <p:spPr>
          <a:xfrm>
            <a:off x="9348120" y="240696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g3b4688c861b_0_40"/>
          <p:cNvSpPr txBox="1">
            <a:spLocks noGrp="1"/>
          </p:cNvSpPr>
          <p:nvPr>
            <p:ph type="body" idx="3"/>
          </p:nvPr>
        </p:nvSpPr>
        <p:spPr>
          <a:xfrm>
            <a:off x="914400" y="552312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g3b4688c861b_0_40"/>
          <p:cNvSpPr txBox="1">
            <a:spLocks noGrp="1"/>
          </p:cNvSpPr>
          <p:nvPr>
            <p:ph type="body" idx="4"/>
          </p:nvPr>
        </p:nvSpPr>
        <p:spPr>
          <a:xfrm>
            <a:off x="9348120" y="5523120"/>
            <a:ext cx="80316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b4688c861b_0_46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g3b4688c861b_0_46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52995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g3b4688c861b_0_46"/>
          <p:cNvSpPr txBox="1">
            <a:spLocks noGrp="1"/>
          </p:cNvSpPr>
          <p:nvPr>
            <p:ph type="body" idx="2"/>
          </p:nvPr>
        </p:nvSpPr>
        <p:spPr>
          <a:xfrm>
            <a:off x="6479280" y="2406960"/>
            <a:ext cx="52995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g3b4688c861b_0_46"/>
          <p:cNvSpPr txBox="1">
            <a:spLocks noGrp="1"/>
          </p:cNvSpPr>
          <p:nvPr>
            <p:ph type="body" idx="3"/>
          </p:nvPr>
        </p:nvSpPr>
        <p:spPr>
          <a:xfrm>
            <a:off x="12044160" y="2406960"/>
            <a:ext cx="52995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g3b4688c861b_0_46"/>
          <p:cNvSpPr txBox="1">
            <a:spLocks noGrp="1"/>
          </p:cNvSpPr>
          <p:nvPr>
            <p:ph type="body" idx="4"/>
          </p:nvPr>
        </p:nvSpPr>
        <p:spPr>
          <a:xfrm>
            <a:off x="914400" y="5523120"/>
            <a:ext cx="52995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g3b4688c861b_0_46"/>
          <p:cNvSpPr txBox="1">
            <a:spLocks noGrp="1"/>
          </p:cNvSpPr>
          <p:nvPr>
            <p:ph type="body" idx="5"/>
          </p:nvPr>
        </p:nvSpPr>
        <p:spPr>
          <a:xfrm>
            <a:off x="6479280" y="5523120"/>
            <a:ext cx="52995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g3b4688c861b_0_46"/>
          <p:cNvSpPr txBox="1">
            <a:spLocks noGrp="1"/>
          </p:cNvSpPr>
          <p:nvPr>
            <p:ph type="body" idx="6"/>
          </p:nvPr>
        </p:nvSpPr>
        <p:spPr>
          <a:xfrm>
            <a:off x="12044160" y="5523120"/>
            <a:ext cx="5299500" cy="28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b4688c861b_0_0"/>
          <p:cNvSpPr txBox="1">
            <a:spLocks noGrp="1"/>
          </p:cNvSpPr>
          <p:nvPr>
            <p:ph type="dt" idx="10"/>
          </p:nvPr>
        </p:nvSpPr>
        <p:spPr>
          <a:xfrm>
            <a:off x="457200" y="6356520"/>
            <a:ext cx="21333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g3b4688c861b_0_0"/>
          <p:cNvSpPr txBox="1">
            <a:spLocks noGrp="1"/>
          </p:cNvSpPr>
          <p:nvPr>
            <p:ph type="ftr" idx="11"/>
          </p:nvPr>
        </p:nvSpPr>
        <p:spPr>
          <a:xfrm>
            <a:off x="3124080" y="6356520"/>
            <a:ext cx="28950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g3b4688c861b_0_0"/>
          <p:cNvSpPr txBox="1">
            <a:spLocks noGrp="1"/>
          </p:cNvSpPr>
          <p:nvPr>
            <p:ph type="sldNum" idx="12"/>
          </p:nvPr>
        </p:nvSpPr>
        <p:spPr>
          <a:xfrm>
            <a:off x="6553080" y="6356520"/>
            <a:ext cx="21333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buNone/>
              <a:defRPr sz="1200" b="0" i="0" u="none" strike="noStrike" cap="none">
                <a:solidFill>
                  <a:srgbClr val="8B8B8B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" name="Google Shape;13;g3b4688c861b_0_0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g3b4688c861b_0_0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16458900" cy="59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b4688c861b_0_54"/>
          <p:cNvSpPr/>
          <p:nvPr/>
        </p:nvSpPr>
        <p:spPr>
          <a:xfrm>
            <a:off x="7534750" y="4701650"/>
            <a:ext cx="11045700" cy="10734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g3b4688c861b_0_54"/>
          <p:cNvSpPr/>
          <p:nvPr/>
        </p:nvSpPr>
        <p:spPr>
          <a:xfrm>
            <a:off x="7401436" y="8724900"/>
            <a:ext cx="11125200" cy="8265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0" name="Google Shape;70;g3b4688c861b_0_54"/>
          <p:cNvGrpSpPr/>
          <p:nvPr/>
        </p:nvGrpSpPr>
        <p:grpSpPr>
          <a:xfrm>
            <a:off x="-4921061" y="-3214669"/>
            <a:ext cx="17862499" cy="17862499"/>
            <a:chOff x="0" y="0"/>
            <a:chExt cx="812800" cy="812800"/>
          </a:xfrm>
        </p:grpSpPr>
        <p:sp>
          <p:nvSpPr>
            <p:cNvPr id="71" name="Google Shape;71;g3b4688c861b_0_5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g3b4688c861b_0_54"/>
            <p:cNvSpPr txBox="1"/>
            <p:nvPr/>
          </p:nvSpPr>
          <p:spPr>
            <a:xfrm>
              <a:off x="76200" y="38100"/>
              <a:ext cx="660300" cy="69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648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" name="Google Shape;73;g3b4688c861b_0_54"/>
          <p:cNvGrpSpPr/>
          <p:nvPr/>
        </p:nvGrpSpPr>
        <p:grpSpPr>
          <a:xfrm>
            <a:off x="-6596464" y="-3128944"/>
            <a:ext cx="17862499" cy="17862499"/>
            <a:chOff x="0" y="0"/>
            <a:chExt cx="812800" cy="812800"/>
          </a:xfrm>
        </p:grpSpPr>
        <p:sp>
          <p:nvSpPr>
            <p:cNvPr id="74" name="Google Shape;74;g3b4688c861b_0_5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g3b4688c861b_0_54"/>
            <p:cNvSpPr txBox="1"/>
            <p:nvPr/>
          </p:nvSpPr>
          <p:spPr>
            <a:xfrm>
              <a:off x="76200" y="38100"/>
              <a:ext cx="660300" cy="69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648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g3b4688c861b_0_54"/>
          <p:cNvGrpSpPr/>
          <p:nvPr/>
        </p:nvGrpSpPr>
        <p:grpSpPr>
          <a:xfrm>
            <a:off x="-609600" y="-957570"/>
            <a:ext cx="13018049" cy="13018049"/>
            <a:chOff x="0" y="0"/>
            <a:chExt cx="812800" cy="812800"/>
          </a:xfrm>
        </p:grpSpPr>
        <p:sp>
          <p:nvSpPr>
            <p:cNvPr id="77" name="Google Shape;77;g3b4688c861b_0_5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g3b4688c861b_0_54"/>
            <p:cNvSpPr txBox="1"/>
            <p:nvPr/>
          </p:nvSpPr>
          <p:spPr>
            <a:xfrm>
              <a:off x="76200" y="38100"/>
              <a:ext cx="660300" cy="69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648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9" name="Google Shape;79;g3b4688c861b_0_54"/>
          <p:cNvSpPr txBox="1"/>
          <p:nvPr/>
        </p:nvSpPr>
        <p:spPr>
          <a:xfrm>
            <a:off x="8953816" y="9370118"/>
            <a:ext cx="9520500" cy="9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8494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g3b4688c861b_0_54"/>
          <p:cNvSpPr txBox="1"/>
          <p:nvPr/>
        </p:nvSpPr>
        <p:spPr>
          <a:xfrm>
            <a:off x="8692900" y="4861250"/>
            <a:ext cx="8729400" cy="75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4032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900" b="1">
                <a:solidFill>
                  <a:srgbClr val="FFFFFF"/>
                </a:solidFill>
                <a:latin typeface="Tahoma"/>
                <a:ea typeface="Tahoma"/>
                <a:cs typeface="Tahoma"/>
                <a:sym typeface="Tahoma"/>
              </a:rPr>
              <a:t>Chiara Barbieri</a:t>
            </a:r>
            <a:endParaRPr sz="4900" b="1">
              <a:solidFill>
                <a:srgbClr val="FFFFFF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81" name="Google Shape;81;g3b4688c861b_0_54"/>
          <p:cNvSpPr txBox="1"/>
          <p:nvPr/>
        </p:nvSpPr>
        <p:spPr>
          <a:xfrm>
            <a:off x="13668373" y="8873000"/>
            <a:ext cx="37251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41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500" b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24-27 Maggio 2026</a:t>
            </a:r>
            <a:endParaRPr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82" name="Google Shape;82;g3b4688c861b_0_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77664" y="0"/>
            <a:ext cx="7516664" cy="1027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g3b4688c861b_0_54"/>
          <p:cNvPicPr preferRelativeResize="0"/>
          <p:nvPr/>
        </p:nvPicPr>
        <p:blipFill rotWithShape="1">
          <a:blip r:embed="rId4">
            <a:alphaModFix/>
          </a:blip>
          <a:srcRect l="65143" t="6402" r="2295" b="69619"/>
          <a:stretch/>
        </p:blipFill>
        <p:spPr>
          <a:xfrm rot="5400000">
            <a:off x="2732649" y="4470494"/>
            <a:ext cx="10272244" cy="1331259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g3b4688c861b_0_54"/>
          <p:cNvSpPr txBox="1"/>
          <p:nvPr/>
        </p:nvSpPr>
        <p:spPr>
          <a:xfrm>
            <a:off x="10265079" y="6391650"/>
            <a:ext cx="7210500" cy="12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800" b="1" i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  <a:t>S.C. Chirurgia Generale</a:t>
            </a: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800" b="1" i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  <a:t>ASST Bergamo Est</a:t>
            </a: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800" b="1" i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  <a:t>Ospedale "Pesenti-Fenaroli"</a:t>
            </a: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2530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2530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800" b="1" i="1">
                <a:solidFill>
                  <a:srgbClr val="0070C0"/>
                </a:solidFill>
                <a:latin typeface="Tahoma"/>
                <a:ea typeface="Tahoma"/>
                <a:cs typeface="Tahoma"/>
                <a:sym typeface="Tahoma"/>
              </a:rPr>
              <a:t>Alzano Lombardo (BG)</a:t>
            </a:r>
            <a:endParaRPr sz="2800" b="1" i="1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lnSpc>
                <a:spcPct val="5563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070C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85" name="Google Shape;85;g3b4688c861b_0_54"/>
          <p:cNvSpPr txBox="1"/>
          <p:nvPr/>
        </p:nvSpPr>
        <p:spPr>
          <a:xfrm>
            <a:off x="8633806" y="1730991"/>
            <a:ext cx="8847600" cy="26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3500" b="1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Sindrome del compasso aorto-mesenterico: caso clinico e considerazioni terapeutiche</a:t>
            </a:r>
            <a:endParaRPr sz="1300" u="non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it-IT" sz="2800" b="1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Turati L.</a:t>
            </a:r>
            <a:r>
              <a:rPr lang="it-IT" sz="2800" b="1" u="none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, </a:t>
            </a:r>
            <a:r>
              <a:rPr lang="it-IT" sz="2800" b="1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Acerbis D.</a:t>
            </a:r>
            <a:r>
              <a:rPr lang="it-IT" sz="2800" b="1" u="none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, </a:t>
            </a:r>
            <a:r>
              <a:rPr lang="it-IT" sz="2800" b="1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Salvetti F., </a:t>
            </a:r>
            <a:r>
              <a:rPr lang="it-IT" sz="2800" b="1" u="sng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Barbieri C.</a:t>
            </a:r>
            <a:r>
              <a:rPr lang="it-IT" sz="2800" b="1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,</a:t>
            </a:r>
            <a:endParaRPr sz="2800" b="1">
              <a:solidFill>
                <a:srgbClr val="00255F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it-IT" sz="2800" b="1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Bassi F., Buragina G., Sala F., </a:t>
            </a:r>
            <a:r>
              <a:rPr lang="it-IT" sz="2800" b="1" u="none">
                <a:solidFill>
                  <a:srgbClr val="00255F"/>
                </a:solidFill>
                <a:latin typeface="Tahoma"/>
                <a:ea typeface="Tahoma"/>
                <a:cs typeface="Tahoma"/>
                <a:sym typeface="Tahoma"/>
              </a:rPr>
              <a:t>Mariani P.</a:t>
            </a:r>
            <a:endParaRPr sz="18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b78146a196_6_0"/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Caso clinico</a:t>
            </a:r>
            <a:endParaRPr/>
          </a:p>
        </p:txBody>
      </p:sp>
      <p:sp>
        <p:nvSpPr>
          <p:cNvPr id="91" name="Google Shape;91;g3b78146a196_6_0"/>
          <p:cNvSpPr txBox="1"/>
          <p:nvPr/>
        </p:nvSpPr>
        <p:spPr>
          <a:xfrm>
            <a:off x="4074626" y="580800"/>
            <a:ext cx="120333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36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rPr>
              <a:t>Sindrome del compasso aorto-mesenterico: caso clinico e considerazioni terapeutiche</a:t>
            </a:r>
            <a:endParaRPr/>
          </a:p>
        </p:txBody>
      </p:sp>
      <p:sp>
        <p:nvSpPr>
          <p:cNvPr id="92" name="Google Shape;92;g3b78146a196_6_0"/>
          <p:cNvSpPr/>
          <p:nvPr/>
        </p:nvSpPr>
        <p:spPr>
          <a:xfrm>
            <a:off x="488138" y="800100"/>
            <a:ext cx="3429000" cy="762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g3b78146a196_6_0"/>
          <p:cNvSpPr/>
          <p:nvPr/>
        </p:nvSpPr>
        <p:spPr>
          <a:xfrm>
            <a:off x="16265411" y="883118"/>
            <a:ext cx="1375500" cy="762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g3b78146a196_6_0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" name="Google Shape;95;g3b78146a196_6_0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g3b78146a196_6_0"/>
          <p:cNvSpPr txBox="1">
            <a:spLocks noGrp="1"/>
          </p:cNvSpPr>
          <p:nvPr>
            <p:ph type="subTitle" idx="1"/>
          </p:nvPr>
        </p:nvSpPr>
        <p:spPr>
          <a:xfrm>
            <a:off x="914400" y="3057525"/>
            <a:ext cx="16458900" cy="5315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Uomo, 62 anni</a:t>
            </a:r>
            <a:endParaRPr/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Accesso in Pronto Soccorso per </a:t>
            </a:r>
            <a:r>
              <a:rPr lang="it-IT" b="1"/>
              <a:t>iporessia </a:t>
            </a:r>
            <a:r>
              <a:rPr lang="it-IT"/>
              <a:t>e </a:t>
            </a:r>
            <a:r>
              <a:rPr lang="it-IT" b="1"/>
              <a:t>vomito biliare</a:t>
            </a:r>
            <a:r>
              <a:rPr lang="it-IT"/>
              <a:t> da 4 giorni</a:t>
            </a:r>
            <a:endParaRPr/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Calo ponderale (5 kg nei 2 mesi precedenti)</a:t>
            </a:r>
            <a:endParaRPr/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Peso 60 kg, altezza 177 cm, BMI 19.2 kg/m</a:t>
            </a:r>
            <a:r>
              <a:rPr lang="it-IT" baseline="30000"/>
              <a:t>2</a:t>
            </a:r>
            <a:endParaRPr/>
          </a:p>
          <a:p>
            <a:pPr marL="45720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 u="sng"/>
              <a:t>Anamnesi patologica remota</a:t>
            </a:r>
            <a:r>
              <a:rPr lang="it-IT"/>
              <a:t>: orchiectomia destra, linfoadenectomia paraortica e radio-chemioterapia adiuvante per neoplasia testicolare a 20 anni</a:t>
            </a:r>
            <a:endParaRPr sz="330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b4688c861b_0_130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g3b4688c861b_0_130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g3b4688c861b_0_130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In Pronto </a:t>
            </a:r>
            <a:r>
              <a:rPr lang="it-IT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Soccorso</a:t>
            </a:r>
            <a:endParaRPr/>
          </a:p>
        </p:txBody>
      </p:sp>
      <p:sp>
        <p:nvSpPr>
          <p:cNvPr id="104" name="Google Shape;104;g3b4688c861b_0_130"/>
          <p:cNvSpPr txBox="1">
            <a:spLocks noGrp="1"/>
          </p:cNvSpPr>
          <p:nvPr>
            <p:ph type="body" idx="1"/>
          </p:nvPr>
        </p:nvSpPr>
        <p:spPr>
          <a:xfrm>
            <a:off x="914400" y="2869352"/>
            <a:ext cx="8031600" cy="454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lvl="0" indent="-342900" algn="just" rtl="0">
              <a:spcBef>
                <a:spcPts val="640"/>
              </a:spcBef>
              <a:spcAft>
                <a:spcPts val="0"/>
              </a:spcAft>
              <a:buSzPts val="1800"/>
              <a:buChar char="-"/>
            </a:pPr>
            <a:r>
              <a:rPr lang="it-IT" u="sng"/>
              <a:t>Esami ematochimici</a:t>
            </a:r>
            <a:r>
              <a:rPr lang="it-IT"/>
              <a:t>: </a:t>
            </a:r>
            <a:endParaRPr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/>
              <a:t>   GB 16</a:t>
            </a:r>
            <a:r>
              <a:rPr lang="it-IT" baseline="30000"/>
              <a:t>.</a:t>
            </a:r>
            <a:r>
              <a:rPr lang="it-IT"/>
              <a:t>120 /µL       Hb 163 g/L</a:t>
            </a:r>
            <a:endParaRPr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/>
              <a:t>   Lipasi 74 U/L         Creatinina 1.66 mg/dL</a:t>
            </a:r>
            <a:endParaRPr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/>
              <a:t>   PCR 4.3 mg/L        CEA/Ca19.9 negativi</a:t>
            </a:r>
            <a:endParaRPr/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 u="sng"/>
              <a:t>TC addome con e senza mdc</a:t>
            </a:r>
            <a:r>
              <a:rPr lang="it-IT"/>
              <a:t>: imponente gastrectasia con salto di calibro della terza porzione duodenale</a:t>
            </a:r>
            <a:endParaRPr/>
          </a:p>
        </p:txBody>
      </p:sp>
      <p:pic>
        <p:nvPicPr>
          <p:cNvPr id="105" name="Google Shape;105;g3b4688c861b_0_130" title="1.3.12.2.1107.5.1.7.123667.30000025102122105480100000919-f1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252349" y="1582748"/>
            <a:ext cx="4502252" cy="726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3b4688c861b_0_130" title="1.3.12.2.1107.5.1.7.123667.30000025102122105480100005742-f1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334900" y="1582748"/>
            <a:ext cx="3772646" cy="72633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b4688c861b_0_255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g3b4688c861b_0_255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g3b4688c861b_0_255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Approfondimento diagnostico</a:t>
            </a:r>
            <a:endParaRPr/>
          </a:p>
        </p:txBody>
      </p:sp>
      <p:sp>
        <p:nvSpPr>
          <p:cNvPr id="114" name="Google Shape;114;g3b4688c861b_0_255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59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1800"/>
              <a:buChar char="-"/>
            </a:pPr>
            <a:r>
              <a:rPr lang="it-IT" u="sng">
                <a:solidFill>
                  <a:srgbClr val="00255F"/>
                </a:solidFill>
              </a:rPr>
              <a:t>Esofagogastroduodenoscopia (</a:t>
            </a:r>
            <a:r>
              <a:rPr lang="it-IT" i="1" u="sng">
                <a:solidFill>
                  <a:srgbClr val="00255F"/>
                </a:solidFill>
              </a:rPr>
              <a:t>giorno 2</a:t>
            </a:r>
            <a:r>
              <a:rPr lang="it-IT" u="sng">
                <a:solidFill>
                  <a:srgbClr val="00255F"/>
                </a:solidFill>
              </a:rPr>
              <a:t>)</a:t>
            </a:r>
            <a:r>
              <a:rPr lang="it-IT">
                <a:solidFill>
                  <a:srgbClr val="00255F"/>
                </a:solidFill>
              </a:rPr>
              <a:t>: </a:t>
            </a:r>
            <a:endParaRPr>
              <a:solidFill>
                <a:srgbClr val="00255F"/>
              </a:solidFill>
            </a:endParaRPr>
          </a:p>
          <a:p>
            <a:pPr marL="4572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>
                <a:solidFill>
                  <a:srgbClr val="00255F"/>
                </a:solidFill>
              </a:rPr>
              <a:t>esofago regolare. Stomaco ectasico a uncino. Piloro incontinente. Stenosi duodenale </a:t>
            </a:r>
            <a:r>
              <a:rPr lang="it-IT"/>
              <a:t>s</a:t>
            </a:r>
            <a:r>
              <a:rPr lang="it-IT">
                <a:solidFill>
                  <a:srgbClr val="00255F"/>
                </a:solidFill>
              </a:rPr>
              <a:t>ubito dopo il passaggio D2-D3 senza alterazioni della mucosa. </a:t>
            </a:r>
            <a:endParaRPr>
              <a:solidFill>
                <a:srgbClr val="00255F"/>
              </a:solidFill>
            </a:endParaRPr>
          </a:p>
          <a:p>
            <a:pPr marL="4572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i="1">
                <a:solidFill>
                  <a:srgbClr val="00255F"/>
                </a:solidFill>
              </a:rPr>
              <a:t>Conclusioni</a:t>
            </a:r>
            <a:r>
              <a:rPr lang="it-IT">
                <a:solidFill>
                  <a:srgbClr val="00255F"/>
                </a:solidFill>
              </a:rPr>
              <a:t>: stenosi III porzione duodenale ab estrinseco. </a:t>
            </a: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</p:txBody>
      </p:sp>
      <p:sp>
        <p:nvSpPr>
          <p:cNvPr id="115" name="Google Shape;115;g3b4688c861b_0_255"/>
          <p:cNvSpPr txBox="1">
            <a:spLocks noGrp="1"/>
          </p:cNvSpPr>
          <p:nvPr>
            <p:ph type="body" idx="2"/>
          </p:nvPr>
        </p:nvSpPr>
        <p:spPr>
          <a:xfrm>
            <a:off x="9348125" y="2406935"/>
            <a:ext cx="8031600" cy="624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1800"/>
              <a:buChar char="-"/>
            </a:pPr>
            <a:r>
              <a:rPr lang="it-IT" u="sng">
                <a:solidFill>
                  <a:srgbClr val="00255F"/>
                </a:solidFill>
              </a:rPr>
              <a:t>Radiografia addome con mdc (</a:t>
            </a:r>
            <a:r>
              <a:rPr lang="it-IT" i="1" u="sng">
                <a:solidFill>
                  <a:srgbClr val="00255F"/>
                </a:solidFill>
              </a:rPr>
              <a:t>giorno 2</a:t>
            </a:r>
            <a:r>
              <a:rPr lang="it-IT" u="sng">
                <a:solidFill>
                  <a:srgbClr val="00255F"/>
                </a:solidFill>
              </a:rPr>
              <a:t>)</a:t>
            </a:r>
            <a:r>
              <a:rPr lang="it-IT">
                <a:solidFill>
                  <a:srgbClr val="00255F"/>
                </a:solidFill>
              </a:rPr>
              <a:t>: importante gastrectasia con stomaco che si porta in pelvi e lenta risalita del mdc.</a:t>
            </a:r>
            <a:endParaRPr>
              <a:solidFill>
                <a:srgbClr val="00255F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  <a:highlight>
                <a:srgbClr val="FFFF00"/>
              </a:highlight>
            </a:endParaRPr>
          </a:p>
        </p:txBody>
      </p:sp>
      <p:pic>
        <p:nvPicPr>
          <p:cNvPr id="116" name="Google Shape;116;g3b4688c861b_0_255" title="Rx PVD.jpeg"/>
          <p:cNvPicPr preferRelativeResize="0"/>
          <p:nvPr/>
        </p:nvPicPr>
        <p:blipFill rotWithShape="1">
          <a:blip r:embed="rId4">
            <a:alphaModFix/>
          </a:blip>
          <a:srcRect t="12475" b="6302"/>
          <a:stretch/>
        </p:blipFill>
        <p:spPr>
          <a:xfrm>
            <a:off x="10995888" y="4221350"/>
            <a:ext cx="4736075" cy="442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b4688c861b_0_269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g3b4688c861b_0_269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g3b4688c861b_0_269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Rivalutazione imaging (1)</a:t>
            </a:r>
            <a:endParaRPr/>
          </a:p>
        </p:txBody>
      </p:sp>
      <p:sp>
        <p:nvSpPr>
          <p:cNvPr id="124" name="Google Shape;124;g3b4688c861b_0_269"/>
          <p:cNvSpPr txBox="1">
            <a:spLocks noGrp="1"/>
          </p:cNvSpPr>
          <p:nvPr>
            <p:ph type="body" idx="2"/>
          </p:nvPr>
        </p:nvSpPr>
        <p:spPr>
          <a:xfrm>
            <a:off x="9341700" y="3546741"/>
            <a:ext cx="8031600" cy="3683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r>
              <a:rPr lang="it-IT" sz="2600" b="1"/>
              <a:t>T</a:t>
            </a:r>
            <a:r>
              <a:rPr lang="it-IT" sz="2600" b="1">
                <a:solidFill>
                  <a:srgbClr val="00255F"/>
                </a:solidFill>
              </a:rPr>
              <a:t>erz</a:t>
            </a:r>
            <a:r>
              <a:rPr lang="it-IT" sz="2600" b="1"/>
              <a:t>a</a:t>
            </a:r>
            <a:r>
              <a:rPr lang="it-IT" sz="2600" b="1">
                <a:solidFill>
                  <a:srgbClr val="00255F"/>
                </a:solidFill>
              </a:rPr>
              <a:t> </a:t>
            </a:r>
            <a:r>
              <a:rPr lang="it-IT" sz="2600" b="1"/>
              <a:t>porzione</a:t>
            </a:r>
            <a:r>
              <a:rPr lang="it-IT" sz="2600" b="1">
                <a:solidFill>
                  <a:srgbClr val="00255F"/>
                </a:solidFill>
              </a:rPr>
              <a:t> duodenale</a:t>
            </a:r>
            <a:r>
              <a:rPr lang="it-IT" sz="2600">
                <a:solidFill>
                  <a:srgbClr val="00255F"/>
                </a:solidFill>
              </a:rPr>
              <a:t> compress</a:t>
            </a:r>
            <a:r>
              <a:rPr lang="it-IT" sz="2600"/>
              <a:t>a</a:t>
            </a:r>
            <a:r>
              <a:rPr lang="it-IT" sz="2600">
                <a:solidFill>
                  <a:srgbClr val="00255F"/>
                </a:solidFill>
              </a:rPr>
              <a:t> tra </a:t>
            </a:r>
            <a:r>
              <a:rPr lang="it-IT" sz="2600" u="sng">
                <a:solidFill>
                  <a:srgbClr val="00255F"/>
                </a:solidFill>
              </a:rPr>
              <a:t>aorta addominale posteriormente</a:t>
            </a:r>
            <a:r>
              <a:rPr lang="it-IT" sz="2600">
                <a:solidFill>
                  <a:srgbClr val="00255F"/>
                </a:solidFill>
              </a:rPr>
              <a:t> e </a:t>
            </a:r>
            <a:r>
              <a:rPr lang="it-IT" sz="2600" u="sng">
                <a:solidFill>
                  <a:srgbClr val="00255F"/>
                </a:solidFill>
              </a:rPr>
              <a:t>arteria mesenterica superiore anteriormente</a:t>
            </a:r>
            <a:endParaRPr sz="2600"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40000"/>
              </a:lnSpc>
              <a:spcBef>
                <a:spcPts val="592"/>
              </a:spcBef>
              <a:spcAft>
                <a:spcPts val="0"/>
              </a:spcAft>
              <a:buNone/>
            </a:pPr>
            <a:r>
              <a:rPr lang="it-IT" sz="2600"/>
              <a:t>D</a:t>
            </a:r>
            <a:r>
              <a:rPr lang="it-IT" sz="2600">
                <a:solidFill>
                  <a:srgbClr val="00255F"/>
                </a:solidFill>
              </a:rPr>
              <a:t>istanza aorto-mesenterica minima:</a:t>
            </a:r>
            <a:endParaRPr sz="2600">
              <a:solidFill>
                <a:srgbClr val="00255F"/>
              </a:solidFill>
            </a:endParaRPr>
          </a:p>
          <a:p>
            <a:pPr marL="1371600" lvl="0" indent="457200" algn="just" rtl="0">
              <a:lnSpc>
                <a:spcPct val="140000"/>
              </a:lnSpc>
              <a:spcBef>
                <a:spcPts val="592"/>
              </a:spcBef>
              <a:spcAft>
                <a:spcPts val="0"/>
              </a:spcAft>
              <a:buSzPts val="935"/>
              <a:buNone/>
            </a:pPr>
            <a:r>
              <a:rPr lang="it-IT" sz="2600" b="1">
                <a:solidFill>
                  <a:srgbClr val="00255F"/>
                </a:solidFill>
              </a:rPr>
              <a:t>5</a:t>
            </a:r>
            <a:r>
              <a:rPr lang="it-IT" sz="2600">
                <a:solidFill>
                  <a:srgbClr val="00255F"/>
                </a:solidFill>
              </a:rPr>
              <a:t> </a:t>
            </a:r>
            <a:r>
              <a:rPr lang="it-IT" sz="2600" b="1">
                <a:solidFill>
                  <a:srgbClr val="00255F"/>
                </a:solidFill>
              </a:rPr>
              <a:t>mm</a:t>
            </a:r>
            <a:r>
              <a:rPr lang="it-IT" sz="2600">
                <a:solidFill>
                  <a:srgbClr val="00255F"/>
                </a:solidFill>
              </a:rPr>
              <a:t> (</a:t>
            </a:r>
            <a:r>
              <a:rPr lang="it-IT" sz="2600" i="1">
                <a:solidFill>
                  <a:srgbClr val="00255F"/>
                </a:solidFill>
              </a:rPr>
              <a:t>valori normali 10–28 mm</a:t>
            </a:r>
            <a:r>
              <a:rPr lang="it-IT" sz="2600">
                <a:solidFill>
                  <a:srgbClr val="00255F"/>
                </a:solidFill>
              </a:rPr>
              <a:t>)</a:t>
            </a:r>
            <a:endParaRPr sz="2600"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4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935"/>
              <a:buFont typeface="Arial"/>
              <a:buNone/>
            </a:pPr>
            <a:endParaRPr sz="2600"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935"/>
              <a:buNone/>
            </a:pPr>
            <a:endParaRPr sz="2600"/>
          </a:p>
        </p:txBody>
      </p:sp>
      <p:pic>
        <p:nvPicPr>
          <p:cNvPr id="125" name="Google Shape;125;g3b4688c861b_0_269" descr="Immagine che contiene cerchio, bianco e nero&#10;&#10;Il contenuto generato dall&amp;#39;IA potrebbe non essere corretto."/>
          <p:cNvPicPr preferRelativeResize="0"/>
          <p:nvPr/>
        </p:nvPicPr>
        <p:blipFill rotWithShape="1">
          <a:blip r:embed="rId4">
            <a:alphaModFix/>
          </a:blip>
          <a:srcRect t="5642"/>
          <a:stretch/>
        </p:blipFill>
        <p:spPr>
          <a:xfrm>
            <a:off x="812800" y="2355980"/>
            <a:ext cx="8031599" cy="60646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b46d80beb0_0_17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1" name="Google Shape;131;g3b46d80beb0_0_17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g3b46d80beb0_0_17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Rivalutazione imaging (2)</a:t>
            </a:r>
            <a:endParaRPr/>
          </a:p>
        </p:txBody>
      </p:sp>
      <p:sp>
        <p:nvSpPr>
          <p:cNvPr id="133" name="Google Shape;133;g3b46d80beb0_0_17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8031600" cy="59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spcBef>
                <a:spcPts val="592"/>
              </a:spcBef>
              <a:spcAft>
                <a:spcPts val="0"/>
              </a:spcAft>
              <a:buNone/>
            </a:pPr>
            <a:r>
              <a:rPr lang="it-IT"/>
              <a:t>Angolo aorto-mesenterico:</a:t>
            </a:r>
            <a:endParaRPr/>
          </a:p>
          <a:p>
            <a:pPr marL="1371600" lvl="0" indent="457200" algn="just" rtl="0">
              <a:spcBef>
                <a:spcPts val="592"/>
              </a:spcBef>
              <a:spcAft>
                <a:spcPts val="0"/>
              </a:spcAft>
              <a:buNone/>
            </a:pPr>
            <a:r>
              <a:rPr lang="it-IT" b="1"/>
              <a:t>20.7°</a:t>
            </a:r>
            <a:r>
              <a:rPr lang="it-IT"/>
              <a:t> (</a:t>
            </a:r>
            <a:r>
              <a:rPr lang="it-IT" i="1"/>
              <a:t>valori normali 25–60°</a:t>
            </a:r>
            <a:r>
              <a:rPr lang="it-IT"/>
              <a:t>)</a:t>
            </a:r>
            <a:endParaRPr/>
          </a:p>
          <a:p>
            <a:pPr marL="0" lvl="0" indent="0" algn="just" rtl="0">
              <a:spcBef>
                <a:spcPts val="592"/>
              </a:spcBef>
              <a:spcAft>
                <a:spcPts val="0"/>
              </a:spcAft>
              <a:buNone/>
            </a:pPr>
            <a:endParaRPr/>
          </a:p>
          <a:p>
            <a:pPr marL="0" lvl="0" indent="0" algn="just" rtl="0">
              <a:spcBef>
                <a:spcPts val="592"/>
              </a:spcBef>
              <a:spcAft>
                <a:spcPts val="0"/>
              </a:spcAft>
              <a:buNone/>
            </a:pPr>
            <a:r>
              <a:rPr lang="it-IT" i="1"/>
              <a:t>Conclusioni</a:t>
            </a:r>
            <a:r>
              <a:rPr lang="it-IT"/>
              <a:t>: quadro compatibile con “</a:t>
            </a:r>
            <a:r>
              <a:rPr lang="it-IT" b="1">
                <a:solidFill>
                  <a:srgbClr val="980000"/>
                </a:solidFill>
              </a:rPr>
              <a:t>sindrome del compasso mesenterico</a:t>
            </a:r>
            <a:r>
              <a:rPr lang="it-IT"/>
              <a:t>”, con ridotto spessore del tessuto adiposo retroperitoneale.</a:t>
            </a:r>
            <a:endParaRPr>
              <a:solidFill>
                <a:srgbClr val="00255F"/>
              </a:solidFill>
            </a:endParaRPr>
          </a:p>
        </p:txBody>
      </p:sp>
      <p:pic>
        <p:nvPicPr>
          <p:cNvPr id="134" name="Google Shape;134;g3b46d80beb0_0_17" descr="Immagine che contiene lastra dei raggi X, Imaging medicale, radiologia, Raggi X&#10;&#10;Il contenuto generato dall&amp;#39;IA potrebbe non essere corretto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69605" y="1981819"/>
            <a:ext cx="7588637" cy="68160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g3b78146a196_3_65" title="compasso.png"/>
          <p:cNvPicPr preferRelativeResize="0"/>
          <p:nvPr/>
        </p:nvPicPr>
        <p:blipFill rotWithShape="1">
          <a:blip r:embed="rId3">
            <a:alphaModFix/>
          </a:blip>
          <a:srcRect b="4879"/>
          <a:stretch/>
        </p:blipFill>
        <p:spPr>
          <a:xfrm>
            <a:off x="11534375" y="4079350"/>
            <a:ext cx="6220225" cy="462417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g3b78146a196_3_65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g3b78146a196_3_65"/>
          <p:cNvPicPr preferRelativeResize="0"/>
          <p:nvPr/>
        </p:nvPicPr>
        <p:blipFill rotWithShape="1">
          <a:blip r:embed="rId4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g3b78146a196_3_65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Definizione e rarità</a:t>
            </a:r>
            <a:endParaRPr/>
          </a:p>
        </p:txBody>
      </p:sp>
      <p:sp>
        <p:nvSpPr>
          <p:cNvPr id="143" name="Google Shape;143;g3b78146a196_3_65"/>
          <p:cNvSpPr txBox="1">
            <a:spLocks noGrp="1"/>
          </p:cNvSpPr>
          <p:nvPr>
            <p:ph type="body" idx="1"/>
          </p:nvPr>
        </p:nvSpPr>
        <p:spPr>
          <a:xfrm>
            <a:off x="914400" y="1842685"/>
            <a:ext cx="16458900" cy="59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it-IT" u="sng"/>
              <a:t>Definizione</a:t>
            </a:r>
            <a:r>
              <a:rPr lang="it-IT"/>
              <a:t>: condizione rara in cui la terza porzione del duodeno viene compressa tra aorta addominale e arteria mesenterica superiore (AMS), causando ostruzione parziale o completa del duodeno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it-IT" u="sng"/>
              <a:t>Patogenesi</a:t>
            </a:r>
            <a:r>
              <a:rPr lang="it-IT"/>
              <a:t>: perdita del cuscinetto adiposo retroperitoneale e mesenterico che riduce l’angolo aorto-mesenterico e la distanza tra aorta e AMS, comprimendo il duodeno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it-IT" u="sng"/>
              <a:t>Incidenza</a:t>
            </a:r>
            <a:r>
              <a:rPr lang="it-IT"/>
              <a:t>: 0.013%–0.78%</a:t>
            </a:r>
            <a:endParaRPr/>
          </a:p>
        </p:txBody>
      </p:sp>
      <p:pic>
        <p:nvPicPr>
          <p:cNvPr id="144" name="Google Shape;144;g3b78146a196_3_65"/>
          <p:cNvPicPr preferRelativeResize="0"/>
          <p:nvPr/>
        </p:nvPicPr>
        <p:blipFill rotWithShape="1">
          <a:blip r:embed="rId5">
            <a:alphaModFix/>
          </a:blip>
          <a:srcRect l="3428" t="7876" r="2392"/>
          <a:stretch/>
        </p:blipFill>
        <p:spPr>
          <a:xfrm>
            <a:off x="914400" y="5396150"/>
            <a:ext cx="6724000" cy="3307375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b4688c861b_0_262"/>
          <p:cNvSpPr txBox="1">
            <a:spLocks noGrp="1"/>
          </p:cNvSpPr>
          <p:nvPr>
            <p:ph type="body" idx="1"/>
          </p:nvPr>
        </p:nvSpPr>
        <p:spPr>
          <a:xfrm>
            <a:off x="914400" y="2160610"/>
            <a:ext cx="16458900" cy="59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it-IT" u="sng"/>
              <a:t>Finalità</a:t>
            </a:r>
            <a:r>
              <a:rPr lang="it-IT"/>
              <a:t>: prevenire ulteriore malnutrizione, verificare il transito, incrementare tessuto adiposo retroperitoneale per aumentare l’angolo aorto-mesenterico</a:t>
            </a:r>
            <a:endParaRPr/>
          </a:p>
          <a:p>
            <a:pPr marL="457200" lvl="0" indent="-342900" algn="just" rtl="0">
              <a:spcBef>
                <a:spcPts val="100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Detensione gastrica con SNG in aspirazione + NPT</a:t>
            </a:r>
            <a:endParaRPr/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Compilazione scheda MUST: rischio elevato → valutazione dietologica: graduale rialimentazione con dieta liquida proseguendo supporto parenterale con accesso venoso centrale e nutrizione parenterale ad alti volumi e introito calorico (Smofkabiven 1970mL, 2200 kcal)</a:t>
            </a:r>
            <a:endParaRPr/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Rimozione SNG e ripresa di alimentazione con dieta semiliquida (</a:t>
            </a:r>
            <a:r>
              <a:rPr lang="it-IT" i="1"/>
              <a:t>giorno 13</a:t>
            </a:r>
            <a:r>
              <a:rPr lang="it-IT"/>
              <a:t>)</a:t>
            </a:r>
            <a:endParaRPr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457200" lvl="0" indent="457200" algn="just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it-IT"/>
              <a:t>Nausea e vomito persistenti               soli liquidi per os e ripresa nutrizione parenterale</a:t>
            </a:r>
            <a:endParaRPr/>
          </a:p>
        </p:txBody>
      </p:sp>
      <p:sp>
        <p:nvSpPr>
          <p:cNvPr id="150" name="Google Shape;150;g3b4688c861b_0_262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g3b4688c861b_0_262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g3b4688c861b_0_262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Approccio terapeutico iniziale</a:t>
            </a:r>
            <a:endParaRPr/>
          </a:p>
        </p:txBody>
      </p:sp>
      <p:cxnSp>
        <p:nvCxnSpPr>
          <p:cNvPr id="153" name="Google Shape;153;g3b4688c861b_0_262"/>
          <p:cNvCxnSpPr/>
          <p:nvPr/>
        </p:nvCxnSpPr>
        <p:spPr>
          <a:xfrm>
            <a:off x="3410225" y="6580636"/>
            <a:ext cx="7500" cy="10638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4" name="Google Shape;154;g3b4688c861b_0_262"/>
          <p:cNvCxnSpPr/>
          <p:nvPr/>
        </p:nvCxnSpPr>
        <p:spPr>
          <a:xfrm rot="10800000" flipH="1">
            <a:off x="6381675" y="7881200"/>
            <a:ext cx="1325400" cy="219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b46d80beb0_0_29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g3b46d80beb0_0_29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g3b46d80beb0_0_29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Rivalutazione collegiale</a:t>
            </a:r>
            <a:endParaRPr/>
          </a:p>
        </p:txBody>
      </p:sp>
      <p:sp>
        <p:nvSpPr>
          <p:cNvPr id="162" name="Google Shape;162;g3b46d80beb0_0_29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16458900" cy="59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Fallimento della terapia conservativa → candidato ad intervento chirurgico</a:t>
            </a:r>
            <a:endParaRPr/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Opzioni:</a:t>
            </a:r>
            <a:endParaRPr/>
          </a:p>
          <a:p>
            <a:pPr marL="4572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derivazione duodeno-digiunale</a:t>
            </a:r>
            <a:endParaRPr/>
          </a:p>
          <a:p>
            <a:pPr marL="4572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it-IT"/>
              <a:t>gastrectomia parziale</a:t>
            </a:r>
            <a:endParaRPr/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i="1">
                <a:solidFill>
                  <a:srgbClr val="00255F"/>
                </a:solidFill>
              </a:rPr>
              <a:t>In considerazione della </a:t>
            </a:r>
            <a:r>
              <a:rPr lang="it-IT" b="1" i="1">
                <a:solidFill>
                  <a:srgbClr val="00255F"/>
                </a:solidFill>
              </a:rPr>
              <a:t>marcat</a:t>
            </a:r>
            <a:r>
              <a:rPr lang="it-IT" b="1" i="1"/>
              <a:t>a</a:t>
            </a:r>
            <a:r>
              <a:rPr lang="it-IT" b="1" i="1">
                <a:solidFill>
                  <a:srgbClr val="00255F"/>
                </a:solidFill>
              </a:rPr>
              <a:t> gastrectasia</a:t>
            </a:r>
            <a:r>
              <a:rPr lang="it-IT" i="1">
                <a:solidFill>
                  <a:srgbClr val="00255F"/>
                </a:solidFill>
              </a:rPr>
              <a:t> e della buona tolleranza alla dieta liquida — indicativa dell’</a:t>
            </a:r>
            <a:r>
              <a:rPr lang="it-IT" b="1" i="1">
                <a:solidFill>
                  <a:srgbClr val="00255F"/>
                </a:solidFill>
              </a:rPr>
              <a:t>assenza di un ostacolo al transito duodenale del secreto bilio-pancreatico</a:t>
            </a:r>
            <a:r>
              <a:rPr lang="it-IT" i="1">
                <a:solidFill>
                  <a:srgbClr val="00255F"/>
                </a:solidFill>
              </a:rPr>
              <a:t> — </a:t>
            </a:r>
            <a:r>
              <a:rPr lang="it-IT" i="1"/>
              <a:t>è stata scelta la seconda opzione.</a:t>
            </a:r>
            <a:endParaRPr>
              <a:solidFill>
                <a:srgbClr val="00255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b46d80beb0_0_43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g3b46d80beb0_0_43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g3b46d80beb0_0_43"/>
          <p:cNvSpPr txBox="1">
            <a:spLocks noGrp="1"/>
          </p:cNvSpPr>
          <p:nvPr>
            <p:ph type="title"/>
          </p:nvPr>
        </p:nvSpPr>
        <p:spPr>
          <a:xfrm>
            <a:off x="1295700" y="171675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Intervento chirurgico (</a:t>
            </a:r>
            <a:r>
              <a:rPr lang="it-IT" i="1"/>
              <a:t>giorno 27</a:t>
            </a:r>
            <a:r>
              <a:rPr lang="it-IT"/>
              <a:t>)</a:t>
            </a:r>
            <a:endParaRPr/>
          </a:p>
        </p:txBody>
      </p:sp>
      <p:sp>
        <p:nvSpPr>
          <p:cNvPr id="170" name="Google Shape;170;g3b46d80beb0_0_43"/>
          <p:cNvSpPr txBox="1">
            <a:spLocks noGrp="1"/>
          </p:cNvSpPr>
          <p:nvPr>
            <p:ph type="body" idx="1"/>
          </p:nvPr>
        </p:nvSpPr>
        <p:spPr>
          <a:xfrm>
            <a:off x="6286500" y="1436759"/>
            <a:ext cx="5715000" cy="804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 fontScale="40000" lnSpcReduction="1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7299"/>
              <a:t>Gastrectomia parziale sec. Braun</a:t>
            </a:r>
            <a:endParaRPr sz="7299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1" name="Google Shape;171;g3b46d80beb0_0_43" title="IMG-20251222-WA0009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59900" y="1990249"/>
            <a:ext cx="4918026" cy="6557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g3b46d80beb0_0_43" title="IMG-20251222-WA0010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85299" y="1990263"/>
            <a:ext cx="4918014" cy="6557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b526c76984_1_7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g3b526c76984_1_7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g3b526c76984_1_7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Decorso postoperatorio </a:t>
            </a:r>
            <a:endParaRPr/>
          </a:p>
        </p:txBody>
      </p:sp>
      <p:sp>
        <p:nvSpPr>
          <p:cNvPr id="180" name="Google Shape;180;g3b526c76984_1_7"/>
          <p:cNvSpPr txBox="1">
            <a:spLocks noGrp="1"/>
          </p:cNvSpPr>
          <p:nvPr>
            <p:ph type="body" idx="1"/>
          </p:nvPr>
        </p:nvSpPr>
        <p:spPr>
          <a:xfrm>
            <a:off x="914550" y="3125100"/>
            <a:ext cx="16458900" cy="3472500"/>
          </a:xfrm>
          <a:prstGeom prst="rect">
            <a:avLst/>
          </a:prstGeom>
          <a:ln w="2857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rmAutofit/>
          </a:bodyPr>
          <a:lstStyle/>
          <a:p>
            <a:pPr marL="457200" lvl="0" indent="-4064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/>
              <a:t>Decorso regolare</a:t>
            </a:r>
            <a:endParaRPr/>
          </a:p>
          <a:p>
            <a:pPr marL="457200" lvl="0" indent="-4064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>
                <a:solidFill>
                  <a:srgbClr val="00255F"/>
                </a:solidFill>
              </a:rPr>
              <a:t>R</a:t>
            </a:r>
            <a:r>
              <a:rPr lang="it-IT"/>
              <a:t>ialimentazione progressiva ben tollerata</a:t>
            </a:r>
            <a:endParaRPr/>
          </a:p>
          <a:p>
            <a:pPr marL="457200" lvl="0" indent="-4064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/>
              <a:t>Dimissione: giornata post-operatoria 11</a:t>
            </a:r>
            <a:endParaRPr/>
          </a:p>
          <a:p>
            <a:pPr marL="457200" lvl="0" indent="-4064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-"/>
            </a:pPr>
            <a:r>
              <a:rPr lang="it-IT"/>
              <a:t>Controllo ambulatoriale ad un mese: dieta ben tollerata, incremento ponderale</a:t>
            </a:r>
            <a:endParaRPr>
              <a:solidFill>
                <a:srgbClr val="00255F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b46d80beb0_0_36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g3b46d80beb0_0_36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3b46d80beb0_0_36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Gestione nutrizionale post-operatoria </a:t>
            </a:r>
            <a:endParaRPr/>
          </a:p>
        </p:txBody>
      </p:sp>
      <p:sp>
        <p:nvSpPr>
          <p:cNvPr id="188" name="Google Shape;188;g3b46d80beb0_0_36"/>
          <p:cNvSpPr txBox="1">
            <a:spLocks noGrp="1"/>
          </p:cNvSpPr>
          <p:nvPr>
            <p:ph type="body" idx="1"/>
          </p:nvPr>
        </p:nvSpPr>
        <p:spPr>
          <a:xfrm>
            <a:off x="914400" y="2406960"/>
            <a:ext cx="16458900" cy="596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>
                <a:solidFill>
                  <a:srgbClr val="00255F"/>
                </a:solidFill>
              </a:rPr>
              <a:t>Fase 1</a:t>
            </a:r>
            <a:endParaRPr b="1">
              <a:solidFill>
                <a:srgbClr val="00255F"/>
              </a:solidFill>
            </a:endParaRPr>
          </a:p>
          <a:p>
            <a:pPr marL="914400" lvl="1" indent="-40640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 sz="2800">
                <a:solidFill>
                  <a:srgbClr val="00255F"/>
                </a:solidFill>
              </a:rPr>
              <a:t>Nutrizione parenterale + progressione dieta semi-liquida → dieta leggera</a:t>
            </a:r>
            <a:endParaRPr sz="2800"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it-IT" b="1">
                <a:solidFill>
                  <a:srgbClr val="00255F"/>
                </a:solidFill>
              </a:rPr>
              <a:t>Fase 2</a:t>
            </a:r>
            <a:endParaRPr b="1">
              <a:solidFill>
                <a:srgbClr val="00255F"/>
              </a:solidFill>
            </a:endParaRPr>
          </a:p>
          <a:p>
            <a:pPr marL="914400" lvl="1" indent="-40640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 sz="2800">
                <a:solidFill>
                  <a:srgbClr val="00255F"/>
                </a:solidFill>
              </a:rPr>
              <a:t>Monitoraggio introiti/peso + introduzione integratori orali</a:t>
            </a:r>
            <a:endParaRPr sz="2800"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it-IT" b="1">
                <a:solidFill>
                  <a:srgbClr val="00255F"/>
                </a:solidFill>
              </a:rPr>
              <a:t>Fase 3 (</a:t>
            </a:r>
            <a:r>
              <a:rPr lang="it-IT" b="1" i="1">
                <a:solidFill>
                  <a:srgbClr val="00255F"/>
                </a:solidFill>
              </a:rPr>
              <a:t>follow-up</a:t>
            </a:r>
            <a:r>
              <a:rPr lang="it-IT" b="1">
                <a:solidFill>
                  <a:srgbClr val="00255F"/>
                </a:solidFill>
              </a:rPr>
              <a:t>)</a:t>
            </a:r>
            <a:endParaRPr b="1">
              <a:solidFill>
                <a:srgbClr val="00255F"/>
              </a:solidFill>
            </a:endParaRPr>
          </a:p>
          <a:p>
            <a:pPr marL="914400" lvl="1" indent="-40640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 sz="2800">
                <a:solidFill>
                  <a:srgbClr val="00255F"/>
                </a:solidFill>
              </a:rPr>
              <a:t>Dieta leggera frazionata + integratori orali (Fortimel Compact Protein 1/die, Aminotrofic 2/die)</a:t>
            </a:r>
            <a:endParaRPr sz="2800">
              <a:solidFill>
                <a:srgbClr val="00255F"/>
              </a:solidFill>
            </a:endParaRPr>
          </a:p>
          <a:p>
            <a:pPr marL="914400" lvl="1" indent="-406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2800"/>
              <a:buChar char="-"/>
            </a:pPr>
            <a:r>
              <a:rPr lang="it-IT" sz="2800">
                <a:solidFill>
                  <a:srgbClr val="00255F"/>
                </a:solidFill>
              </a:rPr>
              <a:t>Presa in carico territoriale, controllo dietologico a 2 mesi</a:t>
            </a:r>
            <a:endParaRPr sz="2800"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it-IT">
                <a:solidFill>
                  <a:srgbClr val="00255F"/>
                </a:solidFill>
              </a:rPr>
              <a:t> 	</a:t>
            </a: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255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b539a05dce_0_0"/>
          <p:cNvSpPr/>
          <p:nvPr/>
        </p:nvSpPr>
        <p:spPr>
          <a:xfrm>
            <a:off x="6629400" y="9038063"/>
            <a:ext cx="11125200" cy="6858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g3b539a05dce_0_0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484726" y="8648700"/>
            <a:ext cx="5486397" cy="115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g3b539a05dce_0_0"/>
          <p:cNvSpPr txBox="1">
            <a:spLocks noGrp="1"/>
          </p:cNvSpPr>
          <p:nvPr>
            <p:ph type="title"/>
          </p:nvPr>
        </p:nvSpPr>
        <p:spPr>
          <a:xfrm>
            <a:off x="914400" y="410400"/>
            <a:ext cx="16458900" cy="1717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Conclusioni</a:t>
            </a:r>
            <a:endParaRPr/>
          </a:p>
        </p:txBody>
      </p:sp>
      <p:sp>
        <p:nvSpPr>
          <p:cNvPr id="196" name="Google Shape;196;g3b539a05dce_0_0"/>
          <p:cNvSpPr txBox="1">
            <a:spLocks noGrp="1"/>
          </p:cNvSpPr>
          <p:nvPr>
            <p:ph type="body" idx="1"/>
          </p:nvPr>
        </p:nvSpPr>
        <p:spPr>
          <a:xfrm>
            <a:off x="914400" y="2691125"/>
            <a:ext cx="16458900" cy="4253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3000"/>
              <a:buChar char="-"/>
            </a:pPr>
            <a:r>
              <a:rPr lang="it-IT" sz="3000"/>
              <a:t>Sindrome rara ma da considerare in assenza di causa organica di compressione della terza porzione duodenale in pazienti con sintomi ostruttivi gastroenterici alti e calo ponderale</a:t>
            </a:r>
            <a:endParaRPr sz="3000"/>
          </a:p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000"/>
              <a:buChar char="-"/>
            </a:pPr>
            <a:r>
              <a:rPr lang="it-IT" sz="3000"/>
              <a:t>Importante rivalutare le immagini con collega radiologo per le misurazioni e la diagnosi</a:t>
            </a:r>
            <a:endParaRPr sz="3000"/>
          </a:p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3000"/>
              <a:buChar char="-"/>
            </a:pPr>
            <a:r>
              <a:rPr lang="it-IT" sz="3000">
                <a:solidFill>
                  <a:srgbClr val="00255F"/>
                </a:solidFill>
              </a:rPr>
              <a:t>Terapia per step: conservativa prima, chirurgica se fallimento</a:t>
            </a:r>
            <a:endParaRPr sz="3000">
              <a:solidFill>
                <a:srgbClr val="00255F"/>
              </a:solidFill>
            </a:endParaRPr>
          </a:p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55F"/>
              </a:buClr>
              <a:buSzPts val="3000"/>
              <a:buChar char="-"/>
            </a:pPr>
            <a:r>
              <a:rPr lang="it-IT" sz="3000">
                <a:solidFill>
                  <a:srgbClr val="00255F"/>
                </a:solidFill>
              </a:rPr>
              <a:t>Follow up nutrizionale/dietologico fondamentale</a:t>
            </a:r>
            <a:endParaRPr sz="3000">
              <a:solidFill>
                <a:srgbClr val="00255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099" y="266700"/>
            <a:ext cx="17002125" cy="2953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37565" y="8343900"/>
            <a:ext cx="10412870" cy="1329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52800" y="3212646"/>
            <a:ext cx="12411559" cy="236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95878" y="5143500"/>
            <a:ext cx="12725402" cy="24219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663</Words>
  <Application>Microsoft Office PowerPoint</Application>
  <PresentationFormat>Personalizzato</PresentationFormat>
  <Paragraphs>90</Paragraphs>
  <Slides>14</Slides>
  <Notes>14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9" baseType="lpstr">
      <vt:lpstr>Tahoma</vt:lpstr>
      <vt:lpstr>Times New Roman</vt:lpstr>
      <vt:lpstr>Calibri</vt:lpstr>
      <vt:lpstr>Arial</vt:lpstr>
      <vt:lpstr>Office Theme</vt:lpstr>
      <vt:lpstr>Presentazione standard di PowerPoint</vt:lpstr>
      <vt:lpstr>Presentazione standard di PowerPoint</vt:lpstr>
      <vt:lpstr>In Pronto Soccorso</vt:lpstr>
      <vt:lpstr>Approfondimento diagnostico</vt:lpstr>
      <vt:lpstr>Rivalutazione imaging (1)</vt:lpstr>
      <vt:lpstr>Rivalutazione imaging (2)</vt:lpstr>
      <vt:lpstr>Definizione e rarità</vt:lpstr>
      <vt:lpstr>Approccio terapeutico iniziale</vt:lpstr>
      <vt:lpstr>Rivalutazione collegiale</vt:lpstr>
      <vt:lpstr>Intervento chirurgico (giorno 27)</vt:lpstr>
      <vt:lpstr>Decorso postoperatorio </vt:lpstr>
      <vt:lpstr>Gestione nutrizionale post-operatoria </vt:lpstr>
      <vt:lpstr>Conclusioni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Gabriele Masciotra</cp:lastModifiedBy>
  <cp:revision>1</cp:revision>
  <dcterms:created xsi:type="dcterms:W3CDTF">2006-08-16T00:00:00Z</dcterms:created>
  <dcterms:modified xsi:type="dcterms:W3CDTF">2026-03-06T10:36:11Z</dcterms:modified>
</cp:coreProperties>
</file>