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50393600" cy="284353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1pPr>
    <a:lvl2pPr marL="0" marR="0" indent="1261414"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2pPr>
    <a:lvl3pPr marL="0" marR="0" indent="2522829"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3pPr>
    <a:lvl4pPr marL="0" marR="0" indent="3784243"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4pPr>
    <a:lvl5pPr marL="0" marR="0" indent="5045659"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5pPr>
    <a:lvl6pPr marL="0" marR="0" indent="6307073"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6pPr>
    <a:lvl7pPr marL="0" marR="0" indent="7568489"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7pPr>
    <a:lvl8pPr marL="0" marR="0" indent="8829903"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8pPr>
    <a:lvl9pPr marL="0" marR="0" indent="10091318"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6" d="100"/>
          <a:sy n="16" d="100"/>
        </p:scale>
        <p:origin x="1824" y="2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2522829" latinLnBrk="0">
      <a:defRPr sz="1200">
        <a:latin typeface="+mj-lt"/>
        <a:ea typeface="+mj-ea"/>
        <a:cs typeface="+mj-cs"/>
        <a:sym typeface="Calibri"/>
      </a:defRPr>
    </a:lvl1pPr>
    <a:lvl2pPr indent="228600" defTabSz="2522829" latinLnBrk="0">
      <a:defRPr sz="1200">
        <a:latin typeface="+mj-lt"/>
        <a:ea typeface="+mj-ea"/>
        <a:cs typeface="+mj-cs"/>
        <a:sym typeface="Calibri"/>
      </a:defRPr>
    </a:lvl2pPr>
    <a:lvl3pPr indent="457200" defTabSz="2522829" latinLnBrk="0">
      <a:defRPr sz="1200">
        <a:latin typeface="+mj-lt"/>
        <a:ea typeface="+mj-ea"/>
        <a:cs typeface="+mj-cs"/>
        <a:sym typeface="Calibri"/>
      </a:defRPr>
    </a:lvl3pPr>
    <a:lvl4pPr indent="685800" defTabSz="2522829" latinLnBrk="0">
      <a:defRPr sz="1200">
        <a:latin typeface="+mj-lt"/>
        <a:ea typeface="+mj-ea"/>
        <a:cs typeface="+mj-cs"/>
        <a:sym typeface="Calibri"/>
      </a:defRPr>
    </a:lvl4pPr>
    <a:lvl5pPr indent="914400" defTabSz="2522829" latinLnBrk="0">
      <a:defRPr sz="1200">
        <a:latin typeface="+mj-lt"/>
        <a:ea typeface="+mj-ea"/>
        <a:cs typeface="+mj-cs"/>
        <a:sym typeface="Calibri"/>
      </a:defRPr>
    </a:lvl5pPr>
    <a:lvl6pPr indent="1143000" defTabSz="2522829" latinLnBrk="0">
      <a:defRPr sz="1200">
        <a:latin typeface="+mj-lt"/>
        <a:ea typeface="+mj-ea"/>
        <a:cs typeface="+mj-cs"/>
        <a:sym typeface="Calibri"/>
      </a:defRPr>
    </a:lvl6pPr>
    <a:lvl7pPr indent="1371600" defTabSz="2522829" latinLnBrk="0">
      <a:defRPr sz="1200">
        <a:latin typeface="+mj-lt"/>
        <a:ea typeface="+mj-ea"/>
        <a:cs typeface="+mj-cs"/>
        <a:sym typeface="Calibri"/>
      </a:defRPr>
    </a:lvl7pPr>
    <a:lvl8pPr indent="1600200" defTabSz="2522829" latinLnBrk="0">
      <a:defRPr sz="1200">
        <a:latin typeface="+mj-lt"/>
        <a:ea typeface="+mj-ea"/>
        <a:cs typeface="+mj-cs"/>
        <a:sym typeface="Calibri"/>
      </a:defRPr>
    </a:lvl8pPr>
    <a:lvl9pPr indent="1828800" defTabSz="2522829"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olo Testo"/>
          <p:cNvSpPr txBox="1">
            <a:spLocks noGrp="1"/>
          </p:cNvSpPr>
          <p:nvPr>
            <p:ph type="title"/>
          </p:nvPr>
        </p:nvSpPr>
        <p:spPr>
          <a:xfrm>
            <a:off x="1889998" y="5889902"/>
            <a:ext cx="21419980" cy="4064122"/>
          </a:xfrm>
          <a:prstGeom prst="rect">
            <a:avLst/>
          </a:prstGeom>
        </p:spPr>
        <p:txBody>
          <a:bodyPr/>
          <a:lstStyle/>
          <a:p>
            <a:r>
              <a:t>Titolo Testo</a:t>
            </a:r>
          </a:p>
        </p:txBody>
      </p:sp>
      <p:sp>
        <p:nvSpPr>
          <p:cNvPr id="12" name="Corpo livello uno…"/>
          <p:cNvSpPr txBox="1">
            <a:spLocks noGrp="1"/>
          </p:cNvSpPr>
          <p:nvPr>
            <p:ph type="body" sz="quarter" idx="1"/>
          </p:nvPr>
        </p:nvSpPr>
        <p:spPr>
          <a:xfrm>
            <a:off x="3779996" y="10744024"/>
            <a:ext cx="17639984" cy="4845345"/>
          </a:xfrm>
          <a:prstGeom prst="rect">
            <a:avLst/>
          </a:prstGeom>
        </p:spPr>
        <p:txBody>
          <a:bodyPr/>
          <a:lstStyle>
            <a:lvl1pPr marL="0" indent="0" algn="ctr">
              <a:buSzTx/>
              <a:buFontTx/>
              <a:buNone/>
              <a:defRPr>
                <a:solidFill>
                  <a:srgbClr val="888888"/>
                </a:solidFill>
              </a:defRPr>
            </a:lvl1pPr>
            <a:lvl2pPr marL="0" indent="1259997" algn="ctr">
              <a:buSzTx/>
              <a:buFontTx/>
              <a:buNone/>
              <a:defRPr>
                <a:solidFill>
                  <a:srgbClr val="888888"/>
                </a:solidFill>
              </a:defRPr>
            </a:lvl2pPr>
            <a:lvl3pPr marL="0" indent="2519995" algn="ctr">
              <a:buSzTx/>
              <a:buFontTx/>
              <a:buNone/>
              <a:defRPr>
                <a:solidFill>
                  <a:srgbClr val="888888"/>
                </a:solidFill>
              </a:defRPr>
            </a:lvl3pPr>
            <a:lvl4pPr marL="0" indent="3779992" algn="ctr">
              <a:buSzTx/>
              <a:buFontTx/>
              <a:buNone/>
              <a:defRPr>
                <a:solidFill>
                  <a:srgbClr val="888888"/>
                </a:solidFill>
              </a:defRPr>
            </a:lvl4pPr>
            <a:lvl5pPr marL="0" indent="5039990" algn="ctr">
              <a:buSzTx/>
              <a:buFontTx/>
              <a:buNone/>
              <a:defRPr>
                <a:solidFill>
                  <a:srgbClr val="888888"/>
                </a:solidFill>
              </a:defRPr>
            </a:lvl5pPr>
          </a:lstStyle>
          <a:p>
            <a:r>
              <a:t>Corpo livello uno</a:t>
            </a:r>
          </a:p>
          <a:p>
            <a:pPr lvl="1"/>
            <a:r>
              <a:t>Corpo livello due</a:t>
            </a:r>
          </a:p>
          <a:p>
            <a:pPr lvl="2"/>
            <a:r>
              <a:t>Corpo livello tre</a:t>
            </a:r>
          </a:p>
          <a:p>
            <a:pPr lvl="3"/>
            <a:r>
              <a:t>Corpo livello quattro</a:t>
            </a:r>
          </a:p>
          <a:p>
            <a:pPr lvl="4"/>
            <a:r>
              <a:t>Corpo livello cinque</a:t>
            </a:r>
          </a:p>
        </p:txBody>
      </p:sp>
      <p:sp>
        <p:nvSpPr>
          <p:cNvPr id="13"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olo Testo"/>
          <p:cNvSpPr txBox="1">
            <a:spLocks noGrp="1"/>
          </p:cNvSpPr>
          <p:nvPr>
            <p:ph type="title"/>
          </p:nvPr>
        </p:nvSpPr>
        <p:spPr>
          <a:xfrm>
            <a:off x="1259998" y="759280"/>
            <a:ext cx="22679980" cy="3160008"/>
          </a:xfrm>
          <a:prstGeom prst="rect">
            <a:avLst/>
          </a:prstGeom>
        </p:spPr>
        <p:txBody>
          <a:bodyPr/>
          <a:lstStyle/>
          <a:p>
            <a:r>
              <a:t>Titolo Testo</a:t>
            </a:r>
          </a:p>
        </p:txBody>
      </p:sp>
      <p:sp>
        <p:nvSpPr>
          <p:cNvPr id="21" name="Corpo livello uno…"/>
          <p:cNvSpPr txBox="1">
            <a:spLocks noGrp="1"/>
          </p:cNvSpPr>
          <p:nvPr>
            <p:ph type="body" sz="quarter" idx="1"/>
          </p:nvPr>
        </p:nvSpPr>
        <p:spPr>
          <a:xfrm>
            <a:off x="1259998" y="4424010"/>
            <a:ext cx="22679980" cy="12512752"/>
          </a:xfrm>
          <a:prstGeom prst="rect">
            <a:avLst/>
          </a:prstGeom>
        </p:spPr>
        <p:txBody>
          <a:bodyPr/>
          <a:lstStyle/>
          <a:p>
            <a:r>
              <a:t>Corpo livello uno</a:t>
            </a:r>
          </a:p>
          <a:p>
            <a:pPr lvl="1"/>
            <a:r>
              <a:t>Corpo livello due</a:t>
            </a:r>
          </a:p>
          <a:p>
            <a:pPr lvl="2"/>
            <a:r>
              <a:t>Corpo livello tre</a:t>
            </a:r>
          </a:p>
          <a:p>
            <a:pPr lvl="3"/>
            <a:r>
              <a:t>Corpo livello quattro</a:t>
            </a:r>
          </a:p>
          <a:p>
            <a:pPr lvl="4"/>
            <a:r>
              <a:t>Corpo livello cinque</a:t>
            </a:r>
          </a:p>
        </p:txBody>
      </p:sp>
      <p:sp>
        <p:nvSpPr>
          <p:cNvPr id="22"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olo Testo"/>
          <p:cNvSpPr txBox="1">
            <a:spLocks noGrp="1"/>
          </p:cNvSpPr>
          <p:nvPr>
            <p:ph type="title"/>
          </p:nvPr>
        </p:nvSpPr>
        <p:spPr>
          <a:xfrm>
            <a:off x="1990624" y="12183584"/>
            <a:ext cx="21419980" cy="3765676"/>
          </a:xfrm>
          <a:prstGeom prst="rect">
            <a:avLst/>
          </a:prstGeom>
        </p:spPr>
        <p:txBody>
          <a:bodyPr anchor="t"/>
          <a:lstStyle>
            <a:lvl1pPr algn="l">
              <a:defRPr sz="11000" b="1" cap="all"/>
            </a:lvl1pPr>
          </a:lstStyle>
          <a:p>
            <a:r>
              <a:t>Titolo Testo</a:t>
            </a:r>
          </a:p>
        </p:txBody>
      </p:sp>
      <p:sp>
        <p:nvSpPr>
          <p:cNvPr id="30" name="Corpo livello uno…"/>
          <p:cNvSpPr txBox="1">
            <a:spLocks noGrp="1"/>
          </p:cNvSpPr>
          <p:nvPr>
            <p:ph type="body" sz="quarter" idx="1"/>
          </p:nvPr>
        </p:nvSpPr>
        <p:spPr>
          <a:xfrm>
            <a:off x="1990624" y="8036076"/>
            <a:ext cx="21419980" cy="4147509"/>
          </a:xfrm>
          <a:prstGeom prst="rect">
            <a:avLst/>
          </a:prstGeom>
        </p:spPr>
        <p:txBody>
          <a:bodyPr anchor="b"/>
          <a:lstStyle>
            <a:lvl1pPr marL="0" indent="0">
              <a:spcBef>
                <a:spcPts val="1300"/>
              </a:spcBef>
              <a:buSzTx/>
              <a:buFontTx/>
              <a:buNone/>
              <a:defRPr sz="5500">
                <a:solidFill>
                  <a:srgbClr val="888888"/>
                </a:solidFill>
              </a:defRPr>
            </a:lvl1pPr>
            <a:lvl2pPr marL="0" indent="1259997">
              <a:spcBef>
                <a:spcPts val="1300"/>
              </a:spcBef>
              <a:buSzTx/>
              <a:buFontTx/>
              <a:buNone/>
              <a:defRPr sz="5500">
                <a:solidFill>
                  <a:srgbClr val="888888"/>
                </a:solidFill>
              </a:defRPr>
            </a:lvl2pPr>
            <a:lvl3pPr marL="0" indent="2519995">
              <a:spcBef>
                <a:spcPts val="1300"/>
              </a:spcBef>
              <a:buSzTx/>
              <a:buFontTx/>
              <a:buNone/>
              <a:defRPr sz="5500">
                <a:solidFill>
                  <a:srgbClr val="888888"/>
                </a:solidFill>
              </a:defRPr>
            </a:lvl3pPr>
            <a:lvl4pPr marL="0" indent="3779992">
              <a:spcBef>
                <a:spcPts val="1300"/>
              </a:spcBef>
              <a:buSzTx/>
              <a:buFontTx/>
              <a:buNone/>
              <a:defRPr sz="5500">
                <a:solidFill>
                  <a:srgbClr val="888888"/>
                </a:solidFill>
              </a:defRPr>
            </a:lvl4pPr>
            <a:lvl5pPr marL="0" indent="5039990">
              <a:spcBef>
                <a:spcPts val="1300"/>
              </a:spcBef>
              <a:buSzTx/>
              <a:buFontTx/>
              <a:buNone/>
              <a:defRPr sz="5500">
                <a:solidFill>
                  <a:srgbClr val="888888"/>
                </a:solidFill>
              </a:defRPr>
            </a:lvl5pPr>
          </a:lstStyle>
          <a:p>
            <a:r>
              <a:t>Corpo livello uno</a:t>
            </a:r>
          </a:p>
          <a:p>
            <a:pPr lvl="1"/>
            <a:r>
              <a:t>Corpo livello due</a:t>
            </a:r>
          </a:p>
          <a:p>
            <a:pPr lvl="2"/>
            <a:r>
              <a:t>Corpo livello tre</a:t>
            </a:r>
          </a:p>
          <a:p>
            <a:pPr lvl="3"/>
            <a:r>
              <a:t>Corpo livello quattro</a:t>
            </a:r>
          </a:p>
          <a:p>
            <a:pPr lvl="4"/>
            <a:r>
              <a:t>Corpo livello cinque</a:t>
            </a:r>
          </a:p>
        </p:txBody>
      </p:sp>
      <p:sp>
        <p:nvSpPr>
          <p:cNvPr id="31"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olo Testo"/>
          <p:cNvSpPr txBox="1">
            <a:spLocks noGrp="1"/>
          </p:cNvSpPr>
          <p:nvPr>
            <p:ph type="title"/>
          </p:nvPr>
        </p:nvSpPr>
        <p:spPr>
          <a:xfrm>
            <a:off x="1259998" y="759280"/>
            <a:ext cx="22679980" cy="3160008"/>
          </a:xfrm>
          <a:prstGeom prst="rect">
            <a:avLst/>
          </a:prstGeom>
        </p:spPr>
        <p:txBody>
          <a:bodyPr/>
          <a:lstStyle/>
          <a:p>
            <a:r>
              <a:t>Titolo Testo</a:t>
            </a:r>
          </a:p>
        </p:txBody>
      </p:sp>
      <p:sp>
        <p:nvSpPr>
          <p:cNvPr id="39" name="Corpo livello uno…"/>
          <p:cNvSpPr txBox="1">
            <a:spLocks noGrp="1"/>
          </p:cNvSpPr>
          <p:nvPr>
            <p:ph type="body" sz="quarter" idx="1"/>
          </p:nvPr>
        </p:nvSpPr>
        <p:spPr>
          <a:xfrm>
            <a:off x="1259998" y="4424010"/>
            <a:ext cx="11129990" cy="12512752"/>
          </a:xfrm>
          <a:prstGeom prst="rect">
            <a:avLst/>
          </a:prstGeom>
        </p:spPr>
        <p:txBody>
          <a:bodyPr/>
          <a:lstStyle>
            <a:lvl1pPr>
              <a:spcBef>
                <a:spcPts val="1800"/>
              </a:spcBef>
              <a:defRPr sz="7700"/>
            </a:lvl1pPr>
            <a:lvl2pPr marL="2178745" indent="-918747">
              <a:spcBef>
                <a:spcPts val="1800"/>
              </a:spcBef>
              <a:defRPr sz="7700"/>
            </a:lvl2pPr>
            <a:lvl3pPr marL="3401993" indent="-881998">
              <a:spcBef>
                <a:spcPts val="1800"/>
              </a:spcBef>
              <a:defRPr sz="7700"/>
            </a:lvl3pPr>
            <a:lvl4pPr marL="4769990" indent="-989998">
              <a:spcBef>
                <a:spcPts val="1800"/>
              </a:spcBef>
              <a:defRPr sz="7700"/>
            </a:lvl4pPr>
            <a:lvl5pPr marL="6029988" indent="-989998">
              <a:spcBef>
                <a:spcPts val="1800"/>
              </a:spcBef>
              <a:defRPr sz="7700"/>
            </a:lvl5pPr>
          </a:lstStyle>
          <a:p>
            <a:r>
              <a:t>Corpo livello uno</a:t>
            </a:r>
          </a:p>
          <a:p>
            <a:pPr lvl="1"/>
            <a:r>
              <a:t>Corpo livello due</a:t>
            </a:r>
          </a:p>
          <a:p>
            <a:pPr lvl="2"/>
            <a:r>
              <a:t>Corpo livello tre</a:t>
            </a:r>
          </a:p>
          <a:p>
            <a:pPr lvl="3"/>
            <a:r>
              <a:t>Corpo livello quattro</a:t>
            </a:r>
          </a:p>
          <a:p>
            <a:pPr lvl="4"/>
            <a:r>
              <a:t>Corpo livello cinque</a:t>
            </a:r>
          </a:p>
        </p:txBody>
      </p:sp>
      <p:sp>
        <p:nvSpPr>
          <p:cNvPr id="40"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olo Testo"/>
          <p:cNvSpPr txBox="1">
            <a:spLocks noGrp="1"/>
          </p:cNvSpPr>
          <p:nvPr>
            <p:ph type="title"/>
          </p:nvPr>
        </p:nvSpPr>
        <p:spPr>
          <a:xfrm>
            <a:off x="1259998" y="759280"/>
            <a:ext cx="22679980" cy="3160008"/>
          </a:xfrm>
          <a:prstGeom prst="rect">
            <a:avLst/>
          </a:prstGeom>
        </p:spPr>
        <p:txBody>
          <a:bodyPr/>
          <a:lstStyle/>
          <a:p>
            <a:r>
              <a:t>Titolo Testo</a:t>
            </a:r>
          </a:p>
        </p:txBody>
      </p:sp>
      <p:sp>
        <p:nvSpPr>
          <p:cNvPr id="48" name="Corpo livello uno…"/>
          <p:cNvSpPr txBox="1">
            <a:spLocks noGrp="1"/>
          </p:cNvSpPr>
          <p:nvPr>
            <p:ph type="body" sz="quarter" idx="1"/>
          </p:nvPr>
        </p:nvSpPr>
        <p:spPr>
          <a:xfrm>
            <a:off x="1259998" y="4244066"/>
            <a:ext cx="11134367" cy="1768726"/>
          </a:xfrm>
          <a:prstGeom prst="rect">
            <a:avLst/>
          </a:prstGeom>
        </p:spPr>
        <p:txBody>
          <a:bodyPr anchor="b"/>
          <a:lstStyle>
            <a:lvl1pPr marL="0" indent="0">
              <a:spcBef>
                <a:spcPts val="1500"/>
              </a:spcBef>
              <a:buSzTx/>
              <a:buFontTx/>
              <a:buNone/>
              <a:defRPr sz="6600" b="1"/>
            </a:lvl1pPr>
            <a:lvl2pPr marL="0" indent="1259997">
              <a:spcBef>
                <a:spcPts val="1500"/>
              </a:spcBef>
              <a:buSzTx/>
              <a:buFontTx/>
              <a:buNone/>
              <a:defRPr sz="6600" b="1"/>
            </a:lvl2pPr>
            <a:lvl3pPr marL="0" indent="2519995">
              <a:spcBef>
                <a:spcPts val="1500"/>
              </a:spcBef>
              <a:buSzTx/>
              <a:buFontTx/>
              <a:buNone/>
              <a:defRPr sz="6600" b="1"/>
            </a:lvl3pPr>
            <a:lvl4pPr marL="0" indent="3779992">
              <a:spcBef>
                <a:spcPts val="1500"/>
              </a:spcBef>
              <a:buSzTx/>
              <a:buFontTx/>
              <a:buNone/>
              <a:defRPr sz="6600" b="1"/>
            </a:lvl4pPr>
            <a:lvl5pPr marL="0" indent="5039990">
              <a:spcBef>
                <a:spcPts val="1500"/>
              </a:spcBef>
              <a:buSzTx/>
              <a:buFontTx/>
              <a:buNone/>
              <a:defRPr sz="6600" b="1"/>
            </a:lvl5pPr>
          </a:lstStyle>
          <a:p>
            <a:r>
              <a:t>Corpo livello uno</a:t>
            </a:r>
          </a:p>
          <a:p>
            <a:pPr lvl="1"/>
            <a:r>
              <a:t>Corpo livello due</a:t>
            </a:r>
          </a:p>
          <a:p>
            <a:pPr lvl="2"/>
            <a:r>
              <a:t>Corpo livello tre</a:t>
            </a:r>
          </a:p>
          <a:p>
            <a:pPr lvl="3"/>
            <a:r>
              <a:t>Corpo livello quattro</a:t>
            </a:r>
          </a:p>
          <a:p>
            <a:pPr lvl="4"/>
            <a:r>
              <a:t>Corpo livello cinque</a:t>
            </a:r>
          </a:p>
        </p:txBody>
      </p:sp>
      <p:sp>
        <p:nvSpPr>
          <p:cNvPr id="49" name="Text Placeholder 4"/>
          <p:cNvSpPr>
            <a:spLocks noGrp="1"/>
          </p:cNvSpPr>
          <p:nvPr>
            <p:ph type="body" sz="quarter" idx="21"/>
          </p:nvPr>
        </p:nvSpPr>
        <p:spPr>
          <a:xfrm>
            <a:off x="12801238" y="4244066"/>
            <a:ext cx="11138741" cy="1768726"/>
          </a:xfrm>
          <a:prstGeom prst="rect">
            <a:avLst/>
          </a:prstGeom>
        </p:spPr>
        <p:txBody>
          <a:bodyPr anchor="b"/>
          <a:lstStyle/>
          <a:p>
            <a:pPr marL="0" indent="0">
              <a:spcBef>
                <a:spcPts val="1500"/>
              </a:spcBef>
              <a:buSzTx/>
              <a:buFontTx/>
              <a:buNone/>
              <a:defRPr sz="6600" b="1"/>
            </a:pPr>
            <a:endParaRPr/>
          </a:p>
        </p:txBody>
      </p:sp>
      <p:sp>
        <p:nvSpPr>
          <p:cNvPr id="50"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olo Testo"/>
          <p:cNvSpPr txBox="1">
            <a:spLocks noGrp="1"/>
          </p:cNvSpPr>
          <p:nvPr>
            <p:ph type="title"/>
          </p:nvPr>
        </p:nvSpPr>
        <p:spPr>
          <a:xfrm>
            <a:off x="1259998" y="759280"/>
            <a:ext cx="22679980" cy="3160008"/>
          </a:xfrm>
          <a:prstGeom prst="rect">
            <a:avLst/>
          </a:prstGeom>
        </p:spPr>
        <p:txBody>
          <a:bodyPr/>
          <a:lstStyle/>
          <a:p>
            <a:r>
              <a:t>Titolo Testo</a:t>
            </a:r>
          </a:p>
        </p:txBody>
      </p:sp>
      <p:sp>
        <p:nvSpPr>
          <p:cNvPr id="58"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olo Testo"/>
          <p:cNvSpPr txBox="1">
            <a:spLocks noGrp="1"/>
          </p:cNvSpPr>
          <p:nvPr>
            <p:ph type="title"/>
          </p:nvPr>
        </p:nvSpPr>
        <p:spPr>
          <a:xfrm>
            <a:off x="1260000" y="754890"/>
            <a:ext cx="8290619" cy="3212675"/>
          </a:xfrm>
          <a:prstGeom prst="rect">
            <a:avLst/>
          </a:prstGeom>
        </p:spPr>
        <p:txBody>
          <a:bodyPr anchor="b"/>
          <a:lstStyle>
            <a:lvl1pPr algn="l">
              <a:defRPr sz="5500" b="1"/>
            </a:lvl1pPr>
          </a:lstStyle>
          <a:p>
            <a:r>
              <a:t>Titolo Testo</a:t>
            </a:r>
          </a:p>
        </p:txBody>
      </p:sp>
      <p:sp>
        <p:nvSpPr>
          <p:cNvPr id="73" name="Corpo livello uno…"/>
          <p:cNvSpPr txBox="1">
            <a:spLocks noGrp="1"/>
          </p:cNvSpPr>
          <p:nvPr>
            <p:ph type="body" sz="quarter" idx="1"/>
          </p:nvPr>
        </p:nvSpPr>
        <p:spPr>
          <a:xfrm>
            <a:off x="9852490" y="754892"/>
            <a:ext cx="14087486" cy="16181872"/>
          </a:xfrm>
          <a:prstGeom prst="rect">
            <a:avLst/>
          </a:prstGeom>
        </p:spPr>
        <p:txBody>
          <a:bodyPr/>
          <a:lstStyle/>
          <a:p>
            <a:r>
              <a:t>Corpo livello uno</a:t>
            </a:r>
          </a:p>
          <a:p>
            <a:pPr lvl="1"/>
            <a:r>
              <a:t>Corpo livello due</a:t>
            </a:r>
          </a:p>
          <a:p>
            <a:pPr lvl="2"/>
            <a:r>
              <a:t>Corpo livello tre</a:t>
            </a:r>
          </a:p>
          <a:p>
            <a:pPr lvl="3"/>
            <a:r>
              <a:t>Corpo livello quattro</a:t>
            </a:r>
          </a:p>
          <a:p>
            <a:pPr lvl="4"/>
            <a:r>
              <a:t>Corpo livello cinque</a:t>
            </a:r>
          </a:p>
        </p:txBody>
      </p:sp>
      <p:sp>
        <p:nvSpPr>
          <p:cNvPr id="74" name="Text Placeholder 3"/>
          <p:cNvSpPr>
            <a:spLocks noGrp="1"/>
          </p:cNvSpPr>
          <p:nvPr>
            <p:ph type="body" sz="quarter" idx="21"/>
          </p:nvPr>
        </p:nvSpPr>
        <p:spPr>
          <a:xfrm>
            <a:off x="1260000" y="3967565"/>
            <a:ext cx="8290619" cy="12969199"/>
          </a:xfrm>
          <a:prstGeom prst="rect">
            <a:avLst/>
          </a:prstGeom>
        </p:spPr>
        <p:txBody>
          <a:bodyPr/>
          <a:lstStyle/>
          <a:p>
            <a:pPr marL="0" indent="0">
              <a:spcBef>
                <a:spcPts val="900"/>
              </a:spcBef>
              <a:buSzTx/>
              <a:buFontTx/>
              <a:buNone/>
              <a:defRPr sz="3800"/>
            </a:pPr>
            <a:endParaRPr/>
          </a:p>
        </p:txBody>
      </p:sp>
      <p:sp>
        <p:nvSpPr>
          <p:cNvPr id="75"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olo Testo"/>
          <p:cNvSpPr txBox="1">
            <a:spLocks noGrp="1"/>
          </p:cNvSpPr>
          <p:nvPr>
            <p:ph type="title"/>
          </p:nvPr>
        </p:nvSpPr>
        <p:spPr>
          <a:xfrm>
            <a:off x="4939370" y="13272028"/>
            <a:ext cx="15119987" cy="1566839"/>
          </a:xfrm>
          <a:prstGeom prst="rect">
            <a:avLst/>
          </a:prstGeom>
        </p:spPr>
        <p:txBody>
          <a:bodyPr anchor="b"/>
          <a:lstStyle>
            <a:lvl1pPr algn="l">
              <a:defRPr sz="5500" b="1"/>
            </a:lvl1pPr>
          </a:lstStyle>
          <a:p>
            <a:r>
              <a:t>Titolo Testo</a:t>
            </a:r>
          </a:p>
        </p:txBody>
      </p:sp>
      <p:sp>
        <p:nvSpPr>
          <p:cNvPr id="83" name="Picture Placeholder 2"/>
          <p:cNvSpPr>
            <a:spLocks noGrp="1"/>
          </p:cNvSpPr>
          <p:nvPr>
            <p:ph type="pic" sz="quarter" idx="21"/>
          </p:nvPr>
        </p:nvSpPr>
        <p:spPr>
          <a:xfrm>
            <a:off x="4939370" y="1694115"/>
            <a:ext cx="15119987" cy="11376026"/>
          </a:xfrm>
          <a:prstGeom prst="rect">
            <a:avLst/>
          </a:prstGeom>
        </p:spPr>
        <p:txBody>
          <a:bodyPr lIns="91439" rIns="91439">
            <a:noAutofit/>
          </a:bodyPr>
          <a:lstStyle/>
          <a:p>
            <a:endParaRPr/>
          </a:p>
        </p:txBody>
      </p:sp>
      <p:sp>
        <p:nvSpPr>
          <p:cNvPr id="84" name="Corpo livello uno…"/>
          <p:cNvSpPr txBox="1">
            <a:spLocks noGrp="1"/>
          </p:cNvSpPr>
          <p:nvPr>
            <p:ph type="body" sz="quarter" idx="1"/>
          </p:nvPr>
        </p:nvSpPr>
        <p:spPr>
          <a:xfrm>
            <a:off x="4939370" y="14838867"/>
            <a:ext cx="15119987" cy="2225171"/>
          </a:xfrm>
          <a:prstGeom prst="rect">
            <a:avLst/>
          </a:prstGeom>
        </p:spPr>
        <p:txBody>
          <a:bodyPr/>
          <a:lstStyle>
            <a:lvl1pPr marL="0" indent="0">
              <a:spcBef>
                <a:spcPts val="900"/>
              </a:spcBef>
              <a:buSzTx/>
              <a:buFontTx/>
              <a:buNone/>
              <a:defRPr sz="3800"/>
            </a:lvl1pPr>
            <a:lvl2pPr marL="0" indent="1259997">
              <a:spcBef>
                <a:spcPts val="900"/>
              </a:spcBef>
              <a:buSzTx/>
              <a:buFontTx/>
              <a:buNone/>
              <a:defRPr sz="3800"/>
            </a:lvl2pPr>
            <a:lvl3pPr marL="0" indent="2519995">
              <a:spcBef>
                <a:spcPts val="900"/>
              </a:spcBef>
              <a:buSzTx/>
              <a:buFontTx/>
              <a:buNone/>
              <a:defRPr sz="3800"/>
            </a:lvl3pPr>
            <a:lvl4pPr marL="0" indent="3779992">
              <a:spcBef>
                <a:spcPts val="900"/>
              </a:spcBef>
              <a:buSzTx/>
              <a:buFontTx/>
              <a:buNone/>
              <a:defRPr sz="3800"/>
            </a:lvl4pPr>
            <a:lvl5pPr marL="0" indent="5039990">
              <a:spcBef>
                <a:spcPts val="900"/>
              </a:spcBef>
              <a:buSzTx/>
              <a:buFontTx/>
              <a:buNone/>
              <a:defRPr sz="3800"/>
            </a:lvl5pPr>
          </a:lstStyle>
          <a:p>
            <a:r>
              <a:t>Corpo livello uno</a:t>
            </a:r>
          </a:p>
          <a:p>
            <a:pPr lvl="1"/>
            <a:r>
              <a:t>Corpo livello due</a:t>
            </a:r>
          </a:p>
          <a:p>
            <a:pPr lvl="2"/>
            <a:r>
              <a:t>Corpo livello tre</a:t>
            </a:r>
          </a:p>
          <a:p>
            <a:pPr lvl="3"/>
            <a:r>
              <a:t>Corpo livello quattro</a:t>
            </a:r>
          </a:p>
          <a:p>
            <a:pPr lvl="4"/>
            <a:r>
              <a:t>Corpo livello cinque</a:t>
            </a:r>
          </a:p>
        </p:txBody>
      </p:sp>
      <p:sp>
        <p:nvSpPr>
          <p:cNvPr id="85" name="Numero diapositiva"/>
          <p:cNvSpPr txBox="1">
            <a:spLocks noGrp="1"/>
          </p:cNvSpPr>
          <p:nvPr>
            <p:ph type="sldNum" sz="quarter" idx="2"/>
          </p:nvPr>
        </p:nvSpPr>
        <p:spPr>
          <a:prstGeom prst="rect">
            <a:avLst/>
          </a:prstGeom>
        </p:spPr>
        <p:txBody>
          <a:bodyPr/>
          <a:lstStyle/>
          <a:p>
            <a:fld id="{86CB4B4D-7CA3-9044-876B-883B54F8677D}" type="slidenum">
              <a:t>‹N›</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olo Testo"/>
          <p:cNvSpPr txBox="1">
            <a:spLocks noGrp="1"/>
          </p:cNvSpPr>
          <p:nvPr>
            <p:ph type="title"/>
          </p:nvPr>
        </p:nvSpPr>
        <p:spPr>
          <a:xfrm>
            <a:off x="2519680" y="381770"/>
            <a:ext cx="45354240" cy="62531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Titolo Testo</a:t>
            </a:r>
          </a:p>
        </p:txBody>
      </p:sp>
      <p:sp>
        <p:nvSpPr>
          <p:cNvPr id="3" name="Corpo livello uno…"/>
          <p:cNvSpPr txBox="1">
            <a:spLocks noGrp="1"/>
          </p:cNvSpPr>
          <p:nvPr>
            <p:ph type="body" idx="1"/>
          </p:nvPr>
        </p:nvSpPr>
        <p:spPr>
          <a:xfrm>
            <a:off x="2519680" y="6634903"/>
            <a:ext cx="45354240" cy="218003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Corpo livello uno</a:t>
            </a:r>
          </a:p>
          <a:p>
            <a:pPr lvl="1"/>
            <a:r>
              <a:t>Corpo livello due</a:t>
            </a:r>
          </a:p>
          <a:p>
            <a:pPr lvl="2"/>
            <a:r>
              <a:t>Corpo livello tre</a:t>
            </a:r>
          </a:p>
          <a:p>
            <a:pPr lvl="3"/>
            <a:r>
              <a:t>Corpo livello quattro</a:t>
            </a:r>
          </a:p>
          <a:p>
            <a:pPr lvl="4"/>
            <a:r>
              <a:t>Corpo livello cinque</a:t>
            </a:r>
          </a:p>
        </p:txBody>
      </p:sp>
      <p:sp>
        <p:nvSpPr>
          <p:cNvPr id="4" name="Numero diapositiva"/>
          <p:cNvSpPr txBox="1">
            <a:spLocks noGrp="1"/>
          </p:cNvSpPr>
          <p:nvPr>
            <p:ph type="sldNum" sz="quarter" idx="2"/>
          </p:nvPr>
        </p:nvSpPr>
        <p:spPr>
          <a:xfrm>
            <a:off x="23411005" y="17824402"/>
            <a:ext cx="528971" cy="506944"/>
          </a:xfrm>
          <a:prstGeom prst="rect">
            <a:avLst/>
          </a:prstGeom>
          <a:ln w="12700">
            <a:miter lim="400000"/>
          </a:ln>
        </p:spPr>
        <p:txBody>
          <a:bodyPr wrap="none" lIns="45719" rIns="45719" anchor="ctr">
            <a:spAutoFit/>
          </a:bodyPr>
          <a:lstStyle>
            <a:lvl1pPr algn="r">
              <a:defRPr sz="3300">
                <a:solidFill>
                  <a:srgbClr val="888888"/>
                </a:solidFill>
              </a:defRPr>
            </a:lvl1pPr>
          </a:lstStyle>
          <a:p>
            <a:fld id="{86CB4B4D-7CA3-9044-876B-883B54F8677D}" type="slidenum">
              <a:t>‹N›</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1pPr>
      <a:lvl2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2pPr>
      <a:lvl3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3pPr>
      <a:lvl4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4pPr>
      <a:lvl5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5pPr>
      <a:lvl6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6pPr>
      <a:lvl7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7pPr>
      <a:lvl8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8pPr>
      <a:lvl9pPr marL="0" marR="0" indent="0" algn="ctr" defTabSz="2519995" rtl="0" latinLnBrk="0">
        <a:lnSpc>
          <a:spcPct val="100000"/>
        </a:lnSpc>
        <a:spcBef>
          <a:spcPts val="0"/>
        </a:spcBef>
        <a:spcAft>
          <a:spcPts val="0"/>
        </a:spcAft>
        <a:buClrTx/>
        <a:buSzTx/>
        <a:buFontTx/>
        <a:buNone/>
        <a:tabLst/>
        <a:defRPr sz="12100" b="0" i="0" u="none" strike="noStrike" cap="none" spc="0" baseline="0">
          <a:solidFill>
            <a:srgbClr val="000000"/>
          </a:solidFill>
          <a:uFillTx/>
          <a:latin typeface="+mj-lt"/>
          <a:ea typeface="+mj-ea"/>
          <a:cs typeface="+mj-cs"/>
          <a:sym typeface="Calibri"/>
        </a:defRPr>
      </a:lvl9pPr>
    </p:titleStyle>
    <p:bodyStyle>
      <a:lvl1pPr marL="944998" marR="0" indent="-944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1pPr>
      <a:lvl2pPr marL="2159995" marR="0" indent="-899997"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2pPr>
      <a:lvl3pPr marL="3359993" marR="0" indent="-839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3pPr>
      <a:lvl4pPr marL="4787990"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4pPr>
      <a:lvl5pPr marL="6047988"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5pPr>
      <a:lvl6pPr marL="7307985"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6pPr>
      <a:lvl7pPr marL="8567983"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7pPr>
      <a:lvl8pPr marL="9827980"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8pPr>
      <a:lvl9pPr marL="11087978" marR="0" indent="-1007998" algn="l" defTabSz="2519995" rtl="0" latinLnBrk="0">
        <a:lnSpc>
          <a:spcPct val="100000"/>
        </a:lnSpc>
        <a:spcBef>
          <a:spcPts val="2100"/>
        </a:spcBef>
        <a:spcAft>
          <a:spcPts val="0"/>
        </a:spcAft>
        <a:buClrTx/>
        <a:buSzPct val="100000"/>
        <a:buFont typeface="Arial"/>
        <a:buChar char="•"/>
        <a:tabLst/>
        <a:defRPr sz="8800" b="0" i="0" u="none" strike="noStrike" cap="none" spc="0" baseline="0">
          <a:solidFill>
            <a:srgbClr val="000000"/>
          </a:solidFill>
          <a:uFillTx/>
          <a:latin typeface="+mj-lt"/>
          <a:ea typeface="+mj-ea"/>
          <a:cs typeface="+mj-cs"/>
          <a:sym typeface="Calibri"/>
        </a:defRPr>
      </a:lvl9pPr>
    </p:bodyStyle>
    <p:otherStyle>
      <a:lvl1pPr marL="0" marR="0" indent="0"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1pPr>
      <a:lvl2pPr marL="0" marR="0" indent="1261414"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2pPr>
      <a:lvl3pPr marL="0" marR="0" indent="2522829"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3pPr>
      <a:lvl4pPr marL="0" marR="0" indent="3784243"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4pPr>
      <a:lvl5pPr marL="0" marR="0" indent="5045659"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5pPr>
      <a:lvl6pPr marL="0" marR="0" indent="6307073"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6pPr>
      <a:lvl7pPr marL="0" marR="0" indent="7568489"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7pPr>
      <a:lvl8pPr marL="0" marR="0" indent="8829903"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8pPr>
      <a:lvl9pPr marL="0" marR="0" indent="10091318" algn="r" defTabSz="2522829" rtl="0" latinLnBrk="0">
        <a:lnSpc>
          <a:spcPct val="100000"/>
        </a:lnSpc>
        <a:spcBef>
          <a:spcPts val="0"/>
        </a:spcBef>
        <a:spcAft>
          <a:spcPts val="0"/>
        </a:spcAft>
        <a:buClrTx/>
        <a:buSzTx/>
        <a:buFontTx/>
        <a:buNone/>
        <a:tabLst/>
        <a:defRPr sz="33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ttangolo arrotondato 8"/>
          <p:cNvSpPr/>
          <p:nvPr/>
        </p:nvSpPr>
        <p:spPr>
          <a:xfrm>
            <a:off x="20472382" y="12860970"/>
            <a:ext cx="30659972" cy="3240538"/>
          </a:xfrm>
          <a:prstGeom prst="roundRect">
            <a:avLst>
              <a:gd name="adj" fmla="val 16667"/>
            </a:avLst>
          </a:prstGeom>
          <a:gradFill>
            <a:gsLst>
              <a:gs pos="0">
                <a:srgbClr val="0070C0"/>
              </a:gs>
              <a:gs pos="25000">
                <a:srgbClr val="0066CC"/>
              </a:gs>
              <a:gs pos="64000">
                <a:srgbClr val="0066CC"/>
              </a:gs>
              <a:gs pos="94000">
                <a:srgbClr val="FFFFFF"/>
              </a:gs>
            </a:gsLst>
            <a:lin ang="10800000"/>
          </a:gradFill>
          <a:ln w="12700">
            <a:miter lim="400000"/>
          </a:ln>
        </p:spPr>
        <p:txBody>
          <a:bodyPr lIns="45719" rIns="45719" anchor="ctr"/>
          <a:lstStyle/>
          <a:p>
            <a:pPr algn="ctr" defTabSz="914400">
              <a:defRPr>
                <a:solidFill>
                  <a:srgbClr val="FFFFFF"/>
                </a:solidFill>
              </a:defRPr>
            </a:pPr>
            <a:endParaRPr/>
          </a:p>
        </p:txBody>
      </p:sp>
      <p:sp>
        <p:nvSpPr>
          <p:cNvPr id="95" name="Rettangolo arrotondato 8"/>
          <p:cNvSpPr/>
          <p:nvPr/>
        </p:nvSpPr>
        <p:spPr>
          <a:xfrm>
            <a:off x="20397638" y="24090022"/>
            <a:ext cx="30659972" cy="2277691"/>
          </a:xfrm>
          <a:prstGeom prst="roundRect">
            <a:avLst>
              <a:gd name="adj" fmla="val 16667"/>
            </a:avLst>
          </a:prstGeom>
          <a:gradFill>
            <a:gsLst>
              <a:gs pos="0">
                <a:srgbClr val="0070C0"/>
              </a:gs>
              <a:gs pos="25000">
                <a:srgbClr val="0066CC"/>
              </a:gs>
              <a:gs pos="64000">
                <a:srgbClr val="0066CC"/>
              </a:gs>
              <a:gs pos="94000">
                <a:srgbClr val="FFFFFF"/>
              </a:gs>
            </a:gsLst>
            <a:lin ang="10800000"/>
          </a:gradFill>
          <a:ln w="12700">
            <a:miter lim="400000"/>
          </a:ln>
        </p:spPr>
        <p:txBody>
          <a:bodyPr lIns="45719" rIns="45719" anchor="ctr"/>
          <a:lstStyle/>
          <a:p>
            <a:pPr algn="ctr" defTabSz="914400">
              <a:defRPr>
                <a:solidFill>
                  <a:srgbClr val="FFFFFF"/>
                </a:solidFill>
              </a:defRPr>
            </a:pPr>
            <a:endParaRPr/>
          </a:p>
        </p:txBody>
      </p:sp>
      <p:sp>
        <p:nvSpPr>
          <p:cNvPr id="96" name="Freeform 3"/>
          <p:cNvSpPr/>
          <p:nvPr/>
        </p:nvSpPr>
        <p:spPr>
          <a:xfrm>
            <a:off x="-13561965" y="-8814269"/>
            <a:ext cx="49227350" cy="49227349"/>
          </a:xfrm>
          <a:prstGeom prst="ellipse">
            <a:avLst/>
          </a:prstGeom>
          <a:gradFill>
            <a:gsLst>
              <a:gs pos="0">
                <a:srgbClr val="0447B1"/>
              </a:gs>
              <a:gs pos="100000">
                <a:srgbClr val="0447B1">
                  <a:alpha val="0"/>
                </a:srgbClr>
              </a:gs>
            </a:gsLst>
          </a:gradFill>
          <a:ln w="12700">
            <a:miter lim="400000"/>
          </a:ln>
        </p:spPr>
        <p:txBody>
          <a:bodyPr lIns="45719" rIns="45719"/>
          <a:lstStyle/>
          <a:p>
            <a:endParaRPr/>
          </a:p>
        </p:txBody>
      </p:sp>
      <p:sp>
        <p:nvSpPr>
          <p:cNvPr id="97" name="Freeform 9"/>
          <p:cNvSpPr/>
          <p:nvPr/>
        </p:nvSpPr>
        <p:spPr>
          <a:xfrm>
            <a:off x="-18179212" y="-8578020"/>
            <a:ext cx="49227350" cy="49227350"/>
          </a:xfrm>
          <a:prstGeom prst="ellipse">
            <a:avLst/>
          </a:prstGeom>
          <a:gradFill>
            <a:gsLst>
              <a:gs pos="0">
                <a:srgbClr val="0447B1"/>
              </a:gs>
              <a:gs pos="100000">
                <a:srgbClr val="0447B1">
                  <a:alpha val="0"/>
                </a:srgbClr>
              </a:gs>
            </a:gsLst>
          </a:gradFill>
          <a:ln w="12700">
            <a:miter lim="400000"/>
          </a:ln>
        </p:spPr>
        <p:txBody>
          <a:bodyPr lIns="45719" rIns="45719"/>
          <a:lstStyle/>
          <a:p>
            <a:endParaRPr/>
          </a:p>
        </p:txBody>
      </p:sp>
      <p:sp>
        <p:nvSpPr>
          <p:cNvPr id="98" name="Freeform 12"/>
          <p:cNvSpPr/>
          <p:nvPr/>
        </p:nvSpPr>
        <p:spPr>
          <a:xfrm>
            <a:off x="-7961650" y="-2383233"/>
            <a:ext cx="35876434" cy="35876435"/>
          </a:xfrm>
          <a:prstGeom prst="ellipse">
            <a:avLst/>
          </a:prstGeom>
          <a:gradFill>
            <a:gsLst>
              <a:gs pos="0">
                <a:srgbClr val="0447B1"/>
              </a:gs>
              <a:gs pos="100000">
                <a:srgbClr val="0447B1">
                  <a:alpha val="0"/>
                </a:srgbClr>
              </a:gs>
            </a:gsLst>
          </a:gradFill>
          <a:ln w="12700">
            <a:miter lim="400000"/>
          </a:ln>
        </p:spPr>
        <p:txBody>
          <a:bodyPr lIns="45719" rIns="45719"/>
          <a:lstStyle/>
          <a:p>
            <a:endParaRPr/>
          </a:p>
        </p:txBody>
      </p:sp>
      <p:sp>
        <p:nvSpPr>
          <p:cNvPr id="99" name="TextBox 23"/>
          <p:cNvSpPr txBox="1"/>
          <p:nvPr/>
        </p:nvSpPr>
        <p:spPr>
          <a:xfrm>
            <a:off x="23793930" y="4815487"/>
            <a:ext cx="24383141" cy="7239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 A Collaborative Experience Between General Surgery and Gynecology in a Multidisciplinary Referral Hospital</a:t>
            </a:r>
          </a:p>
        </p:txBody>
      </p:sp>
      <p:sp>
        <p:nvSpPr>
          <p:cNvPr id="100" name="TextBox 24"/>
          <p:cNvSpPr txBox="1"/>
          <p:nvPr/>
        </p:nvSpPr>
        <p:spPr>
          <a:xfrm>
            <a:off x="27773228" y="13057150"/>
            <a:ext cx="20078540" cy="23488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ts val="18900"/>
              </a:lnSpc>
              <a:defRPr sz="13500" b="1">
                <a:solidFill>
                  <a:srgbClr val="FFFFFF"/>
                </a:solidFill>
              </a:defRPr>
            </a:lvl1pPr>
          </a:lstStyle>
          <a:p>
            <a:r>
              <a:t>Dr. Michele Marini </a:t>
            </a:r>
          </a:p>
        </p:txBody>
      </p:sp>
      <p:sp>
        <p:nvSpPr>
          <p:cNvPr id="101" name="TextBox 29"/>
          <p:cNvSpPr txBox="1"/>
          <p:nvPr/>
        </p:nvSpPr>
        <p:spPr>
          <a:xfrm>
            <a:off x="40947953" y="24498152"/>
            <a:ext cx="7016436" cy="1187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r">
              <a:lnSpc>
                <a:spcPts val="9700"/>
              </a:lnSpc>
              <a:defRPr sz="6900" b="1">
                <a:solidFill>
                  <a:srgbClr val="FFFFFF"/>
                </a:solidFill>
                <a:latin typeface="Barlow Bold"/>
                <a:ea typeface="Barlow Bold"/>
                <a:cs typeface="Barlow Bold"/>
                <a:sym typeface="Barlow Bold"/>
              </a:defRPr>
            </a:lvl1pPr>
          </a:lstStyle>
          <a:p>
            <a:r>
              <a:t>Maggio 2026</a:t>
            </a:r>
          </a:p>
        </p:txBody>
      </p:sp>
      <p:pic>
        <p:nvPicPr>
          <p:cNvPr id="102" name="Immagine 32" descr="Immagine 32"/>
          <p:cNvPicPr>
            <a:picLocks noChangeAspect="1"/>
          </p:cNvPicPr>
          <p:nvPr/>
        </p:nvPicPr>
        <p:blipFill>
          <a:blip r:embed="rId2"/>
          <a:stretch>
            <a:fillRect/>
          </a:stretch>
        </p:blipFill>
        <p:spPr>
          <a:xfrm>
            <a:off x="-2138788" y="-430169"/>
            <a:ext cx="20715196" cy="29310354"/>
          </a:xfrm>
          <a:prstGeom prst="rect">
            <a:avLst/>
          </a:prstGeom>
          <a:ln w="12700">
            <a:miter lim="400000"/>
          </a:ln>
        </p:spPr>
      </p:pic>
      <p:pic>
        <p:nvPicPr>
          <p:cNvPr id="103" name="Immagine 33" descr="Immagine 33"/>
          <p:cNvPicPr>
            <a:picLocks noChangeAspect="1"/>
          </p:cNvPicPr>
          <p:nvPr/>
        </p:nvPicPr>
        <p:blipFill>
          <a:blip r:embed="rId3"/>
          <a:srcRect l="65144" t="6403" r="2293" b="69619"/>
          <a:stretch>
            <a:fillRect/>
          </a:stretch>
        </p:blipFill>
        <p:spPr>
          <a:xfrm rot="5400000">
            <a:off x="5845569" y="12406783"/>
            <a:ext cx="29357647" cy="3668821"/>
          </a:xfrm>
          <a:prstGeom prst="rect">
            <a:avLst/>
          </a:prstGeom>
          <a:ln w="12700">
            <a:miter lim="400000"/>
          </a:ln>
        </p:spPr>
      </p:pic>
      <p:sp>
        <p:nvSpPr>
          <p:cNvPr id="104" name="TextBox 16"/>
          <p:cNvSpPr txBox="1"/>
          <p:nvPr/>
        </p:nvSpPr>
        <p:spPr>
          <a:xfrm>
            <a:off x="25779129" y="17784377"/>
            <a:ext cx="24066737" cy="43354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lgn="r">
              <a:defRPr sz="9800" b="1" i="1">
                <a:solidFill>
                  <a:srgbClr val="0070C0"/>
                </a:solidFill>
              </a:defRPr>
            </a:pPr>
            <a:r>
              <a:t>ASST BERGAMO EST </a:t>
            </a:r>
          </a:p>
          <a:p>
            <a:pPr algn="r">
              <a:defRPr sz="9800" b="1" i="1">
                <a:solidFill>
                  <a:srgbClr val="0070C0"/>
                </a:solidFill>
              </a:defRPr>
            </a:pPr>
            <a:r>
              <a:t>OSPEDALE BOLOGNINI DI SERIATE</a:t>
            </a:r>
          </a:p>
          <a:p>
            <a:pPr algn="r">
              <a:defRPr sz="9800" b="1" i="1">
                <a:solidFill>
                  <a:srgbClr val="0070C0"/>
                </a:solidFill>
              </a:defRPr>
            </a:pPr>
            <a:r>
              <a:t>Direttore Dr. Antonio Piazzini Albani </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8" name="Rettangolo arrotondato 8"/>
          <p:cNvGrpSpPr/>
          <p:nvPr/>
        </p:nvGrpSpPr>
        <p:grpSpPr>
          <a:xfrm>
            <a:off x="1415909" y="5003085"/>
            <a:ext cx="47039954" cy="2099999"/>
            <a:chOff x="0" y="0"/>
            <a:chExt cx="47039953" cy="2099997"/>
          </a:xfrm>
        </p:grpSpPr>
        <p:sp>
          <p:nvSpPr>
            <p:cNvPr id="106" name="Rettangolo arrotondato"/>
            <p:cNvSpPr/>
            <p:nvPr/>
          </p:nvSpPr>
          <p:spPr>
            <a:xfrm flipH="1">
              <a:off x="0" y="0"/>
              <a:ext cx="47039954" cy="2099998"/>
            </a:xfrm>
            <a:prstGeom prst="roundRect">
              <a:avLst>
                <a:gd name="adj" fmla="val 16667"/>
              </a:avLst>
            </a:prstGeom>
            <a:gradFill flip="none" rotWithShape="1">
              <a:gsLst>
                <a:gs pos="0">
                  <a:srgbClr val="0070C0"/>
                </a:gs>
                <a:gs pos="25000">
                  <a:srgbClr val="0066CC"/>
                </a:gs>
                <a:gs pos="64000">
                  <a:srgbClr val="0066CC"/>
                </a:gs>
                <a:gs pos="94000">
                  <a:srgbClr val="FFFFFF"/>
                </a:gs>
              </a:gsLst>
              <a:lin ang="10800000" scaled="0"/>
            </a:gradFill>
            <a:ln w="12700" cap="flat">
              <a:noFill/>
              <a:miter lim="400000"/>
            </a:ln>
            <a:effectLst/>
          </p:spPr>
          <p:txBody>
            <a:bodyPr wrap="square" lIns="45719" tIns="45719" rIns="45719" bIns="45719" numCol="1" anchor="ctr">
              <a:noAutofit/>
            </a:bodyPr>
            <a:lstStyle/>
            <a:p>
              <a:pPr defTabSz="914400">
                <a:defRPr sz="1800">
                  <a:solidFill>
                    <a:srgbClr val="FFFFFF"/>
                  </a:solidFill>
                </a:defRPr>
              </a:pPr>
              <a:endParaRPr/>
            </a:p>
          </p:txBody>
        </p:sp>
        <p:sp>
          <p:nvSpPr>
            <p:cNvPr id="107" name="Abstract"/>
            <p:cNvSpPr txBox="1"/>
            <p:nvPr/>
          </p:nvSpPr>
          <p:spPr>
            <a:xfrm>
              <a:off x="148233" y="374674"/>
              <a:ext cx="46743489" cy="135065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defTabSz="914400">
                <a:defRPr sz="9900">
                  <a:solidFill>
                    <a:srgbClr val="FFFFFF"/>
                  </a:solidFill>
                </a:defRPr>
              </a:lvl1pPr>
            </a:lstStyle>
            <a:p>
              <a:r>
                <a:rPr dirty="0"/>
                <a:t>Abstract</a:t>
              </a:r>
            </a:p>
          </p:txBody>
        </p:sp>
      </p:grpSp>
      <p:sp>
        <p:nvSpPr>
          <p:cNvPr id="109" name="CasellaDiTesto 10"/>
          <p:cNvSpPr txBox="1"/>
          <p:nvPr/>
        </p:nvSpPr>
        <p:spPr>
          <a:xfrm>
            <a:off x="11271646" y="2457054"/>
            <a:ext cx="36448526"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10"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sp>
        <p:nvSpPr>
          <p:cNvPr id="111" name="Rettangolo arrotondato 8"/>
          <p:cNvSpPr/>
          <p:nvPr/>
        </p:nvSpPr>
        <p:spPr>
          <a:xfrm>
            <a:off x="18269982" y="24953067"/>
            <a:ext cx="30659971" cy="1889999"/>
          </a:xfrm>
          <a:prstGeom prst="roundRect">
            <a:avLst>
              <a:gd name="adj" fmla="val 16667"/>
            </a:avLst>
          </a:prstGeom>
          <a:gradFill>
            <a:gsLst>
              <a:gs pos="0">
                <a:srgbClr val="0070C0"/>
              </a:gs>
              <a:gs pos="25000">
                <a:srgbClr val="0066CC"/>
              </a:gs>
              <a:gs pos="64000">
                <a:srgbClr val="0066CC"/>
              </a:gs>
              <a:gs pos="94000">
                <a:srgbClr val="FFFFFF"/>
              </a:gs>
            </a:gsLst>
            <a:lin ang="10800000"/>
          </a:gradFill>
          <a:ln w="12700">
            <a:miter lim="400000"/>
          </a:ln>
        </p:spPr>
        <p:txBody>
          <a:bodyPr lIns="45719" rIns="45719" anchor="ctr"/>
          <a:lstStyle/>
          <a:p>
            <a:pPr algn="ctr" defTabSz="914400">
              <a:defRPr>
                <a:solidFill>
                  <a:srgbClr val="FFFFFF"/>
                </a:solidFill>
              </a:defRPr>
            </a:pPr>
            <a:endParaRPr/>
          </a:p>
        </p:txBody>
      </p:sp>
      <p:pic>
        <p:nvPicPr>
          <p:cNvPr id="112" name="Immagine 13" descr="Immagine 13"/>
          <p:cNvPicPr>
            <a:picLocks noChangeAspect="1"/>
          </p:cNvPicPr>
          <p:nvPr/>
        </p:nvPicPr>
        <p:blipFill>
          <a:blip r:embed="rId2"/>
          <a:srcRect l="3272" t="11013" r="43013" b="29359"/>
          <a:stretch>
            <a:fillRect/>
          </a:stretch>
        </p:blipFill>
        <p:spPr>
          <a:xfrm>
            <a:off x="839999" y="24300022"/>
            <a:ext cx="15119986" cy="3196096"/>
          </a:xfrm>
          <a:prstGeom prst="rect">
            <a:avLst/>
          </a:prstGeom>
          <a:ln w="12700">
            <a:miter lim="400000"/>
          </a:ln>
        </p:spPr>
      </p:pic>
      <p:sp>
        <p:nvSpPr>
          <p:cNvPr id="113" name="Background…"/>
          <p:cNvSpPr txBox="1"/>
          <p:nvPr/>
        </p:nvSpPr>
        <p:spPr>
          <a:xfrm>
            <a:off x="1564142" y="7622759"/>
            <a:ext cx="47514044" cy="158094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spcBef>
                <a:spcPts val="1400"/>
              </a:spcBef>
              <a:defRPr sz="5000" b="1">
                <a:latin typeface="+mn-lt"/>
                <a:ea typeface="+mn-ea"/>
                <a:cs typeface="+mn-cs"/>
                <a:sym typeface="Times Roman"/>
              </a:defRPr>
            </a:pPr>
            <a:r>
              <a:rPr sz="5400" dirty="0"/>
              <a:t>Background</a:t>
            </a:r>
          </a:p>
          <a:p>
            <a:pPr defTabSz="457200">
              <a:spcBef>
                <a:spcPts val="1200"/>
              </a:spcBef>
              <a:defRPr sz="5000">
                <a:latin typeface="+mn-lt"/>
                <a:ea typeface="+mn-ea"/>
                <a:cs typeface="+mn-cs"/>
                <a:sym typeface="Times Roman"/>
              </a:defRPr>
            </a:pPr>
            <a:r>
              <a:rPr sz="5400" dirty="0"/>
              <a:t>Advanced and metastatic ovarian cancer frequently requires extensive cytoreductive surgery, often involving the gastrointestinal tract. Achieving complete cytoreduction while maintaining acceptable morbidity represents a major challenge and supports the need for a structured multidisciplinary surgical approach</a:t>
            </a:r>
          </a:p>
          <a:p>
            <a:pPr defTabSz="457200">
              <a:spcBef>
                <a:spcPts val="1400"/>
              </a:spcBef>
              <a:defRPr sz="5000" b="1">
                <a:latin typeface="+mn-lt"/>
                <a:ea typeface="+mn-ea"/>
                <a:cs typeface="+mn-cs"/>
                <a:sym typeface="Times Roman"/>
              </a:defRPr>
            </a:pPr>
            <a:r>
              <a:rPr sz="5400" dirty="0"/>
              <a:t>Materials and Methods</a:t>
            </a:r>
          </a:p>
          <a:p>
            <a:pPr defTabSz="457200">
              <a:spcBef>
                <a:spcPts val="1200"/>
              </a:spcBef>
              <a:defRPr sz="5000">
                <a:latin typeface="+mn-lt"/>
                <a:ea typeface="+mn-ea"/>
                <a:cs typeface="+mn-cs"/>
                <a:sym typeface="Times Roman"/>
              </a:defRPr>
            </a:pPr>
            <a:r>
              <a:rPr sz="5400" dirty="0"/>
              <a:t>We conducted a retrospective analysis of all consecutive patients with advanced ovarian cancer who underwent cytoreductive surgery with combined involvement of Gynecology and General Surgery at our multidisciplinary referral hospital in 2025.</a:t>
            </a:r>
          </a:p>
          <a:p>
            <a:pPr defTabSz="457200">
              <a:spcBef>
                <a:spcPts val="1200"/>
              </a:spcBef>
              <a:defRPr sz="5000">
                <a:latin typeface="+mn-lt"/>
                <a:ea typeface="+mn-ea"/>
                <a:cs typeface="+mn-cs"/>
                <a:sym typeface="Times Roman"/>
              </a:defRPr>
            </a:pPr>
            <a:r>
              <a:rPr sz="5400" dirty="0"/>
              <a:t>A total of 16 patients were included. Median age was 67 years (range 49-82). According to FIGO classification, 4 patients had stage III disease and 6 patients stage IV.</a:t>
            </a:r>
          </a:p>
          <a:p>
            <a:pPr defTabSz="457200">
              <a:spcBef>
                <a:spcPts val="1200"/>
              </a:spcBef>
              <a:defRPr sz="5000">
                <a:latin typeface="+mn-lt"/>
                <a:ea typeface="+mn-ea"/>
                <a:cs typeface="+mn-cs"/>
                <a:sym typeface="Times Roman"/>
              </a:defRPr>
            </a:pPr>
            <a:r>
              <a:rPr sz="5400" dirty="0"/>
              <a:t>Gastrointestinal involvement requiring bowel resection was present in 6 cases. Surgical procedures included rectosigmoid resection, colonic resection, and small bowel resection</a:t>
            </a:r>
          </a:p>
          <a:p>
            <a:pPr defTabSz="457200">
              <a:spcBef>
                <a:spcPts val="1200"/>
              </a:spcBef>
              <a:defRPr sz="5000">
                <a:latin typeface="+mn-lt"/>
                <a:ea typeface="+mn-ea"/>
                <a:cs typeface="+mn-cs"/>
                <a:sym typeface="Times Roman"/>
              </a:defRPr>
            </a:pPr>
            <a:r>
              <a:rPr sz="5400" dirty="0"/>
              <a:t>Primary endpoints were completeness of cytoreduction (R0/R1), postoperative morbidity according to the </a:t>
            </a:r>
            <a:r>
              <a:rPr sz="5400" dirty="0" err="1"/>
              <a:t>Clavien</a:t>
            </a:r>
            <a:r>
              <a:rPr sz="5400" dirty="0"/>
              <a:t>–Dindo classification, and 30-day mortality. </a:t>
            </a:r>
          </a:p>
          <a:p>
            <a:pPr defTabSz="457200">
              <a:spcBef>
                <a:spcPts val="1200"/>
              </a:spcBef>
              <a:defRPr sz="5000" b="1">
                <a:latin typeface="+mn-lt"/>
                <a:ea typeface="+mn-ea"/>
                <a:cs typeface="+mn-cs"/>
                <a:sym typeface="Times Roman"/>
              </a:defRPr>
            </a:pPr>
            <a:r>
              <a:rPr sz="5400" dirty="0"/>
              <a:t>Results </a:t>
            </a:r>
          </a:p>
          <a:p>
            <a:pPr defTabSz="457200">
              <a:spcBef>
                <a:spcPts val="1200"/>
              </a:spcBef>
              <a:defRPr sz="5000" b="1">
                <a:latin typeface="+mn-lt"/>
                <a:ea typeface="+mn-ea"/>
                <a:cs typeface="+mn-cs"/>
                <a:sym typeface="Times Roman"/>
              </a:defRPr>
            </a:pPr>
            <a:r>
              <a:rPr sz="5400" b="0" dirty="0"/>
              <a:t>Complete macroscopic cytoreduction (R0) was achieved in 100% of patients. Major postoperative complications (</a:t>
            </a:r>
            <a:r>
              <a:rPr sz="5400" b="0" dirty="0" err="1"/>
              <a:t>Clavien</a:t>
            </a:r>
            <a:r>
              <a:rPr sz="5400" b="0" dirty="0"/>
              <a:t>–Dindo ≥ III) were not reported. Anastomotic leakage and 30 - days mortality were not recorded. </a:t>
            </a:r>
          </a:p>
          <a:p>
            <a:pPr defTabSz="457200">
              <a:spcBef>
                <a:spcPts val="1400"/>
              </a:spcBef>
              <a:defRPr sz="5000" b="1">
                <a:latin typeface="+mn-lt"/>
                <a:ea typeface="+mn-ea"/>
                <a:cs typeface="+mn-cs"/>
                <a:sym typeface="Times Roman"/>
              </a:defRPr>
            </a:pPr>
            <a:r>
              <a:rPr sz="5400" dirty="0"/>
              <a:t>Conclusions</a:t>
            </a:r>
          </a:p>
          <a:p>
            <a:pPr defTabSz="457200">
              <a:spcBef>
                <a:spcPts val="1200"/>
              </a:spcBef>
              <a:defRPr sz="5000">
                <a:latin typeface="+mn-lt"/>
                <a:ea typeface="+mn-ea"/>
                <a:cs typeface="+mn-cs"/>
                <a:sym typeface="Times Roman"/>
              </a:defRPr>
            </a:pPr>
            <a:r>
              <a:rPr sz="5400" dirty="0"/>
              <a:t>In a multidisciplinary referral hospital, a structured collaboration between Gynecology and General Surgery allows safe and effective management of metastatic ovarian cancer. This integrated surgical approach achieves high rates of complete cytoreduction with acceptable morbidity and supports its role as a standard strategy for complex ovarian cancer surgery in selected cases</a:t>
            </a:r>
            <a:r>
              <a:rPr sz="2000" dirty="0"/>
              <a:t>.</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Rettangolo arrotondato 8"/>
          <p:cNvGrpSpPr/>
          <p:nvPr/>
        </p:nvGrpSpPr>
        <p:grpSpPr>
          <a:xfrm>
            <a:off x="1392846" y="5087834"/>
            <a:ext cx="47177240" cy="2099999"/>
            <a:chOff x="0" y="0"/>
            <a:chExt cx="47177237" cy="2099997"/>
          </a:xfrm>
        </p:grpSpPr>
        <p:sp>
          <p:nvSpPr>
            <p:cNvPr id="115" name="Rettangolo arrotondato"/>
            <p:cNvSpPr/>
            <p:nvPr/>
          </p:nvSpPr>
          <p:spPr>
            <a:xfrm flipH="1">
              <a:off x="0" y="0"/>
              <a:ext cx="47039954" cy="2099998"/>
            </a:xfrm>
            <a:prstGeom prst="roundRect">
              <a:avLst>
                <a:gd name="adj" fmla="val 16667"/>
              </a:avLst>
            </a:prstGeom>
            <a:gradFill flip="none" rotWithShape="1">
              <a:gsLst>
                <a:gs pos="0">
                  <a:srgbClr val="0070C0"/>
                </a:gs>
                <a:gs pos="25000">
                  <a:srgbClr val="0066CC"/>
                </a:gs>
                <a:gs pos="64000">
                  <a:srgbClr val="0066CC"/>
                </a:gs>
                <a:gs pos="94000">
                  <a:srgbClr val="FFFFFF"/>
                </a:gs>
              </a:gsLst>
              <a:lin ang="10800000" scaled="0"/>
            </a:gradFill>
            <a:ln w="12700" cap="flat">
              <a:noFill/>
              <a:miter lim="400000"/>
            </a:ln>
            <a:effectLst/>
          </p:spPr>
          <p:txBody>
            <a:bodyPr wrap="square" lIns="45719" tIns="45719" rIns="45719" bIns="45719" numCol="1" anchor="ctr">
              <a:noAutofit/>
            </a:bodyPr>
            <a:lstStyle/>
            <a:p>
              <a:pPr defTabSz="914400">
                <a:defRPr sz="1800">
                  <a:solidFill>
                    <a:srgbClr val="FFFFFF"/>
                  </a:solidFill>
                </a:defRPr>
              </a:pPr>
              <a:endParaRPr/>
            </a:p>
          </p:txBody>
        </p:sp>
        <p:sp>
          <p:nvSpPr>
            <p:cNvPr id="116" name="The Rationale for a Surgical Collaboration Between Gynecology and General Surgery"/>
            <p:cNvSpPr txBox="1"/>
            <p:nvPr/>
          </p:nvSpPr>
          <p:spPr>
            <a:xfrm>
              <a:off x="433750" y="445478"/>
              <a:ext cx="46743488" cy="12090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defTabSz="457200">
                <a:spcBef>
                  <a:spcPts val="1200"/>
                </a:spcBef>
                <a:defRPr sz="7300" b="1">
                  <a:solidFill>
                    <a:srgbClr val="FFFFFF"/>
                  </a:solidFill>
                  <a:latin typeface="+mn-lt"/>
                  <a:ea typeface="+mn-ea"/>
                  <a:cs typeface="+mn-cs"/>
                  <a:sym typeface="Times Roman"/>
                </a:defRPr>
              </a:lvl1pPr>
            </a:lstStyle>
            <a:p>
              <a:r>
                <a:t>The Rationale for a Surgical Collaboration Between Gynecology and General Surgery</a:t>
              </a:r>
            </a:p>
          </p:txBody>
        </p:sp>
      </p:grpSp>
      <p:sp>
        <p:nvSpPr>
          <p:cNvPr id="118" name="CasellaDiTesto 10"/>
          <p:cNvSpPr txBox="1"/>
          <p:nvPr/>
        </p:nvSpPr>
        <p:spPr>
          <a:xfrm>
            <a:off x="11271646" y="2457054"/>
            <a:ext cx="36448527"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19"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pic>
        <p:nvPicPr>
          <p:cNvPr id="120" name="Immagine 13" descr="Immagine 13"/>
          <p:cNvPicPr>
            <a:picLocks noChangeAspect="1"/>
          </p:cNvPicPr>
          <p:nvPr/>
        </p:nvPicPr>
        <p:blipFill>
          <a:blip r:embed="rId2"/>
          <a:srcRect l="3272" t="11013" r="43013" b="29359"/>
          <a:stretch>
            <a:fillRect/>
          </a:stretch>
        </p:blipFill>
        <p:spPr>
          <a:xfrm>
            <a:off x="839999" y="24300022"/>
            <a:ext cx="15119985" cy="3196096"/>
          </a:xfrm>
          <a:prstGeom prst="rect">
            <a:avLst/>
          </a:prstGeom>
          <a:ln w="12700">
            <a:miter lim="400000"/>
          </a:ln>
        </p:spPr>
      </p:pic>
      <p:pic>
        <p:nvPicPr>
          <p:cNvPr id="121" name="Galleria immagini" descr="Galleria immagini"/>
          <p:cNvPicPr>
            <a:picLocks noChangeAspect="1"/>
          </p:cNvPicPr>
          <p:nvPr/>
        </p:nvPicPr>
        <p:blipFill>
          <a:blip r:embed="rId3"/>
          <a:srcRect t="2151" b="2151"/>
          <a:stretch>
            <a:fillRect/>
          </a:stretch>
        </p:blipFill>
        <p:spPr>
          <a:xfrm>
            <a:off x="1947184" y="8279373"/>
            <a:ext cx="29267330" cy="19027517"/>
          </a:xfrm>
          <a:prstGeom prst="rect">
            <a:avLst/>
          </a:prstGeom>
          <a:ln w="12700">
            <a:miter lim="400000"/>
          </a:ln>
        </p:spPr>
      </p:pic>
      <p:pic>
        <p:nvPicPr>
          <p:cNvPr id="122" name="Screenshot 2026-01-09 alle 21.09.28.png" descr="Screenshot 2026-01-09 alle 21.09.28.png"/>
          <p:cNvPicPr>
            <a:picLocks noChangeAspect="1"/>
          </p:cNvPicPr>
          <p:nvPr/>
        </p:nvPicPr>
        <p:blipFill>
          <a:blip r:embed="rId4"/>
          <a:stretch>
            <a:fillRect/>
          </a:stretch>
        </p:blipFill>
        <p:spPr>
          <a:xfrm>
            <a:off x="33861857" y="8563795"/>
            <a:ext cx="11718606" cy="19269897"/>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CasellaDiTesto 10"/>
          <p:cNvSpPr txBox="1"/>
          <p:nvPr/>
        </p:nvSpPr>
        <p:spPr>
          <a:xfrm>
            <a:off x="11271646" y="2457054"/>
            <a:ext cx="36448527"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25"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pic>
        <p:nvPicPr>
          <p:cNvPr id="126" name="Immagine 13" descr="Immagine 13"/>
          <p:cNvPicPr>
            <a:picLocks noChangeAspect="1"/>
          </p:cNvPicPr>
          <p:nvPr/>
        </p:nvPicPr>
        <p:blipFill>
          <a:blip r:embed="rId2"/>
          <a:srcRect l="3272" t="11013" r="43013" b="29359"/>
          <a:stretch>
            <a:fillRect/>
          </a:stretch>
        </p:blipFill>
        <p:spPr>
          <a:xfrm>
            <a:off x="839999" y="24300022"/>
            <a:ext cx="15119985" cy="3196096"/>
          </a:xfrm>
          <a:prstGeom prst="rect">
            <a:avLst/>
          </a:prstGeom>
          <a:ln w="12700">
            <a:miter lim="400000"/>
          </a:ln>
        </p:spPr>
      </p:pic>
      <p:pic>
        <p:nvPicPr>
          <p:cNvPr id="127" name="Galleria immagini" descr="Galleria immagini"/>
          <p:cNvPicPr>
            <a:picLocks noChangeAspect="1"/>
          </p:cNvPicPr>
          <p:nvPr/>
        </p:nvPicPr>
        <p:blipFill>
          <a:blip r:embed="rId3"/>
          <a:srcRect t="357" b="357"/>
          <a:stretch>
            <a:fillRect/>
          </a:stretch>
        </p:blipFill>
        <p:spPr>
          <a:xfrm>
            <a:off x="1792902" y="11718204"/>
            <a:ext cx="23680988" cy="12882228"/>
          </a:xfrm>
          <a:prstGeom prst="rect">
            <a:avLst/>
          </a:prstGeom>
          <a:ln w="12700">
            <a:miter lim="400000"/>
          </a:ln>
        </p:spPr>
      </p:pic>
      <p:pic>
        <p:nvPicPr>
          <p:cNvPr id="128" name="Screenshot 2026-01-09 alle 20.20.08.png" descr="Screenshot 2026-01-09 alle 20.20.08.png"/>
          <p:cNvPicPr>
            <a:picLocks noChangeAspect="1"/>
          </p:cNvPicPr>
          <p:nvPr/>
        </p:nvPicPr>
        <p:blipFill>
          <a:blip r:embed="rId4"/>
          <a:stretch>
            <a:fillRect/>
          </a:stretch>
        </p:blipFill>
        <p:spPr>
          <a:xfrm>
            <a:off x="1550877" y="5865996"/>
            <a:ext cx="24165038" cy="5245582"/>
          </a:xfrm>
          <a:prstGeom prst="rect">
            <a:avLst/>
          </a:prstGeom>
          <a:ln w="12700">
            <a:miter lim="400000"/>
          </a:ln>
          <a:effectLst>
            <a:outerShdw blurRad="254000" dist="127000" dir="16200000" rotWithShape="0">
              <a:srgbClr val="000000">
                <a:alpha val="70000"/>
              </a:srgbClr>
            </a:outerShdw>
          </a:effectLst>
        </p:spPr>
      </p:pic>
      <p:pic>
        <p:nvPicPr>
          <p:cNvPr id="129" name="Screenshot 2026-01-09 alle 20.33.21.png" descr="Screenshot 2026-01-09 alle 20.33.21.png"/>
          <p:cNvPicPr>
            <a:picLocks noChangeAspect="1"/>
          </p:cNvPicPr>
          <p:nvPr/>
        </p:nvPicPr>
        <p:blipFill>
          <a:blip r:embed="rId5"/>
          <a:stretch>
            <a:fillRect/>
          </a:stretch>
        </p:blipFill>
        <p:spPr>
          <a:xfrm>
            <a:off x="27428666" y="4961459"/>
            <a:ext cx="20928816" cy="6673968"/>
          </a:xfrm>
          <a:prstGeom prst="rect">
            <a:avLst/>
          </a:prstGeom>
          <a:ln w="12700">
            <a:miter lim="400000"/>
          </a:ln>
        </p:spPr>
      </p:pic>
      <p:pic>
        <p:nvPicPr>
          <p:cNvPr id="130" name="Screenshot 2026-01-09 alle 20.35.14.png" descr="Screenshot 2026-01-09 alle 20.35.14.png"/>
          <p:cNvPicPr>
            <a:picLocks noChangeAspect="1"/>
          </p:cNvPicPr>
          <p:nvPr/>
        </p:nvPicPr>
        <p:blipFill>
          <a:blip r:embed="rId6"/>
          <a:stretch>
            <a:fillRect/>
          </a:stretch>
        </p:blipFill>
        <p:spPr>
          <a:xfrm>
            <a:off x="27551576" y="12076116"/>
            <a:ext cx="20132588" cy="10562838"/>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4" name="Rettangolo arrotondato 8"/>
          <p:cNvGrpSpPr/>
          <p:nvPr/>
        </p:nvGrpSpPr>
        <p:grpSpPr>
          <a:xfrm>
            <a:off x="1345260" y="5820038"/>
            <a:ext cx="47177240" cy="2099999"/>
            <a:chOff x="0" y="0"/>
            <a:chExt cx="47177237" cy="2099997"/>
          </a:xfrm>
        </p:grpSpPr>
        <p:sp>
          <p:nvSpPr>
            <p:cNvPr id="132" name="Rettangolo arrotondato"/>
            <p:cNvSpPr/>
            <p:nvPr/>
          </p:nvSpPr>
          <p:spPr>
            <a:xfrm flipH="1">
              <a:off x="0" y="0"/>
              <a:ext cx="47039954" cy="2099998"/>
            </a:xfrm>
            <a:prstGeom prst="roundRect">
              <a:avLst>
                <a:gd name="adj" fmla="val 16667"/>
              </a:avLst>
            </a:prstGeom>
            <a:gradFill flip="none" rotWithShape="1">
              <a:gsLst>
                <a:gs pos="0">
                  <a:srgbClr val="0070C0"/>
                </a:gs>
                <a:gs pos="25000">
                  <a:srgbClr val="0066CC"/>
                </a:gs>
                <a:gs pos="64000">
                  <a:srgbClr val="0066CC"/>
                </a:gs>
                <a:gs pos="94000">
                  <a:srgbClr val="FFFFFF"/>
                </a:gs>
              </a:gsLst>
              <a:lin ang="10800000" scaled="0"/>
            </a:gradFill>
            <a:ln w="12700" cap="flat">
              <a:noFill/>
              <a:miter lim="400000"/>
            </a:ln>
            <a:effectLst/>
          </p:spPr>
          <p:txBody>
            <a:bodyPr wrap="square" lIns="45719" tIns="45719" rIns="45719" bIns="45719" numCol="1" anchor="ctr">
              <a:noAutofit/>
            </a:bodyPr>
            <a:lstStyle/>
            <a:p>
              <a:pPr defTabSz="914400">
                <a:defRPr sz="1800">
                  <a:solidFill>
                    <a:srgbClr val="FFFFFF"/>
                  </a:solidFill>
                </a:defRPr>
              </a:pPr>
              <a:endParaRPr/>
            </a:p>
          </p:txBody>
        </p:sp>
        <p:sp>
          <p:nvSpPr>
            <p:cNvPr id="133" name="The Rationale for a Surgical Collaboration Between Gynecology and General Surgery"/>
            <p:cNvSpPr txBox="1"/>
            <p:nvPr/>
          </p:nvSpPr>
          <p:spPr>
            <a:xfrm>
              <a:off x="433750" y="445478"/>
              <a:ext cx="46743488" cy="12090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defTabSz="457200">
                <a:spcBef>
                  <a:spcPts val="1200"/>
                </a:spcBef>
                <a:defRPr sz="7300" b="1">
                  <a:solidFill>
                    <a:srgbClr val="FFFFFF"/>
                  </a:solidFill>
                  <a:latin typeface="+mn-lt"/>
                  <a:ea typeface="+mn-ea"/>
                  <a:cs typeface="+mn-cs"/>
                  <a:sym typeface="Times Roman"/>
                </a:defRPr>
              </a:lvl1pPr>
            </a:lstStyle>
            <a:p>
              <a:r>
                <a:t>The Rationale for a Surgical Collaboration Between Gynecology and General Surgery</a:t>
              </a:r>
            </a:p>
          </p:txBody>
        </p:sp>
      </p:grpSp>
      <p:sp>
        <p:nvSpPr>
          <p:cNvPr id="135" name="CasellaDiTesto 10"/>
          <p:cNvSpPr txBox="1"/>
          <p:nvPr/>
        </p:nvSpPr>
        <p:spPr>
          <a:xfrm>
            <a:off x="11271646" y="2457054"/>
            <a:ext cx="36448527"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36"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pic>
        <p:nvPicPr>
          <p:cNvPr id="137" name="Immagine 13" descr="Immagine 13"/>
          <p:cNvPicPr>
            <a:picLocks noChangeAspect="1"/>
          </p:cNvPicPr>
          <p:nvPr/>
        </p:nvPicPr>
        <p:blipFill>
          <a:blip r:embed="rId2"/>
          <a:srcRect l="3272" t="11013" r="43013" b="29359"/>
          <a:stretch>
            <a:fillRect/>
          </a:stretch>
        </p:blipFill>
        <p:spPr>
          <a:xfrm>
            <a:off x="34245388" y="24254435"/>
            <a:ext cx="15119985" cy="3196096"/>
          </a:xfrm>
          <a:prstGeom prst="rect">
            <a:avLst/>
          </a:prstGeom>
          <a:ln w="12700">
            <a:miter lim="400000"/>
          </a:ln>
        </p:spPr>
      </p:pic>
      <p:pic>
        <p:nvPicPr>
          <p:cNvPr id="138" name="Screenshot 2026-01-09 alle 20.31.13.png" descr="Screenshot 2026-01-09 alle 20.31.13.png"/>
          <p:cNvPicPr>
            <a:picLocks noChangeAspect="1"/>
          </p:cNvPicPr>
          <p:nvPr/>
        </p:nvPicPr>
        <p:blipFill>
          <a:blip r:embed="rId3"/>
          <a:stretch>
            <a:fillRect/>
          </a:stretch>
        </p:blipFill>
        <p:spPr>
          <a:prstGeom prst="rect">
            <a:avLst/>
          </a:prstGeom>
          <a:ln w="12700">
            <a:miter lim="400000"/>
          </a:ln>
        </p:spPr>
      </p:pic>
      <p:pic>
        <p:nvPicPr>
          <p:cNvPr id="139" name="Screenshot 2026-01-09 alle 20.41.54.png" descr="Screenshot 2026-01-09 alle 20.41.54.png"/>
          <p:cNvPicPr>
            <a:picLocks noChangeAspect="1"/>
          </p:cNvPicPr>
          <p:nvPr/>
        </p:nvPicPr>
        <p:blipFill>
          <a:blip r:embed="rId4"/>
          <a:stretch>
            <a:fillRect/>
          </a:stretch>
        </p:blipFill>
        <p:spPr>
          <a:xfrm>
            <a:off x="2356869" y="15751672"/>
            <a:ext cx="30570284" cy="10232597"/>
          </a:xfrm>
          <a:prstGeom prst="rect">
            <a:avLst/>
          </a:prstGeom>
          <a:ln w="12700">
            <a:miter lim="400000"/>
          </a:ln>
        </p:spPr>
      </p:pic>
      <p:pic>
        <p:nvPicPr>
          <p:cNvPr id="140" name="Screenshot 2026-01-09 alle 20.41.22.png" descr="Screenshot 2026-01-09 alle 20.41.22.png"/>
          <p:cNvPicPr>
            <a:picLocks noChangeAspect="1"/>
          </p:cNvPicPr>
          <p:nvPr/>
        </p:nvPicPr>
        <p:blipFill>
          <a:blip r:embed="rId5"/>
          <a:stretch>
            <a:fillRect/>
          </a:stretch>
        </p:blipFill>
        <p:spPr>
          <a:xfrm>
            <a:off x="2526633" y="8529429"/>
            <a:ext cx="27681155" cy="7136298"/>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CasellaDiTesto 10"/>
          <p:cNvSpPr txBox="1"/>
          <p:nvPr/>
        </p:nvSpPr>
        <p:spPr>
          <a:xfrm>
            <a:off x="11271646" y="2457054"/>
            <a:ext cx="36448527"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43"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pic>
        <p:nvPicPr>
          <p:cNvPr id="144" name="Immagine 13" descr="Immagine 13"/>
          <p:cNvPicPr>
            <a:picLocks noChangeAspect="1"/>
          </p:cNvPicPr>
          <p:nvPr/>
        </p:nvPicPr>
        <p:blipFill>
          <a:blip r:embed="rId2"/>
          <a:srcRect l="3272" t="11013" r="43013" b="29359"/>
          <a:stretch>
            <a:fillRect/>
          </a:stretch>
        </p:blipFill>
        <p:spPr>
          <a:xfrm>
            <a:off x="34245388" y="24254436"/>
            <a:ext cx="15119986" cy="3196096"/>
          </a:xfrm>
          <a:prstGeom prst="rect">
            <a:avLst/>
          </a:prstGeom>
          <a:ln w="12700">
            <a:miter lim="400000"/>
          </a:ln>
        </p:spPr>
      </p:pic>
      <p:pic>
        <p:nvPicPr>
          <p:cNvPr id="145" name="Screenshot 2026-01-09 alle 20.31.13.png" descr="Screenshot 2026-01-09 alle 20.31.13.png"/>
          <p:cNvPicPr>
            <a:picLocks noChangeAspect="1"/>
          </p:cNvPicPr>
          <p:nvPr/>
        </p:nvPicPr>
        <p:blipFill>
          <a:blip r:embed="rId3"/>
          <a:stretch>
            <a:fillRect/>
          </a:stretch>
        </p:blipFill>
        <p:spPr>
          <a:prstGeom prst="rect">
            <a:avLst/>
          </a:prstGeom>
          <a:ln w="12700">
            <a:miter lim="400000"/>
          </a:ln>
        </p:spPr>
      </p:pic>
      <p:sp>
        <p:nvSpPr>
          <p:cNvPr id="146" name="Of 16 patients, 6 were treated with a combined cytoreductive surgical approach.…"/>
          <p:cNvSpPr txBox="1"/>
          <p:nvPr/>
        </p:nvSpPr>
        <p:spPr>
          <a:xfrm>
            <a:off x="1365145" y="7255716"/>
            <a:ext cx="30857823" cy="15534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defTabSz="457200">
              <a:spcBef>
                <a:spcPts val="1200"/>
              </a:spcBef>
              <a:defRPr sz="7300">
                <a:latin typeface="+mn-lt"/>
                <a:ea typeface="+mn-ea"/>
                <a:cs typeface="+mn-cs"/>
                <a:sym typeface="Times Roman"/>
              </a:defRPr>
            </a:pPr>
            <a:r>
              <a:t>Of 16 patients, 6 were treated with a combined cytoreductive surgical approach.</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Four patients underwent sigmoidectomy, of whom two had a protective ileostomy; one underwent ileal resection with right hemicolectomy and removal of diaphragmatic nodules; and one underwent sigmoidectomy combined with ileal resection.</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All patients were classified as R0, with no severe postoperative complications (Clavien-Dindo &gt; 3) and no 30-day mortality recorded.</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Four postoperative cases of anemia requiring blood transfusion were recorded, as well as one case of infected ascites due to Staphylococcus, which was managed conservatively.</a:t>
            </a:r>
          </a:p>
        </p:txBody>
      </p:sp>
      <p:grpSp>
        <p:nvGrpSpPr>
          <p:cNvPr id="149" name="WhatsApp Image 2025-09-29 at 14.01.51.jpeg"/>
          <p:cNvGrpSpPr/>
          <p:nvPr/>
        </p:nvGrpSpPr>
        <p:grpSpPr>
          <a:xfrm>
            <a:off x="33016200" y="6769925"/>
            <a:ext cx="15955505" cy="14895450"/>
            <a:chOff x="0" y="0"/>
            <a:chExt cx="15955503" cy="14895448"/>
          </a:xfrm>
        </p:grpSpPr>
        <p:pic>
          <p:nvPicPr>
            <p:cNvPr id="148" name="WhatsApp Image 2025-09-29 at 14.01.51.jpeg" descr="WhatsApp Image 2025-09-29 at 14.01.51.jpeg"/>
            <p:cNvPicPr>
              <a:picLocks noChangeAspect="1"/>
            </p:cNvPicPr>
            <p:nvPr/>
          </p:nvPicPr>
          <p:blipFill>
            <a:blip r:embed="rId4"/>
            <a:stretch>
              <a:fillRect/>
            </a:stretch>
          </p:blipFill>
          <p:spPr>
            <a:xfrm>
              <a:off x="203200" y="203200"/>
              <a:ext cx="15549104" cy="14450949"/>
            </a:xfrm>
            <a:prstGeom prst="rect">
              <a:avLst/>
            </a:prstGeom>
            <a:ln>
              <a:noFill/>
            </a:ln>
            <a:effectLst/>
          </p:spPr>
        </p:pic>
        <p:pic>
          <p:nvPicPr>
            <p:cNvPr id="147" name="WhatsApp Image 2025-09-29 at 14.01.51.jpeg" descr="WhatsApp Image 2025-09-29 at 14.01.51.jpeg"/>
            <p:cNvPicPr>
              <a:picLocks/>
            </p:cNvPicPr>
            <p:nvPr/>
          </p:nvPicPr>
          <p:blipFill>
            <a:blip r:embed="rId5"/>
            <a:stretch>
              <a:fillRect/>
            </a:stretch>
          </p:blipFill>
          <p:spPr>
            <a:xfrm>
              <a:off x="0" y="0"/>
              <a:ext cx="15955504" cy="14895449"/>
            </a:xfrm>
            <a:prstGeom prst="rect">
              <a:avLst/>
            </a:prstGeom>
            <a:effectLst/>
          </p:spPr>
        </p:pic>
      </p:gr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CasellaDiTesto 10"/>
          <p:cNvSpPr txBox="1"/>
          <p:nvPr/>
        </p:nvSpPr>
        <p:spPr>
          <a:xfrm>
            <a:off x="11271646" y="2457054"/>
            <a:ext cx="36448527" cy="1539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spcBef>
                <a:spcPts val="1400"/>
              </a:spcBef>
              <a:defRPr sz="9400" b="1">
                <a:solidFill>
                  <a:srgbClr val="2E6BBE"/>
                </a:solidFill>
                <a:latin typeface="+mn-lt"/>
                <a:ea typeface="+mn-ea"/>
                <a:cs typeface="+mn-cs"/>
                <a:sym typeface="Times Roman"/>
              </a:defRPr>
            </a:lvl1pPr>
          </a:lstStyle>
          <a:p>
            <a:r>
              <a:t>Multidisciplinary Surgical Management of Metastatic Ovarian Cancer</a:t>
            </a:r>
          </a:p>
        </p:txBody>
      </p:sp>
      <p:sp>
        <p:nvSpPr>
          <p:cNvPr id="152" name="Rettangolo con angoli arrotondati 12"/>
          <p:cNvSpPr/>
          <p:nvPr/>
        </p:nvSpPr>
        <p:spPr>
          <a:xfrm>
            <a:off x="1345261" y="2250044"/>
            <a:ext cx="9449991" cy="2099996"/>
          </a:xfrm>
          <a:prstGeom prst="roundRect">
            <a:avLst>
              <a:gd name="adj" fmla="val 16667"/>
            </a:avLst>
          </a:prstGeom>
          <a:solidFill>
            <a:srgbClr val="0070C0"/>
          </a:solidFill>
          <a:ln w="12700">
            <a:miter lim="400000"/>
          </a:ln>
          <a:effectLst>
            <a:outerShdw blurRad="50800" dist="38100" dir="2700000" rotWithShape="0">
              <a:srgbClr val="000000">
                <a:alpha val="40000"/>
              </a:srgbClr>
            </a:outerShdw>
          </a:effectLst>
        </p:spPr>
        <p:txBody>
          <a:bodyPr lIns="45719" rIns="45719" anchor="ctr"/>
          <a:lstStyle/>
          <a:p>
            <a:pPr algn="ctr">
              <a:defRPr sz="13600">
                <a:solidFill>
                  <a:srgbClr val="FFFFFF"/>
                </a:solidFill>
              </a:defRPr>
            </a:pPr>
            <a:endParaRPr/>
          </a:p>
        </p:txBody>
      </p:sp>
      <p:pic>
        <p:nvPicPr>
          <p:cNvPr id="153" name="Immagine 13" descr="Immagine 13"/>
          <p:cNvPicPr>
            <a:picLocks noChangeAspect="1"/>
          </p:cNvPicPr>
          <p:nvPr/>
        </p:nvPicPr>
        <p:blipFill>
          <a:blip r:embed="rId2"/>
          <a:srcRect l="3272" t="11013" r="43013" b="29359"/>
          <a:stretch>
            <a:fillRect/>
          </a:stretch>
        </p:blipFill>
        <p:spPr>
          <a:xfrm>
            <a:off x="839999" y="24300022"/>
            <a:ext cx="15119985" cy="3196096"/>
          </a:xfrm>
          <a:prstGeom prst="rect">
            <a:avLst/>
          </a:prstGeom>
          <a:ln w="12700">
            <a:miter lim="400000"/>
          </a:ln>
        </p:spPr>
      </p:pic>
      <p:pic>
        <p:nvPicPr>
          <p:cNvPr id="154" name="Screenshot 2026-01-09 alle 20.31.13.png" descr="Screenshot 2026-01-09 alle 20.31.13.png"/>
          <p:cNvPicPr>
            <a:picLocks noChangeAspect="1"/>
          </p:cNvPicPr>
          <p:nvPr/>
        </p:nvPicPr>
        <p:blipFill>
          <a:blip r:embed="rId3"/>
          <a:stretch>
            <a:fillRect/>
          </a:stretch>
        </p:blipFill>
        <p:spPr>
          <a:prstGeom prst="rect">
            <a:avLst/>
          </a:prstGeom>
          <a:ln w="12700">
            <a:miter lim="400000"/>
          </a:ln>
        </p:spPr>
      </p:pic>
      <p:sp>
        <p:nvSpPr>
          <p:cNvPr id="155" name="Comprehensive Preoperative Evaluation:  All patients undergo dietitian consultation, colonoscopy, and gastroscopy, ensuring thorough assessment and optimization before surgery.…"/>
          <p:cNvSpPr txBox="1"/>
          <p:nvPr/>
        </p:nvSpPr>
        <p:spPr>
          <a:xfrm>
            <a:off x="1768272" y="9743781"/>
            <a:ext cx="47618431" cy="13299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924092" indent="-924092" defTabSz="457200">
              <a:spcBef>
                <a:spcPts val="1200"/>
              </a:spcBef>
              <a:buSzPct val="100000"/>
              <a:buAutoNum type="arabicPeriod"/>
              <a:defRPr sz="7300">
                <a:latin typeface="+mn-lt"/>
                <a:ea typeface="+mn-ea"/>
                <a:cs typeface="+mn-cs"/>
                <a:sym typeface="Times Roman"/>
              </a:defRPr>
            </a:pPr>
            <a:r>
              <a:rPr b="1"/>
              <a:t>Comprehensive Preoperative Evaluation:</a:t>
            </a:r>
            <a:r>
              <a:t>  All patients undergo dietitian consultation, colonoscopy, and gastroscopy, ensuring thorough assessment and optimization before surgery.</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2. </a:t>
            </a:r>
            <a:r>
              <a:rPr b="1"/>
              <a:t>Multidisciplinary Planning:</a:t>
            </a:r>
            <a:r>
              <a:t> Cases are reviewed jointly by surgeons and gynecologists, allowing for coordinated decision-making on laparoscopic versus open surgical approaches.</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3. </a:t>
            </a:r>
            <a:r>
              <a:rPr b="1"/>
              <a:t>Personalized Surgical Strategy</a:t>
            </a:r>
            <a:r>
              <a:t>: The combined input enables selection of the most appropriate surgical technique from the outset, reducing the need for intraoperative changes or staged procedures.</a:t>
            </a:r>
          </a:p>
          <a:p>
            <a:pPr defTabSz="457200">
              <a:spcBef>
                <a:spcPts val="1200"/>
              </a:spcBef>
              <a:defRPr sz="7300">
                <a:latin typeface="+mn-lt"/>
                <a:ea typeface="+mn-ea"/>
                <a:cs typeface="+mn-cs"/>
                <a:sym typeface="Times Roman"/>
              </a:defRPr>
            </a:pPr>
            <a:endParaRPr/>
          </a:p>
          <a:p>
            <a:pPr defTabSz="457200">
              <a:spcBef>
                <a:spcPts val="1200"/>
              </a:spcBef>
              <a:defRPr sz="7300">
                <a:latin typeface="+mn-lt"/>
                <a:ea typeface="+mn-ea"/>
                <a:cs typeface="+mn-cs"/>
                <a:sym typeface="Times Roman"/>
              </a:defRPr>
            </a:pPr>
            <a:r>
              <a:t>4. </a:t>
            </a:r>
            <a:r>
              <a:rPr b="1"/>
              <a:t>Improved Patient Outcomes</a:t>
            </a:r>
            <a:r>
              <a:t>: Integration of nutritional, endoscopic, and surgical evaluations minimizes complications, enhances recovery, and supports better overall clinical results.</a:t>
            </a:r>
          </a:p>
        </p:txBody>
      </p:sp>
      <p:grpSp>
        <p:nvGrpSpPr>
          <p:cNvPr id="158" name="Rettangolo arrotondato 8"/>
          <p:cNvGrpSpPr/>
          <p:nvPr/>
        </p:nvGrpSpPr>
        <p:grpSpPr>
          <a:xfrm>
            <a:off x="1345260" y="5820038"/>
            <a:ext cx="47177240" cy="2099999"/>
            <a:chOff x="0" y="0"/>
            <a:chExt cx="47177237" cy="2099997"/>
          </a:xfrm>
        </p:grpSpPr>
        <p:sp>
          <p:nvSpPr>
            <p:cNvPr id="156" name="Rettangolo arrotondato"/>
            <p:cNvSpPr/>
            <p:nvPr/>
          </p:nvSpPr>
          <p:spPr>
            <a:xfrm flipH="1">
              <a:off x="0" y="0"/>
              <a:ext cx="47039954" cy="2099998"/>
            </a:xfrm>
            <a:prstGeom prst="roundRect">
              <a:avLst>
                <a:gd name="adj" fmla="val 16667"/>
              </a:avLst>
            </a:prstGeom>
            <a:gradFill flip="none" rotWithShape="1">
              <a:gsLst>
                <a:gs pos="0">
                  <a:srgbClr val="0070C0"/>
                </a:gs>
                <a:gs pos="25000">
                  <a:srgbClr val="0066CC"/>
                </a:gs>
                <a:gs pos="64000">
                  <a:srgbClr val="0066CC"/>
                </a:gs>
                <a:gs pos="94000">
                  <a:srgbClr val="FFFFFF"/>
                </a:gs>
              </a:gsLst>
              <a:lin ang="10800000" scaled="0"/>
            </a:gradFill>
            <a:ln w="12700" cap="flat">
              <a:noFill/>
              <a:miter lim="400000"/>
            </a:ln>
            <a:effectLst/>
          </p:spPr>
          <p:txBody>
            <a:bodyPr wrap="square" lIns="45719" tIns="45719" rIns="45719" bIns="45719" numCol="1" anchor="ctr">
              <a:noAutofit/>
            </a:bodyPr>
            <a:lstStyle/>
            <a:p>
              <a:pPr defTabSz="914400">
                <a:defRPr sz="1800">
                  <a:solidFill>
                    <a:srgbClr val="FFFFFF"/>
                  </a:solidFill>
                </a:defRPr>
              </a:pPr>
              <a:endParaRPr/>
            </a:p>
          </p:txBody>
        </p:sp>
        <p:sp>
          <p:nvSpPr>
            <p:cNvPr id="157" name="The Rationale for a Surgical Collaboration Between Gynecology and General Surgery"/>
            <p:cNvSpPr txBox="1"/>
            <p:nvPr/>
          </p:nvSpPr>
          <p:spPr>
            <a:xfrm>
              <a:off x="433750" y="445478"/>
              <a:ext cx="46743488" cy="12090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defTabSz="457200">
                <a:spcBef>
                  <a:spcPts val="1200"/>
                </a:spcBef>
                <a:defRPr sz="7300" b="1">
                  <a:solidFill>
                    <a:srgbClr val="FFFFFF"/>
                  </a:solidFill>
                  <a:latin typeface="+mn-lt"/>
                  <a:ea typeface="+mn-ea"/>
                  <a:cs typeface="+mn-cs"/>
                  <a:sym typeface="Times Roman"/>
                </a:defRPr>
              </a:lvl1pPr>
            </a:lstStyle>
            <a:p>
              <a:r>
                <a:t>The Rationale for a Surgical Collaboration Between Gynecology and General Surgery</a:t>
              </a:r>
            </a:p>
          </p:txBody>
        </p:sp>
      </p:gr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 name="Immagine 1" descr="Immagine 1"/>
          <p:cNvPicPr>
            <a:picLocks noChangeAspect="1"/>
          </p:cNvPicPr>
          <p:nvPr/>
        </p:nvPicPr>
        <p:blipFill>
          <a:blip r:embed="rId2"/>
          <a:stretch>
            <a:fillRect/>
          </a:stretch>
        </p:blipFill>
        <p:spPr>
          <a:xfrm>
            <a:off x="1954209" y="780045"/>
            <a:ext cx="46856204" cy="8138301"/>
          </a:xfrm>
          <a:prstGeom prst="rect">
            <a:avLst/>
          </a:prstGeom>
          <a:ln w="12700">
            <a:miter lim="400000"/>
          </a:ln>
        </p:spPr>
      </p:pic>
      <p:pic>
        <p:nvPicPr>
          <p:cNvPr id="161" name="Immagine 4" descr="Immagine 4"/>
          <p:cNvPicPr>
            <a:picLocks noChangeAspect="1"/>
          </p:cNvPicPr>
          <p:nvPr/>
        </p:nvPicPr>
        <p:blipFill>
          <a:blip r:embed="rId3"/>
          <a:stretch>
            <a:fillRect/>
          </a:stretch>
        </p:blipFill>
        <p:spPr>
          <a:xfrm>
            <a:off x="859572" y="9267424"/>
            <a:ext cx="48089952" cy="9152605"/>
          </a:xfrm>
          <a:prstGeom prst="rect">
            <a:avLst/>
          </a:prstGeom>
          <a:ln w="12700">
            <a:miter lim="400000"/>
          </a:ln>
        </p:spPr>
      </p:pic>
      <p:pic>
        <p:nvPicPr>
          <p:cNvPr id="162" name="Immagine 5" descr="Immagine 5"/>
          <p:cNvPicPr>
            <a:picLocks noChangeAspect="1"/>
          </p:cNvPicPr>
          <p:nvPr/>
        </p:nvPicPr>
        <p:blipFill>
          <a:blip r:embed="rId4"/>
          <a:stretch>
            <a:fillRect/>
          </a:stretch>
        </p:blipFill>
        <p:spPr>
          <a:xfrm>
            <a:off x="629994" y="17370028"/>
            <a:ext cx="48549106" cy="9239992"/>
          </a:xfrm>
          <a:prstGeom prst="rect">
            <a:avLst/>
          </a:prstGeom>
          <a:ln w="12700">
            <a:miter lim="400000"/>
          </a:ln>
        </p:spPr>
      </p:pic>
      <p:pic>
        <p:nvPicPr>
          <p:cNvPr id="163" name="Immagine 2" descr="Immagine 2"/>
          <p:cNvPicPr>
            <a:picLocks noChangeAspect="1"/>
          </p:cNvPicPr>
          <p:nvPr/>
        </p:nvPicPr>
        <p:blipFill>
          <a:blip r:embed="rId5"/>
          <a:stretch>
            <a:fillRect/>
          </a:stretch>
        </p:blipFill>
        <p:spPr>
          <a:xfrm>
            <a:off x="10851546" y="24207305"/>
            <a:ext cx="28696858" cy="3662714"/>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Times Roman"/>
        <a:ea typeface="Times Roman"/>
        <a:cs typeface="Times Roman"/>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Times Roman"/>
        <a:ea typeface="Times Roman"/>
        <a:cs typeface="Times Roman"/>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2522829" rtl="0" fontAlgn="auto" latinLnBrk="0" hangingPunct="0">
          <a:lnSpc>
            <a:spcPct val="100000"/>
          </a:lnSpc>
          <a:spcBef>
            <a:spcPts val="0"/>
          </a:spcBef>
          <a:spcAft>
            <a:spcPts val="0"/>
          </a:spcAft>
          <a:buClrTx/>
          <a:buSzTx/>
          <a:buFontTx/>
          <a:buNone/>
          <a:tabLst/>
          <a:defRPr kumimoji="0" sz="49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576</Words>
  <Application>Microsoft Office PowerPoint</Application>
  <PresentationFormat>Personalizzato</PresentationFormat>
  <Paragraphs>41</Paragraphs>
  <Slides>8</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8</vt:i4>
      </vt:variant>
    </vt:vector>
  </HeadingPairs>
  <TitlesOfParts>
    <vt:vector size="11" baseType="lpstr">
      <vt:lpstr>Arial</vt:lpstr>
      <vt:lpstr>Calibri</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Michele M</cp:lastModifiedBy>
  <cp:revision>1</cp:revision>
  <dcterms:modified xsi:type="dcterms:W3CDTF">2026-01-09T20:36:34Z</dcterms:modified>
</cp:coreProperties>
</file>