
<file path=[Content_Types].xml><?xml version="1.0" encoding="utf-8"?>
<Types xmlns="http://schemas.openxmlformats.org/package/2006/content-types">
  <Default Extension="fntdata" ContentType="application/x-fontdata"/>
  <Default Extension="jfif" ContentType="image/jpeg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5" r:id="rId3"/>
    <p:sldId id="270" r:id="rId4"/>
    <p:sldId id="274" r:id="rId5"/>
    <p:sldId id="273" r:id="rId6"/>
    <p:sldId id="275" r:id="rId7"/>
    <p:sldId id="276" r:id="rId8"/>
    <p:sldId id="271" r:id="rId9"/>
  </p:sldIdLst>
  <p:sldSz cx="50399950" cy="28440063"/>
  <p:notesSz cx="6858000" cy="9144000"/>
  <p:embeddedFontLst>
    <p:embeddedFont>
      <p:font typeface="Barlow Bold" panose="020B0604020202020204" charset="0"/>
      <p:regular r:id="rId10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7" d="100"/>
          <a:sy n="17" d="100"/>
        </p:scale>
        <p:origin x="1435" y="110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BA58C3-C828-4A84-93EC-196513F777E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BA96547-6254-482B-BA50-27F313673D97}">
      <dgm:prSet custT="1"/>
      <dgm:spPr/>
      <dgm:t>
        <a:bodyPr/>
        <a:lstStyle/>
        <a:p>
          <a:r>
            <a:rPr lang="it-IT" sz="5400" kern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rPr>
            <a:t>0,095%  OF SMALL BOWEL OBSTRUCTIONS </a:t>
          </a:r>
          <a:r>
            <a:rPr lang="it-IT" sz="5400" kern="1200" dirty="0"/>
            <a:t>[1]</a:t>
          </a:r>
          <a:endParaRPr lang="en-US" sz="5400" kern="1200" dirty="0"/>
        </a:p>
      </dgm:t>
    </dgm:pt>
    <dgm:pt modelId="{2EED0DF7-E643-4153-9ACF-8CEF7740AA10}" type="parTrans" cxnId="{B87F2306-D978-4B2A-9AA8-EE3C92E1ADCF}">
      <dgm:prSet/>
      <dgm:spPr/>
      <dgm:t>
        <a:bodyPr/>
        <a:lstStyle/>
        <a:p>
          <a:endParaRPr lang="en-US"/>
        </a:p>
      </dgm:t>
    </dgm:pt>
    <dgm:pt modelId="{7B46D3AB-B5F7-49E1-80C9-A686930A30F5}" type="sibTrans" cxnId="{B87F2306-D978-4B2A-9AA8-EE3C92E1ADCF}">
      <dgm:prSet/>
      <dgm:spPr/>
      <dgm:t>
        <a:bodyPr/>
        <a:lstStyle/>
        <a:p>
          <a:endParaRPr lang="en-US"/>
        </a:p>
      </dgm:t>
    </dgm:pt>
    <dgm:pt modelId="{D85C403D-FB2D-4DBB-9853-FA94D1DF1094}">
      <dgm:prSet custT="1"/>
      <dgm:spPr/>
      <dgm:t>
        <a:bodyPr/>
        <a:lstStyle/>
        <a:p>
          <a:r>
            <a:rPr lang="en-US" sz="5400" kern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rPr>
            <a:t>1%-4% OF PATIENTS WITH GALLSTONES</a:t>
          </a:r>
          <a:r>
            <a:rPr lang="it-IT" sz="5400" kern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it-IT" sz="5400" kern="1200" dirty="0"/>
            <a:t>[</a:t>
          </a:r>
          <a:r>
            <a:rPr lang="it-IT" sz="1000" kern="1200" dirty="0"/>
            <a:t>2]</a:t>
          </a:r>
          <a:endParaRPr lang="en-US" sz="1000" kern="1200" dirty="0"/>
        </a:p>
      </dgm:t>
    </dgm:pt>
    <dgm:pt modelId="{468E8330-6B7D-4371-8520-C6CBD422FA58}" type="parTrans" cxnId="{24B999FA-9C22-48DD-82B5-791F1CDBA0C1}">
      <dgm:prSet/>
      <dgm:spPr/>
      <dgm:t>
        <a:bodyPr/>
        <a:lstStyle/>
        <a:p>
          <a:endParaRPr lang="en-US"/>
        </a:p>
      </dgm:t>
    </dgm:pt>
    <dgm:pt modelId="{93C85C58-F397-4C5F-84B5-C8AFF0A1750A}" type="sibTrans" cxnId="{24B999FA-9C22-48DD-82B5-791F1CDBA0C1}">
      <dgm:prSet/>
      <dgm:spPr/>
      <dgm:t>
        <a:bodyPr/>
        <a:lstStyle/>
        <a:p>
          <a:endParaRPr lang="en-US"/>
        </a:p>
      </dgm:t>
    </dgm:pt>
    <dgm:pt modelId="{D635D6F6-EB6E-43A6-9BF0-7F79E82F7B59}" type="pres">
      <dgm:prSet presAssocID="{A0BA58C3-C828-4A84-93EC-196513F777E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494B259-511B-4483-8F1D-F7283C35CE25}" type="pres">
      <dgm:prSet presAssocID="{8BA96547-6254-482B-BA50-27F313673D97}" presName="hierRoot1" presStyleCnt="0"/>
      <dgm:spPr/>
    </dgm:pt>
    <dgm:pt modelId="{92A71054-521F-4AA1-AF5A-9A45477384A7}" type="pres">
      <dgm:prSet presAssocID="{8BA96547-6254-482B-BA50-27F313673D97}" presName="composite" presStyleCnt="0"/>
      <dgm:spPr/>
    </dgm:pt>
    <dgm:pt modelId="{BB22D62F-6EF2-4C50-ABCB-CB40BD39AD69}" type="pres">
      <dgm:prSet presAssocID="{8BA96547-6254-482B-BA50-27F313673D97}" presName="background" presStyleLbl="node0" presStyleIdx="0" presStyleCnt="2"/>
      <dgm:spPr>
        <a:solidFill>
          <a:schemeClr val="accent2">
            <a:lumMod val="40000"/>
            <a:lumOff val="60000"/>
          </a:schemeClr>
        </a:solidFill>
      </dgm:spPr>
    </dgm:pt>
    <dgm:pt modelId="{B0AFF532-3BB0-4FA0-BB4D-043DEA91A938}" type="pres">
      <dgm:prSet presAssocID="{8BA96547-6254-482B-BA50-27F313673D97}" presName="text" presStyleLbl="fgAcc0" presStyleIdx="0" presStyleCnt="2" custScaleX="123931" custLinFactNeighborX="3144" custLinFactNeighborY="-1218">
        <dgm:presLayoutVars>
          <dgm:chPref val="3"/>
        </dgm:presLayoutVars>
      </dgm:prSet>
      <dgm:spPr/>
    </dgm:pt>
    <dgm:pt modelId="{F02F80C0-24FD-47DB-906E-38C7590FE308}" type="pres">
      <dgm:prSet presAssocID="{8BA96547-6254-482B-BA50-27F313673D97}" presName="hierChild2" presStyleCnt="0"/>
      <dgm:spPr/>
    </dgm:pt>
    <dgm:pt modelId="{6E2C4EDD-255A-4246-BA71-5DE3ED0B6240}" type="pres">
      <dgm:prSet presAssocID="{D85C403D-FB2D-4DBB-9853-FA94D1DF1094}" presName="hierRoot1" presStyleCnt="0"/>
      <dgm:spPr/>
    </dgm:pt>
    <dgm:pt modelId="{1966AD56-DE3D-4FAB-BBD5-E09A0AA42AB9}" type="pres">
      <dgm:prSet presAssocID="{D85C403D-FB2D-4DBB-9853-FA94D1DF1094}" presName="composite" presStyleCnt="0"/>
      <dgm:spPr/>
    </dgm:pt>
    <dgm:pt modelId="{029D9EAB-A772-49B6-8FC8-01C9501B1052}" type="pres">
      <dgm:prSet presAssocID="{D85C403D-FB2D-4DBB-9853-FA94D1DF1094}" presName="background" presStyleLbl="node0" presStyleIdx="1" presStyleCnt="2"/>
      <dgm:spPr>
        <a:solidFill>
          <a:schemeClr val="accent2">
            <a:lumMod val="40000"/>
            <a:lumOff val="60000"/>
          </a:schemeClr>
        </a:solidFill>
      </dgm:spPr>
    </dgm:pt>
    <dgm:pt modelId="{42DB3881-01ED-45AF-BB75-156E0F3582E0}" type="pres">
      <dgm:prSet presAssocID="{D85C403D-FB2D-4DBB-9853-FA94D1DF1094}" presName="text" presStyleLbl="fgAcc0" presStyleIdx="1" presStyleCnt="2" custScaleX="124178" custLinFactNeighborX="-1361" custLinFactNeighborY="537">
        <dgm:presLayoutVars>
          <dgm:chPref val="3"/>
        </dgm:presLayoutVars>
      </dgm:prSet>
      <dgm:spPr/>
    </dgm:pt>
    <dgm:pt modelId="{1D351AE4-EDDE-42B1-B14A-B5E9CA36D77D}" type="pres">
      <dgm:prSet presAssocID="{D85C403D-FB2D-4DBB-9853-FA94D1DF1094}" presName="hierChild2" presStyleCnt="0"/>
      <dgm:spPr/>
    </dgm:pt>
  </dgm:ptLst>
  <dgm:cxnLst>
    <dgm:cxn modelId="{B87F2306-D978-4B2A-9AA8-EE3C92E1ADCF}" srcId="{A0BA58C3-C828-4A84-93EC-196513F777E3}" destId="{8BA96547-6254-482B-BA50-27F313673D97}" srcOrd="0" destOrd="0" parTransId="{2EED0DF7-E643-4153-9ACF-8CEF7740AA10}" sibTransId="{7B46D3AB-B5F7-49E1-80C9-A686930A30F5}"/>
    <dgm:cxn modelId="{5AB9FA2E-6F6C-45FB-9F33-94C0A44F9461}" type="presOf" srcId="{D85C403D-FB2D-4DBB-9853-FA94D1DF1094}" destId="{42DB3881-01ED-45AF-BB75-156E0F3582E0}" srcOrd="0" destOrd="0" presId="urn:microsoft.com/office/officeart/2005/8/layout/hierarchy1"/>
    <dgm:cxn modelId="{8F1F3937-C159-4A76-92FD-84E73E5E68E2}" type="presOf" srcId="{A0BA58C3-C828-4A84-93EC-196513F777E3}" destId="{D635D6F6-EB6E-43A6-9BF0-7F79E82F7B59}" srcOrd="0" destOrd="0" presId="urn:microsoft.com/office/officeart/2005/8/layout/hierarchy1"/>
    <dgm:cxn modelId="{E8EED1D6-D5AF-423D-92B3-B6F3BD3ED0CE}" type="presOf" srcId="{8BA96547-6254-482B-BA50-27F313673D97}" destId="{B0AFF532-3BB0-4FA0-BB4D-043DEA91A938}" srcOrd="0" destOrd="0" presId="urn:microsoft.com/office/officeart/2005/8/layout/hierarchy1"/>
    <dgm:cxn modelId="{24B999FA-9C22-48DD-82B5-791F1CDBA0C1}" srcId="{A0BA58C3-C828-4A84-93EC-196513F777E3}" destId="{D85C403D-FB2D-4DBB-9853-FA94D1DF1094}" srcOrd="1" destOrd="0" parTransId="{468E8330-6B7D-4371-8520-C6CBD422FA58}" sibTransId="{93C85C58-F397-4C5F-84B5-C8AFF0A1750A}"/>
    <dgm:cxn modelId="{53FE84DF-D11E-4077-A9B6-08D76A2E51DF}" type="presParOf" srcId="{D635D6F6-EB6E-43A6-9BF0-7F79E82F7B59}" destId="{F494B259-511B-4483-8F1D-F7283C35CE25}" srcOrd="0" destOrd="0" presId="urn:microsoft.com/office/officeart/2005/8/layout/hierarchy1"/>
    <dgm:cxn modelId="{A443E259-20A3-47FC-9691-A47D4932B1A6}" type="presParOf" srcId="{F494B259-511B-4483-8F1D-F7283C35CE25}" destId="{92A71054-521F-4AA1-AF5A-9A45477384A7}" srcOrd="0" destOrd="0" presId="urn:microsoft.com/office/officeart/2005/8/layout/hierarchy1"/>
    <dgm:cxn modelId="{34FB846C-EC2F-4991-8476-2F2D105DA505}" type="presParOf" srcId="{92A71054-521F-4AA1-AF5A-9A45477384A7}" destId="{BB22D62F-6EF2-4C50-ABCB-CB40BD39AD69}" srcOrd="0" destOrd="0" presId="urn:microsoft.com/office/officeart/2005/8/layout/hierarchy1"/>
    <dgm:cxn modelId="{CDC65F59-33CB-4D03-8916-8EB8BFB2614D}" type="presParOf" srcId="{92A71054-521F-4AA1-AF5A-9A45477384A7}" destId="{B0AFF532-3BB0-4FA0-BB4D-043DEA91A938}" srcOrd="1" destOrd="0" presId="urn:microsoft.com/office/officeart/2005/8/layout/hierarchy1"/>
    <dgm:cxn modelId="{89F6EB1F-8CEB-4AC4-BF86-014C86D8D136}" type="presParOf" srcId="{F494B259-511B-4483-8F1D-F7283C35CE25}" destId="{F02F80C0-24FD-47DB-906E-38C7590FE308}" srcOrd="1" destOrd="0" presId="urn:microsoft.com/office/officeart/2005/8/layout/hierarchy1"/>
    <dgm:cxn modelId="{A81C7533-9D64-4EB5-9EE2-151CAEB48AD8}" type="presParOf" srcId="{D635D6F6-EB6E-43A6-9BF0-7F79E82F7B59}" destId="{6E2C4EDD-255A-4246-BA71-5DE3ED0B6240}" srcOrd="1" destOrd="0" presId="urn:microsoft.com/office/officeart/2005/8/layout/hierarchy1"/>
    <dgm:cxn modelId="{F00120C5-3534-441C-9CE2-8AB69D3DF6E0}" type="presParOf" srcId="{6E2C4EDD-255A-4246-BA71-5DE3ED0B6240}" destId="{1966AD56-DE3D-4FAB-BBD5-E09A0AA42AB9}" srcOrd="0" destOrd="0" presId="urn:microsoft.com/office/officeart/2005/8/layout/hierarchy1"/>
    <dgm:cxn modelId="{0E7B130B-B26B-40C2-9901-5DA15938EAB6}" type="presParOf" srcId="{1966AD56-DE3D-4FAB-BBD5-E09A0AA42AB9}" destId="{029D9EAB-A772-49B6-8FC8-01C9501B1052}" srcOrd="0" destOrd="0" presId="urn:microsoft.com/office/officeart/2005/8/layout/hierarchy1"/>
    <dgm:cxn modelId="{5B14ADB2-8936-4C1F-8265-F3F6C2A2EB9F}" type="presParOf" srcId="{1966AD56-DE3D-4FAB-BBD5-E09A0AA42AB9}" destId="{42DB3881-01ED-45AF-BB75-156E0F3582E0}" srcOrd="1" destOrd="0" presId="urn:microsoft.com/office/officeart/2005/8/layout/hierarchy1"/>
    <dgm:cxn modelId="{3B380AD7-0703-499E-8BF3-D46259084EC6}" type="presParOf" srcId="{6E2C4EDD-255A-4246-BA71-5DE3ED0B6240}" destId="{1D351AE4-EDDE-42B1-B14A-B5E9CA36D77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22D62F-6EF2-4C50-ABCB-CB40BD39AD69}">
      <dsp:nvSpPr>
        <dsp:cNvPr id="0" name=""/>
        <dsp:cNvSpPr/>
      </dsp:nvSpPr>
      <dsp:spPr>
        <a:xfrm>
          <a:off x="212663" y="1691397"/>
          <a:ext cx="8142209" cy="4171920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AFF532-3BB0-4FA0-BB4D-043DEA91A938}">
      <dsp:nvSpPr>
        <dsp:cNvPr id="0" name=""/>
        <dsp:cNvSpPr/>
      </dsp:nvSpPr>
      <dsp:spPr>
        <a:xfrm>
          <a:off x="942658" y="2384892"/>
          <a:ext cx="8142209" cy="41719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400" kern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rPr>
            <a:t>0,095%  OF SMALL BOWEL OBSTRUCTIONS </a:t>
          </a:r>
          <a:r>
            <a:rPr lang="it-IT" sz="5400" kern="1200" dirty="0"/>
            <a:t>[1]</a:t>
          </a:r>
          <a:endParaRPr lang="en-US" sz="5400" kern="1200" dirty="0"/>
        </a:p>
      </dsp:txBody>
      <dsp:txXfrm>
        <a:off x="1064849" y="2507083"/>
        <a:ext cx="7897827" cy="3927538"/>
      </dsp:txXfrm>
    </dsp:sp>
    <dsp:sp modelId="{029D9EAB-A772-49B6-8FC8-01C9501B1052}">
      <dsp:nvSpPr>
        <dsp:cNvPr id="0" name=""/>
        <dsp:cNvSpPr/>
      </dsp:nvSpPr>
      <dsp:spPr>
        <a:xfrm>
          <a:off x="9518886" y="1764614"/>
          <a:ext cx="8158437" cy="4171920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DB3881-01ED-45AF-BB75-156E0F3582E0}">
      <dsp:nvSpPr>
        <dsp:cNvPr id="0" name=""/>
        <dsp:cNvSpPr/>
      </dsp:nvSpPr>
      <dsp:spPr>
        <a:xfrm>
          <a:off x="10248881" y="2458109"/>
          <a:ext cx="8158437" cy="41719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rPr>
            <a:t>1%-4% OF PATIENTS WITH GALLSTONES</a:t>
          </a:r>
          <a:r>
            <a:rPr lang="it-IT" sz="5400" kern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it-IT" sz="5400" kern="1200" dirty="0"/>
            <a:t>[</a:t>
          </a:r>
          <a:r>
            <a:rPr lang="it-IT" sz="1000" kern="1200" dirty="0"/>
            <a:t>2]</a:t>
          </a:r>
          <a:endParaRPr lang="en-US" sz="1000" kern="1200" dirty="0"/>
        </a:p>
      </dsp:txBody>
      <dsp:txXfrm>
        <a:off x="10371072" y="2580300"/>
        <a:ext cx="7914055" cy="39275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f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141364" y="-787796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4722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Carmen Amaranto</a:t>
            </a:r>
          </a:p>
          <a:p>
            <a:pPr algn="r">
              <a:lnSpc>
                <a:spcPts val="18950"/>
              </a:lnSpc>
            </a:pPr>
            <a:endParaRPr lang="en-US" sz="13534" b="1" dirty="0">
              <a:solidFill>
                <a:srgbClr val="FFFFFF"/>
              </a:solidFill>
              <a:latin typeface="+mj-lt"/>
              <a:ea typeface="Barlow Bold"/>
              <a:cs typeface="Barlow Bold"/>
              <a:sym typeface="Barlow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32361507" y="18963261"/>
            <a:ext cx="15837884" cy="351719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UOC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Generale	</a:t>
            </a:r>
          </a:p>
          <a:p>
            <a:pPr algn="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dei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Castelli	</a:t>
            </a: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E9326FA2-E336-3723-B1CE-37F9F8ED15CD}"/>
              </a:ext>
            </a:extLst>
          </p:cNvPr>
          <p:cNvSpPr txBox="1"/>
          <p:nvPr/>
        </p:nvSpPr>
        <p:spPr>
          <a:xfrm>
            <a:off x="23549492" y="2461083"/>
            <a:ext cx="25196284" cy="8710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200" b="1" dirty="0">
                <a:solidFill>
                  <a:schemeClr val="tx2"/>
                </a:solidFill>
                <a:latin typeface="+mj-lt"/>
              </a:rPr>
              <a:t>Acute Gallstone Ileus</a:t>
            </a:r>
          </a:p>
          <a:p>
            <a:r>
              <a:rPr lang="en-US" sz="11200" b="1" dirty="0">
                <a:solidFill>
                  <a:schemeClr val="tx2"/>
                </a:solidFill>
                <a:latin typeface="+mj-lt"/>
              </a:rPr>
              <a:t> Presenting as High Grade Small-Bowel Obstruction: </a:t>
            </a:r>
            <a:br>
              <a:rPr lang="en-US" sz="11200" b="1" dirty="0">
                <a:solidFill>
                  <a:schemeClr val="tx2"/>
                </a:solidFill>
                <a:latin typeface="+mj-lt"/>
              </a:rPr>
            </a:br>
            <a:br>
              <a:rPr lang="en-US" sz="11200" b="1" dirty="0">
                <a:solidFill>
                  <a:schemeClr val="tx2"/>
                </a:solidFill>
                <a:latin typeface="+mj-lt"/>
              </a:rPr>
            </a:br>
            <a:r>
              <a:rPr lang="en-US" sz="11200" b="1" dirty="0">
                <a:solidFill>
                  <a:schemeClr val="tx2"/>
                </a:solidFill>
                <a:latin typeface="+mj-lt"/>
              </a:rPr>
              <a:t>A case report </a:t>
            </a:r>
            <a:endParaRPr lang="it-IT" sz="11200" b="1" dirty="0">
              <a:solidFill>
                <a:schemeClr val="tx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345261" y="5820039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844796" y="1637431"/>
            <a:ext cx="36539964" cy="3145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Acute </a:t>
            </a:r>
            <a:r>
              <a:rPr lang="en-US" sz="9921" b="1" i="1" dirty="0">
                <a:solidFill>
                  <a:srgbClr val="0066CC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Gallstone</a:t>
            </a:r>
            <a:r>
              <a:rPr lang="en-US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Ileus Presenting as High Grade Small-Bowel Obstruction: A case report </a:t>
            </a:r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108A1FF6-A506-15F5-176E-6D733A4582D6}"/>
              </a:ext>
            </a:extLst>
          </p:cNvPr>
          <p:cNvSpPr txBox="1"/>
          <p:nvPr/>
        </p:nvSpPr>
        <p:spPr>
          <a:xfrm>
            <a:off x="1824884" y="8866473"/>
            <a:ext cx="282702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en-US" sz="8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Complication of cholelithiasis, and it is described as the presence of a mechanical biliary obstruction by impaction of  large gallstones within the gastrointestinal tract</a:t>
            </a:r>
            <a:r>
              <a:rPr lang="en-US" sz="8000" dirty="0">
                <a:solidFill>
                  <a:srgbClr val="1B1B1B"/>
                </a:solidFill>
              </a:rPr>
              <a:t>.</a:t>
            </a:r>
            <a:endParaRPr lang="it-IT" sz="8000" dirty="0">
              <a:solidFill>
                <a:prstClr val="black"/>
              </a:solidFill>
            </a:endParaRPr>
          </a:p>
        </p:txBody>
      </p:sp>
      <p:graphicFrame>
        <p:nvGraphicFramePr>
          <p:cNvPr id="3" name="Segnaposto contenuto 2">
            <a:extLst>
              <a:ext uri="{FF2B5EF4-FFF2-40B4-BE49-F238E27FC236}">
                <a16:creationId xmlns:a16="http://schemas.microsoft.com/office/drawing/2014/main" id="{E995A657-0932-03AA-BE4F-D694789CD78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3965370"/>
              </p:ext>
            </p:extLst>
          </p:nvPr>
        </p:nvGraphicFramePr>
        <p:xfrm>
          <a:off x="15948554" y="11579218"/>
          <a:ext cx="18502841" cy="8349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egnaposto contenuto 2">
            <a:extLst>
              <a:ext uri="{FF2B5EF4-FFF2-40B4-BE49-F238E27FC236}">
                <a16:creationId xmlns:a16="http://schemas.microsoft.com/office/drawing/2014/main" id="{D8733ACF-AC53-62FE-E9CD-490A64FCD50C}"/>
              </a:ext>
            </a:extLst>
          </p:cNvPr>
          <p:cNvSpPr txBox="1">
            <a:spLocks/>
          </p:cNvSpPr>
          <p:nvPr/>
        </p:nvSpPr>
        <p:spPr>
          <a:xfrm>
            <a:off x="2949575" y="18199649"/>
            <a:ext cx="18869607" cy="12982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t-IT" sz="7200" dirty="0"/>
          </a:p>
          <a:p>
            <a:r>
              <a:rPr lang="en-US" sz="8000" dirty="0"/>
              <a:t>only 50% of patients have a previous history of biliary pathology</a:t>
            </a:r>
            <a:r>
              <a:rPr lang="it-IT" sz="8000" dirty="0"/>
              <a:t>[3]</a:t>
            </a:r>
          </a:p>
          <a:p>
            <a:r>
              <a:rPr lang="it-IT" sz="8000" dirty="0" err="1"/>
              <a:t>surgical</a:t>
            </a:r>
            <a:r>
              <a:rPr lang="it-IT" sz="8000" dirty="0"/>
              <a:t> intervention </a:t>
            </a:r>
            <a:r>
              <a:rPr lang="it-IT" sz="8000" dirty="0" err="1"/>
              <a:t>remains</a:t>
            </a:r>
            <a:r>
              <a:rPr lang="it-IT" sz="8000" dirty="0"/>
              <a:t> critical[4]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68C2DA2A-F100-B1BF-F744-B2AFEAD670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7888" y="10784359"/>
            <a:ext cx="10011117" cy="1209661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Rettangolo arrotondato 8">
            <a:extLst>
              <a:ext uri="{FF2B5EF4-FFF2-40B4-BE49-F238E27FC236}">
                <a16:creationId xmlns:a16="http://schemas.microsoft.com/office/drawing/2014/main" id="{6249CD84-1951-8C80-2F29-43CE6F8082C7}"/>
              </a:ext>
            </a:extLst>
          </p:cNvPr>
          <p:cNvSpPr/>
          <p:nvPr/>
        </p:nvSpPr>
        <p:spPr>
          <a:xfrm flipH="1">
            <a:off x="1679998" y="2104231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CASE PRESENTATION</a:t>
            </a:r>
          </a:p>
        </p:txBody>
      </p:sp>
      <p:sp>
        <p:nvSpPr>
          <p:cNvPr id="4" name="Segnaposto contenuto 9">
            <a:extLst>
              <a:ext uri="{FF2B5EF4-FFF2-40B4-BE49-F238E27FC236}">
                <a16:creationId xmlns:a16="http://schemas.microsoft.com/office/drawing/2014/main" id="{2798F245-92ED-1A69-7201-5FCD04F99F79}"/>
              </a:ext>
            </a:extLst>
          </p:cNvPr>
          <p:cNvSpPr txBox="1">
            <a:spLocks/>
          </p:cNvSpPr>
          <p:nvPr/>
        </p:nvSpPr>
        <p:spPr>
          <a:xfrm>
            <a:off x="2035175" y="6295231"/>
            <a:ext cx="26212800" cy="6172200"/>
          </a:xfrm>
          <a:prstGeom prst="rect">
            <a:avLst/>
          </a:prstGeom>
        </p:spPr>
        <p:txBody>
          <a:bodyPr>
            <a:noAutofit/>
          </a:bodyPr>
          <a:lstStyle>
            <a:lvl1pPr marL="944998" indent="-9449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81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47496" indent="-7874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77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14999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61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40999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66998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929986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818998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44998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70997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Ø"/>
            </a:pPr>
            <a:r>
              <a:rPr lang="it-IT" sz="8000" dirty="0"/>
              <a:t> WOMAN, 67 YEARS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sz="8000" dirty="0"/>
              <a:t>NEGATIVE HISTORY FOR PREVIOUS BILIARY COLIC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sz="8000" dirty="0"/>
              <a:t>NO PREVIOUS ABDOMINAL SURGICAL PROCEDURE</a:t>
            </a:r>
          </a:p>
        </p:txBody>
      </p:sp>
      <p:sp>
        <p:nvSpPr>
          <p:cNvPr id="5" name="Segnaposto contenuto 2">
            <a:extLst>
              <a:ext uri="{FF2B5EF4-FFF2-40B4-BE49-F238E27FC236}">
                <a16:creationId xmlns:a16="http://schemas.microsoft.com/office/drawing/2014/main" id="{8B60B84B-ECE0-D99B-F9CE-9B43FBD95E76}"/>
              </a:ext>
            </a:extLst>
          </p:cNvPr>
          <p:cNvSpPr txBox="1">
            <a:spLocks/>
          </p:cNvSpPr>
          <p:nvPr/>
        </p:nvSpPr>
        <p:spPr>
          <a:xfrm>
            <a:off x="3482975" y="13762831"/>
            <a:ext cx="11963400" cy="2638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0" dirty="0"/>
              <a:t> CLINICAL PRESENTATION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46BC7D96-1C99-46C8-45FE-5F1B868A105B}"/>
              </a:ext>
            </a:extLst>
          </p:cNvPr>
          <p:cNvSpPr txBox="1"/>
          <p:nvPr/>
        </p:nvSpPr>
        <p:spPr>
          <a:xfrm>
            <a:off x="4549775" y="16036820"/>
            <a:ext cx="2518954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Pain</a:t>
            </a:r>
          </a:p>
          <a:p>
            <a:r>
              <a:rPr lang="en-US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Vomiting</a:t>
            </a:r>
          </a:p>
          <a:p>
            <a:r>
              <a:rPr lang="en-US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Abdominal distension</a:t>
            </a:r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2AAEE0F7-8596-FC48-7E90-C9093AF156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4897" y="13914803"/>
            <a:ext cx="13326388" cy="736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 senza titolo - Realizzato con Clipchamp">
            <a:hlinkClick r:id="" action="ppaction://media"/>
            <a:extLst>
              <a:ext uri="{FF2B5EF4-FFF2-40B4-BE49-F238E27FC236}">
                <a16:creationId xmlns:a16="http://schemas.microsoft.com/office/drawing/2014/main" id="{3743674C-FC66-1430-D851-1F2018B5068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"/>
          <a:stretch>
            <a:fillRect/>
          </a:stretch>
        </p:blipFill>
        <p:spPr>
          <a:xfrm>
            <a:off x="511175" y="332581"/>
            <a:ext cx="49377600" cy="27774900"/>
          </a:xfrm>
          <a:prstGeom prst="rect">
            <a:avLst/>
          </a:prstGeom>
        </p:spPr>
      </p:pic>
      <p:sp>
        <p:nvSpPr>
          <p:cNvPr id="6" name="Ovale 5">
            <a:extLst>
              <a:ext uri="{FF2B5EF4-FFF2-40B4-BE49-F238E27FC236}">
                <a16:creationId xmlns:a16="http://schemas.microsoft.com/office/drawing/2014/main" id="{FD68F360-CCFA-7037-B904-39EC4CD16682}"/>
              </a:ext>
            </a:extLst>
          </p:cNvPr>
          <p:cNvSpPr/>
          <p:nvPr/>
        </p:nvSpPr>
        <p:spPr>
          <a:xfrm>
            <a:off x="16823065" y="9765040"/>
            <a:ext cx="3946148" cy="34476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0529"/>
          </a:p>
        </p:txBody>
      </p:sp>
    </p:spTree>
    <p:extLst>
      <p:ext uri="{BB962C8B-B14F-4D97-AF65-F5344CB8AC3E}">
        <p14:creationId xmlns:p14="http://schemas.microsoft.com/office/powerpoint/2010/main" val="391799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9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remove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22D8FD-C59F-31E7-D79F-C7F4CD7B4D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EA1F281-AAD1-9C49-7F6A-61C16B72391D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CDA7BA8F-555B-9AAB-87B8-1B00439211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F8BACDF-D584-AE97-A0DE-9C79E9C9E1C1}"/>
              </a:ext>
            </a:extLst>
          </p:cNvPr>
          <p:cNvSpPr txBox="1">
            <a:spLocks/>
          </p:cNvSpPr>
          <p:nvPr/>
        </p:nvSpPr>
        <p:spPr>
          <a:xfrm>
            <a:off x="2797174" y="6882657"/>
            <a:ext cx="33953565" cy="9054923"/>
          </a:xfrm>
          <a:prstGeom prst="rect">
            <a:avLst/>
          </a:prstGeom>
        </p:spPr>
        <p:txBody>
          <a:bodyPr>
            <a:normAutofit/>
          </a:bodyPr>
          <a:lstStyle>
            <a:lvl1pPr marL="944998" indent="-9449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81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47496" indent="-7874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77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14999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61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40999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66998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929986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818998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44998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70997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600" dirty="0"/>
              <a:t>1 STAGE SURGERY</a:t>
            </a:r>
          </a:p>
          <a:p>
            <a:pPr marL="0" indent="0">
              <a:buFont typeface="Arial" pitchFamily="34" charset="0"/>
              <a:buNone/>
            </a:pPr>
            <a:r>
              <a:rPr lang="en-US" sz="8600" dirty="0"/>
              <a:t>       enterolithotomy alone</a:t>
            </a:r>
          </a:p>
          <a:p>
            <a:pPr marL="0" indent="0">
              <a:buFont typeface="Arial" pitchFamily="34" charset="0"/>
              <a:buNone/>
            </a:pPr>
            <a:r>
              <a:rPr lang="en-US" sz="8600" dirty="0"/>
              <a:t>        enterolithotomy with concomitant cholecystectomy </a:t>
            </a:r>
          </a:p>
          <a:p>
            <a:pPr marL="0" indent="0">
              <a:buFont typeface="Arial" pitchFamily="34" charset="0"/>
              <a:buNone/>
            </a:pPr>
            <a:r>
              <a:rPr lang="en-US" sz="8600" dirty="0"/>
              <a:t> </a:t>
            </a:r>
          </a:p>
          <a:p>
            <a:r>
              <a:rPr lang="en-US" sz="8600" dirty="0"/>
              <a:t>2-STAGE SURGERY with delayed fistulectomy or fistula repair (4 W– 6 M)</a:t>
            </a:r>
          </a:p>
          <a:p>
            <a:pPr marL="1371600" lvl="3" indent="0">
              <a:buFont typeface="Arial" pitchFamily="34" charset="0"/>
              <a:buNone/>
            </a:pPr>
            <a:endParaRPr lang="en-US" dirty="0"/>
          </a:p>
          <a:p>
            <a:endParaRPr lang="it-IT" dirty="0"/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33E87F9E-8437-0931-73C3-A23C7B939DF1}"/>
              </a:ext>
            </a:extLst>
          </p:cNvPr>
          <p:cNvSpPr/>
          <p:nvPr/>
        </p:nvSpPr>
        <p:spPr>
          <a:xfrm flipH="1">
            <a:off x="2370461" y="2331920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SURGICAL TREATMENT</a:t>
            </a:r>
          </a:p>
        </p:txBody>
      </p:sp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40249EFE-E8A1-ECC2-70A9-55C3257B7FEF}"/>
              </a:ext>
            </a:extLst>
          </p:cNvPr>
          <p:cNvSpPr/>
          <p:nvPr/>
        </p:nvSpPr>
        <p:spPr>
          <a:xfrm>
            <a:off x="3038188" y="17806844"/>
            <a:ext cx="16756011" cy="3786507"/>
          </a:xfrm>
          <a:prstGeom prst="roundRect">
            <a:avLst>
              <a:gd name="adj" fmla="val 10000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C3473F22-1217-4473-930C-0E3E53523620}"/>
              </a:ext>
            </a:extLst>
          </p:cNvPr>
          <p:cNvSpPr txBox="1"/>
          <p:nvPr/>
        </p:nvSpPr>
        <p:spPr>
          <a:xfrm>
            <a:off x="3856200" y="18675136"/>
            <a:ext cx="15119985" cy="270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overall recurrence rates in the patients who had enterolithotomy only were relatively low </a:t>
            </a:r>
            <a:r>
              <a:rPr lang="it-IT" sz="6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[5]</a:t>
            </a: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Rettangolo con angoli arrotondati 7">
            <a:extLst>
              <a:ext uri="{FF2B5EF4-FFF2-40B4-BE49-F238E27FC236}">
                <a16:creationId xmlns:a16="http://schemas.microsoft.com/office/drawing/2014/main" id="{9F3E19AF-5537-CDCB-2C2F-CD91B839357F}"/>
              </a:ext>
            </a:extLst>
          </p:cNvPr>
          <p:cNvSpPr/>
          <p:nvPr/>
        </p:nvSpPr>
        <p:spPr>
          <a:xfrm>
            <a:off x="20612211" y="17827329"/>
            <a:ext cx="16756011" cy="3786507"/>
          </a:xfrm>
          <a:prstGeom prst="roundRect">
            <a:avLst>
              <a:gd name="adj" fmla="val 10000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8B1AD25-A21F-3044-2515-CEB2A92A6634}"/>
              </a:ext>
            </a:extLst>
          </p:cNvPr>
          <p:cNvSpPr txBox="1"/>
          <p:nvPr/>
        </p:nvSpPr>
        <p:spPr>
          <a:xfrm>
            <a:off x="21229692" y="18321932"/>
            <a:ext cx="15521047" cy="3626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cholecystectomy with fistula repair showed increased complications and increased length of hospitalization [6]</a:t>
            </a:r>
          </a:p>
          <a:p>
            <a:endParaRPr lang="it-IT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640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DA9C52-4897-AB54-C86A-0F6326E24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6D3ACEED-67C1-3C9E-4819-495800CEE73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681556F-2BA3-5B45-5BA6-DBAB904F1F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C8BCF46-F981-4CE3-B094-55BE388780AE}"/>
              </a:ext>
            </a:extLst>
          </p:cNvPr>
          <p:cNvSpPr txBox="1">
            <a:spLocks/>
          </p:cNvSpPr>
          <p:nvPr/>
        </p:nvSpPr>
        <p:spPr>
          <a:xfrm>
            <a:off x="1079031" y="5827449"/>
            <a:ext cx="40933638" cy="3644194"/>
          </a:xfrm>
          <a:prstGeom prst="rect">
            <a:avLst/>
          </a:prstGeom>
        </p:spPr>
        <p:txBody>
          <a:bodyPr>
            <a:normAutofit/>
          </a:bodyPr>
          <a:lstStyle>
            <a:lvl1pPr marL="944998" indent="-9449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81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47496" indent="-7874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77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14999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61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40999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66998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929986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818998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44998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70997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0" lvl="3" indent="0">
              <a:buFont typeface="Arial" pitchFamily="34" charset="0"/>
              <a:buNone/>
            </a:pPr>
            <a:r>
              <a:rPr lang="en-US" sz="8800" dirty="0"/>
              <a:t>Patient underwent emergency surgical </a:t>
            </a:r>
            <a:r>
              <a:rPr lang="en-US" sz="8800" dirty="0" err="1"/>
              <a:t>interventition</a:t>
            </a:r>
            <a:endParaRPr lang="en-US" sz="8800" dirty="0"/>
          </a:p>
          <a:p>
            <a:pPr marL="1371600" lvl="3" indent="0">
              <a:buFont typeface="Arial" pitchFamily="34" charset="0"/>
              <a:buNone/>
            </a:pPr>
            <a:endParaRPr lang="en-US" dirty="0"/>
          </a:p>
          <a:p>
            <a:endParaRPr lang="it-IT" dirty="0"/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95F428A6-5959-8DD5-7670-7D1B93084269}"/>
              </a:ext>
            </a:extLst>
          </p:cNvPr>
          <p:cNvSpPr/>
          <p:nvPr/>
        </p:nvSpPr>
        <p:spPr>
          <a:xfrm flipH="1">
            <a:off x="2370461" y="2331920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SURGICAL TREATMENT</a:t>
            </a:r>
          </a:p>
        </p:txBody>
      </p:sp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A484C4BC-99AA-B8A6-1862-0EEC90ED364E}"/>
              </a:ext>
            </a:extLst>
          </p:cNvPr>
          <p:cNvSpPr/>
          <p:nvPr/>
        </p:nvSpPr>
        <p:spPr>
          <a:xfrm>
            <a:off x="2763609" y="9207882"/>
            <a:ext cx="16756011" cy="2572066"/>
          </a:xfrm>
          <a:prstGeom prst="roundRect">
            <a:avLst>
              <a:gd name="adj" fmla="val 10000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7" name="Segnaposto contenuto 2">
            <a:extLst>
              <a:ext uri="{FF2B5EF4-FFF2-40B4-BE49-F238E27FC236}">
                <a16:creationId xmlns:a16="http://schemas.microsoft.com/office/drawing/2014/main" id="{8B71DE40-F253-229D-31BF-2FE0E5B29078}"/>
              </a:ext>
            </a:extLst>
          </p:cNvPr>
          <p:cNvSpPr txBox="1">
            <a:spLocks/>
          </p:cNvSpPr>
          <p:nvPr/>
        </p:nvSpPr>
        <p:spPr>
          <a:xfrm>
            <a:off x="4092575" y="9838732"/>
            <a:ext cx="7924800" cy="1796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800" dirty="0"/>
              <a:t> LAPAROSCOPY</a:t>
            </a:r>
          </a:p>
        </p:txBody>
      </p:sp>
      <p:sp>
        <p:nvSpPr>
          <p:cNvPr id="9" name="Rettangolo con angoli arrotondati 8">
            <a:extLst>
              <a:ext uri="{FF2B5EF4-FFF2-40B4-BE49-F238E27FC236}">
                <a16:creationId xmlns:a16="http://schemas.microsoft.com/office/drawing/2014/main" id="{16E7021D-01EF-C614-E6FE-E5D0D73A4E63}"/>
              </a:ext>
            </a:extLst>
          </p:cNvPr>
          <p:cNvSpPr/>
          <p:nvPr/>
        </p:nvSpPr>
        <p:spPr>
          <a:xfrm>
            <a:off x="2796720" y="13665705"/>
            <a:ext cx="16756011" cy="2572066"/>
          </a:xfrm>
          <a:prstGeom prst="roundRect">
            <a:avLst>
              <a:gd name="adj" fmla="val 10000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12" name="Segnaposto contenuto 2">
            <a:extLst>
              <a:ext uri="{FF2B5EF4-FFF2-40B4-BE49-F238E27FC236}">
                <a16:creationId xmlns:a16="http://schemas.microsoft.com/office/drawing/2014/main" id="{325E6D87-EF24-80C8-34E6-B7A49BE71276}"/>
              </a:ext>
            </a:extLst>
          </p:cNvPr>
          <p:cNvSpPr txBox="1">
            <a:spLocks/>
          </p:cNvSpPr>
          <p:nvPr/>
        </p:nvSpPr>
        <p:spPr>
          <a:xfrm>
            <a:off x="4092575" y="14220031"/>
            <a:ext cx="11430000" cy="33239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800" dirty="0"/>
              <a:t> ENTEROLITHOTOMY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5F2E6222-F226-89F9-2A31-CFD0A8E18938}"/>
              </a:ext>
            </a:extLst>
          </p:cNvPr>
          <p:cNvSpPr txBox="1"/>
          <p:nvPr/>
        </p:nvSpPr>
        <p:spPr>
          <a:xfrm>
            <a:off x="3284546" y="18949936"/>
            <a:ext cx="3253637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Bowel function resumed regularly, and the patient was discharged home in stable clinical condition.</a:t>
            </a:r>
            <a:endParaRPr lang="it-IT" sz="8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4" name="Immagine 13" descr="Immagine che contiene persona, interno, rosso, cibo&#10;&#10;Il contenuto generato dall'IA potrebbe non essere corretto.">
            <a:extLst>
              <a:ext uri="{FF2B5EF4-FFF2-40B4-BE49-F238E27FC236}">
                <a16:creationId xmlns:a16="http://schemas.microsoft.com/office/drawing/2014/main" id="{3AF7AB9A-8A1E-CA76-2DC0-9DA63C84A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8301" y="9490126"/>
            <a:ext cx="19138946" cy="599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287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3CA459-AD95-DBC2-31BD-1DFD95AE5F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843D0A1-224D-A9C0-ED14-5A538471AC3A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ACF565B7-F6EE-B75D-4CDD-C8113F3DB0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04DB4FF-50AD-1EBB-E7A6-C117AE1B373C}"/>
              </a:ext>
            </a:extLst>
          </p:cNvPr>
          <p:cNvSpPr txBox="1">
            <a:spLocks/>
          </p:cNvSpPr>
          <p:nvPr/>
        </p:nvSpPr>
        <p:spPr>
          <a:xfrm>
            <a:off x="1079031" y="5827449"/>
            <a:ext cx="40933638" cy="3644194"/>
          </a:xfrm>
          <a:prstGeom prst="rect">
            <a:avLst/>
          </a:prstGeom>
        </p:spPr>
        <p:txBody>
          <a:bodyPr>
            <a:normAutofit/>
          </a:bodyPr>
          <a:lstStyle>
            <a:lvl1pPr marL="944998" indent="-9449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81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47496" indent="-7874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77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14999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61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40999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66998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929986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818998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44998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70997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0" lvl="3" indent="0">
              <a:buFont typeface="Arial" pitchFamily="34" charset="0"/>
              <a:buNone/>
            </a:pPr>
            <a:endParaRPr lang="en-US" dirty="0"/>
          </a:p>
          <a:p>
            <a:endParaRPr lang="it-IT" dirty="0"/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34D948FC-63A3-DCE1-33D3-E08CA0A1935A}"/>
              </a:ext>
            </a:extLst>
          </p:cNvPr>
          <p:cNvSpPr/>
          <p:nvPr/>
        </p:nvSpPr>
        <p:spPr>
          <a:xfrm flipH="1">
            <a:off x="2370461" y="2331920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REFERENCES</a:t>
            </a:r>
          </a:p>
        </p:txBody>
      </p:sp>
      <p:sp>
        <p:nvSpPr>
          <p:cNvPr id="6" name="Segnaposto contenuto 2">
            <a:extLst>
              <a:ext uri="{FF2B5EF4-FFF2-40B4-BE49-F238E27FC236}">
                <a16:creationId xmlns:a16="http://schemas.microsoft.com/office/drawing/2014/main" id="{051C7545-6F5F-4B19-A37B-0E93EA4FBF47}"/>
              </a:ext>
            </a:extLst>
          </p:cNvPr>
          <p:cNvSpPr txBox="1">
            <a:spLocks/>
          </p:cNvSpPr>
          <p:nvPr/>
        </p:nvSpPr>
        <p:spPr>
          <a:xfrm>
            <a:off x="3254375" y="6371431"/>
            <a:ext cx="33375600" cy="15697200"/>
          </a:xfrm>
          <a:prstGeom prst="rect">
            <a:avLst/>
          </a:prstGeom>
        </p:spPr>
        <p:txBody>
          <a:bodyPr>
            <a:normAutofit/>
          </a:bodyPr>
          <a:lstStyle>
            <a:lvl1pPr marL="944998" indent="-9449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81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47496" indent="-7874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77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14999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61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40999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66998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929986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818998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44998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70997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1. </a:t>
            </a:r>
            <a:r>
              <a:rPr lang="it-IT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Halabi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it-IT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Wissam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J. et al.</a:t>
            </a:r>
            <a:r>
              <a:rPr lang="en-US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Surgery for Gallstone Ileus: A Nationwide Comparison of Trends and Outcomes.</a:t>
            </a:r>
            <a:r>
              <a:rPr lang="en-US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Annals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of Surgery 259(2):p 329-335, </a:t>
            </a:r>
            <a:r>
              <a:rPr lang="it-IT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February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2014. </a:t>
            </a:r>
          </a:p>
          <a:p>
            <a:pPr marL="0" indent="0">
              <a:buFont typeface="Arial" pitchFamily="34" charset="0"/>
              <a:buNone/>
            </a:pP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2. </a:t>
            </a:r>
            <a:r>
              <a:rPr lang="it-IT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Vadher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D. 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Rolling Stones: A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Systematic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Review and Meta-Analysis of the Management of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Gallstone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Ileus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Chirurgia (</a:t>
            </a:r>
            <a:r>
              <a:rPr lang="it-IT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Bucur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). 2024 Oct;119(5):483-514. </a:t>
            </a:r>
          </a:p>
          <a:p>
            <a:pPr marL="0" indent="0">
              <a:buFont typeface="Arial" pitchFamily="34" charset="0"/>
              <a:buNone/>
            </a:pP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3. </a:t>
            </a:r>
            <a:r>
              <a:rPr lang="it-IT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Beuran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M. et al.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Gallstone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ileus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–clinical and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therapeutic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aspects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J </a:t>
            </a:r>
            <a:r>
              <a:rPr lang="it-IT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Med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Life. 2010;3:365–71.</a:t>
            </a:r>
            <a:endParaRPr lang="en-US" sz="7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en-US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4. Nuño-Guzmán C.M et al. </a:t>
            </a:r>
            <a:r>
              <a:rPr lang="en-US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Gallstone ileus, clinical presentation, diagnostic and treatment approach. </a:t>
            </a:r>
            <a:r>
              <a:rPr lang="en-US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World J. </a:t>
            </a:r>
            <a:r>
              <a:rPr lang="en-US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Gastrointest</a:t>
            </a:r>
            <a:r>
              <a:rPr lang="en-US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Surg. 27 </a:t>
            </a:r>
            <a:r>
              <a:rPr lang="en-US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janv</a:t>
            </a:r>
            <a:r>
              <a:rPr lang="en-US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2016;8(1):65–76. </a:t>
            </a:r>
          </a:p>
          <a:p>
            <a:pPr marL="0" indent="0">
              <a:buFont typeface="Arial" pitchFamily="34" charset="0"/>
              <a:buNone/>
            </a:pPr>
            <a:r>
              <a:rPr lang="en-US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5. Tan Y.M. et al. </a:t>
            </a:r>
            <a:r>
              <a:rPr lang="en-US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comparison of two surgical strategies for the emergency treatment of gallstone ileus</a:t>
            </a:r>
            <a:r>
              <a:rPr lang="en-US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Singapore Med J. 2004; 45(2):69-72</a:t>
            </a:r>
            <a:endParaRPr lang="it-IT" sz="7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6. </a:t>
            </a:r>
            <a:r>
              <a:rPr lang="it-IT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Doko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M. et al.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Comparison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of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surgical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treatments of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gallstone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ileus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r>
              <a:rPr lang="it-IT" sz="7800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preliminary</a:t>
            </a:r>
            <a:r>
              <a:rPr lang="it-IT" sz="7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report.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World J </a:t>
            </a:r>
            <a:r>
              <a:rPr lang="it-IT" sz="7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Surg</a:t>
            </a:r>
            <a:r>
              <a:rPr lang="it-IT" sz="7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2003;27(4):400-4. </a:t>
            </a:r>
          </a:p>
          <a:p>
            <a:pPr marL="0" indent="0">
              <a:buFont typeface="Arial" pitchFamily="34" charset="0"/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20722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407</Words>
  <Application>Microsoft Office PowerPoint</Application>
  <PresentationFormat>Personalizzato</PresentationFormat>
  <Paragraphs>44</Paragraphs>
  <Slides>8</Slides>
  <Notes>0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3" baseType="lpstr">
      <vt:lpstr>Barlow Bold</vt:lpstr>
      <vt:lpstr>Calibri</vt:lpstr>
      <vt:lpstr>Arial</vt:lpstr>
      <vt:lpstr>Wingdings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Alessandra Iodice</cp:lastModifiedBy>
  <cp:revision>7</cp:revision>
  <dcterms:created xsi:type="dcterms:W3CDTF">2006-08-16T00:00:00Z</dcterms:created>
  <dcterms:modified xsi:type="dcterms:W3CDTF">2026-01-09T21:13:43Z</dcterms:modified>
  <dc:identifier>DAG35qkUN5c</dc:identifier>
</cp:coreProperties>
</file>