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72" r:id="rId3"/>
    <p:sldId id="273" r:id="rId4"/>
    <p:sldId id="274" r:id="rId5"/>
    <p:sldId id="275" r:id="rId6"/>
    <p:sldId id="276" r:id="rId7"/>
    <p:sldId id="277" r:id="rId8"/>
    <p:sldId id="278" r:id="rId9"/>
    <p:sldId id="270" r:id="rId10"/>
    <p:sldId id="271" r:id="rId11"/>
  </p:sldIdLst>
  <p:sldSz cx="50399950" cy="28440063"/>
  <p:notesSz cx="6858000" cy="9144000"/>
  <p:embeddedFontLst>
    <p:embeddedFont>
      <p:font typeface="Barlow Bold" pitchFamily="2" charset="77"/>
      <p:regular r:id=""/>
      <p:bold r:id=""/>
    </p:embeddedFont>
    <p:embeddedFont>
      <p:font typeface="Barlow Ultra-Bold" pitchFamily="2" charset="77"/>
      <p:regular r:id=""/>
      <p:bold r:id=""/>
    </p:embeddedFont>
  </p:embeddedFontLst>
  <p:defaultTextStyle>
    <a:defPPr>
      <a:defRPr lang="en-US"/>
    </a:defPPr>
    <a:lvl1pPr marL="0" algn="l" defTabSz="2522830" rtl="0" eaLnBrk="1" latinLnBrk="0" hangingPunct="1">
      <a:defRPr sz="4966" kern="1200">
        <a:solidFill>
          <a:schemeClr val="tx1"/>
        </a:solidFill>
        <a:latin typeface="+mn-lt"/>
        <a:ea typeface="+mn-ea"/>
        <a:cs typeface="+mn-cs"/>
      </a:defRPr>
    </a:lvl1pPr>
    <a:lvl2pPr marL="1261415" algn="l" defTabSz="2522830" rtl="0" eaLnBrk="1" latinLnBrk="0" hangingPunct="1">
      <a:defRPr sz="4966" kern="1200">
        <a:solidFill>
          <a:schemeClr val="tx1"/>
        </a:solidFill>
        <a:latin typeface="+mn-lt"/>
        <a:ea typeface="+mn-ea"/>
        <a:cs typeface="+mn-cs"/>
      </a:defRPr>
    </a:lvl2pPr>
    <a:lvl3pPr marL="2522830" algn="l" defTabSz="2522830" rtl="0" eaLnBrk="1" latinLnBrk="0" hangingPunct="1">
      <a:defRPr sz="4966" kern="1200">
        <a:solidFill>
          <a:schemeClr val="tx1"/>
        </a:solidFill>
        <a:latin typeface="+mn-lt"/>
        <a:ea typeface="+mn-ea"/>
        <a:cs typeface="+mn-cs"/>
      </a:defRPr>
    </a:lvl3pPr>
    <a:lvl4pPr marL="3784244" algn="l" defTabSz="2522830" rtl="0" eaLnBrk="1" latinLnBrk="0" hangingPunct="1">
      <a:defRPr sz="4966" kern="1200">
        <a:solidFill>
          <a:schemeClr val="tx1"/>
        </a:solidFill>
        <a:latin typeface="+mn-lt"/>
        <a:ea typeface="+mn-ea"/>
        <a:cs typeface="+mn-cs"/>
      </a:defRPr>
    </a:lvl4pPr>
    <a:lvl5pPr marL="5045659" algn="l" defTabSz="2522830" rtl="0" eaLnBrk="1" latinLnBrk="0" hangingPunct="1">
      <a:defRPr sz="4966" kern="1200">
        <a:solidFill>
          <a:schemeClr val="tx1"/>
        </a:solidFill>
        <a:latin typeface="+mn-lt"/>
        <a:ea typeface="+mn-ea"/>
        <a:cs typeface="+mn-cs"/>
      </a:defRPr>
    </a:lvl5pPr>
    <a:lvl6pPr marL="6307074" algn="l" defTabSz="2522830" rtl="0" eaLnBrk="1" latinLnBrk="0" hangingPunct="1">
      <a:defRPr sz="4966" kern="1200">
        <a:solidFill>
          <a:schemeClr val="tx1"/>
        </a:solidFill>
        <a:latin typeface="+mn-lt"/>
        <a:ea typeface="+mn-ea"/>
        <a:cs typeface="+mn-cs"/>
      </a:defRPr>
    </a:lvl6pPr>
    <a:lvl7pPr marL="7568489" algn="l" defTabSz="2522830" rtl="0" eaLnBrk="1" latinLnBrk="0" hangingPunct="1">
      <a:defRPr sz="4966" kern="1200">
        <a:solidFill>
          <a:schemeClr val="tx1"/>
        </a:solidFill>
        <a:latin typeface="+mn-lt"/>
        <a:ea typeface="+mn-ea"/>
        <a:cs typeface="+mn-cs"/>
      </a:defRPr>
    </a:lvl7pPr>
    <a:lvl8pPr marL="8829904" algn="l" defTabSz="2522830" rtl="0" eaLnBrk="1" latinLnBrk="0" hangingPunct="1">
      <a:defRPr sz="4966" kern="1200">
        <a:solidFill>
          <a:schemeClr val="tx1"/>
        </a:solidFill>
        <a:latin typeface="+mn-lt"/>
        <a:ea typeface="+mn-ea"/>
        <a:cs typeface="+mn-cs"/>
      </a:defRPr>
    </a:lvl8pPr>
    <a:lvl9pPr marL="10091318" algn="l" defTabSz="2522830" rtl="0" eaLnBrk="1" latinLnBrk="0" hangingPunct="1">
      <a:defRPr sz="4966"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972" userDrawn="1">
          <p15:clr>
            <a:srgbClr val="A4A3A4"/>
          </p15:clr>
        </p15:guide>
        <p15:guide id="2" pos="793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22" autoAdjust="0"/>
    <p:restoredTop sz="94575" autoAdjust="0"/>
  </p:normalViewPr>
  <p:slideViewPr>
    <p:cSldViewPr>
      <p:cViewPr varScale="1">
        <p:scale>
          <a:sx n="27" d="100"/>
          <a:sy n="27" d="100"/>
        </p:scale>
        <p:origin x="592" y="224"/>
      </p:cViewPr>
      <p:guideLst>
        <p:guide orient="horz" pos="5972"/>
        <p:guide pos="7937"/>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89998" y="5889903"/>
            <a:ext cx="21419979" cy="4064120"/>
          </a:xfrm>
        </p:spPr>
        <p:txBody>
          <a:bodyPr/>
          <a:lstStyle/>
          <a:p>
            <a:r>
              <a:rPr lang="en-US"/>
              <a:t>Click to edit Master title style</a:t>
            </a:r>
          </a:p>
        </p:txBody>
      </p:sp>
      <p:sp>
        <p:nvSpPr>
          <p:cNvPr id="3" name="Subtitle 2"/>
          <p:cNvSpPr>
            <a:spLocks noGrp="1"/>
          </p:cNvSpPr>
          <p:nvPr>
            <p:ph type="subTitle" idx="1"/>
          </p:nvPr>
        </p:nvSpPr>
        <p:spPr>
          <a:xfrm>
            <a:off x="3779996" y="10744024"/>
            <a:ext cx="17639983" cy="4845344"/>
          </a:xfrm>
        </p:spPr>
        <p:txBody>
          <a:bodyPr/>
          <a:lstStyle>
            <a:lvl1pPr marL="0" indent="0" algn="ctr">
              <a:buNone/>
              <a:defRPr>
                <a:solidFill>
                  <a:schemeClr val="tx1">
                    <a:tint val="75000"/>
                  </a:schemeClr>
                </a:solidFill>
              </a:defRPr>
            </a:lvl1pPr>
            <a:lvl2pPr marL="1259997" indent="0" algn="ctr">
              <a:buNone/>
              <a:defRPr>
                <a:solidFill>
                  <a:schemeClr val="tx1">
                    <a:tint val="75000"/>
                  </a:schemeClr>
                </a:solidFill>
              </a:defRPr>
            </a:lvl2pPr>
            <a:lvl3pPr marL="2519995" indent="0" algn="ctr">
              <a:buNone/>
              <a:defRPr>
                <a:solidFill>
                  <a:schemeClr val="tx1">
                    <a:tint val="75000"/>
                  </a:schemeClr>
                </a:solidFill>
              </a:defRPr>
            </a:lvl3pPr>
            <a:lvl4pPr marL="3779992" indent="0" algn="ctr">
              <a:buNone/>
              <a:defRPr>
                <a:solidFill>
                  <a:schemeClr val="tx1">
                    <a:tint val="75000"/>
                  </a:schemeClr>
                </a:solidFill>
              </a:defRPr>
            </a:lvl4pPr>
            <a:lvl5pPr marL="5039990" indent="0" algn="ctr">
              <a:buNone/>
              <a:defRPr>
                <a:solidFill>
                  <a:schemeClr val="tx1">
                    <a:tint val="75000"/>
                  </a:schemeClr>
                </a:solidFill>
              </a:defRPr>
            </a:lvl5pPr>
            <a:lvl6pPr marL="6299987" indent="0" algn="ctr">
              <a:buNone/>
              <a:defRPr>
                <a:solidFill>
                  <a:schemeClr val="tx1">
                    <a:tint val="75000"/>
                  </a:schemeClr>
                </a:solidFill>
              </a:defRPr>
            </a:lvl6pPr>
            <a:lvl7pPr marL="7559985" indent="0" algn="ctr">
              <a:buNone/>
              <a:defRPr>
                <a:solidFill>
                  <a:schemeClr val="tx1">
                    <a:tint val="75000"/>
                  </a:schemeClr>
                </a:solidFill>
              </a:defRPr>
            </a:lvl7pPr>
            <a:lvl8pPr marL="8819982" indent="0" algn="ctr">
              <a:buNone/>
              <a:defRPr>
                <a:solidFill>
                  <a:schemeClr val="tx1">
                    <a:tint val="75000"/>
                  </a:schemeClr>
                </a:solidFill>
              </a:defRPr>
            </a:lvl8pPr>
            <a:lvl9pPr marL="1007998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90624" y="12183584"/>
            <a:ext cx="21419979" cy="3765675"/>
          </a:xfrm>
        </p:spPr>
        <p:txBody>
          <a:bodyPr anchor="t"/>
          <a:lstStyle>
            <a:lvl1pPr algn="l">
              <a:defRPr sz="11024" b="1" cap="all"/>
            </a:lvl1pPr>
          </a:lstStyle>
          <a:p>
            <a:r>
              <a:rPr lang="en-US"/>
              <a:t>Click to edit Master title style</a:t>
            </a:r>
          </a:p>
        </p:txBody>
      </p:sp>
      <p:sp>
        <p:nvSpPr>
          <p:cNvPr id="3" name="Text Placeholder 2"/>
          <p:cNvSpPr>
            <a:spLocks noGrp="1"/>
          </p:cNvSpPr>
          <p:nvPr>
            <p:ph type="body" idx="1"/>
          </p:nvPr>
        </p:nvSpPr>
        <p:spPr>
          <a:xfrm>
            <a:off x="1990624" y="8036076"/>
            <a:ext cx="21419979" cy="4147508"/>
          </a:xfrm>
        </p:spPr>
        <p:txBody>
          <a:bodyPr anchor="b"/>
          <a:lstStyle>
            <a:lvl1pPr marL="0" indent="0">
              <a:buNone/>
              <a:defRPr sz="5512">
                <a:solidFill>
                  <a:schemeClr val="tx1">
                    <a:tint val="75000"/>
                  </a:schemeClr>
                </a:solidFill>
              </a:defRPr>
            </a:lvl1pPr>
            <a:lvl2pPr marL="1259997" indent="0">
              <a:buNone/>
              <a:defRPr sz="4961">
                <a:solidFill>
                  <a:schemeClr val="tx1">
                    <a:tint val="75000"/>
                  </a:schemeClr>
                </a:solidFill>
              </a:defRPr>
            </a:lvl2pPr>
            <a:lvl3pPr marL="2519995" indent="0">
              <a:buNone/>
              <a:defRPr sz="4409">
                <a:solidFill>
                  <a:schemeClr val="tx1">
                    <a:tint val="75000"/>
                  </a:schemeClr>
                </a:solidFill>
              </a:defRPr>
            </a:lvl3pPr>
            <a:lvl4pPr marL="3779992" indent="0">
              <a:buNone/>
              <a:defRPr sz="3858">
                <a:solidFill>
                  <a:schemeClr val="tx1">
                    <a:tint val="75000"/>
                  </a:schemeClr>
                </a:solidFill>
              </a:defRPr>
            </a:lvl4pPr>
            <a:lvl5pPr marL="5039990" indent="0">
              <a:buNone/>
              <a:defRPr sz="3858">
                <a:solidFill>
                  <a:schemeClr val="tx1">
                    <a:tint val="75000"/>
                  </a:schemeClr>
                </a:solidFill>
              </a:defRPr>
            </a:lvl5pPr>
            <a:lvl6pPr marL="6299987" indent="0">
              <a:buNone/>
              <a:defRPr sz="3858">
                <a:solidFill>
                  <a:schemeClr val="tx1">
                    <a:tint val="75000"/>
                  </a:schemeClr>
                </a:solidFill>
              </a:defRPr>
            </a:lvl6pPr>
            <a:lvl7pPr marL="7559985" indent="0">
              <a:buNone/>
              <a:defRPr sz="3858">
                <a:solidFill>
                  <a:schemeClr val="tx1">
                    <a:tint val="75000"/>
                  </a:schemeClr>
                </a:solidFill>
              </a:defRPr>
            </a:lvl7pPr>
            <a:lvl8pPr marL="8819982" indent="0">
              <a:buNone/>
              <a:defRPr sz="3858">
                <a:solidFill>
                  <a:schemeClr val="tx1">
                    <a:tint val="75000"/>
                  </a:schemeClr>
                </a:solidFill>
              </a:defRPr>
            </a:lvl8pPr>
            <a:lvl9pPr marL="10079980" indent="0">
              <a:buNone/>
              <a:defRPr sz="3858">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259999" y="4424011"/>
            <a:ext cx="11129989" cy="12512751"/>
          </a:xfrm>
        </p:spPr>
        <p:txBody>
          <a:bodyPr/>
          <a:lstStyle>
            <a:lvl1pPr>
              <a:defRPr sz="7717"/>
            </a:lvl1pPr>
            <a:lvl2pPr>
              <a:defRPr sz="6614"/>
            </a:lvl2pPr>
            <a:lvl3pPr>
              <a:defRPr sz="5512"/>
            </a:lvl3pPr>
            <a:lvl4pPr>
              <a:defRPr sz="4961"/>
            </a:lvl4pPr>
            <a:lvl5pPr>
              <a:defRPr sz="4961"/>
            </a:lvl5pPr>
            <a:lvl6pPr>
              <a:defRPr sz="4961"/>
            </a:lvl6pPr>
            <a:lvl7pPr>
              <a:defRPr sz="4961"/>
            </a:lvl7pPr>
            <a:lvl8pPr>
              <a:defRPr sz="4961"/>
            </a:lvl8pPr>
            <a:lvl9pPr>
              <a:defRPr sz="4961"/>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2809987" y="4424011"/>
            <a:ext cx="11129989" cy="12512751"/>
          </a:xfrm>
        </p:spPr>
        <p:txBody>
          <a:bodyPr/>
          <a:lstStyle>
            <a:lvl1pPr>
              <a:defRPr sz="7717"/>
            </a:lvl1pPr>
            <a:lvl2pPr>
              <a:defRPr sz="6614"/>
            </a:lvl2pPr>
            <a:lvl3pPr>
              <a:defRPr sz="5512"/>
            </a:lvl3pPr>
            <a:lvl4pPr>
              <a:defRPr sz="4961"/>
            </a:lvl4pPr>
            <a:lvl5pPr>
              <a:defRPr sz="4961"/>
            </a:lvl5pPr>
            <a:lvl6pPr>
              <a:defRPr sz="4961"/>
            </a:lvl6pPr>
            <a:lvl7pPr>
              <a:defRPr sz="4961"/>
            </a:lvl7pPr>
            <a:lvl8pPr>
              <a:defRPr sz="4961"/>
            </a:lvl8pPr>
            <a:lvl9pPr>
              <a:defRPr sz="4961"/>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1/9/26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259999" y="4244066"/>
            <a:ext cx="11134365" cy="1768725"/>
          </a:xfrm>
        </p:spPr>
        <p:txBody>
          <a:bodyPr anchor="b"/>
          <a:lstStyle>
            <a:lvl1pPr marL="0" indent="0">
              <a:buNone/>
              <a:defRPr sz="6614" b="1"/>
            </a:lvl1pPr>
            <a:lvl2pPr marL="1259997" indent="0">
              <a:buNone/>
              <a:defRPr sz="5512" b="1"/>
            </a:lvl2pPr>
            <a:lvl3pPr marL="2519995" indent="0">
              <a:buNone/>
              <a:defRPr sz="4961" b="1"/>
            </a:lvl3pPr>
            <a:lvl4pPr marL="3779992" indent="0">
              <a:buNone/>
              <a:defRPr sz="4409" b="1"/>
            </a:lvl4pPr>
            <a:lvl5pPr marL="5039990" indent="0">
              <a:buNone/>
              <a:defRPr sz="4409" b="1"/>
            </a:lvl5pPr>
            <a:lvl6pPr marL="6299987" indent="0">
              <a:buNone/>
              <a:defRPr sz="4409" b="1"/>
            </a:lvl6pPr>
            <a:lvl7pPr marL="7559985" indent="0">
              <a:buNone/>
              <a:defRPr sz="4409" b="1"/>
            </a:lvl7pPr>
            <a:lvl8pPr marL="8819982" indent="0">
              <a:buNone/>
              <a:defRPr sz="4409" b="1"/>
            </a:lvl8pPr>
            <a:lvl9pPr marL="10079980" indent="0">
              <a:buNone/>
              <a:defRPr sz="4409" b="1"/>
            </a:lvl9pPr>
          </a:lstStyle>
          <a:p>
            <a:pPr lvl="0"/>
            <a:r>
              <a:rPr lang="en-US"/>
              <a:t>Click to edit Master text styles</a:t>
            </a:r>
          </a:p>
        </p:txBody>
      </p:sp>
      <p:sp>
        <p:nvSpPr>
          <p:cNvPr id="4" name="Content Placeholder 3"/>
          <p:cNvSpPr>
            <a:spLocks noGrp="1"/>
          </p:cNvSpPr>
          <p:nvPr>
            <p:ph sz="half" idx="2"/>
          </p:nvPr>
        </p:nvSpPr>
        <p:spPr>
          <a:xfrm>
            <a:off x="1259999" y="6012791"/>
            <a:ext cx="11134365" cy="10923970"/>
          </a:xfrm>
        </p:spPr>
        <p:txBody>
          <a:bodyPr/>
          <a:lstStyle>
            <a:lvl1pPr>
              <a:defRPr sz="6614"/>
            </a:lvl1pPr>
            <a:lvl2pPr>
              <a:defRPr sz="5512"/>
            </a:lvl2pPr>
            <a:lvl3pPr>
              <a:defRPr sz="4961"/>
            </a:lvl3pPr>
            <a:lvl4pPr>
              <a:defRPr sz="4409"/>
            </a:lvl4pPr>
            <a:lvl5pPr>
              <a:defRPr sz="4409"/>
            </a:lvl5pPr>
            <a:lvl6pPr>
              <a:defRPr sz="4409"/>
            </a:lvl6pPr>
            <a:lvl7pPr>
              <a:defRPr sz="4409"/>
            </a:lvl7pPr>
            <a:lvl8pPr>
              <a:defRPr sz="4409"/>
            </a:lvl8pPr>
            <a:lvl9pPr>
              <a:defRPr sz="440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2801239" y="4244066"/>
            <a:ext cx="11138739" cy="1768725"/>
          </a:xfrm>
        </p:spPr>
        <p:txBody>
          <a:bodyPr anchor="b"/>
          <a:lstStyle>
            <a:lvl1pPr marL="0" indent="0">
              <a:buNone/>
              <a:defRPr sz="6614" b="1"/>
            </a:lvl1pPr>
            <a:lvl2pPr marL="1259997" indent="0">
              <a:buNone/>
              <a:defRPr sz="5512" b="1"/>
            </a:lvl2pPr>
            <a:lvl3pPr marL="2519995" indent="0">
              <a:buNone/>
              <a:defRPr sz="4961" b="1"/>
            </a:lvl3pPr>
            <a:lvl4pPr marL="3779992" indent="0">
              <a:buNone/>
              <a:defRPr sz="4409" b="1"/>
            </a:lvl4pPr>
            <a:lvl5pPr marL="5039990" indent="0">
              <a:buNone/>
              <a:defRPr sz="4409" b="1"/>
            </a:lvl5pPr>
            <a:lvl6pPr marL="6299987" indent="0">
              <a:buNone/>
              <a:defRPr sz="4409" b="1"/>
            </a:lvl6pPr>
            <a:lvl7pPr marL="7559985" indent="0">
              <a:buNone/>
              <a:defRPr sz="4409" b="1"/>
            </a:lvl7pPr>
            <a:lvl8pPr marL="8819982" indent="0">
              <a:buNone/>
              <a:defRPr sz="4409" b="1"/>
            </a:lvl8pPr>
            <a:lvl9pPr marL="10079980" indent="0">
              <a:buNone/>
              <a:defRPr sz="4409" b="1"/>
            </a:lvl9pPr>
          </a:lstStyle>
          <a:p>
            <a:pPr lvl="0"/>
            <a:r>
              <a:rPr lang="en-US"/>
              <a:t>Click to edit Master text styles</a:t>
            </a:r>
          </a:p>
        </p:txBody>
      </p:sp>
      <p:sp>
        <p:nvSpPr>
          <p:cNvPr id="6" name="Content Placeholder 5"/>
          <p:cNvSpPr>
            <a:spLocks noGrp="1"/>
          </p:cNvSpPr>
          <p:nvPr>
            <p:ph sz="quarter" idx="4"/>
          </p:nvPr>
        </p:nvSpPr>
        <p:spPr>
          <a:xfrm>
            <a:off x="12801239" y="6012791"/>
            <a:ext cx="11138739" cy="10923970"/>
          </a:xfrm>
        </p:spPr>
        <p:txBody>
          <a:bodyPr/>
          <a:lstStyle>
            <a:lvl1pPr>
              <a:defRPr sz="6614"/>
            </a:lvl1pPr>
            <a:lvl2pPr>
              <a:defRPr sz="5512"/>
            </a:lvl2pPr>
            <a:lvl3pPr>
              <a:defRPr sz="4961"/>
            </a:lvl3pPr>
            <a:lvl4pPr>
              <a:defRPr sz="4409"/>
            </a:lvl4pPr>
            <a:lvl5pPr>
              <a:defRPr sz="4409"/>
            </a:lvl5pPr>
            <a:lvl6pPr>
              <a:defRPr sz="4409"/>
            </a:lvl6pPr>
            <a:lvl7pPr>
              <a:defRPr sz="4409"/>
            </a:lvl7pPr>
            <a:lvl8pPr>
              <a:defRPr sz="4409"/>
            </a:lvl8pPr>
            <a:lvl9pPr>
              <a:defRPr sz="440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1/9/26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1/9/26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1/9/26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60000" y="754890"/>
            <a:ext cx="8290618" cy="3212674"/>
          </a:xfrm>
        </p:spPr>
        <p:txBody>
          <a:bodyPr anchor="b"/>
          <a:lstStyle>
            <a:lvl1pPr algn="l">
              <a:defRPr sz="5512" b="1"/>
            </a:lvl1pPr>
          </a:lstStyle>
          <a:p>
            <a:r>
              <a:rPr lang="en-US"/>
              <a:t>Click to edit Master title style</a:t>
            </a:r>
          </a:p>
        </p:txBody>
      </p:sp>
      <p:sp>
        <p:nvSpPr>
          <p:cNvPr id="3" name="Content Placeholder 2"/>
          <p:cNvSpPr>
            <a:spLocks noGrp="1"/>
          </p:cNvSpPr>
          <p:nvPr>
            <p:ph idx="1"/>
          </p:nvPr>
        </p:nvSpPr>
        <p:spPr>
          <a:xfrm>
            <a:off x="9852490" y="754892"/>
            <a:ext cx="14087486" cy="16181871"/>
          </a:xfrm>
        </p:spPr>
        <p:txBody>
          <a:bodyPr/>
          <a:lstStyle>
            <a:lvl1pPr>
              <a:defRPr sz="8819"/>
            </a:lvl1pPr>
            <a:lvl2pPr>
              <a:defRPr sz="7717"/>
            </a:lvl2pPr>
            <a:lvl3pPr>
              <a:defRPr sz="6614"/>
            </a:lvl3pPr>
            <a:lvl4pPr>
              <a:defRPr sz="5512"/>
            </a:lvl4pPr>
            <a:lvl5pPr>
              <a:defRPr sz="5512"/>
            </a:lvl5pPr>
            <a:lvl6pPr>
              <a:defRPr sz="5512"/>
            </a:lvl6pPr>
            <a:lvl7pPr>
              <a:defRPr sz="5512"/>
            </a:lvl7pPr>
            <a:lvl8pPr>
              <a:defRPr sz="5512"/>
            </a:lvl8pPr>
            <a:lvl9pPr>
              <a:defRPr sz="5512"/>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260000" y="3967566"/>
            <a:ext cx="8290618" cy="12969197"/>
          </a:xfrm>
        </p:spPr>
        <p:txBody>
          <a:bodyPr/>
          <a:lstStyle>
            <a:lvl1pPr marL="0" indent="0">
              <a:buNone/>
              <a:defRPr sz="3858"/>
            </a:lvl1pPr>
            <a:lvl2pPr marL="1259997" indent="0">
              <a:buNone/>
              <a:defRPr sz="3307"/>
            </a:lvl2pPr>
            <a:lvl3pPr marL="2519995" indent="0">
              <a:buNone/>
              <a:defRPr sz="2756"/>
            </a:lvl3pPr>
            <a:lvl4pPr marL="3779992" indent="0">
              <a:buNone/>
              <a:defRPr sz="2480"/>
            </a:lvl4pPr>
            <a:lvl5pPr marL="5039990" indent="0">
              <a:buNone/>
              <a:defRPr sz="2480"/>
            </a:lvl5pPr>
            <a:lvl6pPr marL="6299987" indent="0">
              <a:buNone/>
              <a:defRPr sz="2480"/>
            </a:lvl6pPr>
            <a:lvl7pPr marL="7559985" indent="0">
              <a:buNone/>
              <a:defRPr sz="2480"/>
            </a:lvl7pPr>
            <a:lvl8pPr marL="8819982" indent="0">
              <a:buNone/>
              <a:defRPr sz="2480"/>
            </a:lvl8pPr>
            <a:lvl9pPr marL="10079980" indent="0">
              <a:buNone/>
              <a:defRPr sz="248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1/9/26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39371" y="13272029"/>
            <a:ext cx="15119985" cy="1566838"/>
          </a:xfrm>
        </p:spPr>
        <p:txBody>
          <a:bodyPr anchor="b"/>
          <a:lstStyle>
            <a:lvl1pPr algn="l">
              <a:defRPr sz="5512" b="1"/>
            </a:lvl1pPr>
          </a:lstStyle>
          <a:p>
            <a:r>
              <a:rPr lang="en-US"/>
              <a:t>Click to edit Master title style</a:t>
            </a:r>
          </a:p>
        </p:txBody>
      </p:sp>
      <p:sp>
        <p:nvSpPr>
          <p:cNvPr id="3" name="Picture Placeholder 2"/>
          <p:cNvSpPr>
            <a:spLocks noGrp="1"/>
          </p:cNvSpPr>
          <p:nvPr>
            <p:ph type="pic" idx="1"/>
          </p:nvPr>
        </p:nvSpPr>
        <p:spPr>
          <a:xfrm>
            <a:off x="4939371" y="1694115"/>
            <a:ext cx="15119985" cy="11376025"/>
          </a:xfrm>
        </p:spPr>
        <p:txBody>
          <a:bodyPr/>
          <a:lstStyle>
            <a:lvl1pPr marL="0" indent="0">
              <a:buNone/>
              <a:defRPr sz="8819"/>
            </a:lvl1pPr>
            <a:lvl2pPr marL="1259997" indent="0">
              <a:buNone/>
              <a:defRPr sz="7717"/>
            </a:lvl2pPr>
            <a:lvl3pPr marL="2519995" indent="0">
              <a:buNone/>
              <a:defRPr sz="6614"/>
            </a:lvl3pPr>
            <a:lvl4pPr marL="3779992" indent="0">
              <a:buNone/>
              <a:defRPr sz="5512"/>
            </a:lvl4pPr>
            <a:lvl5pPr marL="5039990" indent="0">
              <a:buNone/>
              <a:defRPr sz="5512"/>
            </a:lvl5pPr>
            <a:lvl6pPr marL="6299987" indent="0">
              <a:buNone/>
              <a:defRPr sz="5512"/>
            </a:lvl6pPr>
            <a:lvl7pPr marL="7559985" indent="0">
              <a:buNone/>
              <a:defRPr sz="5512"/>
            </a:lvl7pPr>
            <a:lvl8pPr marL="8819982" indent="0">
              <a:buNone/>
              <a:defRPr sz="5512"/>
            </a:lvl8pPr>
            <a:lvl9pPr marL="10079980" indent="0">
              <a:buNone/>
              <a:defRPr sz="5512"/>
            </a:lvl9pPr>
          </a:lstStyle>
          <a:p>
            <a:endParaRPr lang="en-US"/>
          </a:p>
        </p:txBody>
      </p:sp>
      <p:sp>
        <p:nvSpPr>
          <p:cNvPr id="4" name="Text Placeholder 3"/>
          <p:cNvSpPr>
            <a:spLocks noGrp="1"/>
          </p:cNvSpPr>
          <p:nvPr>
            <p:ph type="body" sz="half" idx="2"/>
          </p:nvPr>
        </p:nvSpPr>
        <p:spPr>
          <a:xfrm>
            <a:off x="4939371" y="14838868"/>
            <a:ext cx="15119985" cy="2225170"/>
          </a:xfrm>
        </p:spPr>
        <p:txBody>
          <a:bodyPr/>
          <a:lstStyle>
            <a:lvl1pPr marL="0" indent="0">
              <a:buNone/>
              <a:defRPr sz="3858"/>
            </a:lvl1pPr>
            <a:lvl2pPr marL="1259997" indent="0">
              <a:buNone/>
              <a:defRPr sz="3307"/>
            </a:lvl2pPr>
            <a:lvl3pPr marL="2519995" indent="0">
              <a:buNone/>
              <a:defRPr sz="2756"/>
            </a:lvl3pPr>
            <a:lvl4pPr marL="3779992" indent="0">
              <a:buNone/>
              <a:defRPr sz="2480"/>
            </a:lvl4pPr>
            <a:lvl5pPr marL="5039990" indent="0">
              <a:buNone/>
              <a:defRPr sz="2480"/>
            </a:lvl5pPr>
            <a:lvl6pPr marL="6299987" indent="0">
              <a:buNone/>
              <a:defRPr sz="2480"/>
            </a:lvl6pPr>
            <a:lvl7pPr marL="7559985" indent="0">
              <a:buNone/>
              <a:defRPr sz="2480"/>
            </a:lvl7pPr>
            <a:lvl8pPr marL="8819982" indent="0">
              <a:buNone/>
              <a:defRPr sz="2480"/>
            </a:lvl8pPr>
            <a:lvl9pPr marL="10079980" indent="0">
              <a:buNone/>
              <a:defRPr sz="248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1/9/26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8269982" y="759282"/>
            <a:ext cx="5669994" cy="1617748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259999" y="759282"/>
            <a:ext cx="16589984" cy="16177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9999" y="759281"/>
            <a:ext cx="22679978" cy="3160007"/>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259999" y="4424011"/>
            <a:ext cx="22679978" cy="1251275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259999" y="17573151"/>
            <a:ext cx="5879994" cy="1009447"/>
          </a:xfrm>
          <a:prstGeom prst="rect">
            <a:avLst/>
          </a:prstGeom>
        </p:spPr>
        <p:txBody>
          <a:bodyPr vert="horz" lIns="91440" tIns="45720" rIns="91440" bIns="45720" rtlCol="0" anchor="ctr"/>
          <a:lstStyle>
            <a:lvl1pPr algn="l">
              <a:defRPr sz="3307">
                <a:solidFill>
                  <a:schemeClr val="tx1">
                    <a:tint val="75000"/>
                  </a:schemeClr>
                </a:solidFill>
              </a:defRPr>
            </a:lvl1pPr>
          </a:lstStyle>
          <a:p>
            <a:fld id="{1D8BD707-D9CF-40AE-B4C6-C98DA3205C09}" type="datetimeFigureOut">
              <a:rPr lang="en-US" smtClean="0"/>
              <a:pPr/>
              <a:t>1/9/26</a:t>
            </a:fld>
            <a:endParaRPr lang="en-US"/>
          </a:p>
        </p:txBody>
      </p:sp>
      <p:sp>
        <p:nvSpPr>
          <p:cNvPr id="5" name="Footer Placeholder 4"/>
          <p:cNvSpPr>
            <a:spLocks noGrp="1"/>
          </p:cNvSpPr>
          <p:nvPr>
            <p:ph type="ftr" sz="quarter" idx="3"/>
          </p:nvPr>
        </p:nvSpPr>
        <p:spPr>
          <a:xfrm>
            <a:off x="8609992" y="17573151"/>
            <a:ext cx="7979992" cy="1009447"/>
          </a:xfrm>
          <a:prstGeom prst="rect">
            <a:avLst/>
          </a:prstGeom>
        </p:spPr>
        <p:txBody>
          <a:bodyPr vert="horz" lIns="91440" tIns="45720" rIns="91440" bIns="45720" rtlCol="0" anchor="ctr"/>
          <a:lstStyle>
            <a:lvl1pPr algn="ctr">
              <a:defRPr sz="3307">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8059982" y="17573151"/>
            <a:ext cx="5879994" cy="1009447"/>
          </a:xfrm>
          <a:prstGeom prst="rect">
            <a:avLst/>
          </a:prstGeom>
        </p:spPr>
        <p:txBody>
          <a:bodyPr vert="horz" lIns="91440" tIns="45720" rIns="91440" bIns="45720" rtlCol="0" anchor="ctr"/>
          <a:lstStyle>
            <a:lvl1pPr algn="r">
              <a:defRPr sz="3307">
                <a:solidFill>
                  <a:schemeClr val="tx1">
                    <a:tint val="75000"/>
                  </a:schemeClr>
                </a:solidFill>
              </a:defRPr>
            </a:lvl1pPr>
          </a:lstStyle>
          <a:p>
            <a:fld id="{B6F15528-21DE-4FAA-801E-634DDDAF4B2B}" type="slidenum">
              <a:rPr lang="en-US" smtClean="0"/>
              <a:pPr/>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519995" rtl="0" eaLnBrk="1" latinLnBrk="0" hangingPunct="1">
        <a:spcBef>
          <a:spcPct val="0"/>
        </a:spcBef>
        <a:buNone/>
        <a:defRPr sz="12126" kern="1200">
          <a:solidFill>
            <a:schemeClr val="tx1"/>
          </a:solidFill>
          <a:latin typeface="+mj-lt"/>
          <a:ea typeface="+mj-ea"/>
          <a:cs typeface="+mj-cs"/>
        </a:defRPr>
      </a:lvl1pPr>
    </p:titleStyle>
    <p:bodyStyle>
      <a:lvl1pPr marL="944998" indent="-944998" algn="l" defTabSz="2519995" rtl="0" eaLnBrk="1" latinLnBrk="0" hangingPunct="1">
        <a:spcBef>
          <a:spcPct val="20000"/>
        </a:spcBef>
        <a:buFont typeface="Arial" pitchFamily="34" charset="0"/>
        <a:buChar char="•"/>
        <a:defRPr sz="8819" kern="1200">
          <a:solidFill>
            <a:schemeClr val="tx1"/>
          </a:solidFill>
          <a:latin typeface="+mn-lt"/>
          <a:ea typeface="+mn-ea"/>
          <a:cs typeface="+mn-cs"/>
        </a:defRPr>
      </a:lvl1pPr>
      <a:lvl2pPr marL="2047496" indent="-787498" algn="l" defTabSz="2519995" rtl="0" eaLnBrk="1" latinLnBrk="0" hangingPunct="1">
        <a:spcBef>
          <a:spcPct val="20000"/>
        </a:spcBef>
        <a:buFont typeface="Arial" pitchFamily="34" charset="0"/>
        <a:buChar char="–"/>
        <a:defRPr sz="7717" kern="1200">
          <a:solidFill>
            <a:schemeClr val="tx1"/>
          </a:solidFill>
          <a:latin typeface="+mn-lt"/>
          <a:ea typeface="+mn-ea"/>
          <a:cs typeface="+mn-cs"/>
        </a:defRPr>
      </a:lvl2pPr>
      <a:lvl3pPr marL="3149994" indent="-629999" algn="l" defTabSz="2519995" rtl="0" eaLnBrk="1" latinLnBrk="0" hangingPunct="1">
        <a:spcBef>
          <a:spcPct val="20000"/>
        </a:spcBef>
        <a:buFont typeface="Arial" pitchFamily="34" charset="0"/>
        <a:buChar char="•"/>
        <a:defRPr sz="6614" kern="1200">
          <a:solidFill>
            <a:schemeClr val="tx1"/>
          </a:solidFill>
          <a:latin typeface="+mn-lt"/>
          <a:ea typeface="+mn-ea"/>
          <a:cs typeface="+mn-cs"/>
        </a:defRPr>
      </a:lvl3pPr>
      <a:lvl4pPr marL="4409991" indent="-629999" algn="l" defTabSz="2519995" rtl="0" eaLnBrk="1" latinLnBrk="0" hangingPunct="1">
        <a:spcBef>
          <a:spcPct val="20000"/>
        </a:spcBef>
        <a:buFont typeface="Arial" pitchFamily="34" charset="0"/>
        <a:buChar char="–"/>
        <a:defRPr sz="5512" kern="1200">
          <a:solidFill>
            <a:schemeClr val="tx1"/>
          </a:solidFill>
          <a:latin typeface="+mn-lt"/>
          <a:ea typeface="+mn-ea"/>
          <a:cs typeface="+mn-cs"/>
        </a:defRPr>
      </a:lvl4pPr>
      <a:lvl5pPr marL="5669989" indent="-629999" algn="l" defTabSz="2519995" rtl="0" eaLnBrk="1" latinLnBrk="0" hangingPunct="1">
        <a:spcBef>
          <a:spcPct val="20000"/>
        </a:spcBef>
        <a:buFont typeface="Arial" pitchFamily="34" charset="0"/>
        <a:buChar char="»"/>
        <a:defRPr sz="5512" kern="1200">
          <a:solidFill>
            <a:schemeClr val="tx1"/>
          </a:solidFill>
          <a:latin typeface="+mn-lt"/>
          <a:ea typeface="+mn-ea"/>
          <a:cs typeface="+mn-cs"/>
        </a:defRPr>
      </a:lvl5pPr>
      <a:lvl6pPr marL="6929986" indent="-629999" algn="l" defTabSz="2519995" rtl="0" eaLnBrk="1" latinLnBrk="0" hangingPunct="1">
        <a:spcBef>
          <a:spcPct val="20000"/>
        </a:spcBef>
        <a:buFont typeface="Arial" pitchFamily="34" charset="0"/>
        <a:buChar char="•"/>
        <a:defRPr sz="5512" kern="1200">
          <a:solidFill>
            <a:schemeClr val="tx1"/>
          </a:solidFill>
          <a:latin typeface="+mn-lt"/>
          <a:ea typeface="+mn-ea"/>
          <a:cs typeface="+mn-cs"/>
        </a:defRPr>
      </a:lvl6pPr>
      <a:lvl7pPr marL="8189984" indent="-629999" algn="l" defTabSz="2519995" rtl="0" eaLnBrk="1" latinLnBrk="0" hangingPunct="1">
        <a:spcBef>
          <a:spcPct val="20000"/>
        </a:spcBef>
        <a:buFont typeface="Arial" pitchFamily="34" charset="0"/>
        <a:buChar char="•"/>
        <a:defRPr sz="5512" kern="1200">
          <a:solidFill>
            <a:schemeClr val="tx1"/>
          </a:solidFill>
          <a:latin typeface="+mn-lt"/>
          <a:ea typeface="+mn-ea"/>
          <a:cs typeface="+mn-cs"/>
        </a:defRPr>
      </a:lvl7pPr>
      <a:lvl8pPr marL="9449981" indent="-629999" algn="l" defTabSz="2519995" rtl="0" eaLnBrk="1" latinLnBrk="0" hangingPunct="1">
        <a:spcBef>
          <a:spcPct val="20000"/>
        </a:spcBef>
        <a:buFont typeface="Arial" pitchFamily="34" charset="0"/>
        <a:buChar char="•"/>
        <a:defRPr sz="5512" kern="1200">
          <a:solidFill>
            <a:schemeClr val="tx1"/>
          </a:solidFill>
          <a:latin typeface="+mn-lt"/>
          <a:ea typeface="+mn-ea"/>
          <a:cs typeface="+mn-cs"/>
        </a:defRPr>
      </a:lvl8pPr>
      <a:lvl9pPr marL="10709979" indent="-629999" algn="l" defTabSz="2519995" rtl="0" eaLnBrk="1" latinLnBrk="0" hangingPunct="1">
        <a:spcBef>
          <a:spcPct val="20000"/>
        </a:spcBef>
        <a:buFont typeface="Arial" pitchFamily="34" charset="0"/>
        <a:buChar char="•"/>
        <a:defRPr sz="5512" kern="1200">
          <a:solidFill>
            <a:schemeClr val="tx1"/>
          </a:solidFill>
          <a:latin typeface="+mn-lt"/>
          <a:ea typeface="+mn-ea"/>
          <a:cs typeface="+mn-cs"/>
        </a:defRPr>
      </a:lvl9pPr>
    </p:bodyStyle>
    <p:otherStyle>
      <a:defPPr>
        <a:defRPr lang="en-US"/>
      </a:defPPr>
      <a:lvl1pPr marL="0" algn="l" defTabSz="2519995" rtl="0" eaLnBrk="1" latinLnBrk="0" hangingPunct="1">
        <a:defRPr sz="4961" kern="1200">
          <a:solidFill>
            <a:schemeClr val="tx1"/>
          </a:solidFill>
          <a:latin typeface="+mn-lt"/>
          <a:ea typeface="+mn-ea"/>
          <a:cs typeface="+mn-cs"/>
        </a:defRPr>
      </a:lvl1pPr>
      <a:lvl2pPr marL="1259997" algn="l" defTabSz="2519995" rtl="0" eaLnBrk="1" latinLnBrk="0" hangingPunct="1">
        <a:defRPr sz="4961" kern="1200">
          <a:solidFill>
            <a:schemeClr val="tx1"/>
          </a:solidFill>
          <a:latin typeface="+mn-lt"/>
          <a:ea typeface="+mn-ea"/>
          <a:cs typeface="+mn-cs"/>
        </a:defRPr>
      </a:lvl2pPr>
      <a:lvl3pPr marL="2519995" algn="l" defTabSz="2519995" rtl="0" eaLnBrk="1" latinLnBrk="0" hangingPunct="1">
        <a:defRPr sz="4961" kern="1200">
          <a:solidFill>
            <a:schemeClr val="tx1"/>
          </a:solidFill>
          <a:latin typeface="+mn-lt"/>
          <a:ea typeface="+mn-ea"/>
          <a:cs typeface="+mn-cs"/>
        </a:defRPr>
      </a:lvl3pPr>
      <a:lvl4pPr marL="3779992" algn="l" defTabSz="2519995" rtl="0" eaLnBrk="1" latinLnBrk="0" hangingPunct="1">
        <a:defRPr sz="4961" kern="1200">
          <a:solidFill>
            <a:schemeClr val="tx1"/>
          </a:solidFill>
          <a:latin typeface="+mn-lt"/>
          <a:ea typeface="+mn-ea"/>
          <a:cs typeface="+mn-cs"/>
        </a:defRPr>
      </a:lvl4pPr>
      <a:lvl5pPr marL="5039990" algn="l" defTabSz="2519995" rtl="0" eaLnBrk="1" latinLnBrk="0" hangingPunct="1">
        <a:defRPr sz="4961" kern="1200">
          <a:solidFill>
            <a:schemeClr val="tx1"/>
          </a:solidFill>
          <a:latin typeface="+mn-lt"/>
          <a:ea typeface="+mn-ea"/>
          <a:cs typeface="+mn-cs"/>
        </a:defRPr>
      </a:lvl5pPr>
      <a:lvl6pPr marL="6299987" algn="l" defTabSz="2519995" rtl="0" eaLnBrk="1" latinLnBrk="0" hangingPunct="1">
        <a:defRPr sz="4961" kern="1200">
          <a:solidFill>
            <a:schemeClr val="tx1"/>
          </a:solidFill>
          <a:latin typeface="+mn-lt"/>
          <a:ea typeface="+mn-ea"/>
          <a:cs typeface="+mn-cs"/>
        </a:defRPr>
      </a:lvl6pPr>
      <a:lvl7pPr marL="7559985" algn="l" defTabSz="2519995" rtl="0" eaLnBrk="1" latinLnBrk="0" hangingPunct="1">
        <a:defRPr sz="4961" kern="1200">
          <a:solidFill>
            <a:schemeClr val="tx1"/>
          </a:solidFill>
          <a:latin typeface="+mn-lt"/>
          <a:ea typeface="+mn-ea"/>
          <a:cs typeface="+mn-cs"/>
        </a:defRPr>
      </a:lvl7pPr>
      <a:lvl8pPr marL="8819982" algn="l" defTabSz="2519995" rtl="0" eaLnBrk="1" latinLnBrk="0" hangingPunct="1">
        <a:defRPr sz="4961" kern="1200">
          <a:solidFill>
            <a:schemeClr val="tx1"/>
          </a:solidFill>
          <a:latin typeface="+mn-lt"/>
          <a:ea typeface="+mn-ea"/>
          <a:cs typeface="+mn-cs"/>
        </a:defRPr>
      </a:lvl8pPr>
      <a:lvl9pPr marL="10079980" algn="l" defTabSz="2519995" rtl="0" eaLnBrk="1" latinLnBrk="0" hangingPunct="1">
        <a:defRPr sz="496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ttangolo arrotondato 8">
            <a:extLst>
              <a:ext uri="{FF2B5EF4-FFF2-40B4-BE49-F238E27FC236}">
                <a16:creationId xmlns:a16="http://schemas.microsoft.com/office/drawing/2014/main" id="{8DA36808-6BD1-0772-5C0C-317A6217F234}"/>
              </a:ext>
            </a:extLst>
          </p:cNvPr>
          <p:cNvSpPr/>
          <p:nvPr/>
        </p:nvSpPr>
        <p:spPr>
          <a:xfrm>
            <a:off x="20472383" y="12860970"/>
            <a:ext cx="30659970" cy="3240537"/>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sp>
        <p:nvSpPr>
          <p:cNvPr id="36" name="Rettangolo arrotondato 8">
            <a:extLst>
              <a:ext uri="{FF2B5EF4-FFF2-40B4-BE49-F238E27FC236}">
                <a16:creationId xmlns:a16="http://schemas.microsoft.com/office/drawing/2014/main" id="{5A77AE0C-C061-1E59-70CD-3F147890BCA4}"/>
              </a:ext>
            </a:extLst>
          </p:cNvPr>
          <p:cNvSpPr/>
          <p:nvPr/>
        </p:nvSpPr>
        <p:spPr>
          <a:xfrm>
            <a:off x="20397638" y="24090023"/>
            <a:ext cx="30659970" cy="2277690"/>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grpSp>
        <p:nvGrpSpPr>
          <p:cNvPr id="2" name="Group 2"/>
          <p:cNvGrpSpPr/>
          <p:nvPr/>
        </p:nvGrpSpPr>
        <p:grpSpPr>
          <a:xfrm>
            <a:off x="-13561964" y="-8814269"/>
            <a:ext cx="49227349" cy="49227349"/>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0447B1">
                    <a:alpha val="100000"/>
                  </a:srgbClr>
                </a:gs>
                <a:gs pos="100000">
                  <a:srgbClr val="0447B1">
                    <a:alpha val="0"/>
                  </a:srgbClr>
                </a:gs>
              </a:gsLst>
              <a:lin ang="0"/>
            </a:gradFill>
          </p:spPr>
          <p:txBody>
            <a:bodyPr/>
            <a:lstStyle/>
            <a:p>
              <a:endParaRPr lang="it-IT"/>
            </a:p>
          </p:txBody>
        </p:sp>
        <p:sp>
          <p:nvSpPr>
            <p:cNvPr id="4" name="TextBox 4"/>
            <p:cNvSpPr txBox="1"/>
            <p:nvPr/>
          </p:nvSpPr>
          <p:spPr>
            <a:xfrm>
              <a:off x="76200" y="38100"/>
              <a:ext cx="660400" cy="698500"/>
            </a:xfrm>
            <a:prstGeom prst="rect">
              <a:avLst/>
            </a:prstGeom>
          </p:spPr>
          <p:txBody>
            <a:bodyPr lIns="140000" tIns="140000" rIns="140000" bIns="140000" rtlCol="0" anchor="ctr"/>
            <a:lstStyle/>
            <a:p>
              <a:pPr algn="ctr">
                <a:lnSpc>
                  <a:spcPts val="8177"/>
                </a:lnSpc>
              </a:pPr>
              <a:endParaRPr sz="13686"/>
            </a:p>
          </p:txBody>
        </p:sp>
      </p:grpSp>
      <p:grpSp>
        <p:nvGrpSpPr>
          <p:cNvPr id="8" name="Group 8"/>
          <p:cNvGrpSpPr/>
          <p:nvPr/>
        </p:nvGrpSpPr>
        <p:grpSpPr>
          <a:xfrm>
            <a:off x="-18179212" y="-8578019"/>
            <a:ext cx="49227349" cy="49227349"/>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0447B1">
                    <a:alpha val="100000"/>
                  </a:srgbClr>
                </a:gs>
                <a:gs pos="100000">
                  <a:srgbClr val="0447B1">
                    <a:alpha val="0"/>
                  </a:srgbClr>
                </a:gs>
              </a:gsLst>
              <a:lin ang="0"/>
            </a:gradFill>
          </p:spPr>
          <p:txBody>
            <a:bodyPr/>
            <a:lstStyle/>
            <a:p>
              <a:endParaRPr lang="it-IT"/>
            </a:p>
          </p:txBody>
        </p:sp>
        <p:sp>
          <p:nvSpPr>
            <p:cNvPr id="10" name="TextBox 10"/>
            <p:cNvSpPr txBox="1"/>
            <p:nvPr/>
          </p:nvSpPr>
          <p:spPr>
            <a:xfrm>
              <a:off x="76200" y="38100"/>
              <a:ext cx="660400" cy="698500"/>
            </a:xfrm>
            <a:prstGeom prst="rect">
              <a:avLst/>
            </a:prstGeom>
          </p:spPr>
          <p:txBody>
            <a:bodyPr lIns="140000" tIns="140000" rIns="140000" bIns="140000" rtlCol="0" anchor="ctr"/>
            <a:lstStyle/>
            <a:p>
              <a:pPr algn="ctr">
                <a:lnSpc>
                  <a:spcPts val="8177"/>
                </a:lnSpc>
              </a:pPr>
              <a:endParaRPr sz="13686"/>
            </a:p>
          </p:txBody>
        </p:sp>
      </p:grpSp>
      <p:grpSp>
        <p:nvGrpSpPr>
          <p:cNvPr id="11" name="Group 11"/>
          <p:cNvGrpSpPr/>
          <p:nvPr/>
        </p:nvGrpSpPr>
        <p:grpSpPr>
          <a:xfrm>
            <a:off x="-7961650" y="-2383232"/>
            <a:ext cx="35876433" cy="35876433"/>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0447B1">
                    <a:alpha val="100000"/>
                  </a:srgbClr>
                </a:gs>
                <a:gs pos="100000">
                  <a:srgbClr val="0447B1">
                    <a:alpha val="0"/>
                  </a:srgbClr>
                </a:gs>
              </a:gsLst>
              <a:lin ang="0"/>
            </a:gradFill>
          </p:spPr>
          <p:txBody>
            <a:bodyPr/>
            <a:lstStyle/>
            <a:p>
              <a:endParaRPr lang="it-IT"/>
            </a:p>
          </p:txBody>
        </p:sp>
        <p:sp>
          <p:nvSpPr>
            <p:cNvPr id="13" name="TextBox 13"/>
            <p:cNvSpPr txBox="1"/>
            <p:nvPr/>
          </p:nvSpPr>
          <p:spPr>
            <a:xfrm>
              <a:off x="76200" y="38100"/>
              <a:ext cx="660400" cy="698500"/>
            </a:xfrm>
            <a:prstGeom prst="rect">
              <a:avLst/>
            </a:prstGeom>
          </p:spPr>
          <p:txBody>
            <a:bodyPr lIns="140000" tIns="140000" rIns="140000" bIns="140000" rtlCol="0" anchor="ctr"/>
            <a:lstStyle/>
            <a:p>
              <a:pPr algn="ctr">
                <a:lnSpc>
                  <a:spcPts val="8177"/>
                </a:lnSpc>
              </a:pPr>
              <a:endParaRPr sz="13686"/>
            </a:p>
          </p:txBody>
        </p:sp>
      </p:grpSp>
      <p:sp>
        <p:nvSpPr>
          <p:cNvPr id="18" name="TextBox 18"/>
          <p:cNvSpPr txBox="1"/>
          <p:nvPr/>
        </p:nvSpPr>
        <p:spPr>
          <a:xfrm>
            <a:off x="24675847" y="25868179"/>
            <a:ext cx="26237754" cy="2486177"/>
          </a:xfrm>
          <a:prstGeom prst="rect">
            <a:avLst/>
          </a:prstGeom>
        </p:spPr>
        <p:txBody>
          <a:bodyPr lIns="140000" tIns="140000" rIns="140000" bIns="140000" rtlCol="0" anchor="ctr"/>
          <a:lstStyle/>
          <a:p>
            <a:pPr algn="ctr">
              <a:lnSpc>
                <a:spcPts val="9174"/>
              </a:lnSpc>
            </a:pPr>
            <a:endParaRPr sz="13686"/>
          </a:p>
        </p:txBody>
      </p:sp>
      <p:sp>
        <p:nvSpPr>
          <p:cNvPr id="23" name="TextBox 23"/>
          <p:cNvSpPr txBox="1"/>
          <p:nvPr/>
        </p:nvSpPr>
        <p:spPr>
          <a:xfrm>
            <a:off x="23793931" y="4815488"/>
            <a:ext cx="24383139" cy="7078861"/>
          </a:xfrm>
          <a:prstGeom prst="rect">
            <a:avLst/>
          </a:prstGeom>
        </p:spPr>
        <p:txBody>
          <a:bodyPr lIns="0" tIns="0" rIns="0" bIns="0" rtlCol="0" anchor="t">
            <a:spAutoFit/>
          </a:bodyPr>
          <a:lstStyle/>
          <a:p>
            <a:pPr algn="r"/>
            <a:r>
              <a:rPr lang="en-US" sz="11500" b="1" spc="-626" dirty="0" err="1">
                <a:solidFill>
                  <a:srgbClr val="00255F"/>
                </a:solidFill>
                <a:latin typeface="Barlow Ultra-Bold"/>
                <a:ea typeface="Barlow Ultra-Bold"/>
                <a:cs typeface="Barlow Ultra-Bold"/>
                <a:sym typeface="Barlow Ultra-Bold"/>
              </a:rPr>
              <a:t>Perforazione</a:t>
            </a:r>
            <a:r>
              <a:rPr lang="en-US" sz="11500" b="1" spc="-626">
                <a:solidFill>
                  <a:srgbClr val="00255F"/>
                </a:solidFill>
                <a:latin typeface="Barlow Ultra-Bold"/>
                <a:ea typeface="Barlow Ultra-Bold"/>
                <a:cs typeface="Barlow Ultra-Bold"/>
                <a:sym typeface="Barlow Ultra-Bold"/>
              </a:rPr>
              <a:t> di </a:t>
            </a:r>
            <a:r>
              <a:rPr lang="en-US" sz="11500" b="1" spc="-626" dirty="0" err="1">
                <a:solidFill>
                  <a:srgbClr val="00255F"/>
                </a:solidFill>
                <a:latin typeface="Barlow Ultra-Bold"/>
                <a:ea typeface="Barlow Ultra-Bold"/>
                <a:cs typeface="Barlow Ultra-Bold"/>
                <a:sym typeface="Barlow Ultra-Bold"/>
              </a:rPr>
              <a:t>diverticolosi</a:t>
            </a:r>
            <a:r>
              <a:rPr lang="en-US" sz="11500" b="1" spc="-626" dirty="0">
                <a:solidFill>
                  <a:srgbClr val="00255F"/>
                </a:solidFill>
                <a:latin typeface="Barlow Ultra-Bold"/>
                <a:ea typeface="Barlow Ultra-Bold"/>
                <a:cs typeface="Barlow Ultra-Bold"/>
                <a:sym typeface="Barlow Ultra-Bold"/>
              </a:rPr>
              <a:t> </a:t>
            </a:r>
            <a:r>
              <a:rPr lang="en-US" sz="11500" b="1" spc="-626" dirty="0" err="1">
                <a:solidFill>
                  <a:srgbClr val="00255F"/>
                </a:solidFill>
                <a:latin typeface="Barlow Ultra-Bold"/>
                <a:ea typeface="Barlow Ultra-Bold"/>
                <a:cs typeface="Barlow Ultra-Bold"/>
                <a:sym typeface="Barlow Ultra-Bold"/>
              </a:rPr>
              <a:t>digiunale</a:t>
            </a:r>
            <a:r>
              <a:rPr lang="en-US" sz="11500" b="1" spc="-626" dirty="0">
                <a:solidFill>
                  <a:srgbClr val="00255F"/>
                </a:solidFill>
                <a:latin typeface="Barlow Ultra-Bold"/>
                <a:ea typeface="Barlow Ultra-Bold"/>
                <a:cs typeface="Barlow Ultra-Bold"/>
                <a:sym typeface="Barlow Ultra-Bold"/>
              </a:rPr>
              <a:t>: </a:t>
            </a:r>
            <a:r>
              <a:rPr lang="en-US" sz="11500" b="1" spc="-626" dirty="0" err="1">
                <a:solidFill>
                  <a:srgbClr val="00255F"/>
                </a:solidFill>
                <a:latin typeface="Barlow Ultra-Bold"/>
                <a:ea typeface="Barlow Ultra-Bold"/>
                <a:cs typeface="Barlow Ultra-Bold"/>
                <a:sym typeface="Barlow Ultra-Bold"/>
              </a:rPr>
              <a:t>analisi</a:t>
            </a:r>
            <a:r>
              <a:rPr lang="en-US" sz="11500" b="1" spc="-626" dirty="0">
                <a:solidFill>
                  <a:srgbClr val="00255F"/>
                </a:solidFill>
                <a:latin typeface="Barlow Ultra-Bold"/>
                <a:ea typeface="Barlow Ultra-Bold"/>
                <a:cs typeface="Barlow Ultra-Bold"/>
                <a:sym typeface="Barlow Ultra-Bold"/>
              </a:rPr>
              <a:t> </a:t>
            </a:r>
            <a:r>
              <a:rPr lang="en-US" sz="11500" b="1" spc="-626" dirty="0" err="1">
                <a:solidFill>
                  <a:srgbClr val="00255F"/>
                </a:solidFill>
                <a:latin typeface="Barlow Ultra-Bold"/>
                <a:ea typeface="Barlow Ultra-Bold"/>
                <a:cs typeface="Barlow Ultra-Bold"/>
                <a:sym typeface="Barlow Ultra-Bold"/>
              </a:rPr>
              <a:t>dei</a:t>
            </a:r>
            <a:r>
              <a:rPr lang="en-US" sz="11500" b="1" spc="-626" dirty="0">
                <a:solidFill>
                  <a:srgbClr val="00255F"/>
                </a:solidFill>
                <a:latin typeface="Barlow Ultra-Bold"/>
                <a:ea typeface="Barlow Ultra-Bold"/>
                <a:cs typeface="Barlow Ultra-Bold"/>
                <a:sym typeface="Barlow Ultra-Bold"/>
              </a:rPr>
              <a:t> </a:t>
            </a:r>
            <a:r>
              <a:rPr lang="en-US" sz="11500" b="1" spc="-626" dirty="0" err="1">
                <a:solidFill>
                  <a:srgbClr val="00255F"/>
                </a:solidFill>
                <a:latin typeface="Barlow Ultra-Bold"/>
                <a:ea typeface="Barlow Ultra-Bold"/>
                <a:cs typeface="Barlow Ultra-Bold"/>
                <a:sym typeface="Barlow Ultra-Bold"/>
              </a:rPr>
              <a:t>fattori</a:t>
            </a:r>
            <a:r>
              <a:rPr lang="en-US" sz="11500" b="1" spc="-626" dirty="0">
                <a:solidFill>
                  <a:srgbClr val="00255F"/>
                </a:solidFill>
                <a:latin typeface="Barlow Ultra-Bold"/>
                <a:ea typeface="Barlow Ultra-Bold"/>
                <a:cs typeface="Barlow Ultra-Bold"/>
                <a:sym typeface="Barlow Ultra-Bold"/>
              </a:rPr>
              <a:t> </a:t>
            </a:r>
            <a:r>
              <a:rPr lang="en-US" sz="11500" b="1" spc="-626" dirty="0" err="1">
                <a:solidFill>
                  <a:srgbClr val="00255F"/>
                </a:solidFill>
                <a:latin typeface="Barlow Ultra-Bold"/>
                <a:ea typeface="Barlow Ultra-Bold"/>
                <a:cs typeface="Barlow Ultra-Bold"/>
                <a:sym typeface="Barlow Ultra-Bold"/>
              </a:rPr>
              <a:t>scatenanti</a:t>
            </a:r>
            <a:r>
              <a:rPr lang="en-US" sz="11500" b="1" spc="-626" dirty="0">
                <a:solidFill>
                  <a:srgbClr val="00255F"/>
                </a:solidFill>
                <a:latin typeface="Barlow Ultra-Bold"/>
                <a:ea typeface="Barlow Ultra-Bold"/>
                <a:cs typeface="Barlow Ultra-Bold"/>
                <a:sym typeface="Barlow Ultra-Bold"/>
              </a:rPr>
              <a:t> </a:t>
            </a:r>
            <a:r>
              <a:rPr lang="en-US" sz="11500" b="1" spc="-626" dirty="0" err="1">
                <a:solidFill>
                  <a:srgbClr val="00255F"/>
                </a:solidFill>
                <a:latin typeface="Barlow Ultra-Bold"/>
                <a:ea typeface="Barlow Ultra-Bold"/>
                <a:cs typeface="Barlow Ultra-Bold"/>
                <a:sym typeface="Barlow Ultra-Bold"/>
              </a:rPr>
              <a:t>meccanici</a:t>
            </a:r>
            <a:r>
              <a:rPr lang="en-US" sz="11500" b="1" spc="-626" dirty="0">
                <a:solidFill>
                  <a:srgbClr val="00255F"/>
                </a:solidFill>
                <a:latin typeface="Barlow Ultra-Bold"/>
                <a:ea typeface="Barlow Ultra-Bold"/>
                <a:cs typeface="Barlow Ultra-Bold"/>
                <a:sym typeface="Barlow Ultra-Bold"/>
              </a:rPr>
              <a:t> e </a:t>
            </a:r>
            <a:r>
              <a:rPr lang="en-US" sz="11500" b="1" spc="-626" dirty="0" err="1">
                <a:solidFill>
                  <a:srgbClr val="00255F"/>
                </a:solidFill>
                <a:latin typeface="Barlow Ultra-Bold"/>
                <a:ea typeface="Barlow Ultra-Bold"/>
                <a:cs typeface="Barlow Ultra-Bold"/>
                <a:sym typeface="Barlow Ultra-Bold"/>
              </a:rPr>
              <a:t>importanza</a:t>
            </a:r>
            <a:r>
              <a:rPr lang="en-US" sz="11500" b="1" spc="-626" dirty="0">
                <a:solidFill>
                  <a:srgbClr val="00255F"/>
                </a:solidFill>
                <a:latin typeface="Barlow Ultra-Bold"/>
                <a:ea typeface="Barlow Ultra-Bold"/>
                <a:cs typeface="Barlow Ultra-Bold"/>
                <a:sym typeface="Barlow Ultra-Bold"/>
              </a:rPr>
              <a:t> del timing </a:t>
            </a:r>
            <a:r>
              <a:rPr lang="en-US" sz="11500" b="1" spc="-626" dirty="0" err="1">
                <a:solidFill>
                  <a:srgbClr val="00255F"/>
                </a:solidFill>
                <a:latin typeface="Barlow Ultra-Bold"/>
                <a:ea typeface="Barlow Ultra-Bold"/>
                <a:cs typeface="Barlow Ultra-Bold"/>
                <a:sym typeface="Barlow Ultra-Bold"/>
              </a:rPr>
              <a:t>chirurgico</a:t>
            </a:r>
            <a:r>
              <a:rPr lang="en-US" sz="11500" b="1" spc="-626" dirty="0">
                <a:solidFill>
                  <a:srgbClr val="00255F"/>
                </a:solidFill>
                <a:latin typeface="Barlow Ultra-Bold"/>
                <a:ea typeface="Barlow Ultra-Bold"/>
                <a:cs typeface="Barlow Ultra-Bold"/>
                <a:sym typeface="Barlow Ultra-Bold"/>
              </a:rPr>
              <a:t> </a:t>
            </a:r>
            <a:r>
              <a:rPr lang="en-US" sz="11500" b="1" spc="-626" dirty="0" err="1">
                <a:solidFill>
                  <a:srgbClr val="00255F"/>
                </a:solidFill>
                <a:latin typeface="Barlow Ultra-Bold"/>
                <a:ea typeface="Barlow Ultra-Bold"/>
                <a:cs typeface="Barlow Ultra-Bold"/>
                <a:sym typeface="Barlow Ultra-Bold"/>
              </a:rPr>
              <a:t>nella</a:t>
            </a:r>
            <a:r>
              <a:rPr lang="en-US" sz="11500" b="1" spc="-626" dirty="0">
                <a:solidFill>
                  <a:srgbClr val="00255F"/>
                </a:solidFill>
                <a:latin typeface="Barlow Ultra-Bold"/>
                <a:ea typeface="Barlow Ultra-Bold"/>
                <a:cs typeface="Barlow Ultra-Bold"/>
                <a:sym typeface="Barlow Ultra-Bold"/>
              </a:rPr>
              <a:t> </a:t>
            </a:r>
            <a:r>
              <a:rPr lang="en-US" sz="11500" b="1" spc="-626" dirty="0" err="1">
                <a:solidFill>
                  <a:srgbClr val="00255F"/>
                </a:solidFill>
                <a:latin typeface="Barlow Ultra-Bold"/>
                <a:ea typeface="Barlow Ultra-Bold"/>
                <a:cs typeface="Barlow Ultra-Bold"/>
                <a:sym typeface="Barlow Ultra-Bold"/>
              </a:rPr>
              <a:t>riduzione</a:t>
            </a:r>
            <a:r>
              <a:rPr lang="en-US" sz="11500" b="1" spc="-626" dirty="0">
                <a:solidFill>
                  <a:srgbClr val="00255F"/>
                </a:solidFill>
                <a:latin typeface="Barlow Ultra-Bold"/>
                <a:ea typeface="Barlow Ultra-Bold"/>
                <a:cs typeface="Barlow Ultra-Bold"/>
                <a:sym typeface="Barlow Ultra-Bold"/>
              </a:rPr>
              <a:t> della </a:t>
            </a:r>
            <a:r>
              <a:rPr lang="en-US" sz="11500" b="1" spc="-626" dirty="0" err="1">
                <a:solidFill>
                  <a:srgbClr val="00255F"/>
                </a:solidFill>
                <a:latin typeface="Barlow Ultra-Bold"/>
                <a:ea typeface="Barlow Ultra-Bold"/>
                <a:cs typeface="Barlow Ultra-Bold"/>
                <a:sym typeface="Barlow Ultra-Bold"/>
              </a:rPr>
              <a:t>mortalità</a:t>
            </a:r>
            <a:r>
              <a:rPr lang="en-US" sz="11500" b="1" spc="-626" dirty="0">
                <a:solidFill>
                  <a:srgbClr val="00255F"/>
                </a:solidFill>
                <a:latin typeface="Barlow Ultra-Bold"/>
                <a:ea typeface="Barlow Ultra-Bold"/>
                <a:cs typeface="Barlow Ultra-Bold"/>
                <a:sym typeface="Barlow Ultra-Bold"/>
              </a:rPr>
              <a:t>.</a:t>
            </a:r>
          </a:p>
        </p:txBody>
      </p:sp>
      <p:sp>
        <p:nvSpPr>
          <p:cNvPr id="24" name="TextBox 24"/>
          <p:cNvSpPr txBox="1"/>
          <p:nvPr/>
        </p:nvSpPr>
        <p:spPr>
          <a:xfrm>
            <a:off x="27773230" y="13057150"/>
            <a:ext cx="20078538" cy="2285626"/>
          </a:xfrm>
          <a:prstGeom prst="rect">
            <a:avLst/>
          </a:prstGeom>
        </p:spPr>
        <p:txBody>
          <a:bodyPr lIns="0" tIns="0" rIns="0" bIns="0" rtlCol="0" anchor="t">
            <a:spAutoFit/>
          </a:bodyPr>
          <a:lstStyle/>
          <a:p>
            <a:pPr algn="r">
              <a:lnSpc>
                <a:spcPts val="18950"/>
              </a:lnSpc>
            </a:pPr>
            <a:r>
              <a:rPr lang="en-US" sz="13534" b="1" dirty="0">
                <a:solidFill>
                  <a:srgbClr val="FFFFFF"/>
                </a:solidFill>
                <a:latin typeface="+mj-lt"/>
                <a:ea typeface="Barlow Bold"/>
                <a:cs typeface="Barlow Bold"/>
                <a:sym typeface="Barlow Bold"/>
              </a:rPr>
              <a:t>Domenico Magagnano</a:t>
            </a:r>
          </a:p>
        </p:txBody>
      </p:sp>
      <p:sp>
        <p:nvSpPr>
          <p:cNvPr id="29" name="TextBox 29"/>
          <p:cNvSpPr txBox="1"/>
          <p:nvPr/>
        </p:nvSpPr>
        <p:spPr>
          <a:xfrm>
            <a:off x="40280449" y="24498153"/>
            <a:ext cx="7683939" cy="1111138"/>
          </a:xfrm>
          <a:prstGeom prst="rect">
            <a:avLst/>
          </a:prstGeom>
        </p:spPr>
        <p:txBody>
          <a:bodyPr wrap="square" lIns="0" tIns="0" rIns="0" bIns="0" rtlCol="0" anchor="t">
            <a:spAutoFit/>
          </a:bodyPr>
          <a:lstStyle/>
          <a:p>
            <a:pPr algn="r">
              <a:lnSpc>
                <a:spcPts val="9728"/>
              </a:lnSpc>
            </a:pPr>
            <a:r>
              <a:rPr lang="en-US" sz="6948" b="1" dirty="0">
                <a:solidFill>
                  <a:schemeClr val="bg1"/>
                </a:solidFill>
                <a:latin typeface="Barlow Bold"/>
                <a:ea typeface="Barlow Bold"/>
                <a:cs typeface="Barlow Bold"/>
                <a:sym typeface="Barlow Bold"/>
              </a:rPr>
              <a:t>24-27 Maggio 2026</a:t>
            </a:r>
          </a:p>
        </p:txBody>
      </p:sp>
      <p:pic>
        <p:nvPicPr>
          <p:cNvPr id="33" name="Immagine 32">
            <a:extLst>
              <a:ext uri="{FF2B5EF4-FFF2-40B4-BE49-F238E27FC236}">
                <a16:creationId xmlns:a16="http://schemas.microsoft.com/office/drawing/2014/main" id="{CB8F91D8-679D-7234-C35A-C1DA9DF39625}"/>
              </a:ext>
            </a:extLst>
          </p:cNvPr>
          <p:cNvPicPr>
            <a:picLocks noChangeAspect="1"/>
          </p:cNvPicPr>
          <p:nvPr/>
        </p:nvPicPr>
        <p:blipFill>
          <a:blip r:embed="rId2"/>
          <a:stretch>
            <a:fillRect/>
          </a:stretch>
        </p:blipFill>
        <p:spPr>
          <a:xfrm>
            <a:off x="-2138787" y="-430169"/>
            <a:ext cx="20715195" cy="29310354"/>
          </a:xfrm>
          <a:prstGeom prst="rect">
            <a:avLst/>
          </a:prstGeom>
        </p:spPr>
      </p:pic>
      <p:pic>
        <p:nvPicPr>
          <p:cNvPr id="34" name="Immagine 33">
            <a:extLst>
              <a:ext uri="{FF2B5EF4-FFF2-40B4-BE49-F238E27FC236}">
                <a16:creationId xmlns:a16="http://schemas.microsoft.com/office/drawing/2014/main" id="{81341285-E19E-367C-FBFD-454F10137C6C}"/>
              </a:ext>
            </a:extLst>
          </p:cNvPr>
          <p:cNvPicPr>
            <a:picLocks noChangeAspect="1"/>
          </p:cNvPicPr>
          <p:nvPr/>
        </p:nvPicPr>
        <p:blipFill rotWithShape="1">
          <a:blip r:embed="rId3"/>
          <a:srcRect l="65145" t="6403" r="2294" b="69619"/>
          <a:stretch/>
        </p:blipFill>
        <p:spPr>
          <a:xfrm rot="5400000">
            <a:off x="5845569" y="12406784"/>
            <a:ext cx="29357648" cy="3668820"/>
          </a:xfrm>
          <a:prstGeom prst="rect">
            <a:avLst/>
          </a:prstGeom>
        </p:spPr>
      </p:pic>
      <p:sp>
        <p:nvSpPr>
          <p:cNvPr id="35" name="TextBox 16">
            <a:extLst>
              <a:ext uri="{FF2B5EF4-FFF2-40B4-BE49-F238E27FC236}">
                <a16:creationId xmlns:a16="http://schemas.microsoft.com/office/drawing/2014/main" id="{540F9CB0-DD0A-F5CF-1E67-8A80E8FFB8E2}"/>
              </a:ext>
            </a:extLst>
          </p:cNvPr>
          <p:cNvSpPr txBox="1"/>
          <p:nvPr/>
        </p:nvSpPr>
        <p:spPr>
          <a:xfrm>
            <a:off x="32361507" y="17879663"/>
            <a:ext cx="15837884" cy="4600794"/>
          </a:xfrm>
          <a:prstGeom prst="rect">
            <a:avLst/>
          </a:prstGeom>
        </p:spPr>
        <p:txBody>
          <a:bodyPr lIns="0" tIns="0" rIns="0" bIns="0" rtlCol="0" anchor="t"/>
          <a:lstStyle/>
          <a:p>
            <a:pPr algn="r"/>
            <a:r>
              <a:rPr lang="en-US" sz="9921" b="1" i="1" dirty="0">
                <a:solidFill>
                  <a:srgbClr val="0070C0"/>
                </a:solidFill>
                <a:latin typeface="+mj-lt"/>
                <a:ea typeface="Avenir Bold Italics"/>
                <a:cs typeface="Avenir Bold Italics"/>
                <a:sym typeface="Avenir Bold Italics"/>
              </a:rPr>
              <a:t>UOC CHIRURGIA GENERALE</a:t>
            </a:r>
          </a:p>
          <a:p>
            <a:pPr algn="r"/>
            <a:r>
              <a:rPr lang="en-US" sz="9921" b="1" i="1" dirty="0">
                <a:solidFill>
                  <a:srgbClr val="0070C0"/>
                </a:solidFill>
                <a:latin typeface="+mj-lt"/>
                <a:ea typeface="Avenir Bold Italics"/>
                <a:cs typeface="Avenir Bold Italics"/>
                <a:sym typeface="Avenir Bold Italics"/>
              </a:rPr>
              <a:t>P.O. SAN TIMOTEO</a:t>
            </a:r>
          </a:p>
          <a:p>
            <a:pPr algn="r"/>
            <a:r>
              <a:rPr lang="en-US" sz="9921" b="1" i="1" dirty="0">
                <a:solidFill>
                  <a:srgbClr val="0070C0"/>
                </a:solidFill>
                <a:latin typeface="+mj-lt"/>
                <a:ea typeface="Avenir Bold Italics"/>
                <a:cs typeface="Avenir Bold Italics"/>
                <a:sym typeface="Avenir Bold Italics"/>
              </a:rPr>
              <a:t>TERMOLI</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5DB44C-81EB-85E9-7C8E-D674EC601FF8}"/>
            </a:ext>
          </a:extLst>
        </p:cNvPr>
        <p:cNvGrpSpPr/>
        <p:nvPr/>
      </p:nvGrpSpPr>
      <p:grpSpPr>
        <a:xfrm>
          <a:off x="0" y="0"/>
          <a:ext cx="0" cy="0"/>
          <a:chOff x="0" y="0"/>
          <a:chExt cx="0" cy="0"/>
        </a:xfrm>
      </p:grpSpPr>
      <p:sp>
        <p:nvSpPr>
          <p:cNvPr id="4" name="Rettangolo arrotondato 8">
            <a:extLst>
              <a:ext uri="{FF2B5EF4-FFF2-40B4-BE49-F238E27FC236}">
                <a16:creationId xmlns:a16="http://schemas.microsoft.com/office/drawing/2014/main" id="{64D57128-43B7-21EB-8E61-3F7EA7C802AB}"/>
              </a:ext>
            </a:extLst>
          </p:cNvPr>
          <p:cNvSpPr/>
          <p:nvPr/>
        </p:nvSpPr>
        <p:spPr>
          <a:xfrm flipH="1">
            <a:off x="1345261" y="5820039"/>
            <a:ext cx="47039953" cy="209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it-IT" sz="9921" dirty="0">
                <a:solidFill>
                  <a:schemeClr val="bg1"/>
                </a:solidFill>
              </a:rPr>
              <a:t>ABSTRACT</a:t>
            </a:r>
          </a:p>
        </p:txBody>
      </p:sp>
      <p:sp>
        <p:nvSpPr>
          <p:cNvPr id="11" name="CasellaDiTesto 10">
            <a:extLst>
              <a:ext uri="{FF2B5EF4-FFF2-40B4-BE49-F238E27FC236}">
                <a16:creationId xmlns:a16="http://schemas.microsoft.com/office/drawing/2014/main" id="{91B3C935-45D0-B222-8808-F6C2FF48F47F}"/>
              </a:ext>
            </a:extLst>
          </p:cNvPr>
          <p:cNvSpPr txBox="1"/>
          <p:nvPr/>
        </p:nvSpPr>
        <p:spPr>
          <a:xfrm>
            <a:off x="11225927" y="2457054"/>
            <a:ext cx="34243248" cy="4327467"/>
          </a:xfrm>
          <a:prstGeom prst="rect">
            <a:avLst/>
          </a:prstGeom>
          <a:noFill/>
        </p:spPr>
        <p:txBody>
          <a:bodyPr wrap="square" rtlCol="0">
            <a:spAutoFit/>
          </a:bodyPr>
          <a:lstStyle/>
          <a:p>
            <a:r>
              <a:rPr lang="it-IT" sz="8800" b="1" i="1" dirty="0">
                <a:solidFill>
                  <a:srgbClr val="0066CC"/>
                </a:solidFill>
                <a:latin typeface="Calibri" panose="020F0502020204030204" pitchFamily="34" charset="0"/>
                <a:ea typeface="Calibri" panose="020F0502020204030204" pitchFamily="34" charset="0"/>
                <a:cs typeface="Calibri" panose="020F0502020204030204" pitchFamily="34" charset="0"/>
              </a:rPr>
              <a:t>Titolo : </a:t>
            </a:r>
            <a:r>
              <a:rPr lang="en-US" sz="8800" b="1" spc="-626" dirty="0" err="1">
                <a:solidFill>
                  <a:srgbClr val="00255F"/>
                </a:solidFill>
                <a:latin typeface="Barlow Ultra-Bold"/>
                <a:ea typeface="Barlow Ultra-Bold"/>
                <a:cs typeface="Barlow Ultra-Bold"/>
                <a:sym typeface="Barlow Ultra-Bold"/>
              </a:rPr>
              <a:t>Perforazione</a:t>
            </a:r>
            <a:r>
              <a:rPr lang="en-US" sz="8800" b="1" spc="-626" dirty="0">
                <a:solidFill>
                  <a:srgbClr val="00255F"/>
                </a:solidFill>
                <a:latin typeface="Barlow Ultra-Bold"/>
                <a:ea typeface="Barlow Ultra-Bold"/>
                <a:cs typeface="Barlow Ultra-Bold"/>
                <a:sym typeface="Barlow Ultra-Bold"/>
              </a:rPr>
              <a:t> di </a:t>
            </a:r>
            <a:r>
              <a:rPr lang="en-US" sz="8800" b="1" spc="-626" dirty="0" err="1">
                <a:solidFill>
                  <a:srgbClr val="00255F"/>
                </a:solidFill>
                <a:latin typeface="Barlow Ultra-Bold"/>
                <a:ea typeface="Barlow Ultra-Bold"/>
                <a:cs typeface="Barlow Ultra-Bold"/>
                <a:sym typeface="Barlow Ultra-Bold"/>
              </a:rPr>
              <a:t>diverticolo</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digiunale</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analisi</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dei</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fattori</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scatenanti</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meccanici</a:t>
            </a:r>
            <a:r>
              <a:rPr lang="en-US" sz="8800" b="1" spc="-626" dirty="0">
                <a:solidFill>
                  <a:srgbClr val="00255F"/>
                </a:solidFill>
                <a:latin typeface="Barlow Ultra-Bold"/>
                <a:ea typeface="Barlow Ultra-Bold"/>
                <a:cs typeface="Barlow Ultra-Bold"/>
                <a:sym typeface="Barlow Ultra-Bold"/>
              </a:rPr>
              <a:t> e </a:t>
            </a:r>
            <a:r>
              <a:rPr lang="en-US" sz="8800" b="1" spc="-626" dirty="0" err="1">
                <a:solidFill>
                  <a:srgbClr val="00255F"/>
                </a:solidFill>
                <a:latin typeface="Barlow Ultra-Bold"/>
                <a:ea typeface="Barlow Ultra-Bold"/>
                <a:cs typeface="Barlow Ultra-Bold"/>
                <a:sym typeface="Barlow Ultra-Bold"/>
              </a:rPr>
              <a:t>importanza</a:t>
            </a:r>
            <a:r>
              <a:rPr lang="en-US" sz="8800" b="1" spc="-626" dirty="0">
                <a:solidFill>
                  <a:srgbClr val="00255F"/>
                </a:solidFill>
                <a:latin typeface="Barlow Ultra-Bold"/>
                <a:ea typeface="Barlow Ultra-Bold"/>
                <a:cs typeface="Barlow Ultra-Bold"/>
                <a:sym typeface="Barlow Ultra-Bold"/>
              </a:rPr>
              <a:t> del timing </a:t>
            </a:r>
            <a:r>
              <a:rPr lang="en-US" sz="8800" b="1" spc="-626" dirty="0" err="1">
                <a:solidFill>
                  <a:srgbClr val="00255F"/>
                </a:solidFill>
                <a:latin typeface="Barlow Ultra-Bold"/>
                <a:ea typeface="Barlow Ultra-Bold"/>
                <a:cs typeface="Barlow Ultra-Bold"/>
                <a:sym typeface="Barlow Ultra-Bold"/>
              </a:rPr>
              <a:t>chirurgico</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nella</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riduzione</a:t>
            </a:r>
            <a:r>
              <a:rPr lang="en-US" sz="8800" b="1" spc="-626" dirty="0">
                <a:solidFill>
                  <a:srgbClr val="00255F"/>
                </a:solidFill>
                <a:latin typeface="Barlow Ultra-Bold"/>
                <a:ea typeface="Barlow Ultra-Bold"/>
                <a:cs typeface="Barlow Ultra-Bold"/>
                <a:sym typeface="Barlow Ultra-Bold"/>
              </a:rPr>
              <a:t> della </a:t>
            </a:r>
            <a:r>
              <a:rPr lang="en-US" sz="8800" b="1" spc="-626" dirty="0" err="1">
                <a:solidFill>
                  <a:srgbClr val="00255F"/>
                </a:solidFill>
                <a:latin typeface="Barlow Ultra-Bold"/>
                <a:ea typeface="Barlow Ultra-Bold"/>
                <a:cs typeface="Barlow Ultra-Bold"/>
                <a:sym typeface="Barlow Ultra-Bold"/>
              </a:rPr>
              <a:t>mortalità</a:t>
            </a:r>
            <a:r>
              <a:rPr lang="en-US" sz="8800" b="1" spc="-626" dirty="0">
                <a:solidFill>
                  <a:srgbClr val="00255F"/>
                </a:solidFill>
                <a:latin typeface="Barlow Ultra-Bold"/>
                <a:ea typeface="Barlow Ultra-Bold"/>
                <a:cs typeface="Barlow Ultra-Bold"/>
                <a:sym typeface="Barlow Ultra-Bold"/>
              </a:rPr>
              <a:t>.</a:t>
            </a:r>
          </a:p>
          <a:p>
            <a:endParaRPr lang="it-IT" sz="9921" b="1" i="1" dirty="0">
              <a:solidFill>
                <a:srgbClr val="0066CC"/>
              </a:solidFill>
              <a:latin typeface="Calibri" panose="020F0502020204030204" pitchFamily="34" charset="0"/>
              <a:ea typeface="Calibri" panose="020F0502020204030204" pitchFamily="34" charset="0"/>
              <a:cs typeface="Calibri" panose="020F0502020204030204" pitchFamily="34" charset="0"/>
            </a:endParaRPr>
          </a:p>
        </p:txBody>
      </p:sp>
      <p:sp>
        <p:nvSpPr>
          <p:cNvPr id="13" name="Rettangolo con angoli arrotondati 12">
            <a:extLst>
              <a:ext uri="{FF2B5EF4-FFF2-40B4-BE49-F238E27FC236}">
                <a16:creationId xmlns:a16="http://schemas.microsoft.com/office/drawing/2014/main" id="{D2E244EB-E2EA-AA11-893E-291B8AD97DE8}"/>
              </a:ext>
            </a:extLst>
          </p:cNvPr>
          <p:cNvSpPr/>
          <p:nvPr/>
        </p:nvSpPr>
        <p:spPr>
          <a:xfrm>
            <a:off x="1345261" y="2250044"/>
            <a:ext cx="9449991" cy="2099995"/>
          </a:xfrm>
          <a:prstGeom prst="roundRect">
            <a:avLst/>
          </a:prstGeom>
          <a:solidFill>
            <a:srgbClr val="0070C0"/>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sz="13686" dirty="0"/>
          </a:p>
        </p:txBody>
      </p:sp>
      <p:sp>
        <p:nvSpPr>
          <p:cNvPr id="15" name="Rettangolo con angoli arrotondati 14">
            <a:extLst>
              <a:ext uri="{FF2B5EF4-FFF2-40B4-BE49-F238E27FC236}">
                <a16:creationId xmlns:a16="http://schemas.microsoft.com/office/drawing/2014/main" id="{4D567F3F-5BC5-B87A-6D4B-9126F7CBB796}"/>
              </a:ext>
            </a:extLst>
          </p:cNvPr>
          <p:cNvSpPr/>
          <p:nvPr/>
        </p:nvSpPr>
        <p:spPr>
          <a:xfrm>
            <a:off x="44825893" y="2478834"/>
            <a:ext cx="3790675" cy="2099995"/>
          </a:xfrm>
          <a:prstGeom prst="roundRect">
            <a:avLst/>
          </a:prstGeom>
          <a:solidFill>
            <a:srgbClr val="0070C0"/>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sz="13686" dirty="0"/>
          </a:p>
        </p:txBody>
      </p:sp>
      <p:sp>
        <p:nvSpPr>
          <p:cNvPr id="12" name="Rettangolo arrotondato 8">
            <a:extLst>
              <a:ext uri="{FF2B5EF4-FFF2-40B4-BE49-F238E27FC236}">
                <a16:creationId xmlns:a16="http://schemas.microsoft.com/office/drawing/2014/main" id="{C68180CB-8DE9-656F-AFFC-1A353EFD027E}"/>
              </a:ext>
            </a:extLst>
          </p:cNvPr>
          <p:cNvSpPr/>
          <p:nvPr/>
        </p:nvSpPr>
        <p:spPr>
          <a:xfrm>
            <a:off x="18269982" y="24953068"/>
            <a:ext cx="30659970" cy="188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pic>
        <p:nvPicPr>
          <p:cNvPr id="14" name="Immagine 13">
            <a:extLst>
              <a:ext uri="{FF2B5EF4-FFF2-40B4-BE49-F238E27FC236}">
                <a16:creationId xmlns:a16="http://schemas.microsoft.com/office/drawing/2014/main" id="{4AA2A1F6-C2E7-A5D7-CB4D-AA51C78C7093}"/>
              </a:ext>
            </a:extLst>
          </p:cNvPr>
          <p:cNvPicPr>
            <a:picLocks noChangeAspect="1"/>
          </p:cNvPicPr>
          <p:nvPr/>
        </p:nvPicPr>
        <p:blipFill rotWithShape="1">
          <a:blip r:embed="rId2"/>
          <a:srcRect l="3272" t="11013" r="43013" b="29360"/>
          <a:stretch/>
        </p:blipFill>
        <p:spPr>
          <a:xfrm>
            <a:off x="839999" y="24300022"/>
            <a:ext cx="15119985" cy="3196095"/>
          </a:xfrm>
          <a:prstGeom prst="rect">
            <a:avLst/>
          </a:prstGeom>
        </p:spPr>
      </p:pic>
      <p:sp>
        <p:nvSpPr>
          <p:cNvPr id="2" name="CasellaDiTesto 1">
            <a:extLst>
              <a:ext uri="{FF2B5EF4-FFF2-40B4-BE49-F238E27FC236}">
                <a16:creationId xmlns:a16="http://schemas.microsoft.com/office/drawing/2014/main" id="{C403FCFE-701D-E7F4-9714-485FD4684326}"/>
              </a:ext>
            </a:extLst>
          </p:cNvPr>
          <p:cNvSpPr txBox="1"/>
          <p:nvPr/>
        </p:nvSpPr>
        <p:spPr>
          <a:xfrm>
            <a:off x="1469999" y="10748816"/>
            <a:ext cx="46915216" cy="10064294"/>
          </a:xfrm>
          <a:prstGeom prst="rect">
            <a:avLst/>
          </a:prstGeom>
          <a:noFill/>
        </p:spPr>
        <p:txBody>
          <a:bodyPr wrap="square" rtlCol="0">
            <a:spAutoFit/>
          </a:bodyPr>
          <a:lstStyle/>
          <a:p>
            <a:r>
              <a:rPr lang="it-IT" sz="7200" dirty="0"/>
              <a:t>La diverticolosi del digiuno è una condizione rara e insidiosa. </a:t>
            </a:r>
          </a:p>
          <a:p>
            <a:r>
              <a:rPr lang="it-IT" sz="7200" dirty="0"/>
              <a:t>Presentiamo il caso di un uomo di 73 anni giunto in Pronto Soccorso con febbre e tosse persistente. Nel sospetto di una patologia respiratoria il riscontro di pneumoperitoneo alla radiografia del torace ha permesso una rapida diagnosi di perforazione intestinale, confermata dalla TC che mostrava ampi diverticoli </a:t>
            </a:r>
            <a:r>
              <a:rPr lang="it-IT" sz="7200" dirty="0" err="1"/>
              <a:t>digiunali</a:t>
            </a:r>
            <a:r>
              <a:rPr lang="it-IT" sz="7200" dirty="0"/>
              <a:t> (2-3 cm di DM). Il paziente è stato trattato con una resezione segmentaria d'urgenza. Il caso evidenzia come la combinazione tra meteorismo cronico (ipertensione endoluminale) e tosse (picchi pressori intraddominali) possa causare una perforazione diverticolare. In questo caso viene sottolineato come il riconoscimento precoce e l'intervento tempestivo siano gli unici fattori in grado di interrompere la rapida progressione verso la sepsi e ridurre l'elevato tasso di mortalità associato a questa patologia.</a:t>
            </a:r>
          </a:p>
          <a:p>
            <a:endParaRPr lang="it-IT" sz="7200" dirty="0"/>
          </a:p>
        </p:txBody>
      </p:sp>
    </p:spTree>
    <p:extLst>
      <p:ext uri="{BB962C8B-B14F-4D97-AF65-F5344CB8AC3E}">
        <p14:creationId xmlns:p14="http://schemas.microsoft.com/office/powerpoint/2010/main" val="2127403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73B11D-C2D6-3B3F-C4BE-32ECD300409D}"/>
            </a:ext>
          </a:extLst>
        </p:cNvPr>
        <p:cNvGrpSpPr/>
        <p:nvPr/>
      </p:nvGrpSpPr>
      <p:grpSpPr>
        <a:xfrm>
          <a:off x="0" y="0"/>
          <a:ext cx="0" cy="0"/>
          <a:chOff x="0" y="0"/>
          <a:chExt cx="0" cy="0"/>
        </a:xfrm>
      </p:grpSpPr>
      <p:sp>
        <p:nvSpPr>
          <p:cNvPr id="4" name="Rettangolo arrotondato 8">
            <a:extLst>
              <a:ext uri="{FF2B5EF4-FFF2-40B4-BE49-F238E27FC236}">
                <a16:creationId xmlns:a16="http://schemas.microsoft.com/office/drawing/2014/main" id="{8D65D8BF-75C5-FD4C-3EEF-96B42E7256B1}"/>
              </a:ext>
            </a:extLst>
          </p:cNvPr>
          <p:cNvSpPr/>
          <p:nvPr/>
        </p:nvSpPr>
        <p:spPr>
          <a:xfrm flipH="1">
            <a:off x="1345261" y="5820039"/>
            <a:ext cx="47039953" cy="209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it-IT" sz="9921" dirty="0">
                <a:solidFill>
                  <a:schemeClr val="bg1"/>
                </a:solidFill>
              </a:rPr>
              <a:t>INTRODUZIONE</a:t>
            </a:r>
          </a:p>
        </p:txBody>
      </p:sp>
      <p:sp>
        <p:nvSpPr>
          <p:cNvPr id="11" name="CasellaDiTesto 10">
            <a:extLst>
              <a:ext uri="{FF2B5EF4-FFF2-40B4-BE49-F238E27FC236}">
                <a16:creationId xmlns:a16="http://schemas.microsoft.com/office/drawing/2014/main" id="{E8EDE164-E5E1-4839-F6B5-4104DCD05C3A}"/>
              </a:ext>
            </a:extLst>
          </p:cNvPr>
          <p:cNvSpPr txBox="1"/>
          <p:nvPr/>
        </p:nvSpPr>
        <p:spPr>
          <a:xfrm>
            <a:off x="11225927" y="2457054"/>
            <a:ext cx="34243248" cy="4327467"/>
          </a:xfrm>
          <a:prstGeom prst="rect">
            <a:avLst/>
          </a:prstGeom>
          <a:noFill/>
        </p:spPr>
        <p:txBody>
          <a:bodyPr wrap="square" rtlCol="0">
            <a:spAutoFit/>
          </a:bodyPr>
          <a:lstStyle/>
          <a:p>
            <a:r>
              <a:rPr lang="it-IT" sz="8800" b="1" i="1" dirty="0">
                <a:solidFill>
                  <a:srgbClr val="0066CC"/>
                </a:solidFill>
                <a:latin typeface="Calibri" panose="020F0502020204030204" pitchFamily="34" charset="0"/>
                <a:ea typeface="Calibri" panose="020F0502020204030204" pitchFamily="34" charset="0"/>
                <a:cs typeface="Calibri" panose="020F0502020204030204" pitchFamily="34" charset="0"/>
              </a:rPr>
              <a:t>Titolo : </a:t>
            </a:r>
            <a:r>
              <a:rPr lang="en-US" sz="8800" b="1" spc="-626" dirty="0" err="1">
                <a:solidFill>
                  <a:srgbClr val="00255F"/>
                </a:solidFill>
                <a:latin typeface="Barlow Ultra-Bold"/>
                <a:ea typeface="Barlow Ultra-Bold"/>
                <a:cs typeface="Barlow Ultra-Bold"/>
                <a:sym typeface="Barlow Ultra-Bold"/>
              </a:rPr>
              <a:t>Perforazione</a:t>
            </a:r>
            <a:r>
              <a:rPr lang="en-US" sz="8800" b="1" spc="-626" dirty="0">
                <a:solidFill>
                  <a:srgbClr val="00255F"/>
                </a:solidFill>
                <a:latin typeface="Barlow Ultra-Bold"/>
                <a:ea typeface="Barlow Ultra-Bold"/>
                <a:cs typeface="Barlow Ultra-Bold"/>
                <a:sym typeface="Barlow Ultra-Bold"/>
              </a:rPr>
              <a:t> di </a:t>
            </a:r>
            <a:r>
              <a:rPr lang="en-US" sz="8800" b="1" spc="-626" dirty="0" err="1">
                <a:solidFill>
                  <a:srgbClr val="00255F"/>
                </a:solidFill>
                <a:latin typeface="Barlow Ultra-Bold"/>
                <a:ea typeface="Barlow Ultra-Bold"/>
                <a:cs typeface="Barlow Ultra-Bold"/>
                <a:sym typeface="Barlow Ultra-Bold"/>
              </a:rPr>
              <a:t>diverticolo</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digiunale</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analisi</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dei</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fattori</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scatenanti</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meccanici</a:t>
            </a:r>
            <a:r>
              <a:rPr lang="en-US" sz="8800" b="1" spc="-626" dirty="0">
                <a:solidFill>
                  <a:srgbClr val="00255F"/>
                </a:solidFill>
                <a:latin typeface="Barlow Ultra-Bold"/>
                <a:ea typeface="Barlow Ultra-Bold"/>
                <a:cs typeface="Barlow Ultra-Bold"/>
                <a:sym typeface="Barlow Ultra-Bold"/>
              </a:rPr>
              <a:t> e </a:t>
            </a:r>
            <a:r>
              <a:rPr lang="en-US" sz="8800" b="1" spc="-626" dirty="0" err="1">
                <a:solidFill>
                  <a:srgbClr val="00255F"/>
                </a:solidFill>
                <a:latin typeface="Barlow Ultra-Bold"/>
                <a:ea typeface="Barlow Ultra-Bold"/>
                <a:cs typeface="Barlow Ultra-Bold"/>
                <a:sym typeface="Barlow Ultra-Bold"/>
              </a:rPr>
              <a:t>importanza</a:t>
            </a:r>
            <a:r>
              <a:rPr lang="en-US" sz="8800" b="1" spc="-626" dirty="0">
                <a:solidFill>
                  <a:srgbClr val="00255F"/>
                </a:solidFill>
                <a:latin typeface="Barlow Ultra-Bold"/>
                <a:ea typeface="Barlow Ultra-Bold"/>
                <a:cs typeface="Barlow Ultra-Bold"/>
                <a:sym typeface="Barlow Ultra-Bold"/>
              </a:rPr>
              <a:t> del timing </a:t>
            </a:r>
            <a:r>
              <a:rPr lang="en-US" sz="8800" b="1" spc="-626" dirty="0" err="1">
                <a:solidFill>
                  <a:srgbClr val="00255F"/>
                </a:solidFill>
                <a:latin typeface="Barlow Ultra-Bold"/>
                <a:ea typeface="Barlow Ultra-Bold"/>
                <a:cs typeface="Barlow Ultra-Bold"/>
                <a:sym typeface="Barlow Ultra-Bold"/>
              </a:rPr>
              <a:t>chirurgico</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nella</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riduzione</a:t>
            </a:r>
            <a:r>
              <a:rPr lang="en-US" sz="8800" b="1" spc="-626" dirty="0">
                <a:solidFill>
                  <a:srgbClr val="00255F"/>
                </a:solidFill>
                <a:latin typeface="Barlow Ultra-Bold"/>
                <a:ea typeface="Barlow Ultra-Bold"/>
                <a:cs typeface="Barlow Ultra-Bold"/>
                <a:sym typeface="Barlow Ultra-Bold"/>
              </a:rPr>
              <a:t> della </a:t>
            </a:r>
            <a:r>
              <a:rPr lang="en-US" sz="8800" b="1" spc="-626" dirty="0" err="1">
                <a:solidFill>
                  <a:srgbClr val="00255F"/>
                </a:solidFill>
                <a:latin typeface="Barlow Ultra-Bold"/>
                <a:ea typeface="Barlow Ultra-Bold"/>
                <a:cs typeface="Barlow Ultra-Bold"/>
                <a:sym typeface="Barlow Ultra-Bold"/>
              </a:rPr>
              <a:t>mortalità</a:t>
            </a:r>
            <a:r>
              <a:rPr lang="en-US" sz="8800" b="1" spc="-626" dirty="0">
                <a:solidFill>
                  <a:srgbClr val="00255F"/>
                </a:solidFill>
                <a:latin typeface="Barlow Ultra-Bold"/>
                <a:ea typeface="Barlow Ultra-Bold"/>
                <a:cs typeface="Barlow Ultra-Bold"/>
                <a:sym typeface="Barlow Ultra-Bold"/>
              </a:rPr>
              <a:t>.</a:t>
            </a:r>
          </a:p>
          <a:p>
            <a:endParaRPr lang="it-IT" sz="9921" b="1" i="1" dirty="0">
              <a:solidFill>
                <a:srgbClr val="0066CC"/>
              </a:solidFill>
              <a:latin typeface="Calibri" panose="020F0502020204030204" pitchFamily="34" charset="0"/>
              <a:ea typeface="Calibri" panose="020F0502020204030204" pitchFamily="34" charset="0"/>
              <a:cs typeface="Calibri" panose="020F0502020204030204" pitchFamily="34" charset="0"/>
            </a:endParaRPr>
          </a:p>
        </p:txBody>
      </p:sp>
      <p:sp>
        <p:nvSpPr>
          <p:cNvPr id="13" name="Rettangolo con angoli arrotondati 12">
            <a:extLst>
              <a:ext uri="{FF2B5EF4-FFF2-40B4-BE49-F238E27FC236}">
                <a16:creationId xmlns:a16="http://schemas.microsoft.com/office/drawing/2014/main" id="{43B004DB-9DF0-DA37-D513-587FD02FEF4A}"/>
              </a:ext>
            </a:extLst>
          </p:cNvPr>
          <p:cNvSpPr/>
          <p:nvPr/>
        </p:nvSpPr>
        <p:spPr>
          <a:xfrm>
            <a:off x="1345261" y="2250044"/>
            <a:ext cx="9449991" cy="2099995"/>
          </a:xfrm>
          <a:prstGeom prst="roundRect">
            <a:avLst/>
          </a:prstGeom>
          <a:solidFill>
            <a:srgbClr val="0070C0"/>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sz="13686" dirty="0"/>
          </a:p>
        </p:txBody>
      </p:sp>
      <p:sp>
        <p:nvSpPr>
          <p:cNvPr id="15" name="Rettangolo con angoli arrotondati 14">
            <a:extLst>
              <a:ext uri="{FF2B5EF4-FFF2-40B4-BE49-F238E27FC236}">
                <a16:creationId xmlns:a16="http://schemas.microsoft.com/office/drawing/2014/main" id="{EA94BDD5-A146-5CBA-C822-26229A95D435}"/>
              </a:ext>
            </a:extLst>
          </p:cNvPr>
          <p:cNvSpPr/>
          <p:nvPr/>
        </p:nvSpPr>
        <p:spPr>
          <a:xfrm>
            <a:off x="44825893" y="2478834"/>
            <a:ext cx="3790675" cy="2099995"/>
          </a:xfrm>
          <a:prstGeom prst="roundRect">
            <a:avLst/>
          </a:prstGeom>
          <a:solidFill>
            <a:srgbClr val="0070C0"/>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sz="13686" dirty="0"/>
          </a:p>
        </p:txBody>
      </p:sp>
      <p:sp>
        <p:nvSpPr>
          <p:cNvPr id="12" name="Rettangolo arrotondato 8">
            <a:extLst>
              <a:ext uri="{FF2B5EF4-FFF2-40B4-BE49-F238E27FC236}">
                <a16:creationId xmlns:a16="http://schemas.microsoft.com/office/drawing/2014/main" id="{70AE61BA-A8B0-F9C2-0740-40F70E39FC8A}"/>
              </a:ext>
            </a:extLst>
          </p:cNvPr>
          <p:cNvSpPr/>
          <p:nvPr/>
        </p:nvSpPr>
        <p:spPr>
          <a:xfrm>
            <a:off x="18269982" y="24953068"/>
            <a:ext cx="30659970" cy="188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pic>
        <p:nvPicPr>
          <p:cNvPr id="14" name="Immagine 13">
            <a:extLst>
              <a:ext uri="{FF2B5EF4-FFF2-40B4-BE49-F238E27FC236}">
                <a16:creationId xmlns:a16="http://schemas.microsoft.com/office/drawing/2014/main" id="{5B414D24-F31E-D171-8FA2-C8FA67ED5EFD}"/>
              </a:ext>
            </a:extLst>
          </p:cNvPr>
          <p:cNvPicPr>
            <a:picLocks noChangeAspect="1"/>
          </p:cNvPicPr>
          <p:nvPr/>
        </p:nvPicPr>
        <p:blipFill rotWithShape="1">
          <a:blip r:embed="rId2"/>
          <a:srcRect l="3272" t="11013" r="43013" b="29360"/>
          <a:stretch/>
        </p:blipFill>
        <p:spPr>
          <a:xfrm>
            <a:off x="839999" y="24300022"/>
            <a:ext cx="15119985" cy="3196095"/>
          </a:xfrm>
          <a:prstGeom prst="rect">
            <a:avLst/>
          </a:prstGeom>
        </p:spPr>
      </p:pic>
      <p:sp>
        <p:nvSpPr>
          <p:cNvPr id="2" name="CasellaDiTesto 1">
            <a:extLst>
              <a:ext uri="{FF2B5EF4-FFF2-40B4-BE49-F238E27FC236}">
                <a16:creationId xmlns:a16="http://schemas.microsoft.com/office/drawing/2014/main" id="{D48D60A8-6750-90D1-8DF3-9EAA540E2ABF}"/>
              </a:ext>
            </a:extLst>
          </p:cNvPr>
          <p:cNvSpPr txBox="1"/>
          <p:nvPr/>
        </p:nvSpPr>
        <p:spPr>
          <a:xfrm>
            <a:off x="4795216" y="10523885"/>
            <a:ext cx="40809518" cy="11172289"/>
          </a:xfrm>
          <a:prstGeom prst="rect">
            <a:avLst/>
          </a:prstGeom>
          <a:noFill/>
        </p:spPr>
        <p:txBody>
          <a:bodyPr wrap="square" rtlCol="0">
            <a:spAutoFit/>
          </a:bodyPr>
          <a:lstStyle/>
          <a:p>
            <a:r>
              <a:rPr lang="it-IT" sz="8000" dirty="0"/>
              <a:t>La diverticolosi del digiuno-ileo è un’entità clinica rara (incidenza 0,1-2,5%). Si tratta di </a:t>
            </a:r>
            <a:r>
              <a:rPr lang="it-IT" sz="8000" dirty="0" err="1"/>
              <a:t>pseudodiverticoli</a:t>
            </a:r>
            <a:r>
              <a:rPr lang="it-IT" sz="8000" dirty="0"/>
              <a:t> acquisiti, localizzati tipicamente al bordo mesenteriale. Sebbene spesso asintomatici, possono complicarsi con infiammazione, emorragia o perforazione. Quest'ultima è l'evenienza più temibile, con tassi di mortalità storicamente documentati tra il 21% e il 40%. Tale elevata letalità è riconducibile a due fattori principali: la fragilità di una popolazione spesso anziana e il frequente ritardo diagnostico dovuto a sintomi aspecifici. La parete sottile dei diverticoli del tenue e la natura aggressiva del contenuto digiunale rendono la progressione dalla perforazione alla peritonite settica estremamente rapida.</a:t>
            </a:r>
          </a:p>
          <a:p>
            <a:endParaRPr lang="it-IT" sz="8000" dirty="0"/>
          </a:p>
        </p:txBody>
      </p:sp>
    </p:spTree>
    <p:extLst>
      <p:ext uri="{BB962C8B-B14F-4D97-AF65-F5344CB8AC3E}">
        <p14:creationId xmlns:p14="http://schemas.microsoft.com/office/powerpoint/2010/main" val="5215686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E6E717-2162-A49F-3DA8-7FF055B73331}"/>
            </a:ext>
          </a:extLst>
        </p:cNvPr>
        <p:cNvGrpSpPr/>
        <p:nvPr/>
      </p:nvGrpSpPr>
      <p:grpSpPr>
        <a:xfrm>
          <a:off x="0" y="0"/>
          <a:ext cx="0" cy="0"/>
          <a:chOff x="0" y="0"/>
          <a:chExt cx="0" cy="0"/>
        </a:xfrm>
      </p:grpSpPr>
      <p:sp>
        <p:nvSpPr>
          <p:cNvPr id="4" name="Rettangolo arrotondato 8">
            <a:extLst>
              <a:ext uri="{FF2B5EF4-FFF2-40B4-BE49-F238E27FC236}">
                <a16:creationId xmlns:a16="http://schemas.microsoft.com/office/drawing/2014/main" id="{7BEED3F9-E92C-6D3A-4D4F-BA3AFCEE91F5}"/>
              </a:ext>
            </a:extLst>
          </p:cNvPr>
          <p:cNvSpPr/>
          <p:nvPr/>
        </p:nvSpPr>
        <p:spPr>
          <a:xfrm flipH="1">
            <a:off x="1345261" y="5820039"/>
            <a:ext cx="47039953" cy="209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it-IT" sz="9921" dirty="0">
                <a:solidFill>
                  <a:schemeClr val="bg1"/>
                </a:solidFill>
              </a:rPr>
              <a:t>CASE PRESENTATION</a:t>
            </a:r>
          </a:p>
        </p:txBody>
      </p:sp>
      <p:sp>
        <p:nvSpPr>
          <p:cNvPr id="11" name="CasellaDiTesto 10">
            <a:extLst>
              <a:ext uri="{FF2B5EF4-FFF2-40B4-BE49-F238E27FC236}">
                <a16:creationId xmlns:a16="http://schemas.microsoft.com/office/drawing/2014/main" id="{02893422-FF04-8871-BC36-DC8AAE86071F}"/>
              </a:ext>
            </a:extLst>
          </p:cNvPr>
          <p:cNvSpPr txBox="1"/>
          <p:nvPr/>
        </p:nvSpPr>
        <p:spPr>
          <a:xfrm>
            <a:off x="11225927" y="2457054"/>
            <a:ext cx="34243248" cy="4327467"/>
          </a:xfrm>
          <a:prstGeom prst="rect">
            <a:avLst/>
          </a:prstGeom>
          <a:noFill/>
        </p:spPr>
        <p:txBody>
          <a:bodyPr wrap="square" rtlCol="0">
            <a:spAutoFit/>
          </a:bodyPr>
          <a:lstStyle/>
          <a:p>
            <a:r>
              <a:rPr lang="it-IT" sz="8800" b="1" i="1" dirty="0">
                <a:solidFill>
                  <a:srgbClr val="0066CC"/>
                </a:solidFill>
                <a:latin typeface="Calibri" panose="020F0502020204030204" pitchFamily="34" charset="0"/>
                <a:ea typeface="Calibri" panose="020F0502020204030204" pitchFamily="34" charset="0"/>
                <a:cs typeface="Calibri" panose="020F0502020204030204" pitchFamily="34" charset="0"/>
              </a:rPr>
              <a:t>Titolo : </a:t>
            </a:r>
            <a:r>
              <a:rPr lang="en-US" sz="8800" b="1" spc="-626" dirty="0" err="1">
                <a:solidFill>
                  <a:srgbClr val="00255F"/>
                </a:solidFill>
                <a:latin typeface="Barlow Ultra-Bold"/>
                <a:ea typeface="Barlow Ultra-Bold"/>
                <a:cs typeface="Barlow Ultra-Bold"/>
                <a:sym typeface="Barlow Ultra-Bold"/>
              </a:rPr>
              <a:t>Perforazione</a:t>
            </a:r>
            <a:r>
              <a:rPr lang="en-US" sz="8800" b="1" spc="-626" dirty="0">
                <a:solidFill>
                  <a:srgbClr val="00255F"/>
                </a:solidFill>
                <a:latin typeface="Barlow Ultra-Bold"/>
                <a:ea typeface="Barlow Ultra-Bold"/>
                <a:cs typeface="Barlow Ultra-Bold"/>
                <a:sym typeface="Barlow Ultra-Bold"/>
              </a:rPr>
              <a:t> di </a:t>
            </a:r>
            <a:r>
              <a:rPr lang="en-US" sz="8800" b="1" spc="-626" dirty="0" err="1">
                <a:solidFill>
                  <a:srgbClr val="00255F"/>
                </a:solidFill>
                <a:latin typeface="Barlow Ultra-Bold"/>
                <a:ea typeface="Barlow Ultra-Bold"/>
                <a:cs typeface="Barlow Ultra-Bold"/>
                <a:sym typeface="Barlow Ultra-Bold"/>
              </a:rPr>
              <a:t>diverticolo</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digiunale</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analisi</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dei</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fattori</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scatenanti</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meccanici</a:t>
            </a:r>
            <a:r>
              <a:rPr lang="en-US" sz="8800" b="1" spc="-626" dirty="0">
                <a:solidFill>
                  <a:srgbClr val="00255F"/>
                </a:solidFill>
                <a:latin typeface="Barlow Ultra-Bold"/>
                <a:ea typeface="Barlow Ultra-Bold"/>
                <a:cs typeface="Barlow Ultra-Bold"/>
                <a:sym typeface="Barlow Ultra-Bold"/>
              </a:rPr>
              <a:t> e </a:t>
            </a:r>
            <a:r>
              <a:rPr lang="en-US" sz="8800" b="1" spc="-626" dirty="0" err="1">
                <a:solidFill>
                  <a:srgbClr val="00255F"/>
                </a:solidFill>
                <a:latin typeface="Barlow Ultra-Bold"/>
                <a:ea typeface="Barlow Ultra-Bold"/>
                <a:cs typeface="Barlow Ultra-Bold"/>
                <a:sym typeface="Barlow Ultra-Bold"/>
              </a:rPr>
              <a:t>importanza</a:t>
            </a:r>
            <a:r>
              <a:rPr lang="en-US" sz="8800" b="1" spc="-626" dirty="0">
                <a:solidFill>
                  <a:srgbClr val="00255F"/>
                </a:solidFill>
                <a:latin typeface="Barlow Ultra-Bold"/>
                <a:ea typeface="Barlow Ultra-Bold"/>
                <a:cs typeface="Barlow Ultra-Bold"/>
                <a:sym typeface="Barlow Ultra-Bold"/>
              </a:rPr>
              <a:t> del timing </a:t>
            </a:r>
            <a:r>
              <a:rPr lang="en-US" sz="8800" b="1" spc="-626" dirty="0" err="1">
                <a:solidFill>
                  <a:srgbClr val="00255F"/>
                </a:solidFill>
                <a:latin typeface="Barlow Ultra-Bold"/>
                <a:ea typeface="Barlow Ultra-Bold"/>
                <a:cs typeface="Barlow Ultra-Bold"/>
                <a:sym typeface="Barlow Ultra-Bold"/>
              </a:rPr>
              <a:t>chirurgico</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nella</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riduzione</a:t>
            </a:r>
            <a:r>
              <a:rPr lang="en-US" sz="8800" b="1" spc="-626" dirty="0">
                <a:solidFill>
                  <a:srgbClr val="00255F"/>
                </a:solidFill>
                <a:latin typeface="Barlow Ultra-Bold"/>
                <a:ea typeface="Barlow Ultra-Bold"/>
                <a:cs typeface="Barlow Ultra-Bold"/>
                <a:sym typeface="Barlow Ultra-Bold"/>
              </a:rPr>
              <a:t> della </a:t>
            </a:r>
            <a:r>
              <a:rPr lang="en-US" sz="8800" b="1" spc="-626" dirty="0" err="1">
                <a:solidFill>
                  <a:srgbClr val="00255F"/>
                </a:solidFill>
                <a:latin typeface="Barlow Ultra-Bold"/>
                <a:ea typeface="Barlow Ultra-Bold"/>
                <a:cs typeface="Barlow Ultra-Bold"/>
                <a:sym typeface="Barlow Ultra-Bold"/>
              </a:rPr>
              <a:t>mortalità</a:t>
            </a:r>
            <a:r>
              <a:rPr lang="en-US" sz="8800" b="1" spc="-626" dirty="0">
                <a:solidFill>
                  <a:srgbClr val="00255F"/>
                </a:solidFill>
                <a:latin typeface="Barlow Ultra-Bold"/>
                <a:ea typeface="Barlow Ultra-Bold"/>
                <a:cs typeface="Barlow Ultra-Bold"/>
                <a:sym typeface="Barlow Ultra-Bold"/>
              </a:rPr>
              <a:t>.</a:t>
            </a:r>
          </a:p>
          <a:p>
            <a:endParaRPr lang="it-IT" sz="9921" b="1" i="1" dirty="0">
              <a:solidFill>
                <a:srgbClr val="0066CC"/>
              </a:solidFill>
              <a:latin typeface="Calibri" panose="020F0502020204030204" pitchFamily="34" charset="0"/>
              <a:ea typeface="Calibri" panose="020F0502020204030204" pitchFamily="34" charset="0"/>
              <a:cs typeface="Calibri" panose="020F0502020204030204" pitchFamily="34" charset="0"/>
            </a:endParaRPr>
          </a:p>
        </p:txBody>
      </p:sp>
      <p:sp>
        <p:nvSpPr>
          <p:cNvPr id="13" name="Rettangolo con angoli arrotondati 12">
            <a:extLst>
              <a:ext uri="{FF2B5EF4-FFF2-40B4-BE49-F238E27FC236}">
                <a16:creationId xmlns:a16="http://schemas.microsoft.com/office/drawing/2014/main" id="{183D13F4-6FFD-3793-EA34-609D22D0977D}"/>
              </a:ext>
            </a:extLst>
          </p:cNvPr>
          <p:cNvSpPr/>
          <p:nvPr/>
        </p:nvSpPr>
        <p:spPr>
          <a:xfrm>
            <a:off x="1345261" y="2250044"/>
            <a:ext cx="9449991" cy="2099995"/>
          </a:xfrm>
          <a:prstGeom prst="roundRect">
            <a:avLst/>
          </a:prstGeom>
          <a:solidFill>
            <a:srgbClr val="0070C0"/>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sz="13686" dirty="0"/>
          </a:p>
        </p:txBody>
      </p:sp>
      <p:sp>
        <p:nvSpPr>
          <p:cNvPr id="15" name="Rettangolo con angoli arrotondati 14">
            <a:extLst>
              <a:ext uri="{FF2B5EF4-FFF2-40B4-BE49-F238E27FC236}">
                <a16:creationId xmlns:a16="http://schemas.microsoft.com/office/drawing/2014/main" id="{52FC964E-0CB4-95E5-6BCD-61B9A1AE1A58}"/>
              </a:ext>
            </a:extLst>
          </p:cNvPr>
          <p:cNvSpPr/>
          <p:nvPr/>
        </p:nvSpPr>
        <p:spPr>
          <a:xfrm>
            <a:off x="44825893" y="2478834"/>
            <a:ext cx="3790675" cy="2099995"/>
          </a:xfrm>
          <a:prstGeom prst="roundRect">
            <a:avLst/>
          </a:prstGeom>
          <a:solidFill>
            <a:srgbClr val="0070C0"/>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sz="13686" dirty="0"/>
          </a:p>
        </p:txBody>
      </p:sp>
      <p:sp>
        <p:nvSpPr>
          <p:cNvPr id="12" name="Rettangolo arrotondato 8">
            <a:extLst>
              <a:ext uri="{FF2B5EF4-FFF2-40B4-BE49-F238E27FC236}">
                <a16:creationId xmlns:a16="http://schemas.microsoft.com/office/drawing/2014/main" id="{D908E61D-2935-7CC9-9E5F-A0869D4FB2A3}"/>
              </a:ext>
            </a:extLst>
          </p:cNvPr>
          <p:cNvSpPr/>
          <p:nvPr/>
        </p:nvSpPr>
        <p:spPr>
          <a:xfrm>
            <a:off x="18269982" y="24953068"/>
            <a:ext cx="30659970" cy="188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pic>
        <p:nvPicPr>
          <p:cNvPr id="14" name="Immagine 13">
            <a:extLst>
              <a:ext uri="{FF2B5EF4-FFF2-40B4-BE49-F238E27FC236}">
                <a16:creationId xmlns:a16="http://schemas.microsoft.com/office/drawing/2014/main" id="{888B54B3-7EC9-D407-218C-34443F03012A}"/>
              </a:ext>
            </a:extLst>
          </p:cNvPr>
          <p:cNvPicPr>
            <a:picLocks noChangeAspect="1"/>
          </p:cNvPicPr>
          <p:nvPr/>
        </p:nvPicPr>
        <p:blipFill rotWithShape="1">
          <a:blip r:embed="rId2"/>
          <a:srcRect l="3272" t="11013" r="43013" b="29360"/>
          <a:stretch/>
        </p:blipFill>
        <p:spPr>
          <a:xfrm>
            <a:off x="839999" y="24300022"/>
            <a:ext cx="15119985" cy="3196095"/>
          </a:xfrm>
          <a:prstGeom prst="rect">
            <a:avLst/>
          </a:prstGeom>
        </p:spPr>
      </p:pic>
      <p:sp>
        <p:nvSpPr>
          <p:cNvPr id="2" name="CasellaDiTesto 1">
            <a:extLst>
              <a:ext uri="{FF2B5EF4-FFF2-40B4-BE49-F238E27FC236}">
                <a16:creationId xmlns:a16="http://schemas.microsoft.com/office/drawing/2014/main" id="{EB6FCBBC-842B-3753-E0C5-04502332A816}"/>
              </a:ext>
            </a:extLst>
          </p:cNvPr>
          <p:cNvSpPr txBox="1"/>
          <p:nvPr/>
        </p:nvSpPr>
        <p:spPr>
          <a:xfrm>
            <a:off x="4854575" y="8562239"/>
            <a:ext cx="40690800" cy="16342935"/>
          </a:xfrm>
          <a:prstGeom prst="rect">
            <a:avLst/>
          </a:prstGeom>
          <a:noFill/>
        </p:spPr>
        <p:txBody>
          <a:bodyPr wrap="square" rtlCol="0">
            <a:spAutoFit/>
          </a:bodyPr>
          <a:lstStyle/>
          <a:p>
            <a:r>
              <a:rPr lang="it-IT" sz="6600" b="1" dirty="0"/>
              <a:t>Anamnesi:</a:t>
            </a:r>
            <a:r>
              <a:rPr lang="it-IT" sz="6600" dirty="0"/>
              <a:t> Un uomo di 73 anni (Agosto 1952) si è presentato in Pronto Soccorso per febbre e tosse persistente da diversi giorni. In anamnesi remota figuravano ipertrofia prostatica benigna e pregressa </a:t>
            </a:r>
            <a:r>
              <a:rPr lang="it-IT" sz="6600" dirty="0" err="1"/>
              <a:t>ernioplastica</a:t>
            </a:r>
            <a:r>
              <a:rPr lang="it-IT" sz="6600" dirty="0"/>
              <a:t> inguinale. Il paziente riferiva disturbi gastrointestinali cronici, in particolare meteorismo, trattati come sindrome dell'intestino irritabile.</a:t>
            </a:r>
          </a:p>
          <a:p>
            <a:r>
              <a:rPr lang="it-IT" sz="6600" b="1" dirty="0"/>
              <a:t>Diagnostica:</a:t>
            </a:r>
            <a:r>
              <a:rPr lang="it-IT" sz="6600" dirty="0"/>
              <a:t> La radiografia del torace, eseguita per il quadro respiratorio, ha mostrato aria libera sottodiaframmatica. La successiva TC addome con mdc ha confermato il pneumoperitoneo, evidenziando nel quadrante superiore sinistro plurime estroflessioni diverticolari del digiuno (diametro ~2 cm) con lume </a:t>
            </a:r>
            <a:r>
              <a:rPr lang="it-IT" sz="6600" dirty="0" err="1"/>
              <a:t>sovradisteso</a:t>
            </a:r>
            <a:r>
              <a:rPr lang="it-IT" sz="6600" dirty="0"/>
              <a:t>, livelli </a:t>
            </a:r>
            <a:r>
              <a:rPr lang="it-IT" sz="6600" dirty="0" err="1"/>
              <a:t>idroaerei</a:t>
            </a:r>
            <a:r>
              <a:rPr lang="it-IT" sz="6600" dirty="0"/>
              <a:t> e segni di flogosi dei piani adiposi circostanti. Non si osservavano spandimenti attivi di mezzo di contrasto, suggerendo una perforazione puntiforme o parzialmente tamponata.</a:t>
            </a:r>
          </a:p>
          <a:p>
            <a:r>
              <a:rPr lang="it-IT" sz="6600" b="1" dirty="0"/>
              <a:t>Trattamento:</a:t>
            </a:r>
            <a:r>
              <a:rPr lang="it-IT" sz="6600" dirty="0"/>
              <a:t> Si è optato per un approccio laparoscopico iniziale. Tuttavia, la marcata distensione delle anse </a:t>
            </a:r>
            <a:r>
              <a:rPr lang="it-IT" sz="6600" dirty="0" err="1"/>
              <a:t>tenuali</a:t>
            </a:r>
            <a:r>
              <a:rPr lang="it-IT" sz="6600" dirty="0"/>
              <a:t>, espressione della sofferenza parietale e della stasi gassosa, non permetteva una visualizzazione sicura. Per garantire un intervento "impeccabile" e minimizzare i rischi iatrogeni, si è convertito in laparotomia sopra-</a:t>
            </a:r>
            <a:r>
              <a:rPr lang="it-IT" sz="6600" dirty="0" err="1"/>
              <a:t>sottombelicale</a:t>
            </a:r>
            <a:r>
              <a:rPr lang="it-IT" sz="6600" dirty="0"/>
              <a:t>. L'esplorazione ha confermato la presenza di diverticoli giganti e la sede della perforazione in un tratto di ansa fortemente edematosa. È stata eseguita una resezione segmentaria con anastomosi latero-laterale meccanica. Il decorso post-operatorio è stato regolare.</a:t>
            </a:r>
          </a:p>
          <a:p>
            <a:endParaRPr lang="it-IT" sz="6600" dirty="0"/>
          </a:p>
        </p:txBody>
      </p:sp>
    </p:spTree>
    <p:extLst>
      <p:ext uri="{BB962C8B-B14F-4D97-AF65-F5344CB8AC3E}">
        <p14:creationId xmlns:p14="http://schemas.microsoft.com/office/powerpoint/2010/main" val="33538207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4FC655-8BAE-9116-28EA-BF91E2E7E810}"/>
            </a:ext>
          </a:extLst>
        </p:cNvPr>
        <p:cNvGrpSpPr/>
        <p:nvPr/>
      </p:nvGrpSpPr>
      <p:grpSpPr>
        <a:xfrm>
          <a:off x="0" y="0"/>
          <a:ext cx="0" cy="0"/>
          <a:chOff x="0" y="0"/>
          <a:chExt cx="0" cy="0"/>
        </a:xfrm>
      </p:grpSpPr>
      <p:sp>
        <p:nvSpPr>
          <p:cNvPr id="4" name="Rettangolo arrotondato 8">
            <a:extLst>
              <a:ext uri="{FF2B5EF4-FFF2-40B4-BE49-F238E27FC236}">
                <a16:creationId xmlns:a16="http://schemas.microsoft.com/office/drawing/2014/main" id="{1FF084EA-EA65-BC9B-0A32-B738E1F00B9B}"/>
              </a:ext>
            </a:extLst>
          </p:cNvPr>
          <p:cNvSpPr/>
          <p:nvPr/>
        </p:nvSpPr>
        <p:spPr>
          <a:xfrm flipH="1">
            <a:off x="1345261" y="5820039"/>
            <a:ext cx="47039953" cy="209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it-IT" sz="9921" dirty="0">
                <a:solidFill>
                  <a:schemeClr val="bg1"/>
                </a:solidFill>
              </a:rPr>
              <a:t>DISCUSSION</a:t>
            </a:r>
          </a:p>
        </p:txBody>
      </p:sp>
      <p:sp>
        <p:nvSpPr>
          <p:cNvPr id="11" name="CasellaDiTesto 10">
            <a:extLst>
              <a:ext uri="{FF2B5EF4-FFF2-40B4-BE49-F238E27FC236}">
                <a16:creationId xmlns:a16="http://schemas.microsoft.com/office/drawing/2014/main" id="{E39DED12-9567-C81F-48F5-845988AC9975}"/>
              </a:ext>
            </a:extLst>
          </p:cNvPr>
          <p:cNvSpPr txBox="1"/>
          <p:nvPr/>
        </p:nvSpPr>
        <p:spPr>
          <a:xfrm>
            <a:off x="11225927" y="2457054"/>
            <a:ext cx="34243248" cy="4327467"/>
          </a:xfrm>
          <a:prstGeom prst="rect">
            <a:avLst/>
          </a:prstGeom>
          <a:noFill/>
        </p:spPr>
        <p:txBody>
          <a:bodyPr wrap="square" rtlCol="0">
            <a:spAutoFit/>
          </a:bodyPr>
          <a:lstStyle/>
          <a:p>
            <a:r>
              <a:rPr lang="it-IT" sz="8800" b="1" i="1" dirty="0">
                <a:solidFill>
                  <a:srgbClr val="0066CC"/>
                </a:solidFill>
                <a:latin typeface="Calibri" panose="020F0502020204030204" pitchFamily="34" charset="0"/>
                <a:ea typeface="Calibri" panose="020F0502020204030204" pitchFamily="34" charset="0"/>
                <a:cs typeface="Calibri" panose="020F0502020204030204" pitchFamily="34" charset="0"/>
              </a:rPr>
              <a:t>Titolo : </a:t>
            </a:r>
            <a:r>
              <a:rPr lang="en-US" sz="8800" b="1" spc="-626" dirty="0" err="1">
                <a:solidFill>
                  <a:srgbClr val="00255F"/>
                </a:solidFill>
                <a:latin typeface="Barlow Ultra-Bold"/>
                <a:ea typeface="Barlow Ultra-Bold"/>
                <a:cs typeface="Barlow Ultra-Bold"/>
                <a:sym typeface="Barlow Ultra-Bold"/>
              </a:rPr>
              <a:t>Perforazione</a:t>
            </a:r>
            <a:r>
              <a:rPr lang="en-US" sz="8800" b="1" spc="-626" dirty="0">
                <a:solidFill>
                  <a:srgbClr val="00255F"/>
                </a:solidFill>
                <a:latin typeface="Barlow Ultra-Bold"/>
                <a:ea typeface="Barlow Ultra-Bold"/>
                <a:cs typeface="Barlow Ultra-Bold"/>
                <a:sym typeface="Barlow Ultra-Bold"/>
              </a:rPr>
              <a:t> di </a:t>
            </a:r>
            <a:r>
              <a:rPr lang="en-US" sz="8800" b="1" spc="-626" dirty="0" err="1">
                <a:solidFill>
                  <a:srgbClr val="00255F"/>
                </a:solidFill>
                <a:latin typeface="Barlow Ultra-Bold"/>
                <a:ea typeface="Barlow Ultra-Bold"/>
                <a:cs typeface="Barlow Ultra-Bold"/>
                <a:sym typeface="Barlow Ultra-Bold"/>
              </a:rPr>
              <a:t>diverticolo</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digiunale</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analisi</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dei</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fattori</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scatenanti</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meccanici</a:t>
            </a:r>
            <a:r>
              <a:rPr lang="en-US" sz="8800" b="1" spc="-626" dirty="0">
                <a:solidFill>
                  <a:srgbClr val="00255F"/>
                </a:solidFill>
                <a:latin typeface="Barlow Ultra-Bold"/>
                <a:ea typeface="Barlow Ultra-Bold"/>
                <a:cs typeface="Barlow Ultra-Bold"/>
                <a:sym typeface="Barlow Ultra-Bold"/>
              </a:rPr>
              <a:t> e </a:t>
            </a:r>
            <a:r>
              <a:rPr lang="en-US" sz="8800" b="1" spc="-626" dirty="0" err="1">
                <a:solidFill>
                  <a:srgbClr val="00255F"/>
                </a:solidFill>
                <a:latin typeface="Barlow Ultra-Bold"/>
                <a:ea typeface="Barlow Ultra-Bold"/>
                <a:cs typeface="Barlow Ultra-Bold"/>
                <a:sym typeface="Barlow Ultra-Bold"/>
              </a:rPr>
              <a:t>importanza</a:t>
            </a:r>
            <a:r>
              <a:rPr lang="en-US" sz="8800" b="1" spc="-626" dirty="0">
                <a:solidFill>
                  <a:srgbClr val="00255F"/>
                </a:solidFill>
                <a:latin typeface="Barlow Ultra-Bold"/>
                <a:ea typeface="Barlow Ultra-Bold"/>
                <a:cs typeface="Barlow Ultra-Bold"/>
                <a:sym typeface="Barlow Ultra-Bold"/>
              </a:rPr>
              <a:t> del timing </a:t>
            </a:r>
            <a:r>
              <a:rPr lang="en-US" sz="8800" b="1" spc="-626" dirty="0" err="1">
                <a:solidFill>
                  <a:srgbClr val="00255F"/>
                </a:solidFill>
                <a:latin typeface="Barlow Ultra-Bold"/>
                <a:ea typeface="Barlow Ultra-Bold"/>
                <a:cs typeface="Barlow Ultra-Bold"/>
                <a:sym typeface="Barlow Ultra-Bold"/>
              </a:rPr>
              <a:t>chirurgico</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nella</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riduzione</a:t>
            </a:r>
            <a:r>
              <a:rPr lang="en-US" sz="8800" b="1" spc="-626" dirty="0">
                <a:solidFill>
                  <a:srgbClr val="00255F"/>
                </a:solidFill>
                <a:latin typeface="Barlow Ultra-Bold"/>
                <a:ea typeface="Barlow Ultra-Bold"/>
                <a:cs typeface="Barlow Ultra-Bold"/>
                <a:sym typeface="Barlow Ultra-Bold"/>
              </a:rPr>
              <a:t> della </a:t>
            </a:r>
            <a:r>
              <a:rPr lang="en-US" sz="8800" b="1" spc="-626" dirty="0" err="1">
                <a:solidFill>
                  <a:srgbClr val="00255F"/>
                </a:solidFill>
                <a:latin typeface="Barlow Ultra-Bold"/>
                <a:ea typeface="Barlow Ultra-Bold"/>
                <a:cs typeface="Barlow Ultra-Bold"/>
                <a:sym typeface="Barlow Ultra-Bold"/>
              </a:rPr>
              <a:t>mortalità</a:t>
            </a:r>
            <a:r>
              <a:rPr lang="en-US" sz="8800" b="1" spc="-626" dirty="0">
                <a:solidFill>
                  <a:srgbClr val="00255F"/>
                </a:solidFill>
                <a:latin typeface="Barlow Ultra-Bold"/>
                <a:ea typeface="Barlow Ultra-Bold"/>
                <a:cs typeface="Barlow Ultra-Bold"/>
                <a:sym typeface="Barlow Ultra-Bold"/>
              </a:rPr>
              <a:t>.</a:t>
            </a:r>
          </a:p>
          <a:p>
            <a:endParaRPr lang="it-IT" sz="9921" b="1" i="1" dirty="0">
              <a:solidFill>
                <a:srgbClr val="0066CC"/>
              </a:solidFill>
              <a:latin typeface="Calibri" panose="020F0502020204030204" pitchFamily="34" charset="0"/>
              <a:ea typeface="Calibri" panose="020F0502020204030204" pitchFamily="34" charset="0"/>
              <a:cs typeface="Calibri" panose="020F0502020204030204" pitchFamily="34" charset="0"/>
            </a:endParaRPr>
          </a:p>
        </p:txBody>
      </p:sp>
      <p:sp>
        <p:nvSpPr>
          <p:cNvPr id="13" name="Rettangolo con angoli arrotondati 12">
            <a:extLst>
              <a:ext uri="{FF2B5EF4-FFF2-40B4-BE49-F238E27FC236}">
                <a16:creationId xmlns:a16="http://schemas.microsoft.com/office/drawing/2014/main" id="{B2BB5703-1AD2-94EC-A50F-C426CAB66923}"/>
              </a:ext>
            </a:extLst>
          </p:cNvPr>
          <p:cNvSpPr/>
          <p:nvPr/>
        </p:nvSpPr>
        <p:spPr>
          <a:xfrm>
            <a:off x="1345261" y="2250044"/>
            <a:ext cx="9449991" cy="2099995"/>
          </a:xfrm>
          <a:prstGeom prst="roundRect">
            <a:avLst/>
          </a:prstGeom>
          <a:solidFill>
            <a:srgbClr val="0070C0"/>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sz="13686" dirty="0"/>
          </a:p>
        </p:txBody>
      </p:sp>
      <p:sp>
        <p:nvSpPr>
          <p:cNvPr id="15" name="Rettangolo con angoli arrotondati 14">
            <a:extLst>
              <a:ext uri="{FF2B5EF4-FFF2-40B4-BE49-F238E27FC236}">
                <a16:creationId xmlns:a16="http://schemas.microsoft.com/office/drawing/2014/main" id="{06A649C7-A57F-E53D-C9CD-F3C0DFB60560}"/>
              </a:ext>
            </a:extLst>
          </p:cNvPr>
          <p:cNvSpPr/>
          <p:nvPr/>
        </p:nvSpPr>
        <p:spPr>
          <a:xfrm>
            <a:off x="44825893" y="2478834"/>
            <a:ext cx="3790675" cy="2099995"/>
          </a:xfrm>
          <a:prstGeom prst="roundRect">
            <a:avLst/>
          </a:prstGeom>
          <a:solidFill>
            <a:srgbClr val="0070C0"/>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sz="13686" dirty="0"/>
          </a:p>
        </p:txBody>
      </p:sp>
      <p:sp>
        <p:nvSpPr>
          <p:cNvPr id="12" name="Rettangolo arrotondato 8">
            <a:extLst>
              <a:ext uri="{FF2B5EF4-FFF2-40B4-BE49-F238E27FC236}">
                <a16:creationId xmlns:a16="http://schemas.microsoft.com/office/drawing/2014/main" id="{5F84ABC5-8CDA-D4DA-52C1-CB596BFA3012}"/>
              </a:ext>
            </a:extLst>
          </p:cNvPr>
          <p:cNvSpPr/>
          <p:nvPr/>
        </p:nvSpPr>
        <p:spPr>
          <a:xfrm>
            <a:off x="18269982" y="24953068"/>
            <a:ext cx="30659970" cy="188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pic>
        <p:nvPicPr>
          <p:cNvPr id="14" name="Immagine 13">
            <a:extLst>
              <a:ext uri="{FF2B5EF4-FFF2-40B4-BE49-F238E27FC236}">
                <a16:creationId xmlns:a16="http://schemas.microsoft.com/office/drawing/2014/main" id="{4C6C691D-E0FA-E253-7713-83F2C281EA6B}"/>
              </a:ext>
            </a:extLst>
          </p:cNvPr>
          <p:cNvPicPr>
            <a:picLocks noChangeAspect="1"/>
          </p:cNvPicPr>
          <p:nvPr/>
        </p:nvPicPr>
        <p:blipFill rotWithShape="1">
          <a:blip r:embed="rId2"/>
          <a:srcRect l="3272" t="11013" r="43013" b="29360"/>
          <a:stretch/>
        </p:blipFill>
        <p:spPr>
          <a:xfrm>
            <a:off x="839999" y="24300022"/>
            <a:ext cx="15119985" cy="3196095"/>
          </a:xfrm>
          <a:prstGeom prst="rect">
            <a:avLst/>
          </a:prstGeom>
        </p:spPr>
      </p:pic>
      <p:sp>
        <p:nvSpPr>
          <p:cNvPr id="5" name="CasellaDiTesto 4">
            <a:extLst>
              <a:ext uri="{FF2B5EF4-FFF2-40B4-BE49-F238E27FC236}">
                <a16:creationId xmlns:a16="http://schemas.microsoft.com/office/drawing/2014/main" id="{DC7572CA-CB09-EC6B-2B80-C54F08D5A03B}"/>
              </a:ext>
            </a:extLst>
          </p:cNvPr>
          <p:cNvSpPr txBox="1"/>
          <p:nvPr/>
        </p:nvSpPr>
        <p:spPr>
          <a:xfrm>
            <a:off x="1852534" y="8240801"/>
            <a:ext cx="47039953" cy="16712267"/>
          </a:xfrm>
          <a:prstGeom prst="rect">
            <a:avLst/>
          </a:prstGeom>
          <a:noFill/>
        </p:spPr>
        <p:txBody>
          <a:bodyPr wrap="square" rtlCol="0">
            <a:spAutoFit/>
          </a:bodyPr>
          <a:lstStyle/>
          <a:p>
            <a:r>
              <a:rPr lang="it-IT" sz="6000" dirty="0"/>
              <a:t>Il caso evidenzia tre punti critici:</a:t>
            </a:r>
          </a:p>
          <a:p>
            <a:endParaRPr lang="it-IT" sz="6000" dirty="0"/>
          </a:p>
          <a:p>
            <a:pPr marL="914400" indent="-914400">
              <a:buAutoNum type="arabicPeriod"/>
            </a:pPr>
            <a:r>
              <a:rPr lang="it-IT" sz="6000" b="1" dirty="0"/>
              <a:t>La "Combo" Fisiopatologica:</a:t>
            </a:r>
            <a:r>
              <a:rPr lang="it-IT" sz="6000" dirty="0"/>
              <a:t> La diverticolosi digiunale del paziente, con reperti di "meteorismo" cronico, suggerisce una condizione di ipertensione endoluminale cronica. Applicando la </a:t>
            </a:r>
            <a:r>
              <a:rPr lang="it-IT" sz="6000" b="1" dirty="0"/>
              <a:t>Legge di Laplace (T = </a:t>
            </a:r>
            <a:r>
              <a:rPr lang="it-IT" sz="6000" b="1" dirty="0" err="1"/>
              <a:t>P</a:t>
            </a:r>
            <a:r>
              <a:rPr lang="it-IT" sz="6000" b="1" dirty="0"/>
              <a:t> x </a:t>
            </a:r>
            <a:r>
              <a:rPr lang="it-IT" sz="6000" b="1" dirty="0" err="1"/>
              <a:t>r</a:t>
            </a:r>
            <a:r>
              <a:rPr lang="it-IT" sz="6000" b="1" dirty="0"/>
              <a:t>)</a:t>
            </a:r>
            <a:r>
              <a:rPr lang="it-IT" sz="6000" dirty="0"/>
              <a:t>, l'ampio diametro dei diverticoli (2 -3 cm) comportava una tensione di parete già critica. La tosse persistente ha agito come trigger meccanico esterno: l'aumento della pressione intraddominale ha schiacciato le anse, portando la pressione </a:t>
            </a:r>
            <a:r>
              <a:rPr lang="it-IT" sz="6000" dirty="0" err="1"/>
              <a:t>endodiverticolare</a:t>
            </a:r>
            <a:r>
              <a:rPr lang="it-IT" sz="6000" dirty="0"/>
              <a:t> oltre la soglia di rottura (effetto </a:t>
            </a:r>
            <a:r>
              <a:rPr lang="it-IT" sz="6000" dirty="0" err="1"/>
              <a:t>blow</a:t>
            </a:r>
            <a:r>
              <a:rPr lang="it-IT" sz="6000" dirty="0"/>
              <a:t>-out).</a:t>
            </a:r>
          </a:p>
          <a:p>
            <a:pPr marL="914400" indent="-914400">
              <a:buAutoNum type="arabicPeriod"/>
            </a:pPr>
            <a:endParaRPr lang="it-IT" sz="6000" dirty="0"/>
          </a:p>
          <a:p>
            <a:r>
              <a:rPr lang="it-IT" sz="6000" b="1" dirty="0"/>
              <a:t>2. La diagnosi:</a:t>
            </a:r>
            <a:r>
              <a:rPr lang="it-IT" sz="6000" dirty="0"/>
              <a:t> La febbre e la tosse hanno inizialmente mimato una patologia </a:t>
            </a:r>
            <a:r>
              <a:rPr lang="it-IT" sz="6000" dirty="0" err="1"/>
              <a:t>pleuro</a:t>
            </a:r>
            <a:r>
              <a:rPr lang="it-IT" sz="6000" dirty="0"/>
              <a:t>-polmonare. Questo mascheramento è tipico nell'anziano e rappresenta la causa principale dei ritardi diagnostici. Solo un alto indice di sospetto e l'uso precoce dell'imaging (anche una semplice RX torace in </a:t>
            </a:r>
            <a:r>
              <a:rPr lang="it-IT" sz="6000" dirty="0" err="1"/>
              <a:t>ortostasi</a:t>
            </a:r>
            <a:r>
              <a:rPr lang="it-IT" sz="6000" dirty="0"/>
              <a:t>) permettono di intercettare la patologia in fase precoce.</a:t>
            </a:r>
          </a:p>
          <a:p>
            <a:endParaRPr lang="it-IT" sz="6000" dirty="0"/>
          </a:p>
          <a:p>
            <a:r>
              <a:rPr lang="it-IT" sz="6000" b="1" dirty="0"/>
              <a:t>3. Il Timing Chirurgico e la Mortalità:</a:t>
            </a:r>
            <a:r>
              <a:rPr lang="it-IT" sz="6000" dirty="0"/>
              <a:t> L'alto tasso di mortalità della diverticolite digiunale perforata è legato alla velocità con cui la peritonite chimica (da enzimi proteolitici e bile) evolve in peritonite batterica e shock settico. A differenza del colon, il tenue ha meno capacità di tamponare una perforazione tramite l'omento. Nel nostro caso, la </a:t>
            </a:r>
            <a:r>
              <a:rPr lang="it-IT" sz="6000" b="1" dirty="0"/>
              <a:t>tempestività dell'intervento</a:t>
            </a:r>
            <a:r>
              <a:rPr lang="it-IT" sz="6000" dirty="0"/>
              <a:t> è stata determinante: operare prima dell'instaurarsi di una SIRS (</a:t>
            </a:r>
            <a:r>
              <a:rPr lang="it-IT" sz="6000" dirty="0" err="1"/>
              <a:t>Systemic</a:t>
            </a:r>
            <a:r>
              <a:rPr lang="it-IT" sz="6000" dirty="0"/>
              <a:t> </a:t>
            </a:r>
            <a:r>
              <a:rPr lang="it-IT" sz="6000" dirty="0" err="1"/>
              <a:t>Inflammatory</a:t>
            </a:r>
            <a:r>
              <a:rPr lang="it-IT" sz="6000" dirty="0"/>
              <a:t> </a:t>
            </a:r>
            <a:r>
              <a:rPr lang="it-IT" sz="6000" dirty="0" err="1"/>
              <a:t>Response</a:t>
            </a:r>
            <a:r>
              <a:rPr lang="it-IT" sz="6000" dirty="0"/>
              <a:t> </a:t>
            </a:r>
            <a:r>
              <a:rPr lang="it-IT" sz="6000" dirty="0" err="1"/>
              <a:t>Syndrome</a:t>
            </a:r>
            <a:r>
              <a:rPr lang="it-IT" sz="6000" dirty="0"/>
              <a:t>) irreversibile ha permesso di trasformare una patologia ad alta mortalità in un successo chirurgico. Inoltre la scelta della resezione segmentaria, si è confermata la strategia più sicura rispetto alla semplice sutura, gravata da alto rischio di deiscenza su tessuti fragili.</a:t>
            </a:r>
          </a:p>
          <a:p>
            <a:endParaRPr lang="it-IT" sz="6000" dirty="0"/>
          </a:p>
        </p:txBody>
      </p:sp>
    </p:spTree>
    <p:extLst>
      <p:ext uri="{BB962C8B-B14F-4D97-AF65-F5344CB8AC3E}">
        <p14:creationId xmlns:p14="http://schemas.microsoft.com/office/powerpoint/2010/main" val="39547018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18A24B-8E1A-5B27-8688-9C8BF03D2021}"/>
            </a:ext>
          </a:extLst>
        </p:cNvPr>
        <p:cNvGrpSpPr/>
        <p:nvPr/>
      </p:nvGrpSpPr>
      <p:grpSpPr>
        <a:xfrm>
          <a:off x="0" y="0"/>
          <a:ext cx="0" cy="0"/>
          <a:chOff x="0" y="0"/>
          <a:chExt cx="0" cy="0"/>
        </a:xfrm>
      </p:grpSpPr>
      <p:sp>
        <p:nvSpPr>
          <p:cNvPr id="4" name="Rettangolo arrotondato 8">
            <a:extLst>
              <a:ext uri="{FF2B5EF4-FFF2-40B4-BE49-F238E27FC236}">
                <a16:creationId xmlns:a16="http://schemas.microsoft.com/office/drawing/2014/main" id="{70A65FA5-D98E-738A-2358-3043468D004B}"/>
              </a:ext>
            </a:extLst>
          </p:cNvPr>
          <p:cNvSpPr/>
          <p:nvPr/>
        </p:nvSpPr>
        <p:spPr>
          <a:xfrm flipH="1">
            <a:off x="1345261" y="5820039"/>
            <a:ext cx="47039953" cy="209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it-IT" sz="9921" dirty="0">
                <a:solidFill>
                  <a:schemeClr val="bg1"/>
                </a:solidFill>
              </a:rPr>
              <a:t>CONCLUSION</a:t>
            </a:r>
          </a:p>
        </p:txBody>
      </p:sp>
      <p:sp>
        <p:nvSpPr>
          <p:cNvPr id="11" name="CasellaDiTesto 10">
            <a:extLst>
              <a:ext uri="{FF2B5EF4-FFF2-40B4-BE49-F238E27FC236}">
                <a16:creationId xmlns:a16="http://schemas.microsoft.com/office/drawing/2014/main" id="{EE8E39F6-1097-6006-6C76-58E15EA1080D}"/>
              </a:ext>
            </a:extLst>
          </p:cNvPr>
          <p:cNvSpPr txBox="1"/>
          <p:nvPr/>
        </p:nvSpPr>
        <p:spPr>
          <a:xfrm>
            <a:off x="11225927" y="2457054"/>
            <a:ext cx="34243248" cy="4327467"/>
          </a:xfrm>
          <a:prstGeom prst="rect">
            <a:avLst/>
          </a:prstGeom>
          <a:noFill/>
        </p:spPr>
        <p:txBody>
          <a:bodyPr wrap="square" rtlCol="0">
            <a:spAutoFit/>
          </a:bodyPr>
          <a:lstStyle/>
          <a:p>
            <a:r>
              <a:rPr lang="it-IT" sz="8800" b="1" i="1" dirty="0">
                <a:solidFill>
                  <a:srgbClr val="0066CC"/>
                </a:solidFill>
                <a:latin typeface="Calibri" panose="020F0502020204030204" pitchFamily="34" charset="0"/>
                <a:ea typeface="Calibri" panose="020F0502020204030204" pitchFamily="34" charset="0"/>
                <a:cs typeface="Calibri" panose="020F0502020204030204" pitchFamily="34" charset="0"/>
              </a:rPr>
              <a:t>Titolo : </a:t>
            </a:r>
            <a:r>
              <a:rPr lang="en-US" sz="8800" b="1" spc="-626" dirty="0" err="1">
                <a:solidFill>
                  <a:srgbClr val="00255F"/>
                </a:solidFill>
                <a:latin typeface="Barlow Ultra-Bold"/>
                <a:ea typeface="Barlow Ultra-Bold"/>
                <a:cs typeface="Barlow Ultra-Bold"/>
                <a:sym typeface="Barlow Ultra-Bold"/>
              </a:rPr>
              <a:t>Perforazione</a:t>
            </a:r>
            <a:r>
              <a:rPr lang="en-US" sz="8800" b="1" spc="-626" dirty="0">
                <a:solidFill>
                  <a:srgbClr val="00255F"/>
                </a:solidFill>
                <a:latin typeface="Barlow Ultra-Bold"/>
                <a:ea typeface="Barlow Ultra-Bold"/>
                <a:cs typeface="Barlow Ultra-Bold"/>
                <a:sym typeface="Barlow Ultra-Bold"/>
              </a:rPr>
              <a:t> di </a:t>
            </a:r>
            <a:r>
              <a:rPr lang="en-US" sz="8800" b="1" spc="-626" dirty="0" err="1">
                <a:solidFill>
                  <a:srgbClr val="00255F"/>
                </a:solidFill>
                <a:latin typeface="Barlow Ultra-Bold"/>
                <a:ea typeface="Barlow Ultra-Bold"/>
                <a:cs typeface="Barlow Ultra-Bold"/>
                <a:sym typeface="Barlow Ultra-Bold"/>
              </a:rPr>
              <a:t>diverticolo</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digiunale</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analisi</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dei</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fattori</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scatenanti</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meccanici</a:t>
            </a:r>
            <a:r>
              <a:rPr lang="en-US" sz="8800" b="1" spc="-626" dirty="0">
                <a:solidFill>
                  <a:srgbClr val="00255F"/>
                </a:solidFill>
                <a:latin typeface="Barlow Ultra-Bold"/>
                <a:ea typeface="Barlow Ultra-Bold"/>
                <a:cs typeface="Barlow Ultra-Bold"/>
                <a:sym typeface="Barlow Ultra-Bold"/>
              </a:rPr>
              <a:t> e </a:t>
            </a:r>
            <a:r>
              <a:rPr lang="en-US" sz="8800" b="1" spc="-626" dirty="0" err="1">
                <a:solidFill>
                  <a:srgbClr val="00255F"/>
                </a:solidFill>
                <a:latin typeface="Barlow Ultra-Bold"/>
                <a:ea typeface="Barlow Ultra-Bold"/>
                <a:cs typeface="Barlow Ultra-Bold"/>
                <a:sym typeface="Barlow Ultra-Bold"/>
              </a:rPr>
              <a:t>importanza</a:t>
            </a:r>
            <a:r>
              <a:rPr lang="en-US" sz="8800" b="1" spc="-626" dirty="0">
                <a:solidFill>
                  <a:srgbClr val="00255F"/>
                </a:solidFill>
                <a:latin typeface="Barlow Ultra-Bold"/>
                <a:ea typeface="Barlow Ultra-Bold"/>
                <a:cs typeface="Barlow Ultra-Bold"/>
                <a:sym typeface="Barlow Ultra-Bold"/>
              </a:rPr>
              <a:t> del timing </a:t>
            </a:r>
            <a:r>
              <a:rPr lang="en-US" sz="8800" b="1" spc="-626" dirty="0" err="1">
                <a:solidFill>
                  <a:srgbClr val="00255F"/>
                </a:solidFill>
                <a:latin typeface="Barlow Ultra-Bold"/>
                <a:ea typeface="Barlow Ultra-Bold"/>
                <a:cs typeface="Barlow Ultra-Bold"/>
                <a:sym typeface="Barlow Ultra-Bold"/>
              </a:rPr>
              <a:t>chirurgico</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nella</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riduzione</a:t>
            </a:r>
            <a:r>
              <a:rPr lang="en-US" sz="8800" b="1" spc="-626" dirty="0">
                <a:solidFill>
                  <a:srgbClr val="00255F"/>
                </a:solidFill>
                <a:latin typeface="Barlow Ultra-Bold"/>
                <a:ea typeface="Barlow Ultra-Bold"/>
                <a:cs typeface="Barlow Ultra-Bold"/>
                <a:sym typeface="Barlow Ultra-Bold"/>
              </a:rPr>
              <a:t> della </a:t>
            </a:r>
            <a:r>
              <a:rPr lang="en-US" sz="8800" b="1" spc="-626" dirty="0" err="1">
                <a:solidFill>
                  <a:srgbClr val="00255F"/>
                </a:solidFill>
                <a:latin typeface="Barlow Ultra-Bold"/>
                <a:ea typeface="Barlow Ultra-Bold"/>
                <a:cs typeface="Barlow Ultra-Bold"/>
                <a:sym typeface="Barlow Ultra-Bold"/>
              </a:rPr>
              <a:t>mortalità</a:t>
            </a:r>
            <a:r>
              <a:rPr lang="en-US" sz="8800" b="1" spc="-626" dirty="0">
                <a:solidFill>
                  <a:srgbClr val="00255F"/>
                </a:solidFill>
                <a:latin typeface="Barlow Ultra-Bold"/>
                <a:ea typeface="Barlow Ultra-Bold"/>
                <a:cs typeface="Barlow Ultra-Bold"/>
                <a:sym typeface="Barlow Ultra-Bold"/>
              </a:rPr>
              <a:t>.</a:t>
            </a:r>
          </a:p>
          <a:p>
            <a:endParaRPr lang="it-IT" sz="9921" b="1" i="1" dirty="0">
              <a:solidFill>
                <a:srgbClr val="0066CC"/>
              </a:solidFill>
              <a:latin typeface="Calibri" panose="020F0502020204030204" pitchFamily="34" charset="0"/>
              <a:ea typeface="Calibri" panose="020F0502020204030204" pitchFamily="34" charset="0"/>
              <a:cs typeface="Calibri" panose="020F0502020204030204" pitchFamily="34" charset="0"/>
            </a:endParaRPr>
          </a:p>
        </p:txBody>
      </p:sp>
      <p:sp>
        <p:nvSpPr>
          <p:cNvPr id="13" name="Rettangolo con angoli arrotondati 12">
            <a:extLst>
              <a:ext uri="{FF2B5EF4-FFF2-40B4-BE49-F238E27FC236}">
                <a16:creationId xmlns:a16="http://schemas.microsoft.com/office/drawing/2014/main" id="{5D64A101-92EB-E278-0B51-50D6EB94FE8A}"/>
              </a:ext>
            </a:extLst>
          </p:cNvPr>
          <p:cNvSpPr/>
          <p:nvPr/>
        </p:nvSpPr>
        <p:spPr>
          <a:xfrm>
            <a:off x="1345261" y="2250044"/>
            <a:ext cx="9449991" cy="2099995"/>
          </a:xfrm>
          <a:prstGeom prst="roundRect">
            <a:avLst/>
          </a:prstGeom>
          <a:solidFill>
            <a:srgbClr val="0070C0"/>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sz="13686" dirty="0"/>
          </a:p>
        </p:txBody>
      </p:sp>
      <p:sp>
        <p:nvSpPr>
          <p:cNvPr id="15" name="Rettangolo con angoli arrotondati 14">
            <a:extLst>
              <a:ext uri="{FF2B5EF4-FFF2-40B4-BE49-F238E27FC236}">
                <a16:creationId xmlns:a16="http://schemas.microsoft.com/office/drawing/2014/main" id="{A06BD9A1-F73E-7E8D-24C8-5C55217EAB48}"/>
              </a:ext>
            </a:extLst>
          </p:cNvPr>
          <p:cNvSpPr/>
          <p:nvPr/>
        </p:nvSpPr>
        <p:spPr>
          <a:xfrm>
            <a:off x="44825893" y="2478834"/>
            <a:ext cx="3790675" cy="2099995"/>
          </a:xfrm>
          <a:prstGeom prst="roundRect">
            <a:avLst/>
          </a:prstGeom>
          <a:solidFill>
            <a:srgbClr val="0070C0"/>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sz="13686" dirty="0"/>
          </a:p>
        </p:txBody>
      </p:sp>
      <p:sp>
        <p:nvSpPr>
          <p:cNvPr id="12" name="Rettangolo arrotondato 8">
            <a:extLst>
              <a:ext uri="{FF2B5EF4-FFF2-40B4-BE49-F238E27FC236}">
                <a16:creationId xmlns:a16="http://schemas.microsoft.com/office/drawing/2014/main" id="{14C78ADE-29A8-9FEF-7578-35CE144DCE4F}"/>
              </a:ext>
            </a:extLst>
          </p:cNvPr>
          <p:cNvSpPr/>
          <p:nvPr/>
        </p:nvSpPr>
        <p:spPr>
          <a:xfrm>
            <a:off x="18269982" y="24953068"/>
            <a:ext cx="30659970" cy="188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pic>
        <p:nvPicPr>
          <p:cNvPr id="14" name="Immagine 13">
            <a:extLst>
              <a:ext uri="{FF2B5EF4-FFF2-40B4-BE49-F238E27FC236}">
                <a16:creationId xmlns:a16="http://schemas.microsoft.com/office/drawing/2014/main" id="{7962D8D2-4771-513F-65D7-8A2A9E908ECF}"/>
              </a:ext>
            </a:extLst>
          </p:cNvPr>
          <p:cNvPicPr>
            <a:picLocks noChangeAspect="1"/>
          </p:cNvPicPr>
          <p:nvPr/>
        </p:nvPicPr>
        <p:blipFill rotWithShape="1">
          <a:blip r:embed="rId2"/>
          <a:srcRect l="3272" t="11013" r="43013" b="29360"/>
          <a:stretch/>
        </p:blipFill>
        <p:spPr>
          <a:xfrm>
            <a:off x="839999" y="24300022"/>
            <a:ext cx="15119985" cy="3196095"/>
          </a:xfrm>
          <a:prstGeom prst="rect">
            <a:avLst/>
          </a:prstGeom>
        </p:spPr>
      </p:pic>
      <p:sp>
        <p:nvSpPr>
          <p:cNvPr id="2" name="CasellaDiTesto 1">
            <a:extLst>
              <a:ext uri="{FF2B5EF4-FFF2-40B4-BE49-F238E27FC236}">
                <a16:creationId xmlns:a16="http://schemas.microsoft.com/office/drawing/2014/main" id="{A2E0DCF0-D8B1-E55A-6802-FCC9BBAA1B32}"/>
              </a:ext>
            </a:extLst>
          </p:cNvPr>
          <p:cNvSpPr txBox="1"/>
          <p:nvPr/>
        </p:nvSpPr>
        <p:spPr>
          <a:xfrm>
            <a:off x="4207934" y="9908332"/>
            <a:ext cx="40885718" cy="12403395"/>
          </a:xfrm>
          <a:prstGeom prst="rect">
            <a:avLst/>
          </a:prstGeom>
          <a:noFill/>
        </p:spPr>
        <p:txBody>
          <a:bodyPr wrap="square" rtlCol="0">
            <a:spAutoFit/>
          </a:bodyPr>
          <a:lstStyle/>
          <a:p>
            <a:r>
              <a:rPr lang="it-IT" sz="8000" dirty="0"/>
              <a:t>In conclusione, la perforazione di un diverticolo digiunale rappresenta una delle sfide più insidiose per il chirurgo d'urgenza. Il caso clinico descritto sottolinea come il quadro addominale possa apparire inizialmente </a:t>
            </a:r>
            <a:r>
              <a:rPr lang="it-IT" sz="8000" b="1" dirty="0"/>
              <a:t>silente o sfumato</a:t>
            </a:r>
            <a:r>
              <a:rPr lang="it-IT" sz="8000" dirty="0"/>
              <a:t>, traendo in inganno il clinico e portando a un ritardo diagnostico fatale. La rapidità con cui la peritonite digiunale evolve verso uno shock settico rende la finestra terapeutica estremamente stretta: attendere segni addominali conclamati significa spesso intervenire quando la situazione è ormai </a:t>
            </a:r>
            <a:r>
              <a:rPr lang="it-IT" sz="8000" b="1" dirty="0"/>
              <a:t>irrecuperabile</a:t>
            </a:r>
            <a:r>
              <a:rPr lang="it-IT" sz="8000" dirty="0"/>
              <a:t>. Pertanto, in presenza di pneumoperitoneo e sospetto di diverticolosi del tenue, la tempestività dell'intervento deve prevalere sulla cautela clinica. La gestione 'impeccabile' di questa patologia non risiede solo nella tecnica chirurgica, ma soprattutto nella capacità di agire precocemente, </a:t>
            </a:r>
            <a:r>
              <a:rPr lang="it-IT" sz="8000" dirty="0" err="1"/>
              <a:t>poichè</a:t>
            </a:r>
            <a:r>
              <a:rPr lang="it-IT" sz="8000" dirty="0"/>
              <a:t> il timing operatorio rimane l’unico fattore prognostico realmente modificabile per abbattere l'alto tasso di mortalità.</a:t>
            </a:r>
          </a:p>
        </p:txBody>
      </p:sp>
    </p:spTree>
    <p:extLst>
      <p:ext uri="{BB962C8B-B14F-4D97-AF65-F5344CB8AC3E}">
        <p14:creationId xmlns:p14="http://schemas.microsoft.com/office/powerpoint/2010/main" val="253578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0B75F1-4530-B6C5-AECA-A902B60E180F}"/>
            </a:ext>
          </a:extLst>
        </p:cNvPr>
        <p:cNvGrpSpPr/>
        <p:nvPr/>
      </p:nvGrpSpPr>
      <p:grpSpPr>
        <a:xfrm>
          <a:off x="0" y="0"/>
          <a:ext cx="0" cy="0"/>
          <a:chOff x="0" y="0"/>
          <a:chExt cx="0" cy="0"/>
        </a:xfrm>
      </p:grpSpPr>
      <p:sp>
        <p:nvSpPr>
          <p:cNvPr id="4" name="Rettangolo arrotondato 8">
            <a:extLst>
              <a:ext uri="{FF2B5EF4-FFF2-40B4-BE49-F238E27FC236}">
                <a16:creationId xmlns:a16="http://schemas.microsoft.com/office/drawing/2014/main" id="{D834EEA7-E8B7-35E2-6576-6CD2721812CE}"/>
              </a:ext>
            </a:extLst>
          </p:cNvPr>
          <p:cNvSpPr/>
          <p:nvPr/>
        </p:nvSpPr>
        <p:spPr>
          <a:xfrm flipH="1">
            <a:off x="1345261" y="5820039"/>
            <a:ext cx="47039953" cy="209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it-IT" sz="9921" dirty="0">
                <a:solidFill>
                  <a:schemeClr val="bg1"/>
                </a:solidFill>
              </a:rPr>
              <a:t>REFERENCES</a:t>
            </a:r>
          </a:p>
        </p:txBody>
      </p:sp>
      <p:sp>
        <p:nvSpPr>
          <p:cNvPr id="11" name="CasellaDiTesto 10">
            <a:extLst>
              <a:ext uri="{FF2B5EF4-FFF2-40B4-BE49-F238E27FC236}">
                <a16:creationId xmlns:a16="http://schemas.microsoft.com/office/drawing/2014/main" id="{6AD1566E-4799-692C-A7A3-4417BC6AC2E3}"/>
              </a:ext>
            </a:extLst>
          </p:cNvPr>
          <p:cNvSpPr txBox="1"/>
          <p:nvPr/>
        </p:nvSpPr>
        <p:spPr>
          <a:xfrm>
            <a:off x="11225927" y="2457054"/>
            <a:ext cx="34243248" cy="4327467"/>
          </a:xfrm>
          <a:prstGeom prst="rect">
            <a:avLst/>
          </a:prstGeom>
          <a:noFill/>
        </p:spPr>
        <p:txBody>
          <a:bodyPr wrap="square" rtlCol="0">
            <a:spAutoFit/>
          </a:bodyPr>
          <a:lstStyle/>
          <a:p>
            <a:r>
              <a:rPr lang="it-IT" sz="8800" b="1" i="1" dirty="0">
                <a:solidFill>
                  <a:srgbClr val="0066CC"/>
                </a:solidFill>
                <a:latin typeface="Calibri" panose="020F0502020204030204" pitchFamily="34" charset="0"/>
                <a:ea typeface="Calibri" panose="020F0502020204030204" pitchFamily="34" charset="0"/>
                <a:cs typeface="Calibri" panose="020F0502020204030204" pitchFamily="34" charset="0"/>
              </a:rPr>
              <a:t>Titolo : </a:t>
            </a:r>
            <a:r>
              <a:rPr lang="en-US" sz="8800" b="1" spc="-626" dirty="0" err="1">
                <a:solidFill>
                  <a:srgbClr val="00255F"/>
                </a:solidFill>
                <a:latin typeface="Barlow Ultra-Bold"/>
                <a:ea typeface="Barlow Ultra-Bold"/>
                <a:cs typeface="Barlow Ultra-Bold"/>
                <a:sym typeface="Barlow Ultra-Bold"/>
              </a:rPr>
              <a:t>Perforazione</a:t>
            </a:r>
            <a:r>
              <a:rPr lang="en-US" sz="8800" b="1" spc="-626" dirty="0">
                <a:solidFill>
                  <a:srgbClr val="00255F"/>
                </a:solidFill>
                <a:latin typeface="Barlow Ultra-Bold"/>
                <a:ea typeface="Barlow Ultra-Bold"/>
                <a:cs typeface="Barlow Ultra-Bold"/>
                <a:sym typeface="Barlow Ultra-Bold"/>
              </a:rPr>
              <a:t> di </a:t>
            </a:r>
            <a:r>
              <a:rPr lang="en-US" sz="8800" b="1" spc="-626" dirty="0" err="1">
                <a:solidFill>
                  <a:srgbClr val="00255F"/>
                </a:solidFill>
                <a:latin typeface="Barlow Ultra-Bold"/>
                <a:ea typeface="Barlow Ultra-Bold"/>
                <a:cs typeface="Barlow Ultra-Bold"/>
                <a:sym typeface="Barlow Ultra-Bold"/>
              </a:rPr>
              <a:t>diverticolo</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digiunale</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analisi</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dei</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fattori</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scatenanti</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meccanici</a:t>
            </a:r>
            <a:r>
              <a:rPr lang="en-US" sz="8800" b="1" spc="-626" dirty="0">
                <a:solidFill>
                  <a:srgbClr val="00255F"/>
                </a:solidFill>
                <a:latin typeface="Barlow Ultra-Bold"/>
                <a:ea typeface="Barlow Ultra-Bold"/>
                <a:cs typeface="Barlow Ultra-Bold"/>
                <a:sym typeface="Barlow Ultra-Bold"/>
              </a:rPr>
              <a:t> e </a:t>
            </a:r>
            <a:r>
              <a:rPr lang="en-US" sz="8800" b="1" spc="-626" dirty="0" err="1">
                <a:solidFill>
                  <a:srgbClr val="00255F"/>
                </a:solidFill>
                <a:latin typeface="Barlow Ultra-Bold"/>
                <a:ea typeface="Barlow Ultra-Bold"/>
                <a:cs typeface="Barlow Ultra-Bold"/>
                <a:sym typeface="Barlow Ultra-Bold"/>
              </a:rPr>
              <a:t>importanza</a:t>
            </a:r>
            <a:r>
              <a:rPr lang="en-US" sz="8800" b="1" spc="-626" dirty="0">
                <a:solidFill>
                  <a:srgbClr val="00255F"/>
                </a:solidFill>
                <a:latin typeface="Barlow Ultra-Bold"/>
                <a:ea typeface="Barlow Ultra-Bold"/>
                <a:cs typeface="Barlow Ultra-Bold"/>
                <a:sym typeface="Barlow Ultra-Bold"/>
              </a:rPr>
              <a:t> del timing </a:t>
            </a:r>
            <a:r>
              <a:rPr lang="en-US" sz="8800" b="1" spc="-626" dirty="0" err="1">
                <a:solidFill>
                  <a:srgbClr val="00255F"/>
                </a:solidFill>
                <a:latin typeface="Barlow Ultra-Bold"/>
                <a:ea typeface="Barlow Ultra-Bold"/>
                <a:cs typeface="Barlow Ultra-Bold"/>
                <a:sym typeface="Barlow Ultra-Bold"/>
              </a:rPr>
              <a:t>chirurgico</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nella</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riduzione</a:t>
            </a:r>
            <a:r>
              <a:rPr lang="en-US" sz="8800" b="1" spc="-626" dirty="0">
                <a:solidFill>
                  <a:srgbClr val="00255F"/>
                </a:solidFill>
                <a:latin typeface="Barlow Ultra-Bold"/>
                <a:ea typeface="Barlow Ultra-Bold"/>
                <a:cs typeface="Barlow Ultra-Bold"/>
                <a:sym typeface="Barlow Ultra-Bold"/>
              </a:rPr>
              <a:t> della </a:t>
            </a:r>
            <a:r>
              <a:rPr lang="en-US" sz="8800" b="1" spc="-626" dirty="0" err="1">
                <a:solidFill>
                  <a:srgbClr val="00255F"/>
                </a:solidFill>
                <a:latin typeface="Barlow Ultra-Bold"/>
                <a:ea typeface="Barlow Ultra-Bold"/>
                <a:cs typeface="Barlow Ultra-Bold"/>
                <a:sym typeface="Barlow Ultra-Bold"/>
              </a:rPr>
              <a:t>mortalità</a:t>
            </a:r>
            <a:r>
              <a:rPr lang="en-US" sz="8800" b="1" spc="-626" dirty="0">
                <a:solidFill>
                  <a:srgbClr val="00255F"/>
                </a:solidFill>
                <a:latin typeface="Barlow Ultra-Bold"/>
                <a:ea typeface="Barlow Ultra-Bold"/>
                <a:cs typeface="Barlow Ultra-Bold"/>
                <a:sym typeface="Barlow Ultra-Bold"/>
              </a:rPr>
              <a:t>.</a:t>
            </a:r>
          </a:p>
          <a:p>
            <a:endParaRPr lang="it-IT" sz="9921" b="1" i="1" dirty="0">
              <a:solidFill>
                <a:srgbClr val="0066CC"/>
              </a:solidFill>
              <a:latin typeface="Calibri" panose="020F0502020204030204" pitchFamily="34" charset="0"/>
              <a:ea typeface="Calibri" panose="020F0502020204030204" pitchFamily="34" charset="0"/>
              <a:cs typeface="Calibri" panose="020F0502020204030204" pitchFamily="34" charset="0"/>
            </a:endParaRPr>
          </a:p>
        </p:txBody>
      </p:sp>
      <p:sp>
        <p:nvSpPr>
          <p:cNvPr id="13" name="Rettangolo con angoli arrotondati 12">
            <a:extLst>
              <a:ext uri="{FF2B5EF4-FFF2-40B4-BE49-F238E27FC236}">
                <a16:creationId xmlns:a16="http://schemas.microsoft.com/office/drawing/2014/main" id="{B92A2DAB-1949-F4E0-14C2-280F5985FCA6}"/>
              </a:ext>
            </a:extLst>
          </p:cNvPr>
          <p:cNvSpPr/>
          <p:nvPr/>
        </p:nvSpPr>
        <p:spPr>
          <a:xfrm>
            <a:off x="1345261" y="2250044"/>
            <a:ext cx="9449991" cy="2099995"/>
          </a:xfrm>
          <a:prstGeom prst="roundRect">
            <a:avLst/>
          </a:prstGeom>
          <a:solidFill>
            <a:srgbClr val="0070C0"/>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sz="13686" dirty="0"/>
          </a:p>
        </p:txBody>
      </p:sp>
      <p:sp>
        <p:nvSpPr>
          <p:cNvPr id="15" name="Rettangolo con angoli arrotondati 14">
            <a:extLst>
              <a:ext uri="{FF2B5EF4-FFF2-40B4-BE49-F238E27FC236}">
                <a16:creationId xmlns:a16="http://schemas.microsoft.com/office/drawing/2014/main" id="{0B61CE81-17FF-7DC9-334A-8EB6B4512847}"/>
              </a:ext>
            </a:extLst>
          </p:cNvPr>
          <p:cNvSpPr/>
          <p:nvPr/>
        </p:nvSpPr>
        <p:spPr>
          <a:xfrm>
            <a:off x="44825893" y="2478834"/>
            <a:ext cx="3790675" cy="2099995"/>
          </a:xfrm>
          <a:prstGeom prst="roundRect">
            <a:avLst/>
          </a:prstGeom>
          <a:solidFill>
            <a:srgbClr val="0070C0"/>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sz="13686" dirty="0"/>
          </a:p>
        </p:txBody>
      </p:sp>
      <p:sp>
        <p:nvSpPr>
          <p:cNvPr id="12" name="Rettangolo arrotondato 8">
            <a:extLst>
              <a:ext uri="{FF2B5EF4-FFF2-40B4-BE49-F238E27FC236}">
                <a16:creationId xmlns:a16="http://schemas.microsoft.com/office/drawing/2014/main" id="{56DFC823-E038-219E-CA07-591764430900}"/>
              </a:ext>
            </a:extLst>
          </p:cNvPr>
          <p:cNvSpPr/>
          <p:nvPr/>
        </p:nvSpPr>
        <p:spPr>
          <a:xfrm>
            <a:off x="18269982" y="24953068"/>
            <a:ext cx="30659970" cy="188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pic>
        <p:nvPicPr>
          <p:cNvPr id="14" name="Immagine 13">
            <a:extLst>
              <a:ext uri="{FF2B5EF4-FFF2-40B4-BE49-F238E27FC236}">
                <a16:creationId xmlns:a16="http://schemas.microsoft.com/office/drawing/2014/main" id="{7C39C199-CD59-0897-51CB-1D17C224283F}"/>
              </a:ext>
            </a:extLst>
          </p:cNvPr>
          <p:cNvPicPr>
            <a:picLocks noChangeAspect="1"/>
          </p:cNvPicPr>
          <p:nvPr/>
        </p:nvPicPr>
        <p:blipFill rotWithShape="1">
          <a:blip r:embed="rId2"/>
          <a:srcRect l="3272" t="11013" r="43013" b="29360"/>
          <a:stretch/>
        </p:blipFill>
        <p:spPr>
          <a:xfrm>
            <a:off x="839999" y="24300022"/>
            <a:ext cx="15119985" cy="3196095"/>
          </a:xfrm>
          <a:prstGeom prst="rect">
            <a:avLst/>
          </a:prstGeom>
        </p:spPr>
      </p:pic>
      <p:sp>
        <p:nvSpPr>
          <p:cNvPr id="2" name="CasellaDiTesto 1">
            <a:extLst>
              <a:ext uri="{FF2B5EF4-FFF2-40B4-BE49-F238E27FC236}">
                <a16:creationId xmlns:a16="http://schemas.microsoft.com/office/drawing/2014/main" id="{55423A9A-3BBE-B948-5381-000D8E8EADB5}"/>
              </a:ext>
            </a:extLst>
          </p:cNvPr>
          <p:cNvSpPr txBox="1"/>
          <p:nvPr/>
        </p:nvSpPr>
        <p:spPr>
          <a:xfrm>
            <a:off x="2263775" y="9465413"/>
            <a:ext cx="45034200" cy="13942278"/>
          </a:xfrm>
          <a:prstGeom prst="rect">
            <a:avLst/>
          </a:prstGeom>
          <a:noFill/>
        </p:spPr>
        <p:txBody>
          <a:bodyPr wrap="square" rtlCol="0">
            <a:spAutoFit/>
          </a:bodyPr>
          <a:lstStyle/>
          <a:p>
            <a:r>
              <a:rPr lang="it-IT" sz="6000" dirty="0"/>
              <a:t>·  </a:t>
            </a:r>
            <a:r>
              <a:rPr lang="en-GB" sz="6000" b="1" dirty="0"/>
              <a:t>Tursi A, et al.</a:t>
            </a:r>
            <a:r>
              <a:rPr lang="en-GB" sz="6000" dirty="0"/>
              <a:t> </a:t>
            </a:r>
            <a:r>
              <a:rPr lang="en-GB" sz="6000" i="1" dirty="0"/>
              <a:t>Jejunal diverticulosis: the "hidden" disease of the small bowel.</a:t>
            </a:r>
            <a:r>
              <a:rPr lang="en-GB" sz="6000" dirty="0"/>
              <a:t> </a:t>
            </a:r>
            <a:r>
              <a:rPr lang="it-IT" sz="6000" dirty="0" err="1"/>
              <a:t>European</a:t>
            </a:r>
            <a:r>
              <a:rPr lang="it-IT" sz="6000" dirty="0"/>
              <a:t> Journal of </a:t>
            </a:r>
            <a:r>
              <a:rPr lang="it-IT" sz="6000" dirty="0" err="1"/>
              <a:t>Internal</a:t>
            </a:r>
            <a:r>
              <a:rPr lang="it-IT" sz="6000" dirty="0"/>
              <a:t> Medicine. 2013;24(6):513-519. doi:10.1016/j.ejim.2013.01.006. </a:t>
            </a:r>
          </a:p>
          <a:p>
            <a:r>
              <a:rPr lang="it-IT" sz="6000" dirty="0"/>
              <a:t>·  </a:t>
            </a:r>
            <a:r>
              <a:rPr lang="en-GB" sz="6000" b="1" dirty="0"/>
              <a:t>Leigh N, et al.</a:t>
            </a:r>
            <a:r>
              <a:rPr lang="en-GB" sz="6000" dirty="0"/>
              <a:t> </a:t>
            </a:r>
            <a:r>
              <a:rPr lang="en-GB" sz="6000" i="1" dirty="0"/>
              <a:t>Perforated jejunal diverticulitis: a rare but important differential in the acute abdomen.</a:t>
            </a:r>
            <a:r>
              <a:rPr lang="en-GB" sz="6000" dirty="0"/>
              <a:t> </a:t>
            </a:r>
            <a:r>
              <a:rPr lang="it-IT" sz="6000" dirty="0" err="1"/>
              <a:t>Surgical</a:t>
            </a:r>
            <a:r>
              <a:rPr lang="it-IT" sz="6000" dirty="0"/>
              <a:t> Case Reports. 2020;6(1):162. doi:10.1186/s40792-020-00929-x. </a:t>
            </a:r>
          </a:p>
          <a:p>
            <a:r>
              <a:rPr lang="it-IT" sz="6000" dirty="0"/>
              <a:t>·  </a:t>
            </a:r>
            <a:r>
              <a:rPr lang="en-GB" sz="6000" b="1" dirty="0"/>
              <a:t>Kassir R, et al.</a:t>
            </a:r>
            <a:r>
              <a:rPr lang="en-GB" sz="6000" dirty="0"/>
              <a:t> </a:t>
            </a:r>
            <a:r>
              <a:rPr lang="en-GB" sz="6000" i="1" dirty="0" err="1"/>
              <a:t>Jejuno</a:t>
            </a:r>
            <a:r>
              <a:rPr lang="en-GB" sz="6000" i="1" dirty="0"/>
              <a:t>-ileal diverticulitis: Etiopathogenesis, diagnosis and management.</a:t>
            </a:r>
            <a:r>
              <a:rPr lang="en-GB" sz="6000" dirty="0"/>
              <a:t> International Journal of Surgery Case Reports. 2014;5(7):447-450. doi:10.1016/j.ijscr.2014.05.011. </a:t>
            </a:r>
            <a:endParaRPr lang="it-IT" sz="6000" dirty="0"/>
          </a:p>
          <a:p>
            <a:r>
              <a:rPr lang="it-IT" sz="6000" dirty="0"/>
              <a:t>·  </a:t>
            </a:r>
            <a:r>
              <a:rPr lang="en-GB" sz="6000" b="1" dirty="0"/>
              <a:t>Hanna C, et al.</a:t>
            </a:r>
            <a:r>
              <a:rPr lang="en-GB" sz="6000" dirty="0"/>
              <a:t> </a:t>
            </a:r>
            <a:r>
              <a:rPr lang="en-GB" sz="6000" i="1" dirty="0"/>
              <a:t>Perforated jejunal diverticula: A case report.</a:t>
            </a:r>
            <a:r>
              <a:rPr lang="en-GB" sz="6000" dirty="0"/>
              <a:t> International Journal of Surgery Case Reports. 2021;83:105991. doi:10.1016/j.ijscr.2021.105991.</a:t>
            </a:r>
            <a:endParaRPr lang="it-IT" sz="6000" dirty="0"/>
          </a:p>
          <a:p>
            <a:r>
              <a:rPr lang="it-IT" sz="6000" dirty="0"/>
              <a:t>·  </a:t>
            </a:r>
            <a:r>
              <a:rPr lang="en-GB" sz="6000" b="1" dirty="0"/>
              <a:t>Falidas E, et al.</a:t>
            </a:r>
            <a:r>
              <a:rPr lang="en-GB" sz="6000" dirty="0"/>
              <a:t> </a:t>
            </a:r>
            <a:r>
              <a:rPr lang="en-GB" sz="6000" i="1" dirty="0"/>
              <a:t>Perforated jejunal diverticulitis: A rare cause of acute abdomen.</a:t>
            </a:r>
            <a:r>
              <a:rPr lang="en-GB" sz="6000" dirty="0"/>
              <a:t> </a:t>
            </a:r>
            <a:r>
              <a:rPr lang="it-IT" sz="6000" dirty="0"/>
              <a:t>World Journal of Emergency Surgery. 2011;6:37. doi:10.1186/1749-7922-6-37. </a:t>
            </a:r>
          </a:p>
          <a:p>
            <a:r>
              <a:rPr lang="it-IT" sz="6000" dirty="0"/>
              <a:t>·  </a:t>
            </a:r>
            <a:r>
              <a:rPr lang="en-GB" sz="6000" b="1" dirty="0"/>
              <a:t>Ooka M, et al.</a:t>
            </a:r>
            <a:r>
              <a:rPr lang="en-GB" sz="6000" dirty="0"/>
              <a:t> </a:t>
            </a:r>
            <a:r>
              <a:rPr lang="en-GB" sz="6000" i="1" dirty="0"/>
              <a:t>Perforated jejunal diverticulitis caused by a large enterolith: A case report.</a:t>
            </a:r>
            <a:r>
              <a:rPr lang="en-GB" sz="6000" dirty="0"/>
              <a:t> </a:t>
            </a:r>
            <a:r>
              <a:rPr lang="it-IT" sz="6000" dirty="0"/>
              <a:t>International Journal of Surgery Case Reports. 2019;54:141-144. </a:t>
            </a:r>
          </a:p>
          <a:p>
            <a:r>
              <a:rPr lang="it-IT" sz="6000" dirty="0"/>
              <a:t>·  </a:t>
            </a:r>
            <a:r>
              <a:rPr lang="en-GB" sz="6000" b="1" dirty="0"/>
              <a:t>Srivastava GS, et al.</a:t>
            </a:r>
            <a:r>
              <a:rPr lang="en-GB" sz="6000" dirty="0"/>
              <a:t> </a:t>
            </a:r>
            <a:r>
              <a:rPr lang="en-GB" sz="6000" i="1" dirty="0"/>
              <a:t>Perforated jejunal diverticulitis: A diagnostic challenge.</a:t>
            </a:r>
            <a:r>
              <a:rPr lang="en-GB" sz="6000" dirty="0"/>
              <a:t> Journal of Surgical Case Reports. </a:t>
            </a:r>
            <a:r>
              <a:rPr lang="it-IT" sz="6000" dirty="0"/>
              <a:t>2014;2014(7):rju072. doi:10.1093/</a:t>
            </a:r>
            <a:r>
              <a:rPr lang="it-IT" sz="6000" dirty="0" err="1"/>
              <a:t>jscr</a:t>
            </a:r>
            <a:r>
              <a:rPr lang="it-IT" sz="6000" dirty="0"/>
              <a:t>/rju072.</a:t>
            </a:r>
          </a:p>
          <a:p>
            <a:endParaRPr lang="it-IT" sz="6000" dirty="0"/>
          </a:p>
        </p:txBody>
      </p:sp>
    </p:spTree>
    <p:extLst>
      <p:ext uri="{BB962C8B-B14F-4D97-AF65-F5344CB8AC3E}">
        <p14:creationId xmlns:p14="http://schemas.microsoft.com/office/powerpoint/2010/main" val="1918483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9082FC4-EF54-6D64-C7EE-E037E7177FFC}"/>
            </a:ext>
          </a:extLst>
        </p:cNvPr>
        <p:cNvGrpSpPr/>
        <p:nvPr/>
      </p:nvGrpSpPr>
      <p:grpSpPr>
        <a:xfrm>
          <a:off x="0" y="0"/>
          <a:ext cx="0" cy="0"/>
          <a:chOff x="0" y="0"/>
          <a:chExt cx="0" cy="0"/>
        </a:xfrm>
      </p:grpSpPr>
      <p:sp>
        <p:nvSpPr>
          <p:cNvPr id="4" name="Rettangolo arrotondato 8">
            <a:extLst>
              <a:ext uri="{FF2B5EF4-FFF2-40B4-BE49-F238E27FC236}">
                <a16:creationId xmlns:a16="http://schemas.microsoft.com/office/drawing/2014/main" id="{9E53172E-1000-C1BD-1A95-12736A33CD05}"/>
              </a:ext>
            </a:extLst>
          </p:cNvPr>
          <p:cNvSpPr/>
          <p:nvPr/>
        </p:nvSpPr>
        <p:spPr>
          <a:xfrm flipH="1">
            <a:off x="1345261" y="5820039"/>
            <a:ext cx="47039953" cy="209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it-IT" sz="9921" dirty="0">
                <a:solidFill>
                  <a:schemeClr val="bg1"/>
                </a:solidFill>
              </a:rPr>
              <a:t>PICTURES</a:t>
            </a:r>
          </a:p>
        </p:txBody>
      </p:sp>
      <p:sp>
        <p:nvSpPr>
          <p:cNvPr id="11" name="CasellaDiTesto 10">
            <a:extLst>
              <a:ext uri="{FF2B5EF4-FFF2-40B4-BE49-F238E27FC236}">
                <a16:creationId xmlns:a16="http://schemas.microsoft.com/office/drawing/2014/main" id="{B8F7BFEE-9AB7-EA27-E977-FACA098D45D2}"/>
              </a:ext>
            </a:extLst>
          </p:cNvPr>
          <p:cNvSpPr txBox="1"/>
          <p:nvPr/>
        </p:nvSpPr>
        <p:spPr>
          <a:xfrm>
            <a:off x="11225927" y="2457054"/>
            <a:ext cx="34243248" cy="4327467"/>
          </a:xfrm>
          <a:prstGeom prst="rect">
            <a:avLst/>
          </a:prstGeom>
          <a:noFill/>
        </p:spPr>
        <p:txBody>
          <a:bodyPr wrap="square" rtlCol="0">
            <a:spAutoFit/>
          </a:bodyPr>
          <a:lstStyle/>
          <a:p>
            <a:r>
              <a:rPr lang="it-IT" sz="8800" b="1" i="1" dirty="0">
                <a:solidFill>
                  <a:srgbClr val="0066CC"/>
                </a:solidFill>
                <a:latin typeface="Calibri" panose="020F0502020204030204" pitchFamily="34" charset="0"/>
                <a:ea typeface="Calibri" panose="020F0502020204030204" pitchFamily="34" charset="0"/>
                <a:cs typeface="Calibri" panose="020F0502020204030204" pitchFamily="34" charset="0"/>
              </a:rPr>
              <a:t>Titolo : </a:t>
            </a:r>
            <a:r>
              <a:rPr lang="en-US" sz="8800" b="1" spc="-626" dirty="0" err="1">
                <a:solidFill>
                  <a:srgbClr val="00255F"/>
                </a:solidFill>
                <a:latin typeface="Barlow Ultra-Bold"/>
                <a:ea typeface="Barlow Ultra-Bold"/>
                <a:cs typeface="Barlow Ultra-Bold"/>
                <a:sym typeface="Barlow Ultra-Bold"/>
              </a:rPr>
              <a:t>Perforazione</a:t>
            </a:r>
            <a:r>
              <a:rPr lang="en-US" sz="8800" b="1" spc="-626" dirty="0">
                <a:solidFill>
                  <a:srgbClr val="00255F"/>
                </a:solidFill>
                <a:latin typeface="Barlow Ultra-Bold"/>
                <a:ea typeface="Barlow Ultra-Bold"/>
                <a:cs typeface="Barlow Ultra-Bold"/>
                <a:sym typeface="Barlow Ultra-Bold"/>
              </a:rPr>
              <a:t> di </a:t>
            </a:r>
            <a:r>
              <a:rPr lang="en-US" sz="8800" b="1" spc="-626" dirty="0" err="1">
                <a:solidFill>
                  <a:srgbClr val="00255F"/>
                </a:solidFill>
                <a:latin typeface="Barlow Ultra-Bold"/>
                <a:ea typeface="Barlow Ultra-Bold"/>
                <a:cs typeface="Barlow Ultra-Bold"/>
                <a:sym typeface="Barlow Ultra-Bold"/>
              </a:rPr>
              <a:t>diverticolo</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digiunale</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analisi</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dei</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fattori</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scatenanti</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meccanici</a:t>
            </a:r>
            <a:r>
              <a:rPr lang="en-US" sz="8800" b="1" spc="-626" dirty="0">
                <a:solidFill>
                  <a:srgbClr val="00255F"/>
                </a:solidFill>
                <a:latin typeface="Barlow Ultra-Bold"/>
                <a:ea typeface="Barlow Ultra-Bold"/>
                <a:cs typeface="Barlow Ultra-Bold"/>
                <a:sym typeface="Barlow Ultra-Bold"/>
              </a:rPr>
              <a:t> e </a:t>
            </a:r>
            <a:r>
              <a:rPr lang="en-US" sz="8800" b="1" spc="-626" dirty="0" err="1">
                <a:solidFill>
                  <a:srgbClr val="00255F"/>
                </a:solidFill>
                <a:latin typeface="Barlow Ultra-Bold"/>
                <a:ea typeface="Barlow Ultra-Bold"/>
                <a:cs typeface="Barlow Ultra-Bold"/>
                <a:sym typeface="Barlow Ultra-Bold"/>
              </a:rPr>
              <a:t>importanza</a:t>
            </a:r>
            <a:r>
              <a:rPr lang="en-US" sz="8800" b="1" spc="-626" dirty="0">
                <a:solidFill>
                  <a:srgbClr val="00255F"/>
                </a:solidFill>
                <a:latin typeface="Barlow Ultra-Bold"/>
                <a:ea typeface="Barlow Ultra-Bold"/>
                <a:cs typeface="Barlow Ultra-Bold"/>
                <a:sym typeface="Barlow Ultra-Bold"/>
              </a:rPr>
              <a:t> del timing </a:t>
            </a:r>
            <a:r>
              <a:rPr lang="en-US" sz="8800" b="1" spc="-626" dirty="0" err="1">
                <a:solidFill>
                  <a:srgbClr val="00255F"/>
                </a:solidFill>
                <a:latin typeface="Barlow Ultra-Bold"/>
                <a:ea typeface="Barlow Ultra-Bold"/>
                <a:cs typeface="Barlow Ultra-Bold"/>
                <a:sym typeface="Barlow Ultra-Bold"/>
              </a:rPr>
              <a:t>chirurgico</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nella</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riduzione</a:t>
            </a:r>
            <a:r>
              <a:rPr lang="en-US" sz="8800" b="1" spc="-626" dirty="0">
                <a:solidFill>
                  <a:srgbClr val="00255F"/>
                </a:solidFill>
                <a:latin typeface="Barlow Ultra-Bold"/>
                <a:ea typeface="Barlow Ultra-Bold"/>
                <a:cs typeface="Barlow Ultra-Bold"/>
                <a:sym typeface="Barlow Ultra-Bold"/>
              </a:rPr>
              <a:t> della </a:t>
            </a:r>
            <a:r>
              <a:rPr lang="en-US" sz="8800" b="1" spc="-626" dirty="0" err="1">
                <a:solidFill>
                  <a:srgbClr val="00255F"/>
                </a:solidFill>
                <a:latin typeface="Barlow Ultra-Bold"/>
                <a:ea typeface="Barlow Ultra-Bold"/>
                <a:cs typeface="Barlow Ultra-Bold"/>
                <a:sym typeface="Barlow Ultra-Bold"/>
              </a:rPr>
              <a:t>mortalità</a:t>
            </a:r>
            <a:r>
              <a:rPr lang="en-US" sz="8800" b="1" spc="-626" dirty="0">
                <a:solidFill>
                  <a:srgbClr val="00255F"/>
                </a:solidFill>
                <a:latin typeface="Barlow Ultra-Bold"/>
                <a:ea typeface="Barlow Ultra-Bold"/>
                <a:cs typeface="Barlow Ultra-Bold"/>
                <a:sym typeface="Barlow Ultra-Bold"/>
              </a:rPr>
              <a:t>.</a:t>
            </a:r>
          </a:p>
          <a:p>
            <a:endParaRPr lang="it-IT" sz="9921" b="1" i="1" dirty="0">
              <a:solidFill>
                <a:srgbClr val="0066CC"/>
              </a:solidFill>
              <a:latin typeface="Calibri" panose="020F0502020204030204" pitchFamily="34" charset="0"/>
              <a:ea typeface="Calibri" panose="020F0502020204030204" pitchFamily="34" charset="0"/>
              <a:cs typeface="Calibri" panose="020F0502020204030204" pitchFamily="34" charset="0"/>
            </a:endParaRPr>
          </a:p>
        </p:txBody>
      </p:sp>
      <p:sp>
        <p:nvSpPr>
          <p:cNvPr id="13" name="Rettangolo con angoli arrotondati 12">
            <a:extLst>
              <a:ext uri="{FF2B5EF4-FFF2-40B4-BE49-F238E27FC236}">
                <a16:creationId xmlns:a16="http://schemas.microsoft.com/office/drawing/2014/main" id="{52712D49-8777-2E4D-F185-6EBDD726E01D}"/>
              </a:ext>
            </a:extLst>
          </p:cNvPr>
          <p:cNvSpPr/>
          <p:nvPr/>
        </p:nvSpPr>
        <p:spPr>
          <a:xfrm>
            <a:off x="1345261" y="2250044"/>
            <a:ext cx="9449991" cy="2099995"/>
          </a:xfrm>
          <a:prstGeom prst="roundRect">
            <a:avLst/>
          </a:prstGeom>
          <a:solidFill>
            <a:srgbClr val="0070C0"/>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sz="13686" dirty="0"/>
          </a:p>
        </p:txBody>
      </p:sp>
      <p:sp>
        <p:nvSpPr>
          <p:cNvPr id="15" name="Rettangolo con angoli arrotondati 14">
            <a:extLst>
              <a:ext uri="{FF2B5EF4-FFF2-40B4-BE49-F238E27FC236}">
                <a16:creationId xmlns:a16="http://schemas.microsoft.com/office/drawing/2014/main" id="{E278DBC2-1089-B031-A171-D4BEB1823524}"/>
              </a:ext>
            </a:extLst>
          </p:cNvPr>
          <p:cNvSpPr/>
          <p:nvPr/>
        </p:nvSpPr>
        <p:spPr>
          <a:xfrm>
            <a:off x="44825893" y="2478834"/>
            <a:ext cx="3790675" cy="2099995"/>
          </a:xfrm>
          <a:prstGeom prst="roundRect">
            <a:avLst/>
          </a:prstGeom>
          <a:solidFill>
            <a:srgbClr val="0070C0"/>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sz="13686" dirty="0"/>
          </a:p>
        </p:txBody>
      </p:sp>
      <p:sp>
        <p:nvSpPr>
          <p:cNvPr id="12" name="Rettangolo arrotondato 8">
            <a:extLst>
              <a:ext uri="{FF2B5EF4-FFF2-40B4-BE49-F238E27FC236}">
                <a16:creationId xmlns:a16="http://schemas.microsoft.com/office/drawing/2014/main" id="{4DC46F1D-FF67-B31C-FBB2-59976F31858F}"/>
              </a:ext>
            </a:extLst>
          </p:cNvPr>
          <p:cNvSpPr/>
          <p:nvPr/>
        </p:nvSpPr>
        <p:spPr>
          <a:xfrm>
            <a:off x="18269982" y="24953068"/>
            <a:ext cx="30659970" cy="188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pic>
        <p:nvPicPr>
          <p:cNvPr id="14" name="Immagine 13">
            <a:extLst>
              <a:ext uri="{FF2B5EF4-FFF2-40B4-BE49-F238E27FC236}">
                <a16:creationId xmlns:a16="http://schemas.microsoft.com/office/drawing/2014/main" id="{6254FF74-C6A4-387F-0D1A-EC8B0B16FEEA}"/>
              </a:ext>
            </a:extLst>
          </p:cNvPr>
          <p:cNvPicPr>
            <a:picLocks noChangeAspect="1"/>
          </p:cNvPicPr>
          <p:nvPr/>
        </p:nvPicPr>
        <p:blipFill rotWithShape="1">
          <a:blip r:embed="rId2"/>
          <a:srcRect l="3272" t="11013" r="43013" b="29360"/>
          <a:stretch/>
        </p:blipFill>
        <p:spPr>
          <a:xfrm>
            <a:off x="839999" y="24300022"/>
            <a:ext cx="15119985" cy="3196095"/>
          </a:xfrm>
          <a:prstGeom prst="rect">
            <a:avLst/>
          </a:prstGeom>
        </p:spPr>
      </p:pic>
      <p:pic>
        <p:nvPicPr>
          <p:cNvPr id="5" name="Immagine 4" descr="Immagine che contiene Carne, medico, Attrezzature mediche, interno&#10;&#10;Il contenuto generato dall'IA potrebbe non essere corretto.">
            <a:extLst>
              <a:ext uri="{FF2B5EF4-FFF2-40B4-BE49-F238E27FC236}">
                <a16:creationId xmlns:a16="http://schemas.microsoft.com/office/drawing/2014/main" id="{FCF05C9D-BF23-30E7-F3CC-D3CC06FF283B}"/>
              </a:ext>
            </a:extLst>
          </p:cNvPr>
          <p:cNvPicPr>
            <a:picLocks noChangeAspect="1"/>
          </p:cNvPicPr>
          <p:nvPr/>
        </p:nvPicPr>
        <p:blipFill>
          <a:blip r:embed="rId3">
            <a:extLst>
              <a:ext uri="{28A0092B-C50C-407E-A947-70E740481C1C}">
                <a14:useLocalDpi xmlns:a14="http://schemas.microsoft.com/office/drawing/2010/main" val="0"/>
              </a:ext>
            </a:extLst>
          </a:blip>
          <a:srcRect t="21306"/>
          <a:stretch>
            <a:fillRect/>
          </a:stretch>
        </p:blipFill>
        <p:spPr>
          <a:xfrm>
            <a:off x="8399991" y="9654859"/>
            <a:ext cx="11734800" cy="12312858"/>
          </a:xfrm>
          <a:prstGeom prst="rect">
            <a:avLst/>
          </a:prstGeom>
        </p:spPr>
      </p:pic>
      <p:pic>
        <p:nvPicPr>
          <p:cNvPr id="7" name="Immagine 6" descr="Immagine che contiene cerchio, testo, schermata&#10;&#10;Il contenuto generato dall'IA potrebbe non essere corretto.">
            <a:extLst>
              <a:ext uri="{FF2B5EF4-FFF2-40B4-BE49-F238E27FC236}">
                <a16:creationId xmlns:a16="http://schemas.microsoft.com/office/drawing/2014/main" id="{949A317F-9F47-4396-D66B-2F9DEBFF86C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104975" y="9650067"/>
            <a:ext cx="13823950" cy="12317650"/>
          </a:xfrm>
          <a:prstGeom prst="rect">
            <a:avLst/>
          </a:prstGeom>
        </p:spPr>
      </p:pic>
    </p:spTree>
    <p:extLst>
      <p:ext uri="{BB962C8B-B14F-4D97-AF65-F5344CB8AC3E}">
        <p14:creationId xmlns:p14="http://schemas.microsoft.com/office/powerpoint/2010/main" val="15113390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AD8748-1B33-94D4-A45D-22FB73915152}"/>
            </a:ext>
          </a:extLst>
        </p:cNvPr>
        <p:cNvGrpSpPr/>
        <p:nvPr/>
      </p:nvGrpSpPr>
      <p:grpSpPr>
        <a:xfrm>
          <a:off x="0" y="0"/>
          <a:ext cx="0" cy="0"/>
          <a:chOff x="0" y="0"/>
          <a:chExt cx="0" cy="0"/>
        </a:xfrm>
      </p:grpSpPr>
      <p:sp>
        <p:nvSpPr>
          <p:cNvPr id="10" name="Rettangolo arrotondato 8">
            <a:extLst>
              <a:ext uri="{FF2B5EF4-FFF2-40B4-BE49-F238E27FC236}">
                <a16:creationId xmlns:a16="http://schemas.microsoft.com/office/drawing/2014/main" id="{0CBD753E-FC74-8AC1-A42B-8D4DFFC4F26E}"/>
              </a:ext>
            </a:extLst>
          </p:cNvPr>
          <p:cNvSpPr/>
          <p:nvPr/>
        </p:nvSpPr>
        <p:spPr>
          <a:xfrm>
            <a:off x="18269982" y="24953068"/>
            <a:ext cx="30659970" cy="188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pic>
        <p:nvPicPr>
          <p:cNvPr id="2" name="Immagine 1"/>
          <p:cNvPicPr>
            <a:picLocks noChangeAspect="1"/>
          </p:cNvPicPr>
          <p:nvPr/>
        </p:nvPicPr>
        <p:blipFill rotWithShape="1">
          <a:blip r:embed="rId2"/>
          <a:srcRect l="3272" t="11013" r="43013" b="29360"/>
          <a:stretch/>
        </p:blipFill>
        <p:spPr>
          <a:xfrm>
            <a:off x="839999" y="24300022"/>
            <a:ext cx="15119985" cy="3196095"/>
          </a:xfrm>
          <a:prstGeom prst="rect">
            <a:avLst/>
          </a:prstGeom>
        </p:spPr>
      </p:pic>
      <p:sp>
        <p:nvSpPr>
          <p:cNvPr id="4" name="Rettangolo 3">
            <a:extLst>
              <a:ext uri="{FF2B5EF4-FFF2-40B4-BE49-F238E27FC236}">
                <a16:creationId xmlns:a16="http://schemas.microsoft.com/office/drawing/2014/main" id="{221F858F-C84F-A107-1509-7393AB5C611A}"/>
              </a:ext>
            </a:extLst>
          </p:cNvPr>
          <p:cNvSpPr/>
          <p:nvPr/>
        </p:nvSpPr>
        <p:spPr>
          <a:xfrm>
            <a:off x="21230779" y="12642676"/>
            <a:ext cx="7938392" cy="3154710"/>
          </a:xfrm>
          <a:prstGeom prst="rect">
            <a:avLst/>
          </a:prstGeom>
          <a:noFill/>
        </p:spPr>
        <p:txBody>
          <a:bodyPr wrap="none" lIns="91440" tIns="45720" rIns="91440" bIns="45720">
            <a:spAutoFit/>
          </a:bodyPr>
          <a:lstStyle/>
          <a:p>
            <a:pPr algn="ctr"/>
            <a:r>
              <a:rPr lang="it-IT" sz="199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GRAZIE</a:t>
            </a:r>
          </a:p>
        </p:txBody>
      </p:sp>
    </p:spTree>
    <p:extLst>
      <p:ext uri="{BB962C8B-B14F-4D97-AF65-F5344CB8AC3E}">
        <p14:creationId xmlns:p14="http://schemas.microsoft.com/office/powerpoint/2010/main" val="40513859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AD8748-1B33-94D4-A45D-22FB73915152}"/>
            </a:ext>
          </a:extLst>
        </p:cNvPr>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1954209" y="780046"/>
            <a:ext cx="46856204" cy="8138299"/>
          </a:xfrm>
          <a:prstGeom prst="rect">
            <a:avLst/>
          </a:prstGeom>
        </p:spPr>
      </p:pic>
      <p:pic>
        <p:nvPicPr>
          <p:cNvPr id="5" name="Immagine 4"/>
          <p:cNvPicPr>
            <a:picLocks noChangeAspect="1"/>
          </p:cNvPicPr>
          <p:nvPr/>
        </p:nvPicPr>
        <p:blipFill>
          <a:blip r:embed="rId3"/>
          <a:stretch>
            <a:fillRect/>
          </a:stretch>
        </p:blipFill>
        <p:spPr>
          <a:xfrm>
            <a:off x="859572" y="9267424"/>
            <a:ext cx="48089952" cy="9152604"/>
          </a:xfrm>
          <a:prstGeom prst="rect">
            <a:avLst/>
          </a:prstGeom>
        </p:spPr>
      </p:pic>
      <p:pic>
        <p:nvPicPr>
          <p:cNvPr id="6" name="Immagine 5"/>
          <p:cNvPicPr>
            <a:picLocks noChangeAspect="1"/>
          </p:cNvPicPr>
          <p:nvPr/>
        </p:nvPicPr>
        <p:blipFill>
          <a:blip r:embed="rId4"/>
          <a:stretch>
            <a:fillRect/>
          </a:stretch>
        </p:blipFill>
        <p:spPr>
          <a:xfrm>
            <a:off x="629995" y="17370028"/>
            <a:ext cx="48549105" cy="9239991"/>
          </a:xfrm>
          <a:prstGeom prst="rect">
            <a:avLst/>
          </a:prstGeom>
        </p:spPr>
      </p:pic>
      <p:pic>
        <p:nvPicPr>
          <p:cNvPr id="3" name="Immagine 2">
            <a:extLst>
              <a:ext uri="{FF2B5EF4-FFF2-40B4-BE49-F238E27FC236}">
                <a16:creationId xmlns:a16="http://schemas.microsoft.com/office/drawing/2014/main" id="{B71FFB53-BD24-51CD-E4E1-DB4D41A841DE}"/>
              </a:ext>
            </a:extLst>
          </p:cNvPr>
          <p:cNvPicPr>
            <a:picLocks noChangeAspect="1"/>
          </p:cNvPicPr>
          <p:nvPr/>
        </p:nvPicPr>
        <p:blipFill>
          <a:blip r:embed="rId5"/>
          <a:stretch>
            <a:fillRect/>
          </a:stretch>
        </p:blipFill>
        <p:spPr>
          <a:xfrm>
            <a:off x="10851547" y="24207306"/>
            <a:ext cx="28696857" cy="3662713"/>
          </a:xfrm>
          <a:prstGeom prst="rect">
            <a:avLst/>
          </a:prstGeom>
        </p:spPr>
      </p:pic>
    </p:spTree>
    <p:extLst>
      <p:ext uri="{BB962C8B-B14F-4D97-AF65-F5344CB8AC3E}">
        <p14:creationId xmlns:p14="http://schemas.microsoft.com/office/powerpoint/2010/main" val="26473559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483</TotalTime>
  <Words>1338</Words>
  <Application>Microsoft Macintosh PowerPoint</Application>
  <PresentationFormat>Personalizzato</PresentationFormat>
  <Paragraphs>42</Paragraphs>
  <Slides>10</Slides>
  <Notes>0</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10</vt:i4>
      </vt:variant>
    </vt:vector>
  </HeadingPairs>
  <TitlesOfParts>
    <vt:vector size="15" baseType="lpstr">
      <vt:lpstr>Arial</vt:lpstr>
      <vt:lpstr>Barlow Ultra-Bold</vt:lpstr>
      <vt:lpstr>Calibri</vt:lpstr>
      <vt:lpstr>Barlow Bold</vt:lpstr>
      <vt:lpstr>Office Theme</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PC</dc:creator>
  <cp:lastModifiedBy>Domen Gan</cp:lastModifiedBy>
  <cp:revision>8</cp:revision>
  <dcterms:created xsi:type="dcterms:W3CDTF">2006-08-16T00:00:00Z</dcterms:created>
  <dcterms:modified xsi:type="dcterms:W3CDTF">2026-01-09T21:31:00Z</dcterms:modified>
  <dc:identifier>DAG35qkUN5c</dc:identifier>
</cp:coreProperties>
</file>