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65" r:id="rId3"/>
    <p:sldId id="276" r:id="rId4"/>
    <p:sldId id="270" r:id="rId5"/>
    <p:sldId id="278" r:id="rId6"/>
    <p:sldId id="272" r:id="rId7"/>
    <p:sldId id="274" r:id="rId8"/>
    <p:sldId id="273" r:id="rId9"/>
    <p:sldId id="275" r:id="rId10"/>
    <p:sldId id="277" r:id="rId11"/>
    <p:sldId id="271" r:id="rId12"/>
  </p:sldIdLst>
  <p:sldSz cx="18288000" cy="10287000"/>
  <p:notesSz cx="6858000" cy="9144000"/>
  <p:embeddedFontLst>
    <p:embeddedFont>
      <p:font typeface="Barlow Bold" pitchFamily="2" charset="77"/>
      <p:regular r:id="rId14"/>
      <p:bold r:id="rId15"/>
    </p:embeddedFont>
    <p:embeddedFont>
      <p:font typeface="Barlow Ultra-Bold" pitchFamily="2" charset="77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516" autoAdjust="0"/>
    <p:restoredTop sz="94632" autoAdjust="0"/>
  </p:normalViewPr>
  <p:slideViewPr>
    <p:cSldViewPr>
      <p:cViewPr varScale="1">
        <p:scale>
          <a:sx n="61" d="100"/>
          <a:sy n="61" d="100"/>
        </p:scale>
        <p:origin x="776" y="4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7428558" y="4650354"/>
            <a:ext cx="10859442" cy="117585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7378060" y="8736623"/>
            <a:ext cx="10909940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061" y="-3214669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8633806" y="1730991"/>
            <a:ext cx="8847605" cy="25135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846"/>
              </a:lnSpc>
            </a:pPr>
            <a:r>
              <a:rPr lang="en-US" sz="54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Tumore</a:t>
            </a:r>
            <a:r>
              <a:rPr lang="en-US" sz="54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54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filloide</a:t>
            </a:r>
            <a:r>
              <a:rPr lang="en-US" sz="54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54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della</a:t>
            </a:r>
            <a:r>
              <a:rPr lang="en-US" sz="54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54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mammella</a:t>
            </a:r>
            <a:r>
              <a:rPr lang="en-US" sz="54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in </a:t>
            </a:r>
            <a:r>
              <a:rPr lang="en-US" sz="54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un’adolescente</a:t>
            </a:r>
            <a:r>
              <a:rPr lang="en-US" sz="54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: case report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077724" y="4721540"/>
            <a:ext cx="7905475" cy="16026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6876"/>
              </a:lnSpc>
            </a:pPr>
            <a:r>
              <a:rPr lang="en-US" b="1" u="sng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Dott.ssa</a:t>
            </a:r>
            <a:r>
              <a:rPr lang="en-US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Lovesio S.</a:t>
            </a:r>
            <a:r>
              <a:rPr lang="en-US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, </a:t>
            </a:r>
            <a:r>
              <a:rPr lang="en-US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Dott.ssa</a:t>
            </a:r>
            <a:r>
              <a:rPr lang="en-US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Lamanna</a:t>
            </a:r>
            <a:r>
              <a:rPr lang="en-US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G., </a:t>
            </a:r>
            <a:r>
              <a:rPr lang="en-US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</a:t>
            </a:r>
            <a:r>
              <a:rPr lang="en-US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. </a:t>
            </a:r>
            <a:r>
              <a:rPr lang="en-US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Koltraka</a:t>
            </a:r>
            <a:r>
              <a:rPr lang="en-US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B., </a:t>
            </a:r>
            <a:r>
              <a:rPr lang="en-US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</a:t>
            </a:r>
            <a:r>
              <a:rPr lang="en-US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. </a:t>
            </a:r>
            <a:r>
              <a:rPr lang="en-US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Petruzzelli</a:t>
            </a:r>
            <a:r>
              <a:rPr lang="en-US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L</a:t>
            </a:r>
            <a:r>
              <a:rPr lang="en-US" sz="16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.</a:t>
            </a:r>
          </a:p>
          <a:p>
            <a:pPr algn="r">
              <a:lnSpc>
                <a:spcPts val="6876"/>
              </a:lnSpc>
            </a:pPr>
            <a:endParaRPr lang="en-US" sz="1600" b="1" dirty="0">
              <a:solidFill>
                <a:srgbClr val="FFFFFF"/>
              </a:solidFill>
              <a:latin typeface="+mj-lt"/>
              <a:ea typeface="Barlow Bold"/>
              <a:cs typeface="Barlow Bold"/>
              <a:sym typeface="Barlow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4401800" y="8872993"/>
            <a:ext cx="3002438" cy="4488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2732648" y="4470494"/>
            <a:ext cx="10272245" cy="13312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12240556" y="6019759"/>
            <a:ext cx="5585976" cy="2530625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ct val="150000"/>
              </a:lnSpc>
            </a:pPr>
            <a:r>
              <a:rPr lang="en-US" sz="28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S.C. </a:t>
            </a:r>
            <a:r>
              <a:rPr lang="en-US" sz="28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28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Generale</a:t>
            </a:r>
            <a:endParaRPr lang="en-US" sz="28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ct val="150000"/>
              </a:lnSpc>
            </a:pPr>
            <a:r>
              <a:rPr lang="en-US" sz="28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Direttore</a:t>
            </a:r>
            <a:r>
              <a:rPr lang="en-US" sz="28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: </a:t>
            </a:r>
            <a:r>
              <a:rPr lang="en-US" sz="28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Petruzzelli</a:t>
            </a:r>
            <a:r>
              <a:rPr lang="en-US" sz="28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L.</a:t>
            </a:r>
          </a:p>
          <a:p>
            <a:pPr algn="r">
              <a:lnSpc>
                <a:spcPct val="150000"/>
              </a:lnSpc>
            </a:pPr>
            <a:r>
              <a:rPr lang="en-US" sz="28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</a:t>
            </a:r>
            <a:r>
              <a:rPr lang="en-US" sz="28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S.S. Annunziata</a:t>
            </a:r>
          </a:p>
          <a:p>
            <a:pPr algn="r">
              <a:lnSpc>
                <a:spcPct val="150000"/>
              </a:lnSpc>
            </a:pPr>
            <a:r>
              <a:rPr lang="en-US" sz="28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Savigliano</a:t>
            </a:r>
            <a:r>
              <a:rPr lang="en-US" sz="28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(CN)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Tumore filloide della mammella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114800" y="800100"/>
            <a:ext cx="1325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Titolo: </a:t>
            </a:r>
            <a:r>
              <a:rPr lang="en-US" sz="3600" b="1" spc="-227" dirty="0" err="1">
                <a:solidFill>
                  <a:srgbClr val="0070C0"/>
                </a:solidFill>
                <a:ea typeface="Barlow Ultra-Bold"/>
                <a:cs typeface="Barlow Ultra-Bold"/>
                <a:sym typeface="Barlow Ultra-Bold"/>
              </a:rPr>
              <a:t>Tumore</a:t>
            </a:r>
            <a:r>
              <a:rPr lang="en-US" sz="3600" b="1" spc="-227" dirty="0">
                <a:solidFill>
                  <a:srgbClr val="0070C0"/>
                </a:solidFill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3600" b="1" spc="-227" dirty="0" err="1">
                <a:solidFill>
                  <a:srgbClr val="0070C0"/>
                </a:solidFill>
                <a:ea typeface="Barlow Ultra-Bold"/>
                <a:cs typeface="Barlow Ultra-Bold"/>
                <a:sym typeface="Barlow Ultra-Bold"/>
              </a:rPr>
              <a:t>filloide</a:t>
            </a:r>
            <a:r>
              <a:rPr lang="en-US" sz="3600" b="1" spc="-227" dirty="0">
                <a:solidFill>
                  <a:srgbClr val="0070C0"/>
                </a:solidFill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3600" b="1" spc="-227" dirty="0" err="1">
                <a:solidFill>
                  <a:srgbClr val="0070C0"/>
                </a:solidFill>
                <a:ea typeface="Barlow Ultra-Bold"/>
                <a:cs typeface="Barlow Ultra-Bold"/>
                <a:sym typeface="Barlow Ultra-Bold"/>
              </a:rPr>
              <a:t>della</a:t>
            </a:r>
            <a:r>
              <a:rPr lang="en-US" sz="3600" b="1" spc="-227" dirty="0">
                <a:solidFill>
                  <a:srgbClr val="0070C0"/>
                </a:solidFill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3600" b="1" spc="-227" dirty="0" err="1">
                <a:solidFill>
                  <a:srgbClr val="0070C0"/>
                </a:solidFill>
                <a:ea typeface="Barlow Ultra-Bold"/>
                <a:cs typeface="Barlow Ultra-Bold"/>
                <a:sym typeface="Barlow Ultra-Bold"/>
              </a:rPr>
              <a:t>mammella</a:t>
            </a:r>
            <a:r>
              <a:rPr lang="en-US" sz="3600" b="1" spc="-227" dirty="0">
                <a:solidFill>
                  <a:srgbClr val="0070C0"/>
                </a:solidFill>
                <a:ea typeface="Barlow Ultra-Bold"/>
                <a:cs typeface="Barlow Ultra-Bold"/>
                <a:sym typeface="Barlow Ultra-Bold"/>
              </a:rPr>
              <a:t> in </a:t>
            </a:r>
            <a:r>
              <a:rPr lang="en-US" sz="3600" b="1" spc="-227" dirty="0" err="1">
                <a:solidFill>
                  <a:srgbClr val="0070C0"/>
                </a:solidFill>
                <a:ea typeface="Barlow Ultra-Bold"/>
                <a:cs typeface="Barlow Ultra-Bold"/>
                <a:sym typeface="Barlow Ultra-Bold"/>
              </a:rPr>
              <a:t>un’adolescente</a:t>
            </a:r>
            <a:r>
              <a:rPr lang="en-US" sz="3600" b="1" spc="-227" dirty="0">
                <a:solidFill>
                  <a:srgbClr val="0070C0"/>
                </a:solidFill>
                <a:ea typeface="Barlow Ultra-Bold"/>
                <a:cs typeface="Barlow Ultra-Bold"/>
                <a:sym typeface="Barlow Ultra-Bold"/>
              </a:rPr>
              <a:t>: case report</a:t>
            </a:r>
          </a:p>
          <a:p>
            <a:endParaRPr lang="it-IT" sz="3600" b="1" i="1" dirty="0">
              <a:solidFill>
                <a:srgbClr val="0070C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484726" y="3242572"/>
            <a:ext cx="13840874" cy="502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400" dirty="0"/>
              <a:t>Tumori fibroepiteliali rari: 1% di tutte le neoplasia della mammella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400" dirty="0"/>
              <a:t>Più comuni nelle donne e con l’avanzare dell’età (picco di incidenza tra i 40 e i 50 anni)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400" dirty="0"/>
              <a:t>3 categorie: benigni, borderline e maligni (10-20%)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400" dirty="0"/>
              <a:t>Caratterizzati da: 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it-IT" sz="2400" dirty="0"/>
              <a:t>Elevate dimensioni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it-IT" sz="2400" dirty="0"/>
              <a:t>Rapida crescita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400" dirty="0"/>
              <a:t>Esame obiettivo e reperti strumentali spesso inconcludenti: DD con fibroadenoma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400" dirty="0"/>
              <a:t>Terapia primaria: escissione chirurgica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400" dirty="0"/>
              <a:t>Tasso di recidiva: 5-20% per tutte le varianti</a:t>
            </a:r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57200" y="8001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Caso clinico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1219200" y="1979236"/>
            <a:ext cx="17602200" cy="6133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200" dirty="0"/>
              <a:t>13 anni</a:t>
            </a:r>
          </a:p>
          <a:p>
            <a:pPr>
              <a:lnSpc>
                <a:spcPct val="150000"/>
              </a:lnSpc>
            </a:pPr>
            <a:r>
              <a:rPr lang="it-IT" sz="2200" dirty="0"/>
              <a:t>Menarca: 13 anni</a:t>
            </a:r>
          </a:p>
          <a:p>
            <a:pPr>
              <a:lnSpc>
                <a:spcPct val="150000"/>
              </a:lnSpc>
            </a:pPr>
            <a:r>
              <a:rPr lang="it-IT" sz="2200" dirty="0"/>
              <a:t>EP: no</a:t>
            </a:r>
          </a:p>
          <a:p>
            <a:pPr>
              <a:lnSpc>
                <a:spcPct val="150000"/>
              </a:lnSpc>
            </a:pPr>
            <a:r>
              <a:rPr lang="it-IT" sz="2200" dirty="0"/>
              <a:t>Taglia reggiseno: IV</a:t>
            </a:r>
          </a:p>
          <a:p>
            <a:pPr>
              <a:lnSpc>
                <a:spcPct val="150000"/>
              </a:lnSpc>
            </a:pPr>
            <a:r>
              <a:rPr lang="it-IT" sz="2200" dirty="0"/>
              <a:t>Mai fumato</a:t>
            </a:r>
          </a:p>
          <a:p>
            <a:pPr>
              <a:lnSpc>
                <a:spcPct val="150000"/>
              </a:lnSpc>
            </a:pPr>
            <a:endParaRPr lang="it-IT" sz="2200" dirty="0"/>
          </a:p>
          <a:p>
            <a:pPr>
              <a:lnSpc>
                <a:spcPct val="150000"/>
              </a:lnSpc>
            </a:pPr>
            <a:r>
              <a:rPr lang="it-IT" sz="2200" dirty="0"/>
              <a:t>APR: nulla da segnalare</a:t>
            </a:r>
          </a:p>
          <a:p>
            <a:pPr>
              <a:lnSpc>
                <a:spcPct val="150000"/>
              </a:lnSpc>
            </a:pPr>
            <a:r>
              <a:rPr lang="it-IT" sz="2200" dirty="0"/>
              <a:t>Allergie: nega</a:t>
            </a:r>
          </a:p>
          <a:p>
            <a:pPr>
              <a:lnSpc>
                <a:spcPct val="150000"/>
              </a:lnSpc>
            </a:pPr>
            <a:r>
              <a:rPr lang="it-IT" sz="2200" dirty="0"/>
              <a:t>TD: nega </a:t>
            </a:r>
          </a:p>
          <a:p>
            <a:pPr>
              <a:lnSpc>
                <a:spcPct val="150000"/>
              </a:lnSpc>
            </a:pPr>
            <a:endParaRPr lang="it-IT" sz="2200" dirty="0"/>
          </a:p>
          <a:p>
            <a:pPr>
              <a:lnSpc>
                <a:spcPct val="150000"/>
              </a:lnSpc>
            </a:pPr>
            <a:r>
              <a:rPr lang="it-IT" sz="2200" dirty="0"/>
              <a:t>APP:</a:t>
            </a:r>
          </a:p>
          <a:p>
            <a:pPr>
              <a:lnSpc>
                <a:spcPct val="150000"/>
              </a:lnSpc>
            </a:pPr>
            <a:r>
              <a:rPr lang="it-IT" sz="2200" dirty="0"/>
              <a:t>Autopalpazione di nodulo mammario sinistro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6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2204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84726" y="8001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Accertamenti diagnostici: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484726" y="2039932"/>
            <a:ext cx="16306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it-IT" b="1" u="sng" dirty="0"/>
              <a:t>13/10/2025 Ecografia bilaterale mammaria + biopsia </a:t>
            </a:r>
            <a:r>
              <a:rPr lang="it-IT" b="1" u="sng" dirty="0" err="1"/>
              <a:t>ecoguidata</a:t>
            </a:r>
            <a:r>
              <a:rPr lang="it-IT" b="1" u="sng" dirty="0"/>
              <a:t> della mammella con </a:t>
            </a:r>
            <a:r>
              <a:rPr lang="it-IT" b="1" u="sng" dirty="0" err="1"/>
              <a:t>tru-cut</a:t>
            </a:r>
            <a:r>
              <a:rPr lang="it-IT" b="1" u="sng" dirty="0"/>
              <a:t>:</a:t>
            </a:r>
          </a:p>
          <a:p>
            <a:r>
              <a:rPr lang="it-IT" b="1" dirty="0"/>
              <a:t>A sinistra </a:t>
            </a:r>
            <a:r>
              <a:rPr lang="it-IT" dirty="0"/>
              <a:t>si conferma la presenza di </a:t>
            </a:r>
            <a:r>
              <a:rPr lang="it-IT" b="1" dirty="0" err="1"/>
              <a:t>nodularità</a:t>
            </a:r>
            <a:r>
              <a:rPr lang="it-IT" b="1" dirty="0"/>
              <a:t> clinicamente palpabile nel quadrante supero-esterno </a:t>
            </a:r>
            <a:r>
              <a:rPr lang="it-IT" dirty="0"/>
              <a:t>riferita dalla paziente comparsa ad agosto scorso che appare </a:t>
            </a:r>
            <a:r>
              <a:rPr lang="it-IT" dirty="0" err="1"/>
              <a:t>ecograficamente</a:t>
            </a:r>
            <a:r>
              <a:rPr lang="it-IT" dirty="0"/>
              <a:t> come </a:t>
            </a:r>
            <a:r>
              <a:rPr lang="it-IT" b="1" dirty="0"/>
              <a:t>formazione polilobata a doppia componente </a:t>
            </a:r>
            <a:r>
              <a:rPr lang="it-IT" dirty="0"/>
              <a:t>(liquida e solida) del diametro massimo di circa </a:t>
            </a:r>
            <a:r>
              <a:rPr lang="it-IT" b="1" dirty="0"/>
              <a:t>7 cm </a:t>
            </a:r>
            <a:r>
              <a:rPr lang="it-IT" dirty="0"/>
              <a:t>(U3 - U4): sotto guida ecografica si esegue ago biopsia percutanea di tale formazione. Si conferma inoltre la presenza di secreto siero-verdastro omolaterale del quale si esegue esame citologico. </a:t>
            </a:r>
          </a:p>
          <a:p>
            <a:endParaRPr lang="it-IT" b="1" dirty="0"/>
          </a:p>
          <a:p>
            <a:r>
              <a:rPr lang="it-IT" b="1" dirty="0"/>
              <a:t>EI:</a:t>
            </a:r>
            <a:r>
              <a:rPr lang="it-IT" dirty="0"/>
              <a:t> </a:t>
            </a:r>
            <a:r>
              <a:rPr lang="it-IT" i="1" dirty="0"/>
              <a:t>minuti frammenti di proliferazione mesenchimale di cellule fusate moderatamente cellulata della mammella. Categoria diagnosticata B3. Ki67 10%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9658" y="4094117"/>
            <a:ext cx="5719883" cy="453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4200" y="2019300"/>
            <a:ext cx="6248400" cy="3914743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685800" y="1714500"/>
            <a:ext cx="9144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it-IT" b="1" u="sng" dirty="0"/>
              <a:t>05/11/2025 RM mammaria con mdc:</a:t>
            </a:r>
          </a:p>
          <a:p>
            <a:r>
              <a:rPr lang="it-IT" b="1" dirty="0"/>
              <a:t>A sinistra in Q1-Q3</a:t>
            </a:r>
            <a:r>
              <a:rPr lang="it-IT" dirty="0"/>
              <a:t>, conferma di una </a:t>
            </a:r>
            <a:r>
              <a:rPr lang="it-IT" b="1" dirty="0"/>
              <a:t>formazione del diametro complessivo massimo di 5,5 x 4,4 cm</a:t>
            </a:r>
            <a:r>
              <a:rPr lang="it-IT" dirty="0"/>
              <a:t>, caratterizzata da una </a:t>
            </a:r>
            <a:r>
              <a:rPr lang="it-IT" b="1" dirty="0"/>
              <a:t>componente cistica </a:t>
            </a:r>
            <a:r>
              <a:rPr lang="it-IT" b="1" dirty="0" err="1"/>
              <a:t>multiloculata</a:t>
            </a:r>
            <a:r>
              <a:rPr lang="it-IT" b="1" dirty="0"/>
              <a:t> in sede </a:t>
            </a:r>
            <a:r>
              <a:rPr lang="it-IT" b="1" dirty="0" err="1"/>
              <a:t>antero</a:t>
            </a:r>
            <a:r>
              <a:rPr lang="it-IT" b="1" dirty="0"/>
              <a:t>-mediale</a:t>
            </a:r>
            <a:r>
              <a:rPr lang="it-IT" dirty="0"/>
              <a:t>, con </a:t>
            </a:r>
            <a:r>
              <a:rPr lang="it-IT" dirty="0" err="1"/>
              <a:t>iperintensità</a:t>
            </a:r>
            <a:r>
              <a:rPr lang="it-IT" dirty="0"/>
              <a:t> di segnale in T1, per contenuto ematico o </a:t>
            </a:r>
            <a:r>
              <a:rPr lang="it-IT" dirty="0" err="1"/>
              <a:t>proteinaceo</a:t>
            </a:r>
            <a:r>
              <a:rPr lang="it-IT" dirty="0"/>
              <a:t> e due componenti con intensità di segnale intermedio in T2, </a:t>
            </a:r>
            <a:r>
              <a:rPr lang="it-IT" dirty="0" err="1"/>
              <a:t>ipointense</a:t>
            </a:r>
            <a:r>
              <a:rPr lang="it-IT" dirty="0"/>
              <a:t> in T1, una più laterale del diametro massimo di 2,6 x 2,9 cm e una seconda più mediale di 2,4 x 0,9 cm. </a:t>
            </a:r>
            <a:r>
              <a:rPr lang="it-IT" b="1" dirty="0"/>
              <a:t>Dopo somministrazione di </a:t>
            </a:r>
            <a:r>
              <a:rPr lang="it-IT" b="1" dirty="0" err="1"/>
              <a:t>MdC</a:t>
            </a:r>
            <a:r>
              <a:rPr lang="it-IT" b="1" dirty="0"/>
              <a:t>, essa presenta marcata impregnazione </a:t>
            </a:r>
            <a:r>
              <a:rPr lang="it-IT" b="1" dirty="0" err="1"/>
              <a:t>contrastografica</a:t>
            </a:r>
            <a:r>
              <a:rPr lang="it-IT" b="1" dirty="0"/>
              <a:t> precoce, senza wash-out, in accordo con la natura mesenchimale della lesione</a:t>
            </a:r>
            <a:r>
              <a:rPr lang="it-IT" dirty="0"/>
              <a:t>. Nel complesso la lesione presenta diametro </a:t>
            </a:r>
            <a:r>
              <a:rPr lang="it-IT" dirty="0" err="1"/>
              <a:t>antero</a:t>
            </a:r>
            <a:r>
              <a:rPr lang="it-IT" dirty="0"/>
              <a:t>-posteriore massimo di 6,4 cm, latero-laterale di 4,9 cm e cranio-caudale di 3,5 cm. Essa giunge a 4 mm dal complesso areola capezzolo, dista 3,5 cm dalla parete toracica di 1,5 mm dalla cute in sede </a:t>
            </a:r>
            <a:r>
              <a:rPr lang="it-IT" dirty="0" err="1"/>
              <a:t>antero</a:t>
            </a:r>
            <a:r>
              <a:rPr lang="it-IT" dirty="0"/>
              <a:t>-laterale. A destra, presenza di una piccola formazione ovalare del diametro massimo di </a:t>
            </a:r>
            <a:r>
              <a:rPr lang="it-IT" dirty="0" err="1"/>
              <a:t>di</a:t>
            </a:r>
            <a:r>
              <a:rPr lang="it-IT" dirty="0"/>
              <a:t> 12 x 7 mm, compatibile con piccolo fibroadenoma i situato in Q1, che dista 3,8 cm dal complesso areola capezzolo, 1,1 cm la cute </a:t>
            </a:r>
            <a:r>
              <a:rPr lang="it-IT" dirty="0" err="1"/>
              <a:t>antero</a:t>
            </a:r>
            <a:r>
              <a:rPr lang="it-IT" dirty="0"/>
              <a:t>-laterale e 6,7 cm dalla parete toracica. LINFONODI ASCELLARI: non ingranditi. ALTRI REPERTI PATOLOGICI: assenti. CONCLUSIONI: conferma di lesione della mammella sinistra, in accordo con il sospetto clinico di tumore filloide; fibroadenoma a destra di 12 x 7 mm</a:t>
            </a:r>
          </a:p>
        </p:txBody>
      </p:sp>
      <p:sp>
        <p:nvSpPr>
          <p:cNvPr id="4" name="Rettangolo 3"/>
          <p:cNvSpPr/>
          <p:nvPr/>
        </p:nvSpPr>
        <p:spPr>
          <a:xfrm>
            <a:off x="685800" y="6591300"/>
            <a:ext cx="14325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it-IT" b="1" u="sng" dirty="0"/>
              <a:t>01/12/2025 Ecografia mammaria bilaterale:</a:t>
            </a:r>
          </a:p>
          <a:p>
            <a:r>
              <a:rPr lang="it-IT" dirty="0"/>
              <a:t>A sinistra si conferma la presenza di </a:t>
            </a:r>
            <a:r>
              <a:rPr lang="it-IT" dirty="0" err="1"/>
              <a:t>nodularità</a:t>
            </a:r>
            <a:r>
              <a:rPr lang="it-IT" dirty="0"/>
              <a:t> clinicamente palpabile nel quadrante supero-esterno già descritta e biopsiata </a:t>
            </a:r>
          </a:p>
          <a:p>
            <a:r>
              <a:rPr lang="it-IT" dirty="0"/>
              <a:t>che appare </a:t>
            </a:r>
            <a:r>
              <a:rPr lang="it-IT" dirty="0" err="1"/>
              <a:t>ecograficamente</a:t>
            </a:r>
            <a:r>
              <a:rPr lang="it-IT" dirty="0"/>
              <a:t> invariata rispetto al precedente esame del 21/10/2025 </a:t>
            </a:r>
          </a:p>
          <a:p>
            <a:r>
              <a:rPr lang="it-IT" dirty="0"/>
              <a:t>con diametro massimo della parte solida di circa 4 cm e diametro complessivo di circa 7 </a:t>
            </a:r>
            <a:r>
              <a:rPr lang="it-IT" dirty="0" err="1"/>
              <a:t>cn</a:t>
            </a:r>
            <a:r>
              <a:rPr lang="it-IT" dirty="0"/>
              <a:t>.</a:t>
            </a:r>
            <a:br>
              <a:rPr lang="it-IT" dirty="0"/>
            </a:br>
            <a:r>
              <a:rPr lang="it-IT" dirty="0"/>
              <a:t>A destra in accordo con il dato RM si evidenzia minuta formazione ovalare</a:t>
            </a:r>
          </a:p>
          <a:p>
            <a:r>
              <a:rPr lang="it-IT" dirty="0"/>
              <a:t> a margini regolari di 13 mm di diametro nel quadrante supero-esterno riferibile a fibroadenoma.</a:t>
            </a:r>
          </a:p>
          <a:p>
            <a:endParaRPr lang="it-IT" dirty="0"/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84726" y="8001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Accertamenti diagnostici (2):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9080" y="8953500"/>
            <a:ext cx="5486400" cy="1159727"/>
          </a:xfrm>
          <a:prstGeom prst="rect">
            <a:avLst/>
          </a:prstGeom>
        </p:spPr>
      </p:pic>
      <p:sp>
        <p:nvSpPr>
          <p:cNvPr id="7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186208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0874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609600" y="8763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Intervento chirurgico (03/12/2025)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914400" y="2019300"/>
            <a:ext cx="15621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/>
              <a:t>Ampia resezione Q1-Q2 mammella sinistra: </a:t>
            </a:r>
          </a:p>
          <a:p>
            <a:pPr algn="ctr">
              <a:lnSpc>
                <a:spcPct val="200000"/>
              </a:lnSpc>
            </a:pPr>
            <a:r>
              <a:rPr lang="it-IT" dirty="0"/>
              <a:t>Preparazione del campo operatorio. Incisione cutanea mammella sinistra (emi </a:t>
            </a:r>
            <a:r>
              <a:rPr lang="it-IT" dirty="0" err="1"/>
              <a:t>batwing</a:t>
            </a:r>
            <a:r>
              <a:rPr lang="it-IT" dirty="0"/>
              <a:t>). Quadrantectomia fino a raggiungere la fascia del muscolo pettorale . Invio del pezzo in radiologia ed anatomia patologica previa marcatura (1 filo cutaneo, 1 clip craniale 2 clips caudali 3 clips laterali). Conferma telefonica della presenza della nota neoformazione. Accurata emostasi. Marcatura con clip del sito chirurgico. </a:t>
            </a:r>
            <a:r>
              <a:rPr lang="it-IT" dirty="0" err="1"/>
              <a:t>Oncoplastica</a:t>
            </a:r>
            <a:r>
              <a:rPr lang="it-IT" dirty="0"/>
              <a:t>. Cute in PDS 3.0. Medicazione </a:t>
            </a:r>
            <a:r>
              <a:rPr lang="it-IT" dirty="0" err="1"/>
              <a:t>Prevena</a:t>
            </a:r>
            <a:r>
              <a:rPr lang="it-IT" dirty="0"/>
              <a:t>.</a:t>
            </a:r>
            <a:endParaRPr lang="it-IT" sz="2800" b="1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4390363"/>
            <a:ext cx="3183140" cy="4244186"/>
          </a:xfrm>
          <a:prstGeom prst="rect">
            <a:avLst/>
          </a:prstGeom>
        </p:spPr>
      </p:pic>
      <p:sp>
        <p:nvSpPr>
          <p:cNvPr id="6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812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609600" y="8763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Decorso post – operatorio 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1219200" y="4134801"/>
            <a:ext cx="129278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it-IT" sz="2400" dirty="0"/>
              <a:t>Decorso post operatorio regolare, dimissione in I GPO</a:t>
            </a:r>
          </a:p>
          <a:p>
            <a:pPr>
              <a:lnSpc>
                <a:spcPct val="200000"/>
              </a:lnSpc>
            </a:pPr>
            <a:r>
              <a:rPr lang="it-IT" sz="2400" dirty="0"/>
              <a:t>Controlli ambulatoriali regolari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06" t="1482" r="3506" b="34074"/>
          <a:stretch/>
        </p:blipFill>
        <p:spPr>
          <a:xfrm>
            <a:off x="9906000" y="2726698"/>
            <a:ext cx="6030310" cy="5181600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2719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609600" y="8763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Esame istologico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166490"/>
            <a:ext cx="10504008" cy="6034537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2115800" y="4645150"/>
            <a:ext cx="5334000" cy="107721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3200" dirty="0"/>
              <a:t>GIC post operatorio: </a:t>
            </a:r>
            <a:r>
              <a:rPr lang="it-IT" sz="3200" dirty="0" err="1"/>
              <a:t>follow</a:t>
            </a:r>
            <a:r>
              <a:rPr lang="it-IT" sz="3200" dirty="0"/>
              <a:t> up ecografico ogni 3 mesi </a:t>
            </a:r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908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609600" y="8763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Conclusioni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6" name="CasellaDiTesto 5"/>
          <p:cNvSpPr txBox="1"/>
          <p:nvPr/>
        </p:nvSpPr>
        <p:spPr>
          <a:xfrm>
            <a:off x="1066800" y="3794657"/>
            <a:ext cx="129540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800" dirty="0"/>
              <a:t>Difficoltà nella diagnosi </a:t>
            </a:r>
            <a:r>
              <a:rPr lang="it-IT" sz="2800" dirty="0" err="1"/>
              <a:t>pre</a:t>
            </a:r>
            <a:r>
              <a:rPr lang="it-IT" sz="2800" dirty="0"/>
              <a:t>-operatoria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800" dirty="0"/>
              <a:t>Mancanza di consensus circa il margine chirurgico per garantire completezza dell’escissione e riduzione del rischio di recidiva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800" dirty="0"/>
              <a:t>Mancanza di linee guida circa il </a:t>
            </a:r>
            <a:r>
              <a:rPr lang="it-IT" sz="2800" dirty="0" err="1"/>
              <a:t>follow</a:t>
            </a:r>
            <a:r>
              <a:rPr lang="it-IT" sz="2800" dirty="0"/>
              <a:t> up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800" dirty="0"/>
              <a:t>Importanza di gestione </a:t>
            </a:r>
            <a:r>
              <a:rPr lang="it-IT" sz="2800" dirty="0" err="1"/>
              <a:t>multidiscplinare</a:t>
            </a:r>
            <a:r>
              <a:rPr lang="it-IT" sz="2800" dirty="0"/>
              <a:t> </a:t>
            </a:r>
          </a:p>
          <a:p>
            <a:pPr marL="285750" indent="-285750">
              <a:buFontTx/>
              <a:buChar char="-"/>
            </a:pPr>
            <a:endParaRPr lang="it-IT" dirty="0"/>
          </a:p>
          <a:p>
            <a:pPr marL="285750" indent="-285750">
              <a:buFontTx/>
              <a:buChar char="-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18792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3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3657600" y="2933700"/>
            <a:ext cx="11201400" cy="28956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Grazie per l’attenzione</a:t>
            </a:r>
          </a:p>
        </p:txBody>
      </p:sp>
    </p:spTree>
    <p:extLst>
      <p:ext uri="{BB962C8B-B14F-4D97-AF65-F5344CB8AC3E}">
        <p14:creationId xmlns:p14="http://schemas.microsoft.com/office/powerpoint/2010/main" val="2911552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99" y="266700"/>
            <a:ext cx="17002125" cy="2953043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565" y="8343900"/>
            <a:ext cx="10412870" cy="1329043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413DD5B0-86DE-F60E-02CA-D1B2422D01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800" y="3314700"/>
            <a:ext cx="12411559" cy="23622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46FC41CF-B151-0C64-79D1-5160C58E17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5878" y="5143500"/>
            <a:ext cx="12725402" cy="242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773</Words>
  <Application>Microsoft Macintosh PowerPoint</Application>
  <PresentationFormat>Personalizzato</PresentationFormat>
  <Paragraphs>59</Paragraphs>
  <Slides>11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7" baseType="lpstr">
      <vt:lpstr>Calibri</vt:lpstr>
      <vt:lpstr>Aptos</vt:lpstr>
      <vt:lpstr>Barlow Ultra-Bold</vt:lpstr>
      <vt:lpstr>Barlow Bold</vt:lpstr>
      <vt:lpstr>Arial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Silvia Lovesio</cp:lastModifiedBy>
  <cp:revision>27</cp:revision>
  <dcterms:created xsi:type="dcterms:W3CDTF">2006-08-16T00:00:00Z</dcterms:created>
  <dcterms:modified xsi:type="dcterms:W3CDTF">2026-01-10T17:05:25Z</dcterms:modified>
  <dc:identifier>DAG35qkUN5c</dc:identifier>
</cp:coreProperties>
</file>