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70" r:id="rId4"/>
    <p:sldId id="274" r:id="rId5"/>
    <p:sldId id="275" r:id="rId6"/>
    <p:sldId id="276" r:id="rId7"/>
    <p:sldId id="271" r:id="rId8"/>
  </p:sldIdLst>
  <p:sldSz cx="50399950" cy="28440063"/>
  <p:notesSz cx="6858000" cy="9144000"/>
  <p:embeddedFontLst>
    <p:embeddedFont>
      <p:font typeface="Arial Black" panose="020B0A04020102020204" pitchFamily="34" charset="0"/>
      <p:bold r:id="rId9"/>
    </p:embeddedFont>
    <p:embeddedFont>
      <p:font typeface="Barlow Bold" panose="020B0604020202020204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25" d="100"/>
          <a:sy n="25" d="100"/>
        </p:scale>
        <p:origin x="108" y="192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793931" y="4815488"/>
            <a:ext cx="24383139" cy="4924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it-IT" sz="8000" b="1" dirty="0">
                <a:latin typeface="Arial Black" panose="020B0A04020102020204" pitchFamily="34" charset="0"/>
              </a:rPr>
              <a:t>An </a:t>
            </a:r>
            <a:r>
              <a:rPr lang="it-IT" sz="8000" b="1" dirty="0" err="1">
                <a:latin typeface="Arial Black" panose="020B0A04020102020204" pitchFamily="34" charset="0"/>
              </a:rPr>
              <a:t>unknown</a:t>
            </a:r>
            <a:r>
              <a:rPr lang="it-IT" sz="8000" b="1" dirty="0">
                <a:latin typeface="Arial Black" panose="020B0A04020102020204" pitchFamily="34" charset="0"/>
              </a:rPr>
              <a:t> </a:t>
            </a:r>
            <a:r>
              <a:rPr lang="it-IT" sz="8000" b="1" dirty="0" err="1">
                <a:latin typeface="Arial Black" panose="020B0A04020102020204" pitchFamily="34" charset="0"/>
              </a:rPr>
              <a:t>complication</a:t>
            </a:r>
            <a:r>
              <a:rPr lang="it-IT" sz="8000" b="1" dirty="0">
                <a:latin typeface="Arial Black" panose="020B0A04020102020204" pitchFamily="34" charset="0"/>
              </a:rPr>
              <a:t> of a rare combination of </a:t>
            </a:r>
            <a:r>
              <a:rPr lang="it-IT" sz="8000" b="1" dirty="0" err="1">
                <a:latin typeface="Arial Black" panose="020B0A04020102020204" pitchFamily="34" charset="0"/>
              </a:rPr>
              <a:t>intestinal</a:t>
            </a:r>
            <a:r>
              <a:rPr lang="it-IT" sz="8000" b="1" dirty="0">
                <a:latin typeface="Arial Black" panose="020B0A04020102020204" pitchFamily="34" charset="0"/>
              </a:rPr>
              <a:t> </a:t>
            </a:r>
            <a:r>
              <a:rPr lang="it-IT" sz="8000" b="1" dirty="0" err="1">
                <a:latin typeface="Arial Black" panose="020B0A04020102020204" pitchFamily="34" charset="0"/>
              </a:rPr>
              <a:t>invagination</a:t>
            </a:r>
            <a:r>
              <a:rPr lang="it-IT" sz="8000" b="1" dirty="0">
                <a:latin typeface="Arial Black" panose="020B0A04020102020204" pitchFamily="34" charset="0"/>
              </a:rPr>
              <a:t> and </a:t>
            </a:r>
            <a:r>
              <a:rPr lang="it-IT" sz="8000" b="1" dirty="0" err="1">
                <a:latin typeface="Arial Black" panose="020B0A04020102020204" pitchFamily="34" charset="0"/>
              </a:rPr>
              <a:t>Meckel’s</a:t>
            </a:r>
            <a:r>
              <a:rPr lang="it-IT" sz="8000" b="1" dirty="0">
                <a:latin typeface="Arial Black" panose="020B0A04020102020204" pitchFamily="34" charset="0"/>
              </a:rPr>
              <a:t> </a:t>
            </a:r>
            <a:r>
              <a:rPr lang="it-IT" sz="8000" b="1" dirty="0" err="1">
                <a:latin typeface="Arial Black" panose="020B0A04020102020204" pitchFamily="34" charset="0"/>
              </a:rPr>
              <a:t>diverticulum</a:t>
            </a:r>
            <a:r>
              <a:rPr lang="it-IT" sz="8000" b="1" dirty="0">
                <a:latin typeface="Arial Black" panose="020B0A04020102020204" pitchFamily="34" charset="0"/>
              </a:rPr>
              <a:t> </a:t>
            </a:r>
            <a:r>
              <a:rPr lang="it-IT" sz="8000" b="1" dirty="0" err="1">
                <a:latin typeface="Arial Black" panose="020B0A04020102020204" pitchFamily="34" charset="0"/>
              </a:rPr>
              <a:t>invaginated</a:t>
            </a:r>
            <a:r>
              <a:rPr lang="it-IT" sz="8000" b="1" dirty="0">
                <a:latin typeface="Arial Black" panose="020B0A04020102020204" pitchFamily="34" charset="0"/>
              </a:rPr>
              <a:t> in an </a:t>
            </a:r>
            <a:r>
              <a:rPr lang="it-IT" sz="8000" b="1" dirty="0" err="1">
                <a:latin typeface="Arial Black" panose="020B0A04020102020204" pitchFamily="34" charset="0"/>
              </a:rPr>
              <a:t>adult</a:t>
            </a:r>
            <a:r>
              <a:rPr lang="it-IT" sz="8000" b="1" dirty="0">
                <a:latin typeface="Arial Black" panose="020B0A04020102020204" pitchFamily="34" charset="0"/>
              </a:rPr>
              <a:t>: A case report</a:t>
            </a:r>
            <a:endParaRPr lang="it-IT" sz="8000" dirty="0">
              <a:latin typeface="Arial Black" panose="020B0A040201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Salvatore Ragazzi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32361507" y="17728429"/>
            <a:ext cx="15837884" cy="589614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ct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ct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ct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UOC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ct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ctr">
              <a:lnSpc>
                <a:spcPts val="5520"/>
              </a:lnSpc>
            </a:pP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Guzzardi</a:t>
            </a:r>
          </a:p>
          <a:p>
            <a:pPr algn="ct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ct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Vittoria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0" y="5820039"/>
            <a:ext cx="48010113" cy="1548659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6000" b="1" dirty="0" err="1"/>
              <a:t>Invagination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</a:t>
            </a:r>
            <a:r>
              <a:rPr lang="it-IT" sz="6000" b="1" dirty="0" err="1"/>
              <a:t>defined</a:t>
            </a:r>
            <a:r>
              <a:rPr lang="it-IT" sz="6000" b="1" dirty="0"/>
              <a:t> </a:t>
            </a:r>
            <a:r>
              <a:rPr lang="it-IT" sz="6000" b="1" dirty="0" err="1"/>
              <a:t>as</a:t>
            </a:r>
            <a:r>
              <a:rPr lang="it-IT" sz="6000" b="1" dirty="0"/>
              <a:t> </a:t>
            </a:r>
            <a:r>
              <a:rPr lang="it-IT" sz="6000" b="1" dirty="0" err="1"/>
              <a:t>two</a:t>
            </a:r>
            <a:r>
              <a:rPr lang="it-IT" sz="6000" b="1" dirty="0"/>
              <a:t> consecutive </a:t>
            </a:r>
            <a:r>
              <a:rPr lang="it-IT" sz="6000" b="1" dirty="0" err="1"/>
              <a:t>segments</a:t>
            </a:r>
            <a:r>
              <a:rPr lang="it-IT" sz="6000" b="1" dirty="0"/>
              <a:t> of the </a:t>
            </a:r>
            <a:r>
              <a:rPr lang="it-IT" sz="6000" b="1" dirty="0" err="1"/>
              <a:t>gastrointestinal</a:t>
            </a:r>
            <a:r>
              <a:rPr lang="it-IT" sz="6000" b="1" dirty="0"/>
              <a:t> </a:t>
            </a:r>
            <a:r>
              <a:rPr lang="it-IT" sz="6000" b="1" dirty="0" err="1"/>
              <a:t>tract</a:t>
            </a:r>
            <a:r>
              <a:rPr lang="it-IT" sz="6000" b="1" dirty="0"/>
              <a:t> </a:t>
            </a:r>
            <a:r>
              <a:rPr lang="it-IT" sz="6000" b="1" dirty="0" err="1"/>
              <a:t>intertwining</a:t>
            </a:r>
            <a:r>
              <a:rPr lang="it-IT" sz="6000" b="1" dirty="0"/>
              <a:t> </a:t>
            </a:r>
            <a:r>
              <a:rPr lang="it-IT" sz="6000" b="1" dirty="0" err="1"/>
              <a:t>into</a:t>
            </a:r>
            <a:r>
              <a:rPr lang="it-IT" sz="6000" b="1" dirty="0"/>
              <a:t> </a:t>
            </a:r>
            <a:r>
              <a:rPr lang="it-IT" sz="6000" b="1" dirty="0" err="1"/>
              <a:t>each</a:t>
            </a:r>
            <a:r>
              <a:rPr lang="it-IT" sz="6000" b="1" dirty="0"/>
              <a:t> other (1). In </a:t>
            </a:r>
            <a:r>
              <a:rPr lang="it-IT" sz="6000" b="1" dirty="0" err="1"/>
              <a:t>children</a:t>
            </a:r>
            <a:r>
              <a:rPr lang="it-IT" sz="6000" b="1" dirty="0"/>
              <a:t>, </a:t>
            </a:r>
            <a:r>
              <a:rPr lang="it-IT" sz="6000" b="1" dirty="0" err="1"/>
              <a:t>it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the second </a:t>
            </a:r>
            <a:r>
              <a:rPr lang="it-IT" sz="6000" b="1" dirty="0" err="1"/>
              <a:t>most</a:t>
            </a:r>
            <a:r>
              <a:rPr lang="it-IT" sz="6000" b="1" dirty="0"/>
              <a:t> common cause of acute </a:t>
            </a:r>
            <a:r>
              <a:rPr lang="it-IT" sz="6000" b="1" dirty="0" err="1"/>
              <a:t>abdominal</a:t>
            </a:r>
            <a:r>
              <a:rPr lang="it-IT" sz="6000" b="1" dirty="0"/>
              <a:t> </a:t>
            </a:r>
            <a:r>
              <a:rPr lang="it-IT" sz="6000" b="1" dirty="0" err="1"/>
              <a:t>pain</a:t>
            </a:r>
            <a:r>
              <a:rPr lang="it-IT" sz="6000" b="1" dirty="0"/>
              <a:t> </a:t>
            </a:r>
            <a:r>
              <a:rPr lang="it-IT" sz="6000" b="1" dirty="0" err="1"/>
              <a:t>after</a:t>
            </a:r>
            <a:r>
              <a:rPr lang="it-IT" sz="6000" b="1" dirty="0"/>
              <a:t> acute </a:t>
            </a:r>
            <a:r>
              <a:rPr lang="it-IT" sz="6000" b="1" dirty="0" err="1"/>
              <a:t>appendicitis</a:t>
            </a:r>
            <a:r>
              <a:rPr lang="it-IT" sz="6000" b="1" dirty="0"/>
              <a:t>, </a:t>
            </a:r>
            <a:r>
              <a:rPr lang="it-IT" sz="6000" b="1" dirty="0" err="1"/>
              <a:t>while</a:t>
            </a:r>
            <a:r>
              <a:rPr lang="it-IT" sz="6000" b="1" dirty="0"/>
              <a:t> </a:t>
            </a:r>
            <a:r>
              <a:rPr lang="it-IT" sz="6000" b="1" dirty="0" err="1"/>
              <a:t>it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rare in </a:t>
            </a:r>
            <a:r>
              <a:rPr lang="it-IT" sz="6000" b="1" dirty="0" err="1"/>
              <a:t>adults</a:t>
            </a:r>
            <a:r>
              <a:rPr lang="it-IT" sz="6000" b="1" dirty="0"/>
              <a:t>. </a:t>
            </a:r>
            <a:r>
              <a:rPr lang="it-IT" sz="6000" b="1" dirty="0" err="1"/>
              <a:t>It</a:t>
            </a:r>
            <a:r>
              <a:rPr lang="it-IT" sz="6000" b="1" dirty="0"/>
              <a:t> accounts for 0.02-0.003% of </a:t>
            </a:r>
            <a:r>
              <a:rPr lang="it-IT" sz="6000" b="1" dirty="0" err="1"/>
              <a:t>all</a:t>
            </a:r>
            <a:r>
              <a:rPr lang="it-IT" sz="6000" b="1" dirty="0"/>
              <a:t> hospital </a:t>
            </a:r>
            <a:r>
              <a:rPr lang="it-IT" sz="6000" b="1" dirty="0" err="1"/>
              <a:t>admissions</a:t>
            </a:r>
            <a:r>
              <a:rPr lang="it-IT" sz="6000" b="1" dirty="0"/>
              <a:t> and for 1-3% of </a:t>
            </a:r>
            <a:r>
              <a:rPr lang="it-IT" sz="6000" b="1" dirty="0" err="1"/>
              <a:t>intestinal</a:t>
            </a:r>
            <a:r>
              <a:rPr lang="it-IT" sz="6000" b="1" dirty="0"/>
              <a:t> </a:t>
            </a:r>
            <a:r>
              <a:rPr lang="it-IT" sz="6000" b="1" dirty="0" err="1"/>
              <a:t>obstructions</a:t>
            </a:r>
            <a:r>
              <a:rPr lang="it-IT" sz="6000" b="1" dirty="0"/>
              <a:t> </a:t>
            </a:r>
            <a:r>
              <a:rPr lang="it-IT" sz="6000" b="1" dirty="0" err="1"/>
              <a:t>that</a:t>
            </a:r>
            <a:r>
              <a:rPr lang="it-IT" sz="6000" b="1" dirty="0"/>
              <a:t> </a:t>
            </a:r>
            <a:r>
              <a:rPr lang="it-IT" sz="6000" b="1" dirty="0" err="1"/>
              <a:t>require</a:t>
            </a:r>
            <a:r>
              <a:rPr lang="it-IT" sz="6000" b="1" dirty="0"/>
              <a:t> surgery . </a:t>
            </a:r>
            <a:r>
              <a:rPr lang="it-IT" sz="6000" b="1" dirty="0" err="1"/>
              <a:t>Meckel’s</a:t>
            </a:r>
            <a:r>
              <a:rPr lang="it-IT" sz="6000" b="1" dirty="0"/>
              <a:t> </a:t>
            </a:r>
            <a:r>
              <a:rPr lang="it-IT" sz="6000" b="1" dirty="0" err="1"/>
              <a:t>diverticulum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the </a:t>
            </a:r>
            <a:r>
              <a:rPr lang="it-IT" sz="6000" b="1" dirty="0" err="1"/>
              <a:t>most</a:t>
            </a:r>
            <a:r>
              <a:rPr lang="it-IT" sz="6000" b="1" dirty="0"/>
              <a:t> common </a:t>
            </a:r>
            <a:r>
              <a:rPr lang="it-IT" sz="6000" b="1" dirty="0" err="1"/>
              <a:t>congenital</a:t>
            </a:r>
            <a:r>
              <a:rPr lang="it-IT" sz="6000" b="1" dirty="0"/>
              <a:t> </a:t>
            </a:r>
            <a:r>
              <a:rPr lang="it-IT" sz="6000" b="1" dirty="0" err="1"/>
              <a:t>malformation</a:t>
            </a:r>
            <a:r>
              <a:rPr lang="it-IT" sz="6000" b="1" dirty="0"/>
              <a:t> of the </a:t>
            </a:r>
            <a:r>
              <a:rPr lang="it-IT" sz="6000" b="1" dirty="0" err="1"/>
              <a:t>gastrointestinal</a:t>
            </a:r>
            <a:r>
              <a:rPr lang="it-IT" sz="6000" b="1" dirty="0"/>
              <a:t> </a:t>
            </a:r>
            <a:r>
              <a:rPr lang="it-IT" sz="6000" b="1" dirty="0" err="1"/>
              <a:t>tract</a:t>
            </a:r>
            <a:r>
              <a:rPr lang="it-IT" sz="6000" b="1" dirty="0"/>
              <a:t> (</a:t>
            </a:r>
            <a:r>
              <a:rPr lang="it-IT" sz="6000" b="1" dirty="0" err="1"/>
              <a:t>present</a:t>
            </a:r>
            <a:r>
              <a:rPr lang="it-IT" sz="6000" b="1" dirty="0"/>
              <a:t> in 2%–4% of </a:t>
            </a:r>
            <a:r>
              <a:rPr lang="it-IT" sz="6000" b="1" dirty="0" err="1"/>
              <a:t>population</a:t>
            </a:r>
            <a:r>
              <a:rPr lang="it-IT" sz="6000" b="1" dirty="0"/>
              <a:t>) due to </a:t>
            </a:r>
            <a:r>
              <a:rPr lang="it-IT" sz="6000" b="1" dirty="0" err="1"/>
              <a:t>persistence</a:t>
            </a:r>
            <a:r>
              <a:rPr lang="it-IT" sz="6000" b="1" dirty="0"/>
              <a:t> of the </a:t>
            </a:r>
            <a:r>
              <a:rPr lang="it-IT" sz="6000" b="1" dirty="0" err="1"/>
              <a:t>congenital</a:t>
            </a:r>
            <a:r>
              <a:rPr lang="it-IT" sz="6000" b="1" dirty="0"/>
              <a:t> vitello-</a:t>
            </a:r>
            <a:r>
              <a:rPr lang="it-IT" sz="6000" b="1" dirty="0" err="1"/>
              <a:t>intestinal</a:t>
            </a:r>
            <a:r>
              <a:rPr lang="it-IT" sz="6000" b="1" dirty="0"/>
              <a:t> </a:t>
            </a:r>
            <a:r>
              <a:rPr lang="it-IT" sz="6000" b="1" dirty="0" err="1"/>
              <a:t>duct</a:t>
            </a:r>
            <a:r>
              <a:rPr lang="it-IT" sz="6000" b="1" dirty="0"/>
              <a:t>. </a:t>
            </a:r>
            <a:r>
              <a:rPr lang="it-IT" sz="6000" b="1" dirty="0" err="1"/>
              <a:t>Invagination</a:t>
            </a:r>
            <a:r>
              <a:rPr lang="it-IT" sz="6000" b="1" dirty="0"/>
              <a:t> </a:t>
            </a:r>
            <a:r>
              <a:rPr lang="it-IT" sz="6000" b="1" dirty="0" err="1"/>
              <a:t>remains</a:t>
            </a:r>
            <a:r>
              <a:rPr lang="it-IT" sz="6000" b="1" dirty="0"/>
              <a:t> a rare condition in </a:t>
            </a:r>
            <a:r>
              <a:rPr lang="it-IT" sz="6000" b="1" dirty="0" err="1"/>
              <a:t>adults</a:t>
            </a:r>
            <a:r>
              <a:rPr lang="it-IT" sz="6000" b="1" dirty="0"/>
              <a:t>, </a:t>
            </a:r>
            <a:r>
              <a:rPr lang="it-IT" sz="6000" b="1" dirty="0" err="1"/>
              <a:t>representing</a:t>
            </a:r>
            <a:r>
              <a:rPr lang="it-IT" sz="6000" b="1" dirty="0"/>
              <a:t> 1% –3% of </a:t>
            </a:r>
            <a:r>
              <a:rPr lang="it-IT" sz="6000" b="1" dirty="0" err="1"/>
              <a:t>bowel</a:t>
            </a:r>
            <a:r>
              <a:rPr lang="it-IT" sz="6000" b="1" dirty="0"/>
              <a:t> </a:t>
            </a:r>
            <a:r>
              <a:rPr lang="it-IT" sz="6000" b="1" dirty="0" err="1"/>
              <a:t>obstructions</a:t>
            </a:r>
            <a:r>
              <a:rPr lang="it-IT" sz="6000" b="1" dirty="0"/>
              <a:t> and </a:t>
            </a:r>
            <a:r>
              <a:rPr lang="it-IT" sz="6000" b="1" dirty="0" err="1"/>
              <a:t>it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a </a:t>
            </a:r>
            <a:r>
              <a:rPr lang="it-IT" sz="6000" b="1" dirty="0" err="1"/>
              <a:t>different</a:t>
            </a:r>
            <a:r>
              <a:rPr lang="it-IT" sz="6000" b="1" dirty="0"/>
              <a:t> </a:t>
            </a:r>
            <a:r>
              <a:rPr lang="it-IT" sz="6000" b="1" dirty="0" err="1"/>
              <a:t>entity</a:t>
            </a:r>
            <a:r>
              <a:rPr lang="it-IT" sz="6000" b="1" dirty="0"/>
              <a:t> in </a:t>
            </a:r>
            <a:r>
              <a:rPr lang="it-IT" sz="6000" b="1" dirty="0" err="1"/>
              <a:t>adults</a:t>
            </a:r>
            <a:r>
              <a:rPr lang="it-IT" sz="6000" b="1" dirty="0"/>
              <a:t> </a:t>
            </a:r>
            <a:r>
              <a:rPr lang="it-IT" sz="6000" b="1" dirty="0" err="1"/>
              <a:t>than</a:t>
            </a:r>
            <a:r>
              <a:rPr lang="it-IT" sz="6000" b="1" dirty="0"/>
              <a:t> in </a:t>
            </a:r>
            <a:r>
              <a:rPr lang="it-IT" sz="6000" b="1" dirty="0" err="1"/>
              <a:t>children</a:t>
            </a:r>
            <a:r>
              <a:rPr lang="it-IT" sz="6000" b="1" dirty="0"/>
              <a:t>.</a:t>
            </a:r>
            <a:r>
              <a:rPr lang="it-IT" sz="6000" dirty="0"/>
              <a:t> </a:t>
            </a:r>
            <a:r>
              <a:rPr lang="it-IT" sz="6000" b="1" dirty="0" err="1"/>
              <a:t>It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the </a:t>
            </a:r>
            <a:r>
              <a:rPr lang="it-IT" sz="6000" b="1" dirty="0" err="1"/>
              <a:t>most</a:t>
            </a:r>
            <a:r>
              <a:rPr lang="it-IT" sz="6000" b="1" dirty="0"/>
              <a:t> common </a:t>
            </a:r>
            <a:r>
              <a:rPr lang="it-IT" sz="6000" b="1" dirty="0" err="1"/>
              <a:t>congenital</a:t>
            </a:r>
            <a:r>
              <a:rPr lang="it-IT" sz="6000" b="1" dirty="0"/>
              <a:t> </a:t>
            </a:r>
            <a:r>
              <a:rPr lang="it-IT" sz="6000" b="1" dirty="0" err="1"/>
              <a:t>anomaly</a:t>
            </a:r>
            <a:r>
              <a:rPr lang="it-IT" sz="6000" b="1" dirty="0"/>
              <a:t> of the </a:t>
            </a:r>
            <a:r>
              <a:rPr lang="it-IT" sz="6000" b="1" dirty="0" err="1"/>
              <a:t>gastrointestinal</a:t>
            </a:r>
            <a:r>
              <a:rPr lang="it-IT" sz="6000" b="1" dirty="0"/>
              <a:t> system, with a rate of 1-3%. </a:t>
            </a:r>
            <a:r>
              <a:rPr lang="it-IT" sz="6000" b="1" dirty="0" err="1"/>
              <a:t>It</a:t>
            </a:r>
            <a:r>
              <a:rPr lang="it-IT" sz="6000" b="1" dirty="0"/>
              <a:t> </a:t>
            </a:r>
            <a:r>
              <a:rPr lang="it-IT" sz="6000" b="1" dirty="0" err="1"/>
              <a:t>was</a:t>
            </a:r>
            <a:r>
              <a:rPr lang="it-IT" sz="6000" b="1" dirty="0"/>
              <a:t> first </a:t>
            </a:r>
            <a:r>
              <a:rPr lang="it-IT" sz="6000" b="1" dirty="0" err="1"/>
              <a:t>described</a:t>
            </a:r>
            <a:r>
              <a:rPr lang="it-IT" sz="6000" b="1" dirty="0"/>
              <a:t> by </a:t>
            </a:r>
            <a:r>
              <a:rPr lang="it-IT" sz="6000" b="1" dirty="0" err="1"/>
              <a:t>Fabricus</a:t>
            </a:r>
            <a:r>
              <a:rPr lang="it-IT" sz="6000" b="1" dirty="0"/>
              <a:t> </a:t>
            </a:r>
            <a:r>
              <a:rPr lang="it-IT" sz="6000" b="1" dirty="0" err="1"/>
              <a:t>Hildamus</a:t>
            </a:r>
            <a:r>
              <a:rPr lang="it-IT" sz="6000" b="1" dirty="0"/>
              <a:t> in 1598, and </a:t>
            </a:r>
            <a:r>
              <a:rPr lang="it-IT" sz="6000" b="1" dirty="0" err="1"/>
              <a:t>was</a:t>
            </a:r>
            <a:r>
              <a:rPr lang="it-IT" sz="6000" b="1" dirty="0"/>
              <a:t> </a:t>
            </a:r>
            <a:r>
              <a:rPr lang="it-IT" sz="6000" b="1" dirty="0" err="1"/>
              <a:t>defined</a:t>
            </a:r>
            <a:r>
              <a:rPr lang="it-IT" sz="6000" b="1" dirty="0"/>
              <a:t> </a:t>
            </a:r>
            <a:r>
              <a:rPr lang="it-IT" sz="6000" b="1" dirty="0" err="1"/>
              <a:t>embryologically</a:t>
            </a:r>
            <a:r>
              <a:rPr lang="it-IT" sz="6000" b="1" dirty="0"/>
              <a:t> by the </a:t>
            </a:r>
            <a:r>
              <a:rPr lang="it-IT" sz="6000" b="1" dirty="0" err="1"/>
              <a:t>German</a:t>
            </a:r>
            <a:r>
              <a:rPr lang="it-IT" sz="6000" b="1" dirty="0"/>
              <a:t> </a:t>
            </a:r>
            <a:r>
              <a:rPr lang="it-IT" sz="6000" b="1" dirty="0" err="1"/>
              <a:t>anatomist</a:t>
            </a:r>
            <a:r>
              <a:rPr lang="it-IT" sz="6000" b="1" dirty="0"/>
              <a:t> Johann Friedrich Meckel in 1809 . </a:t>
            </a:r>
            <a:r>
              <a:rPr lang="it-IT" sz="6000" b="1" dirty="0" err="1"/>
              <a:t>Most</a:t>
            </a:r>
            <a:r>
              <a:rPr lang="it-IT" sz="6000" b="1" dirty="0"/>
              <a:t> of </a:t>
            </a:r>
            <a:r>
              <a:rPr lang="it-IT" sz="6000" b="1" dirty="0" err="1"/>
              <a:t>them</a:t>
            </a:r>
            <a:r>
              <a:rPr lang="it-IT" sz="6000" b="1" dirty="0"/>
              <a:t> are </a:t>
            </a:r>
            <a:r>
              <a:rPr lang="it-IT" sz="6000" b="1" dirty="0" err="1"/>
              <a:t>asymptomatic</a:t>
            </a:r>
            <a:r>
              <a:rPr lang="it-IT" sz="6000" b="1" dirty="0"/>
              <a:t>; </a:t>
            </a:r>
            <a:r>
              <a:rPr lang="it-IT" sz="6000" b="1" dirty="0" err="1"/>
              <a:t>they</a:t>
            </a:r>
            <a:r>
              <a:rPr lang="it-IT" sz="6000" b="1" dirty="0"/>
              <a:t> are </a:t>
            </a:r>
            <a:r>
              <a:rPr lang="it-IT" sz="6000" b="1" dirty="0" err="1"/>
              <a:t>recognized</a:t>
            </a:r>
            <a:r>
              <a:rPr lang="it-IT" sz="6000" b="1" dirty="0"/>
              <a:t> </a:t>
            </a:r>
            <a:r>
              <a:rPr lang="it-IT" sz="6000" b="1" dirty="0" err="1"/>
              <a:t>when</a:t>
            </a:r>
            <a:r>
              <a:rPr lang="it-IT" sz="6000" b="1" dirty="0"/>
              <a:t> </a:t>
            </a:r>
            <a:r>
              <a:rPr lang="it-IT" sz="6000" b="1" dirty="0" err="1"/>
              <a:t>they</a:t>
            </a:r>
            <a:r>
              <a:rPr lang="it-IT" sz="6000" b="1" dirty="0"/>
              <a:t> complicate, and can </a:t>
            </a:r>
            <a:r>
              <a:rPr lang="it-IT" sz="6000" b="1" dirty="0" err="1"/>
              <a:t>present</a:t>
            </a:r>
            <a:r>
              <a:rPr lang="it-IT" sz="6000" b="1" dirty="0"/>
              <a:t> with </a:t>
            </a:r>
            <a:r>
              <a:rPr lang="it-IT" sz="6000" b="1" dirty="0" err="1"/>
              <a:t>diverticulitis</a:t>
            </a:r>
            <a:r>
              <a:rPr lang="it-IT" sz="6000" b="1" dirty="0"/>
              <a:t>, </a:t>
            </a:r>
            <a:r>
              <a:rPr lang="it-IT" sz="6000" b="1" dirty="0" err="1"/>
              <a:t>gastrointestinal</a:t>
            </a:r>
            <a:r>
              <a:rPr lang="it-IT" sz="6000" b="1" dirty="0"/>
              <a:t> </a:t>
            </a:r>
            <a:r>
              <a:rPr lang="it-IT" sz="6000" b="1" dirty="0" err="1"/>
              <a:t>bleeding</a:t>
            </a:r>
            <a:r>
              <a:rPr lang="it-IT" sz="6000" b="1" dirty="0"/>
              <a:t>, </a:t>
            </a:r>
            <a:r>
              <a:rPr lang="it-IT" sz="6000" b="1" dirty="0" err="1"/>
              <a:t>intestinal</a:t>
            </a:r>
            <a:r>
              <a:rPr lang="it-IT" sz="6000" b="1" dirty="0"/>
              <a:t> </a:t>
            </a:r>
            <a:r>
              <a:rPr lang="it-IT" sz="6000" b="1" dirty="0" err="1"/>
              <a:t>obstruction</a:t>
            </a:r>
            <a:r>
              <a:rPr lang="it-IT" sz="6000" b="1" dirty="0"/>
              <a:t>, </a:t>
            </a:r>
            <a:r>
              <a:rPr lang="it-IT" sz="6000" b="1" dirty="0" err="1"/>
              <a:t>perforation</a:t>
            </a:r>
            <a:r>
              <a:rPr lang="it-IT" sz="6000" b="1" dirty="0"/>
              <a:t>, or </a:t>
            </a:r>
            <a:r>
              <a:rPr lang="it-IT" sz="6000" b="1" dirty="0" err="1"/>
              <a:t>invagination</a:t>
            </a:r>
            <a:r>
              <a:rPr lang="it-IT" sz="6000" b="1" dirty="0"/>
              <a:t>. </a:t>
            </a:r>
            <a:r>
              <a:rPr lang="it-IT" sz="6000" b="1" dirty="0" err="1"/>
              <a:t>It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a </a:t>
            </a:r>
            <a:r>
              <a:rPr lang="it-IT" sz="6000" b="1" dirty="0" err="1"/>
              <a:t>true</a:t>
            </a:r>
            <a:r>
              <a:rPr lang="it-IT" sz="6000" b="1" dirty="0"/>
              <a:t> </a:t>
            </a:r>
            <a:r>
              <a:rPr lang="it-IT" sz="6000" b="1" dirty="0" err="1"/>
              <a:t>diverticulum</a:t>
            </a:r>
            <a:r>
              <a:rPr lang="it-IT" sz="6000" b="1" dirty="0"/>
              <a:t>, </a:t>
            </a:r>
            <a:r>
              <a:rPr lang="it-IT" sz="6000" b="1" dirty="0" err="1"/>
              <a:t>typically</a:t>
            </a:r>
            <a:r>
              <a:rPr lang="it-IT" sz="6000" b="1" dirty="0"/>
              <a:t> </a:t>
            </a:r>
            <a:r>
              <a:rPr lang="it-IT" sz="6000" b="1" dirty="0" err="1"/>
              <a:t>located</a:t>
            </a:r>
            <a:r>
              <a:rPr lang="it-IT" sz="6000" b="1" dirty="0"/>
              <a:t> on anti-</a:t>
            </a:r>
            <a:r>
              <a:rPr lang="it-IT" sz="6000" b="1" dirty="0" err="1"/>
              <a:t>mesenteric</a:t>
            </a:r>
            <a:r>
              <a:rPr lang="it-IT" sz="6000" b="1" dirty="0"/>
              <a:t> border, and </a:t>
            </a:r>
            <a:r>
              <a:rPr lang="it-IT" sz="6000" b="1" dirty="0" err="1"/>
              <a:t>contains</a:t>
            </a:r>
            <a:r>
              <a:rPr lang="it-IT" sz="6000" b="1" dirty="0"/>
              <a:t> </a:t>
            </a:r>
            <a:r>
              <a:rPr lang="it-IT" sz="6000" b="1" dirty="0" err="1"/>
              <a:t>all</a:t>
            </a:r>
            <a:r>
              <a:rPr lang="it-IT" sz="6000" b="1" dirty="0"/>
              <a:t> </a:t>
            </a:r>
            <a:r>
              <a:rPr lang="it-IT" sz="6000" b="1" dirty="0" err="1"/>
              <a:t>three</a:t>
            </a:r>
            <a:r>
              <a:rPr lang="it-IT" sz="6000" b="1" dirty="0"/>
              <a:t> </a:t>
            </a:r>
            <a:r>
              <a:rPr lang="it-IT" sz="6000" b="1" dirty="0" err="1"/>
              <a:t>coats</a:t>
            </a:r>
            <a:r>
              <a:rPr lang="it-IT" sz="6000" b="1" dirty="0"/>
              <a:t> of </a:t>
            </a:r>
            <a:r>
              <a:rPr lang="it-IT" sz="6000" b="1" dirty="0" err="1"/>
              <a:t>intestinal</a:t>
            </a:r>
            <a:r>
              <a:rPr lang="it-IT" sz="6000" b="1" dirty="0"/>
              <a:t> wall with </a:t>
            </a:r>
            <a:r>
              <a:rPr lang="it-IT" sz="6000" b="1" dirty="0" err="1"/>
              <a:t>its</a:t>
            </a:r>
            <a:r>
              <a:rPr lang="it-IT" sz="6000" b="1" dirty="0"/>
              <a:t> separate </a:t>
            </a:r>
            <a:r>
              <a:rPr lang="it-IT" sz="6000" b="1" dirty="0" err="1"/>
              <a:t>blood</a:t>
            </a:r>
            <a:r>
              <a:rPr lang="it-IT" sz="6000" b="1" dirty="0"/>
              <a:t> supply from the vitelline </a:t>
            </a:r>
            <a:r>
              <a:rPr lang="it-IT" sz="6000" b="1" dirty="0" err="1"/>
              <a:t>artery</a:t>
            </a:r>
            <a:r>
              <a:rPr lang="it-IT" sz="6000" b="1" dirty="0"/>
              <a:t>. </a:t>
            </a:r>
            <a:r>
              <a:rPr lang="it-IT" sz="6000" b="1" dirty="0" err="1"/>
              <a:t>This</a:t>
            </a:r>
            <a:r>
              <a:rPr lang="it-IT" sz="6000" b="1" dirty="0"/>
              <a:t> case </a:t>
            </a:r>
            <a:r>
              <a:rPr lang="it-IT" sz="6000" b="1" dirty="0" err="1"/>
              <a:t>demonstrates</a:t>
            </a:r>
            <a:r>
              <a:rPr lang="it-IT" sz="6000" b="1" dirty="0"/>
              <a:t> the utility of </a:t>
            </a:r>
            <a:r>
              <a:rPr lang="it-IT" sz="6000" b="1" dirty="0" err="1"/>
              <a:t>laparacopy</a:t>
            </a:r>
            <a:r>
              <a:rPr lang="it-IT" sz="6000" b="1" dirty="0"/>
              <a:t> in </a:t>
            </a:r>
            <a:r>
              <a:rPr lang="it-IT" sz="6000" b="1" dirty="0" err="1"/>
              <a:t>diagnosing</a:t>
            </a:r>
            <a:r>
              <a:rPr lang="it-IT" sz="6000" b="1" dirty="0"/>
              <a:t> an </a:t>
            </a:r>
            <a:r>
              <a:rPr lang="it-IT" sz="6000" b="1" dirty="0" err="1"/>
              <a:t>intussusception</a:t>
            </a:r>
            <a:r>
              <a:rPr lang="it-IT" sz="6000" b="1" dirty="0"/>
              <a:t> of the </a:t>
            </a:r>
            <a:r>
              <a:rPr lang="it-IT" sz="6000" b="1" dirty="0" err="1"/>
              <a:t>Meckel’s</a:t>
            </a:r>
            <a:r>
              <a:rPr lang="it-IT" sz="6000" b="1" dirty="0"/>
              <a:t> </a:t>
            </a:r>
            <a:r>
              <a:rPr lang="it-IT" sz="6000" b="1" dirty="0" err="1"/>
              <a:t>diverticulum</a:t>
            </a:r>
            <a:r>
              <a:rPr lang="it-IT" sz="6000" b="1" dirty="0"/>
              <a:t>. </a:t>
            </a:r>
            <a:r>
              <a:rPr lang="it-IT" sz="6000" b="1" dirty="0" err="1"/>
              <a:t>We</a:t>
            </a:r>
            <a:r>
              <a:rPr lang="it-IT" sz="6000" b="1" dirty="0"/>
              <a:t> wish to </a:t>
            </a:r>
            <a:r>
              <a:rPr lang="it-IT" sz="6000" b="1" dirty="0" err="1"/>
              <a:t>present</a:t>
            </a:r>
            <a:r>
              <a:rPr lang="it-IT" sz="6000" b="1" dirty="0"/>
              <a:t> </a:t>
            </a:r>
            <a:r>
              <a:rPr lang="it-IT" sz="6000" b="1" dirty="0" err="1"/>
              <a:t>this</a:t>
            </a:r>
            <a:r>
              <a:rPr lang="it-IT" sz="6000" b="1" dirty="0"/>
              <a:t> </a:t>
            </a:r>
            <a:r>
              <a:rPr lang="it-IT" sz="6000" b="1" dirty="0" err="1"/>
              <a:t>extremely</a:t>
            </a:r>
            <a:r>
              <a:rPr lang="it-IT" sz="6000" b="1" dirty="0"/>
              <a:t> rare case of </a:t>
            </a:r>
            <a:r>
              <a:rPr lang="it-IT" sz="6000" b="1" dirty="0" err="1"/>
              <a:t>intestinal</a:t>
            </a:r>
            <a:r>
              <a:rPr lang="it-IT" sz="6000" b="1" dirty="0"/>
              <a:t> </a:t>
            </a:r>
            <a:r>
              <a:rPr lang="it-IT" sz="6000" b="1" dirty="0" err="1"/>
              <a:t>invagination</a:t>
            </a:r>
            <a:r>
              <a:rPr lang="it-IT" sz="6000" b="1" dirty="0"/>
              <a:t> and Meckel ‘s </a:t>
            </a:r>
            <a:r>
              <a:rPr lang="it-IT" sz="6000" b="1" dirty="0" err="1"/>
              <a:t>diverticulum</a:t>
            </a:r>
            <a:r>
              <a:rPr lang="it-IT" sz="6000" b="1" dirty="0"/>
              <a:t> </a:t>
            </a:r>
            <a:r>
              <a:rPr lang="it-IT" sz="6000" b="1" dirty="0" err="1"/>
              <a:t>invaginated</a:t>
            </a:r>
            <a:r>
              <a:rPr lang="it-IT" sz="6000" b="1" dirty="0"/>
              <a:t>, </a:t>
            </a:r>
            <a:r>
              <a:rPr lang="it-IT" sz="6000" b="1" dirty="0" err="1"/>
              <a:t>which</a:t>
            </a:r>
            <a:r>
              <a:rPr lang="it-IT" sz="6000" b="1" dirty="0"/>
              <a:t> </a:t>
            </a:r>
            <a:r>
              <a:rPr lang="it-IT" sz="6000" b="1" dirty="0" err="1"/>
              <a:t>is</a:t>
            </a:r>
            <a:r>
              <a:rPr lang="it-IT" sz="6000" b="1" dirty="0"/>
              <a:t> the first one </a:t>
            </a:r>
            <a:r>
              <a:rPr lang="it-IT" sz="6000" b="1" dirty="0" err="1"/>
              <a:t>that</a:t>
            </a:r>
            <a:r>
              <a:rPr lang="it-IT" sz="6000" b="1" dirty="0"/>
              <a:t> </a:t>
            </a:r>
            <a:r>
              <a:rPr lang="it-IT" sz="6000" b="1" dirty="0" err="1"/>
              <a:t>we</a:t>
            </a:r>
            <a:r>
              <a:rPr lang="it-IT" sz="6000" b="1" dirty="0"/>
              <a:t> </a:t>
            </a:r>
            <a:r>
              <a:rPr lang="it-IT" sz="6000" b="1" dirty="0" err="1"/>
              <a:t>have</a:t>
            </a:r>
            <a:r>
              <a:rPr lang="it-IT" sz="6000" b="1" dirty="0"/>
              <a:t> </a:t>
            </a:r>
            <a:r>
              <a:rPr lang="it-IT" sz="6000" b="1" dirty="0" err="1"/>
              <a:t>encountered</a:t>
            </a:r>
            <a:r>
              <a:rPr lang="it-IT" sz="6000" b="1" dirty="0"/>
              <a:t> in </a:t>
            </a:r>
            <a:r>
              <a:rPr lang="it-IT" sz="6000" b="1" dirty="0" err="1"/>
              <a:t>our</a:t>
            </a:r>
            <a:r>
              <a:rPr lang="it-IT" sz="6000" b="1" dirty="0"/>
              <a:t> </a:t>
            </a:r>
            <a:r>
              <a:rPr lang="it-IT" sz="6000" b="1" dirty="0" err="1"/>
              <a:t>practise</a:t>
            </a:r>
            <a:r>
              <a:rPr lang="it-IT" sz="6000" b="1" dirty="0"/>
              <a:t>, </a:t>
            </a:r>
            <a:r>
              <a:rPr lang="it-IT" sz="6000" b="1" dirty="0" err="1"/>
              <a:t>along</a:t>
            </a:r>
            <a:r>
              <a:rPr lang="it-IT" sz="6000" b="1" dirty="0"/>
              <a:t> with the </a:t>
            </a:r>
            <a:r>
              <a:rPr lang="it-IT" sz="6000" b="1" dirty="0" err="1"/>
              <a:t>accompanying</a:t>
            </a:r>
            <a:r>
              <a:rPr lang="it-IT" sz="6000" b="1" dirty="0"/>
              <a:t> </a:t>
            </a:r>
            <a:r>
              <a:rPr lang="it-IT" sz="6000" b="1" dirty="0" err="1"/>
              <a:t>diagnostic</a:t>
            </a:r>
            <a:r>
              <a:rPr lang="it-IT" sz="6000" b="1" dirty="0"/>
              <a:t> and </a:t>
            </a:r>
            <a:r>
              <a:rPr lang="it-IT" sz="6000" b="1" dirty="0" err="1"/>
              <a:t>therapeutic</a:t>
            </a:r>
            <a:r>
              <a:rPr lang="it-IT" sz="6000" b="1" dirty="0"/>
              <a:t> issues and a review of the literature.</a:t>
            </a:r>
            <a:endParaRPr lang="it-IT" sz="6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25927" y="2457054"/>
            <a:ext cx="36539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7200" b="1" dirty="0" err="1">
                <a:latin typeface="Arial Black" panose="020B0A04020102020204" pitchFamily="34" charset="0"/>
              </a:rPr>
              <a:t>Introduction</a:t>
            </a:r>
            <a:r>
              <a:rPr lang="it-IT" b="1" dirty="0"/>
              <a:t> </a:t>
            </a:r>
            <a:endParaRPr lang="it-IT" dirty="0"/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6A4C1C0F-CC4D-4271-83AC-CF0D5DE04DAA}"/>
              </a:ext>
            </a:extLst>
          </p:cNvPr>
          <p:cNvSpPr/>
          <p:nvPr/>
        </p:nvSpPr>
        <p:spPr>
          <a:xfrm>
            <a:off x="20932775" y="2256631"/>
            <a:ext cx="12725400" cy="1350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8000" b="1" dirty="0">
                <a:latin typeface="Arial Black" panose="020B0A04020102020204" pitchFamily="34" charset="0"/>
                <a:ea typeface="Calibri" panose="020F0502020204030204" pitchFamily="34" charset="0"/>
                <a:cs typeface="NewCenturySchlbkTR-Bold"/>
              </a:rPr>
              <a:t>Presentation</a:t>
            </a:r>
            <a:r>
              <a:rPr lang="it-IT" sz="8000" b="1" dirty="0">
                <a:latin typeface="Arial Black" panose="020B0A04020102020204" pitchFamily="34" charset="0"/>
                <a:ea typeface="Calibri" panose="020F0502020204030204" pitchFamily="34" charset="0"/>
                <a:cs typeface="GulliverBL"/>
              </a:rPr>
              <a:t> </a:t>
            </a:r>
            <a:r>
              <a:rPr lang="it-IT" sz="8000" b="1" dirty="0">
                <a:latin typeface="Arial Black" panose="020B0A04020102020204" pitchFamily="34" charset="0"/>
                <a:ea typeface="Calibri" panose="020F0502020204030204" pitchFamily="34" charset="0"/>
                <a:cs typeface="NewCenturySchlbkTR-Bold"/>
              </a:rPr>
              <a:t>of case</a:t>
            </a:r>
            <a:endParaRPr lang="it-IT" sz="80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DFF6931-A26A-4C44-8C92-785CE2A37721}"/>
              </a:ext>
            </a:extLst>
          </p:cNvPr>
          <p:cNvSpPr/>
          <p:nvPr/>
        </p:nvSpPr>
        <p:spPr>
          <a:xfrm>
            <a:off x="4397375" y="4466431"/>
            <a:ext cx="43205400" cy="13617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report the case of a 23-year-old man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who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was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admitted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to the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emergency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room due to a diffuse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abdominal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pain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. 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had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crampy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abdominal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pain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with food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vomiting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,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without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fever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.</a:t>
            </a:r>
            <a:r>
              <a:rPr lang="it-IT" sz="3600" dirty="0">
                <a:latin typeface="NewCenturySchlbkTR-Roman"/>
                <a:cs typeface="NewCenturySchlbkTR-Roman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Abdominal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distension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,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pain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in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mesogastrium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,right lower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quadrant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tenderness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and rebound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were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present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on the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examination.There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was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no gas or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feces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discharge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in</a:t>
            </a:r>
            <a:r>
              <a:rPr lang="it-IT" sz="3600" dirty="0">
                <a:latin typeface="NewCenturySchlbkTR-Roman"/>
                <a:cs typeface="NewCenturySchlbkTR-Roman"/>
              </a:rPr>
              <a:t> 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the last 24 hours.</a:t>
            </a:r>
            <a:r>
              <a:rPr lang="it-IT" sz="4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In the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anamnesis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reported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surgery for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hypertrophic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pyloric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stenosis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the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age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of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two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months .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There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was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gas-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liquid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level on the direct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abdominal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radiography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with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ileal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distension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.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Laboratory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findings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showed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: white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blood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cell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count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17100 mm3,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hemoglobin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13.7 g/dl,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hematocrit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42.8%, and C-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reactive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protein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(CRP) &lt; 2.90 mg/L. An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abdominal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ultrasonography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(USG)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revealed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a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thick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,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telescoping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long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intestinal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segment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with severe edema and no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vascularization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,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located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in the right lower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quadrant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with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fluid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dilation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of the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intestinal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loops upstream.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It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was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thought the mass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might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be a result of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invagination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.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Abdominal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computerized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tomography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(CT)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scan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showed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“ in the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pelvic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area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there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is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a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predominantly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fluid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distention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of an </a:t>
            </a:r>
            <a:r>
              <a:rPr lang="it-IT" sz="5400" b="1" dirty="0" err="1">
                <a:latin typeface="NewCenturySchlbkTR-Bold"/>
                <a:ea typeface="Calibri" panose="020F0502020204030204" pitchFamily="34" charset="0"/>
                <a:cs typeface="NewCenturySchlbkTR-Bold"/>
              </a:rPr>
              <a:t>ileal</a:t>
            </a:r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loop in the </a:t>
            </a:r>
            <a:r>
              <a:rPr lang="it-IT" b="1" dirty="0" err="1"/>
              <a:t>bladder</a:t>
            </a:r>
            <a:r>
              <a:rPr lang="it-IT" b="1" dirty="0"/>
              <a:t> area in </a:t>
            </a:r>
            <a:r>
              <a:rPr lang="it-IT" b="1" dirty="0" err="1"/>
              <a:t>which</a:t>
            </a:r>
            <a:r>
              <a:rPr lang="it-IT" b="1" dirty="0"/>
              <a:t> some gas-</a:t>
            </a:r>
            <a:r>
              <a:rPr lang="it-IT" b="1" dirty="0" err="1"/>
              <a:t>liquid</a:t>
            </a:r>
            <a:r>
              <a:rPr lang="it-IT" b="1" dirty="0"/>
              <a:t> levels are </a:t>
            </a:r>
            <a:r>
              <a:rPr lang="it-IT" b="1" dirty="0" err="1"/>
              <a:t>appreciated</a:t>
            </a:r>
            <a:r>
              <a:rPr lang="it-IT" b="1" dirty="0"/>
              <a:t> and </a:t>
            </a:r>
            <a:r>
              <a:rPr lang="it-IT" b="1" dirty="0" err="1"/>
              <a:t>which</a:t>
            </a:r>
            <a:r>
              <a:rPr lang="it-IT" b="1" dirty="0"/>
              <a:t>, for a stretch of </a:t>
            </a:r>
            <a:r>
              <a:rPr lang="it-IT" b="1" dirty="0" err="1"/>
              <a:t>about</a:t>
            </a:r>
            <a:r>
              <a:rPr lang="it-IT" b="1" dirty="0"/>
              <a:t> 15cm, shows </a:t>
            </a:r>
            <a:r>
              <a:rPr lang="it-IT" b="1" dirty="0" err="1"/>
              <a:t>thickened</a:t>
            </a:r>
            <a:r>
              <a:rPr lang="it-IT" b="1" dirty="0"/>
              <a:t> walls and, in the right </a:t>
            </a:r>
            <a:r>
              <a:rPr lang="it-IT" b="1" dirty="0" err="1"/>
              <a:t>iliac</a:t>
            </a:r>
            <a:r>
              <a:rPr lang="it-IT" b="1" dirty="0"/>
              <a:t> fossa, </a:t>
            </a:r>
            <a:r>
              <a:rPr lang="it-IT" b="1" dirty="0" err="1"/>
              <a:t>this</a:t>
            </a:r>
            <a:r>
              <a:rPr lang="it-IT" b="1" dirty="0"/>
              <a:t> loop shows a " target "and with double border image and </a:t>
            </a:r>
            <a:r>
              <a:rPr lang="it-IT" b="1" dirty="0" err="1"/>
              <a:t>twisted</a:t>
            </a:r>
            <a:r>
              <a:rPr lang="it-IT" b="1" dirty="0"/>
              <a:t> aspect of </a:t>
            </a:r>
            <a:r>
              <a:rPr lang="it-IT" b="1" dirty="0" err="1"/>
              <a:t>its</a:t>
            </a:r>
            <a:r>
              <a:rPr lang="it-IT" b="1" dirty="0"/>
              <a:t> </a:t>
            </a:r>
            <a:r>
              <a:rPr lang="it-IT" b="1" dirty="0" err="1"/>
              <a:t>meso</a:t>
            </a:r>
            <a:r>
              <a:rPr lang="it-IT" b="1" dirty="0"/>
              <a:t> : </a:t>
            </a:r>
            <a:r>
              <a:rPr lang="it-IT" b="1" dirty="0" err="1"/>
              <a:t>ileal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”.</a:t>
            </a:r>
            <a:r>
              <a:rPr lang="it-IT" dirty="0"/>
              <a:t> </a:t>
            </a:r>
            <a:r>
              <a:rPr lang="it-IT" b="1" dirty="0" err="1"/>
              <a:t>As</a:t>
            </a:r>
            <a:r>
              <a:rPr lang="it-IT" b="1" dirty="0"/>
              <a:t> the patient </a:t>
            </a:r>
            <a:r>
              <a:rPr lang="it-IT" b="1" dirty="0" err="1"/>
              <a:t>had</a:t>
            </a:r>
            <a:r>
              <a:rPr lang="it-IT" b="1" dirty="0"/>
              <a:t> </a:t>
            </a:r>
            <a:r>
              <a:rPr lang="it-IT" b="1" dirty="0" err="1"/>
              <a:t>extensive</a:t>
            </a:r>
            <a:r>
              <a:rPr lang="it-IT" b="1" dirty="0"/>
              <a:t> </a:t>
            </a:r>
            <a:r>
              <a:rPr lang="it-IT" b="1" dirty="0" err="1"/>
              <a:t>peritonitis</a:t>
            </a:r>
            <a:r>
              <a:rPr lang="it-IT" b="1" dirty="0"/>
              <a:t> </a:t>
            </a:r>
            <a:r>
              <a:rPr lang="it-IT" b="1" dirty="0" err="1"/>
              <a:t>findings</a:t>
            </a:r>
            <a:r>
              <a:rPr lang="it-IT" b="1" dirty="0"/>
              <a:t>, with the </a:t>
            </a:r>
            <a:r>
              <a:rPr lang="it-IT" b="1" dirty="0" err="1"/>
              <a:t>pre-diagnosis</a:t>
            </a:r>
            <a:r>
              <a:rPr lang="it-IT" b="1" dirty="0"/>
              <a:t> of </a:t>
            </a:r>
            <a:r>
              <a:rPr lang="it-IT" b="1" dirty="0" err="1"/>
              <a:t>obstruction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a result of </a:t>
            </a:r>
            <a:r>
              <a:rPr lang="it-IT" b="1" dirty="0" err="1"/>
              <a:t>invagination</a:t>
            </a:r>
            <a:r>
              <a:rPr lang="it-IT" b="1" dirty="0"/>
              <a:t>, surgery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decided</a:t>
            </a:r>
            <a:r>
              <a:rPr lang="it-IT" b="1" dirty="0"/>
              <a:t>. The </a:t>
            </a:r>
            <a:r>
              <a:rPr lang="it-IT" b="1" dirty="0" err="1"/>
              <a:t>exploratory</a:t>
            </a:r>
            <a:r>
              <a:rPr lang="it-IT" b="1" dirty="0"/>
              <a:t> </a:t>
            </a:r>
            <a:r>
              <a:rPr lang="it-IT" b="1" dirty="0" err="1"/>
              <a:t>laparoscopy</a:t>
            </a:r>
            <a:r>
              <a:rPr lang="it-IT" b="1" dirty="0"/>
              <a:t> </a:t>
            </a:r>
            <a:r>
              <a:rPr lang="it-IT" b="1" dirty="0" err="1"/>
              <a:t>revealed</a:t>
            </a:r>
            <a:r>
              <a:rPr lang="it-IT" b="1" dirty="0"/>
              <a:t> the </a:t>
            </a:r>
            <a:r>
              <a:rPr lang="it-IT" b="1" dirty="0" err="1"/>
              <a:t>presence</a:t>
            </a:r>
            <a:r>
              <a:rPr lang="it-IT" b="1" dirty="0"/>
              <a:t> of </a:t>
            </a:r>
            <a:r>
              <a:rPr lang="it-IT" b="1" dirty="0" err="1"/>
              <a:t>invagination</a:t>
            </a:r>
            <a:r>
              <a:rPr lang="it-IT" b="1" dirty="0"/>
              <a:t> of an </a:t>
            </a:r>
            <a:r>
              <a:rPr lang="it-IT" b="1" dirty="0" err="1"/>
              <a:t>extensive</a:t>
            </a:r>
            <a:r>
              <a:rPr lang="it-IT" b="1" dirty="0"/>
              <a:t> stretch of </a:t>
            </a:r>
            <a:r>
              <a:rPr lang="it-IT" b="1" dirty="0" err="1"/>
              <a:t>ileum</a:t>
            </a:r>
            <a:r>
              <a:rPr lang="it-IT" b="1" dirty="0"/>
              <a:t> (14 cm) and for the </a:t>
            </a:r>
            <a:r>
              <a:rPr lang="it-IT" b="1" dirty="0" err="1"/>
              <a:t>excessive</a:t>
            </a:r>
            <a:r>
              <a:rPr lang="it-IT" b="1" dirty="0"/>
              <a:t> </a:t>
            </a:r>
            <a:r>
              <a:rPr lang="it-IT" b="1" dirty="0" err="1"/>
              <a:t>fluid</a:t>
            </a:r>
            <a:r>
              <a:rPr lang="it-IT" b="1" dirty="0"/>
              <a:t> </a:t>
            </a:r>
            <a:r>
              <a:rPr lang="it-IT" b="1" dirty="0" err="1"/>
              <a:t>ditension</a:t>
            </a:r>
            <a:r>
              <a:rPr lang="it-IT" b="1" dirty="0"/>
              <a:t> of </a:t>
            </a:r>
            <a:r>
              <a:rPr lang="it-IT" b="1" dirty="0" err="1"/>
              <a:t>ileal</a:t>
            </a:r>
            <a:r>
              <a:rPr lang="it-IT" b="1" dirty="0"/>
              <a:t> loop the </a:t>
            </a:r>
            <a:r>
              <a:rPr lang="it-IT" b="1" dirty="0" err="1"/>
              <a:t>laparoscopy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converted</a:t>
            </a:r>
            <a:r>
              <a:rPr lang="it-IT" b="1" dirty="0"/>
              <a:t> in </a:t>
            </a:r>
            <a:r>
              <a:rPr lang="it-IT" b="1" dirty="0" err="1"/>
              <a:t>laparotomy</a:t>
            </a:r>
            <a:r>
              <a:rPr lang="it-IT" b="1" dirty="0"/>
              <a:t>.</a:t>
            </a:r>
            <a:r>
              <a:rPr lang="it-IT" dirty="0"/>
              <a:t> </a:t>
            </a:r>
            <a:r>
              <a:rPr lang="it-IT" b="1" dirty="0"/>
              <a:t>A </a:t>
            </a:r>
            <a:r>
              <a:rPr lang="it-IT" b="1" dirty="0" err="1"/>
              <a:t>midline</a:t>
            </a:r>
            <a:r>
              <a:rPr lang="it-IT" b="1" dirty="0"/>
              <a:t> </a:t>
            </a:r>
            <a:r>
              <a:rPr lang="it-IT" b="1" dirty="0" err="1"/>
              <a:t>incision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made. </a:t>
            </a:r>
            <a:r>
              <a:rPr lang="it-IT" b="1" dirty="0" err="1"/>
              <a:t>During</a:t>
            </a:r>
            <a:r>
              <a:rPr lang="it-IT" b="1" dirty="0"/>
              <a:t> the operation,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observed</a:t>
            </a:r>
            <a:r>
              <a:rPr lang="it-IT" b="1" dirty="0"/>
              <a:t> </a:t>
            </a:r>
            <a:r>
              <a:rPr lang="it-IT" b="1" dirty="0" err="1"/>
              <a:t>that</a:t>
            </a:r>
            <a:r>
              <a:rPr lang="it-IT" b="1" dirty="0"/>
              <a:t> the </a:t>
            </a:r>
            <a:r>
              <a:rPr lang="it-IT" b="1" dirty="0" err="1"/>
              <a:t>invaginated</a:t>
            </a:r>
            <a:r>
              <a:rPr lang="it-IT" b="1" dirty="0"/>
              <a:t> </a:t>
            </a:r>
            <a:r>
              <a:rPr lang="it-IT" b="1" dirty="0" err="1"/>
              <a:t>ileum</a:t>
            </a:r>
            <a:r>
              <a:rPr lang="it-IT" b="1" dirty="0"/>
              <a:t> loop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too</a:t>
            </a:r>
            <a:r>
              <a:rPr lang="it-IT" b="1" dirty="0"/>
              <a:t> </a:t>
            </a:r>
            <a:r>
              <a:rPr lang="it-IT" b="1" dirty="0" err="1"/>
              <a:t>ischemic</a:t>
            </a:r>
            <a:r>
              <a:rPr lang="it-IT" b="1" dirty="0"/>
              <a:t> for reduction (Photo 1 and 2 ); </a:t>
            </a:r>
            <a:r>
              <a:rPr lang="it-IT" b="1" dirty="0" err="1"/>
              <a:t>therefore</a:t>
            </a:r>
            <a:r>
              <a:rPr lang="it-IT" b="1" dirty="0"/>
              <a:t>, the </a:t>
            </a:r>
            <a:r>
              <a:rPr lang="it-IT" b="1" dirty="0" err="1"/>
              <a:t>invaginated</a:t>
            </a:r>
            <a:r>
              <a:rPr lang="it-IT" b="1" dirty="0"/>
              <a:t> </a:t>
            </a:r>
            <a:r>
              <a:rPr lang="it-IT" b="1" dirty="0" err="1"/>
              <a:t>segment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resected</a:t>
            </a:r>
            <a:r>
              <a:rPr lang="it-IT" b="1" dirty="0"/>
              <a:t> and side-to-side </a:t>
            </a:r>
            <a:r>
              <a:rPr lang="it-IT" b="1" dirty="0" err="1"/>
              <a:t>ileoileal</a:t>
            </a:r>
            <a:r>
              <a:rPr lang="it-IT" b="1" dirty="0"/>
              <a:t> </a:t>
            </a:r>
            <a:r>
              <a:rPr lang="it-IT" b="1" dirty="0" err="1"/>
              <a:t>anastomosis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performed</a:t>
            </a:r>
            <a:r>
              <a:rPr lang="it-IT" b="1" dirty="0"/>
              <a:t>. At the opening of the operating </a:t>
            </a:r>
            <a:r>
              <a:rPr lang="it-IT" b="1" dirty="0" err="1"/>
              <a:t>piece</a:t>
            </a:r>
            <a:r>
              <a:rPr lang="it-IT" b="1" dirty="0"/>
              <a:t> </a:t>
            </a:r>
            <a:r>
              <a:rPr lang="it-IT" b="1" dirty="0" err="1"/>
              <a:t>we</a:t>
            </a:r>
            <a:r>
              <a:rPr lang="it-IT" b="1" dirty="0"/>
              <a:t> </a:t>
            </a:r>
            <a:r>
              <a:rPr lang="it-IT" b="1" dirty="0" err="1"/>
              <a:t>noticed</a:t>
            </a:r>
            <a:r>
              <a:rPr lang="it-IT" b="1" dirty="0"/>
              <a:t> the </a:t>
            </a:r>
            <a:r>
              <a:rPr lang="it-IT" b="1" dirty="0" err="1"/>
              <a:t>rarity</a:t>
            </a:r>
            <a:r>
              <a:rPr lang="it-IT" b="1" dirty="0"/>
              <a:t> of the </a:t>
            </a:r>
            <a:r>
              <a:rPr lang="it-IT" b="1" dirty="0" err="1"/>
              <a:t>clinical</a:t>
            </a:r>
            <a:r>
              <a:rPr lang="it-IT" b="1" dirty="0"/>
              <a:t> case :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and Meckel ‘s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invaginated</a:t>
            </a:r>
            <a:r>
              <a:rPr lang="it-IT" b="1" dirty="0"/>
              <a:t>. </a:t>
            </a:r>
            <a:r>
              <a:rPr lang="it-IT" b="1" dirty="0" err="1"/>
              <a:t>Microscopic</a:t>
            </a:r>
            <a:r>
              <a:rPr lang="it-IT" b="1" dirty="0"/>
              <a:t> </a:t>
            </a:r>
            <a:r>
              <a:rPr lang="it-IT" b="1" dirty="0" err="1"/>
              <a:t>examination</a:t>
            </a:r>
            <a:r>
              <a:rPr lang="it-IT" b="1" dirty="0"/>
              <a:t> </a:t>
            </a:r>
            <a:r>
              <a:rPr lang="it-IT" b="1" dirty="0" err="1"/>
              <a:t>disclosed</a:t>
            </a:r>
            <a:r>
              <a:rPr lang="it-IT" b="1" dirty="0"/>
              <a:t> an </a:t>
            </a:r>
            <a:r>
              <a:rPr lang="it-IT" b="1" dirty="0" err="1"/>
              <a:t>ectopic</a:t>
            </a:r>
            <a:r>
              <a:rPr lang="it-IT" b="1" dirty="0"/>
              <a:t> </a:t>
            </a:r>
            <a:r>
              <a:rPr lang="it-IT" b="1" dirty="0" err="1"/>
              <a:t>gastric</a:t>
            </a:r>
            <a:r>
              <a:rPr lang="it-IT" b="1" dirty="0"/>
              <a:t> mucosa with </a:t>
            </a:r>
            <a:r>
              <a:rPr lang="it-IT" b="1" dirty="0" err="1"/>
              <a:t>ischemic</a:t>
            </a:r>
            <a:r>
              <a:rPr lang="it-IT" b="1" dirty="0"/>
              <a:t> changes on the </a:t>
            </a:r>
            <a:r>
              <a:rPr lang="it-IT" b="1" dirty="0" err="1"/>
              <a:t>whole</a:t>
            </a:r>
            <a:r>
              <a:rPr lang="it-IT" b="1" dirty="0"/>
              <a:t> </a:t>
            </a:r>
            <a:r>
              <a:rPr lang="it-IT" b="1" dirty="0" err="1"/>
              <a:t>ileum</a:t>
            </a:r>
            <a:r>
              <a:rPr lang="it-IT" b="1" dirty="0"/>
              <a:t> </a:t>
            </a:r>
            <a:r>
              <a:rPr lang="it-IT" b="1" dirty="0" err="1"/>
              <a:t>examined</a:t>
            </a:r>
            <a:r>
              <a:rPr lang="it-IT" b="1" dirty="0"/>
              <a:t> and </a:t>
            </a:r>
            <a:r>
              <a:rPr lang="it-IT" b="1" dirty="0" err="1"/>
              <a:t>confirmed</a:t>
            </a:r>
            <a:r>
              <a:rPr lang="it-IT" b="1" dirty="0"/>
              <a:t> the </a:t>
            </a:r>
            <a:r>
              <a:rPr lang="it-IT" b="1" dirty="0" err="1"/>
              <a:t>macroscopic</a:t>
            </a:r>
            <a:r>
              <a:rPr lang="it-IT" b="1" dirty="0"/>
              <a:t> </a:t>
            </a:r>
            <a:r>
              <a:rPr lang="it-IT" b="1" dirty="0" err="1"/>
              <a:t>appereance</a:t>
            </a:r>
            <a:r>
              <a:rPr lang="it-IT" b="1" dirty="0"/>
              <a:t> of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and Meckel ‘s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invaginated</a:t>
            </a:r>
            <a:r>
              <a:rPr lang="it-IT" b="1" dirty="0"/>
              <a:t> ( Photo 3-5). The patient </a:t>
            </a:r>
            <a:r>
              <a:rPr lang="it-IT" b="1" dirty="0" err="1"/>
              <a:t>tolerated</a:t>
            </a:r>
            <a:r>
              <a:rPr lang="it-IT" b="1" dirty="0"/>
              <a:t> the procedure and the </a:t>
            </a:r>
            <a:r>
              <a:rPr lang="it-IT" b="1" dirty="0" err="1"/>
              <a:t>postoperative</a:t>
            </a:r>
            <a:r>
              <a:rPr lang="it-IT" b="1" dirty="0"/>
              <a:t> </a:t>
            </a:r>
            <a:r>
              <a:rPr lang="it-IT" b="1" dirty="0" err="1"/>
              <a:t>period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complicated</a:t>
            </a:r>
            <a:r>
              <a:rPr lang="it-IT" b="1" dirty="0"/>
              <a:t> from a </a:t>
            </a:r>
            <a:r>
              <a:rPr lang="it-IT" b="1" dirty="0" err="1"/>
              <a:t>partial</a:t>
            </a:r>
            <a:r>
              <a:rPr lang="it-IT" b="1" dirty="0"/>
              <a:t> </a:t>
            </a:r>
            <a:r>
              <a:rPr lang="it-IT" b="1" dirty="0" err="1"/>
              <a:t>iatrogenic</a:t>
            </a:r>
            <a:r>
              <a:rPr lang="it-IT" b="1" dirty="0"/>
              <a:t> </a:t>
            </a:r>
            <a:r>
              <a:rPr lang="it-IT" b="1" dirty="0" err="1"/>
              <a:t>thrombosis</a:t>
            </a:r>
            <a:r>
              <a:rPr lang="it-IT" b="1" dirty="0"/>
              <a:t> of the </a:t>
            </a:r>
            <a:r>
              <a:rPr lang="it-IT" b="1" dirty="0" err="1"/>
              <a:t>left</a:t>
            </a:r>
            <a:r>
              <a:rPr lang="it-IT" b="1" dirty="0"/>
              <a:t> </a:t>
            </a:r>
            <a:r>
              <a:rPr lang="it-IT" b="1" dirty="0" err="1"/>
              <a:t>humeral</a:t>
            </a:r>
            <a:r>
              <a:rPr lang="it-IT" b="1" dirty="0"/>
              <a:t> </a:t>
            </a:r>
            <a:r>
              <a:rPr lang="it-IT" b="1" dirty="0" err="1"/>
              <a:t>vein</a:t>
            </a:r>
            <a:r>
              <a:rPr lang="it-IT" b="1" dirty="0"/>
              <a:t> </a:t>
            </a:r>
            <a:r>
              <a:rPr lang="it-IT" b="1" dirty="0" err="1"/>
              <a:t>confirmed</a:t>
            </a:r>
            <a:r>
              <a:rPr lang="it-IT" b="1" dirty="0"/>
              <a:t> by </a:t>
            </a:r>
            <a:r>
              <a:rPr lang="it-IT" b="1" dirty="0" err="1"/>
              <a:t>upper</a:t>
            </a:r>
            <a:r>
              <a:rPr lang="it-IT" b="1" dirty="0"/>
              <a:t> </a:t>
            </a:r>
            <a:r>
              <a:rPr lang="it-IT" b="1" dirty="0" err="1"/>
              <a:t>limb</a:t>
            </a:r>
            <a:r>
              <a:rPr lang="it-IT" b="1" dirty="0"/>
              <a:t> </a:t>
            </a:r>
            <a:r>
              <a:rPr lang="it-IT" b="1" dirty="0" err="1"/>
              <a:t>ultrasound</a:t>
            </a:r>
            <a:r>
              <a:rPr lang="it-IT" b="1" dirty="0"/>
              <a:t>   .The patient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discharged</a:t>
            </a:r>
            <a:r>
              <a:rPr lang="it-IT" b="1" dirty="0"/>
              <a:t> on the </a:t>
            </a:r>
            <a:r>
              <a:rPr lang="it-IT" b="1" dirty="0" err="1"/>
              <a:t>sixteen</a:t>
            </a:r>
            <a:r>
              <a:rPr lang="it-IT" b="1" dirty="0"/>
              <a:t> post-operative day.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6A4C1C0F-CC4D-4271-83AC-CF0D5DE04DAA}"/>
              </a:ext>
            </a:extLst>
          </p:cNvPr>
          <p:cNvSpPr/>
          <p:nvPr/>
        </p:nvSpPr>
        <p:spPr>
          <a:xfrm>
            <a:off x="17732375" y="1605728"/>
            <a:ext cx="12725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7200" b="1" dirty="0" err="1"/>
              <a:t>Discussion</a:t>
            </a:r>
            <a:endParaRPr lang="it-IT" sz="7200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DFF6931-A26A-4C44-8C92-785CE2A37721}"/>
              </a:ext>
            </a:extLst>
          </p:cNvPr>
          <p:cNvSpPr/>
          <p:nvPr/>
        </p:nvSpPr>
        <p:spPr>
          <a:xfrm>
            <a:off x="358775" y="4466431"/>
            <a:ext cx="49201176" cy="19961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err="1"/>
              <a:t>This</a:t>
            </a:r>
            <a:r>
              <a:rPr lang="it-IT" b="1" dirty="0"/>
              <a:t> case report </a:t>
            </a:r>
            <a:r>
              <a:rPr lang="it-IT" b="1" dirty="0" err="1"/>
              <a:t>presents</a:t>
            </a:r>
            <a:r>
              <a:rPr lang="it-IT" b="1" dirty="0"/>
              <a:t> the </a:t>
            </a:r>
            <a:r>
              <a:rPr lang="it-IT" b="1" dirty="0" err="1"/>
              <a:t>unusual</a:t>
            </a:r>
            <a:r>
              <a:rPr lang="it-IT" b="1" dirty="0"/>
              <a:t> case of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and Meckel ‘s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invaginated</a:t>
            </a:r>
            <a:r>
              <a:rPr lang="it-IT" b="1" dirty="0"/>
              <a:t>.. By </a:t>
            </a:r>
            <a:r>
              <a:rPr lang="it-IT" b="1" dirty="0" err="1"/>
              <a:t>reviewing</a:t>
            </a:r>
            <a:r>
              <a:rPr lang="it-IT" b="1" dirty="0"/>
              <a:t> the literature, </a:t>
            </a:r>
            <a:r>
              <a:rPr lang="it-IT" b="1" dirty="0" err="1"/>
              <a:t>we</a:t>
            </a:r>
            <a:r>
              <a:rPr lang="it-IT" b="1" dirty="0"/>
              <a:t> </a:t>
            </a:r>
            <a:r>
              <a:rPr lang="it-IT" b="1" dirty="0" err="1"/>
              <a:t>aim</a:t>
            </a:r>
            <a:r>
              <a:rPr lang="it-IT" b="1" dirty="0"/>
              <a:t> to </a:t>
            </a:r>
            <a:r>
              <a:rPr lang="it-IT" b="1" dirty="0" err="1"/>
              <a:t>identify</a:t>
            </a:r>
            <a:r>
              <a:rPr lang="it-IT" b="1" dirty="0"/>
              <a:t> the management of </a:t>
            </a:r>
            <a:r>
              <a:rPr lang="it-IT" b="1" dirty="0" err="1"/>
              <a:t>this</a:t>
            </a:r>
            <a:r>
              <a:rPr lang="it-IT" b="1" dirty="0"/>
              <a:t> </a:t>
            </a:r>
            <a:r>
              <a:rPr lang="it-IT" b="1" dirty="0" err="1"/>
              <a:t>variant</a:t>
            </a:r>
            <a:r>
              <a:rPr lang="it-IT" b="1" dirty="0"/>
              <a:t>.</a:t>
            </a:r>
            <a:endParaRPr lang="it-IT" dirty="0"/>
          </a:p>
          <a:p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a common </a:t>
            </a:r>
            <a:r>
              <a:rPr lang="it-IT" b="1" dirty="0" err="1"/>
              <a:t>pathology</a:t>
            </a:r>
            <a:r>
              <a:rPr lang="it-IT" b="1" dirty="0"/>
              <a:t> </a:t>
            </a:r>
            <a:r>
              <a:rPr lang="it-IT" b="1" dirty="0" err="1"/>
              <a:t>amongst</a:t>
            </a:r>
            <a:r>
              <a:rPr lang="it-IT" b="1" dirty="0"/>
              <a:t> </a:t>
            </a:r>
            <a:r>
              <a:rPr lang="it-IT" b="1" dirty="0" err="1"/>
              <a:t>children</a:t>
            </a:r>
            <a:r>
              <a:rPr lang="it-IT" b="1" dirty="0"/>
              <a:t>, </a:t>
            </a:r>
            <a:r>
              <a:rPr lang="it-IT" b="1" dirty="0" err="1"/>
              <a:t>while</a:t>
            </a:r>
            <a:r>
              <a:rPr lang="it-IT" b="1" dirty="0"/>
              <a:t>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a rare </a:t>
            </a:r>
            <a:r>
              <a:rPr lang="it-IT" b="1" dirty="0" err="1"/>
              <a:t>entity</a:t>
            </a:r>
            <a:r>
              <a:rPr lang="it-IT" b="1" dirty="0"/>
              <a:t> in </a:t>
            </a:r>
            <a:r>
              <a:rPr lang="it-IT" b="1" dirty="0" err="1"/>
              <a:t>adults</a:t>
            </a:r>
            <a:r>
              <a:rPr lang="it-IT" b="1" dirty="0"/>
              <a:t>.</a:t>
            </a:r>
            <a:r>
              <a:rPr lang="it-IT" dirty="0"/>
              <a:t> </a:t>
            </a:r>
            <a:r>
              <a:rPr lang="it-IT" b="1" dirty="0" err="1"/>
              <a:t>Ninety-five</a:t>
            </a:r>
            <a:r>
              <a:rPr lang="it-IT" b="1" dirty="0"/>
              <a:t> </a:t>
            </a:r>
            <a:r>
              <a:rPr lang="it-IT" b="1" dirty="0" err="1"/>
              <a:t>percent</a:t>
            </a:r>
            <a:r>
              <a:rPr lang="it-IT" b="1" dirty="0"/>
              <a:t> of </a:t>
            </a:r>
            <a:r>
              <a:rPr lang="it-IT" b="1" dirty="0" err="1"/>
              <a:t>invaginations</a:t>
            </a:r>
            <a:r>
              <a:rPr lang="it-IT" b="1" dirty="0"/>
              <a:t> </a:t>
            </a:r>
            <a:r>
              <a:rPr lang="it-IT" b="1" dirty="0" err="1"/>
              <a:t>occur</a:t>
            </a:r>
            <a:r>
              <a:rPr lang="it-IT" b="1" dirty="0"/>
              <a:t> in </a:t>
            </a:r>
            <a:r>
              <a:rPr lang="it-IT" b="1" dirty="0" err="1"/>
              <a:t>childhood</a:t>
            </a:r>
            <a:r>
              <a:rPr lang="it-IT" b="1" dirty="0"/>
              <a:t> . 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responsible</a:t>
            </a:r>
            <a:r>
              <a:rPr lang="it-IT" b="1" dirty="0"/>
              <a:t> for 1-2% of </a:t>
            </a:r>
            <a:r>
              <a:rPr lang="it-IT" b="1" dirty="0" err="1"/>
              <a:t>adultonset</a:t>
            </a:r>
            <a:r>
              <a:rPr lang="it-IT" b="1" dirty="0"/>
              <a:t>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obstruction</a:t>
            </a:r>
            <a:r>
              <a:rPr lang="it-IT" b="1" dirty="0"/>
              <a:t>[2]. The </a:t>
            </a:r>
            <a:r>
              <a:rPr lang="it-IT" b="1" dirty="0" err="1"/>
              <a:t>invagination</a:t>
            </a:r>
            <a:r>
              <a:rPr lang="it-IT" b="1" dirty="0"/>
              <a:t> shows </a:t>
            </a:r>
            <a:r>
              <a:rPr lang="it-IT" b="1" dirty="0" err="1"/>
              <a:t>itself</a:t>
            </a:r>
            <a:r>
              <a:rPr lang="it-IT" b="1" dirty="0"/>
              <a:t> </a:t>
            </a:r>
            <a:r>
              <a:rPr lang="it-IT" b="1" dirty="0" err="1"/>
              <a:t>frequently</a:t>
            </a:r>
            <a:r>
              <a:rPr lang="it-IT" b="1" dirty="0"/>
              <a:t> with complete </a:t>
            </a:r>
            <a:r>
              <a:rPr lang="it-IT" b="1" dirty="0" err="1"/>
              <a:t>obstruction</a:t>
            </a:r>
            <a:r>
              <a:rPr lang="it-IT" b="1" dirty="0"/>
              <a:t> </a:t>
            </a:r>
            <a:r>
              <a:rPr lang="it-IT" b="1" dirty="0" err="1"/>
              <a:t>findings</a:t>
            </a:r>
            <a:r>
              <a:rPr lang="it-IT" b="1" dirty="0"/>
              <a:t>, </a:t>
            </a:r>
            <a:r>
              <a:rPr lang="it-IT" b="1" dirty="0" err="1"/>
              <a:t>as</a:t>
            </a:r>
            <a:r>
              <a:rPr lang="it-IT" b="1" dirty="0"/>
              <a:t> acute </a:t>
            </a:r>
            <a:r>
              <a:rPr lang="it-IT" b="1" dirty="0" err="1"/>
              <a:t>abdominal</a:t>
            </a:r>
            <a:r>
              <a:rPr lang="it-IT" b="1" dirty="0"/>
              <a:t> </a:t>
            </a:r>
            <a:r>
              <a:rPr lang="it-IT" b="1" dirty="0" err="1"/>
              <a:t>pain</a:t>
            </a:r>
            <a:r>
              <a:rPr lang="it-IT" b="1" dirty="0"/>
              <a:t>, nausea and </a:t>
            </a:r>
            <a:r>
              <a:rPr lang="it-IT" b="1" dirty="0" err="1"/>
              <a:t>vomiting</a:t>
            </a:r>
            <a:r>
              <a:rPr lang="it-IT" b="1" dirty="0"/>
              <a:t>, </a:t>
            </a:r>
            <a:r>
              <a:rPr lang="it-IT" b="1" dirty="0" err="1"/>
              <a:t>as</a:t>
            </a:r>
            <a:r>
              <a:rPr lang="it-IT" b="1" dirty="0"/>
              <a:t>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may</a:t>
            </a:r>
            <a:r>
              <a:rPr lang="it-IT" b="1" dirty="0"/>
              <a:t> </a:t>
            </a:r>
            <a:r>
              <a:rPr lang="it-IT" b="1" dirty="0" err="1"/>
              <a:t>present</a:t>
            </a:r>
            <a:r>
              <a:rPr lang="it-IT" b="1" dirty="0"/>
              <a:t> with subacute and </a:t>
            </a:r>
            <a:r>
              <a:rPr lang="it-IT" b="1" dirty="0" err="1"/>
              <a:t>chronic</a:t>
            </a:r>
            <a:r>
              <a:rPr lang="it-IT" b="1" dirty="0"/>
              <a:t> </a:t>
            </a:r>
            <a:r>
              <a:rPr lang="it-IT" b="1" dirty="0" err="1"/>
              <a:t>findings</a:t>
            </a:r>
            <a:r>
              <a:rPr lang="it-IT" b="1" dirty="0"/>
              <a:t>, </a:t>
            </a:r>
            <a:r>
              <a:rPr lang="it-IT" b="1" dirty="0" err="1"/>
              <a:t>as</a:t>
            </a:r>
            <a:r>
              <a:rPr lang="it-IT" b="1" dirty="0"/>
              <a:t> a result of </a:t>
            </a:r>
            <a:r>
              <a:rPr lang="it-IT" b="1" dirty="0" err="1"/>
              <a:t>partial</a:t>
            </a:r>
            <a:r>
              <a:rPr lang="it-IT" b="1" dirty="0"/>
              <a:t> </a:t>
            </a:r>
            <a:r>
              <a:rPr lang="it-IT" b="1" dirty="0" err="1"/>
              <a:t>obstruction</a:t>
            </a:r>
            <a:r>
              <a:rPr lang="it-IT" b="1" dirty="0"/>
              <a:t>. In 24-42% of the studies,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observed</a:t>
            </a:r>
            <a:r>
              <a:rPr lang="it-IT" b="1" dirty="0"/>
              <a:t> </a:t>
            </a:r>
            <a:r>
              <a:rPr lang="it-IT" b="1" dirty="0" err="1"/>
              <a:t>that</a:t>
            </a:r>
            <a:r>
              <a:rPr lang="it-IT" b="1" dirty="0"/>
              <a:t> </a:t>
            </a:r>
            <a:r>
              <a:rPr lang="it-IT" b="1" dirty="0" err="1"/>
              <a:t>it</a:t>
            </a:r>
            <a:r>
              <a:rPr lang="it-IT" b="1" dirty="0"/>
              <a:t> can produce </a:t>
            </a:r>
            <a:r>
              <a:rPr lang="it-IT" b="1" dirty="0" err="1"/>
              <a:t>symptoms</a:t>
            </a:r>
            <a:r>
              <a:rPr lang="it-IT" b="1" dirty="0"/>
              <a:t> of an </a:t>
            </a:r>
            <a:r>
              <a:rPr lang="it-IT" b="1" dirty="0" err="1"/>
              <a:t>abdominal</a:t>
            </a:r>
            <a:r>
              <a:rPr lang="it-IT" b="1" dirty="0"/>
              <a:t> mass [13]. </a:t>
            </a:r>
            <a:r>
              <a:rPr lang="it-IT" b="1" dirty="0" err="1"/>
              <a:t>Our</a:t>
            </a:r>
            <a:r>
              <a:rPr lang="it-IT" b="1" dirty="0"/>
              <a:t> case </a:t>
            </a:r>
            <a:r>
              <a:rPr lang="it-IT" b="1" dirty="0" err="1"/>
              <a:t>had</a:t>
            </a:r>
            <a:r>
              <a:rPr lang="it-IT" b="1" dirty="0"/>
              <a:t> </a:t>
            </a:r>
            <a:r>
              <a:rPr lang="it-IT" b="1" dirty="0" err="1"/>
              <a:t>abdominal</a:t>
            </a:r>
            <a:r>
              <a:rPr lang="it-IT" b="1" dirty="0"/>
              <a:t> </a:t>
            </a:r>
            <a:r>
              <a:rPr lang="it-IT" b="1" dirty="0" err="1"/>
              <a:t>pain</a:t>
            </a:r>
            <a:r>
              <a:rPr lang="it-IT" b="1" dirty="0"/>
              <a:t> of acute </a:t>
            </a:r>
            <a:r>
              <a:rPr lang="it-IT" b="1" dirty="0" err="1"/>
              <a:t>onset</a:t>
            </a:r>
            <a:r>
              <a:rPr lang="it-IT" b="1" dirty="0"/>
              <a:t>, with </a:t>
            </a:r>
            <a:r>
              <a:rPr lang="it-IT" b="1" dirty="0" err="1"/>
              <a:t>subsequent</a:t>
            </a:r>
            <a:r>
              <a:rPr lang="it-IT" b="1" dirty="0"/>
              <a:t> </a:t>
            </a:r>
            <a:r>
              <a:rPr lang="it-IT" b="1" dirty="0" err="1"/>
              <a:t>distension</a:t>
            </a:r>
            <a:r>
              <a:rPr lang="it-IT" b="1" dirty="0"/>
              <a:t> and nausea and </a:t>
            </a:r>
            <a:r>
              <a:rPr lang="it-IT" b="1" dirty="0" err="1"/>
              <a:t>vomiting</a:t>
            </a:r>
            <a:r>
              <a:rPr lang="it-IT" b="1" dirty="0"/>
              <a:t>. </a:t>
            </a:r>
            <a:r>
              <a:rPr lang="it-IT" b="1" dirty="0" err="1"/>
              <a:t>Ultrasonography</a:t>
            </a:r>
            <a:r>
              <a:rPr lang="it-IT" b="1" dirty="0"/>
              <a:t> (USG)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accepted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the </a:t>
            </a:r>
            <a:r>
              <a:rPr lang="it-IT" b="1" dirty="0" err="1"/>
              <a:t>most</a:t>
            </a:r>
            <a:r>
              <a:rPr lang="it-IT" b="1" dirty="0"/>
              <a:t> </a:t>
            </a:r>
            <a:r>
              <a:rPr lang="it-IT" b="1" dirty="0" err="1"/>
              <a:t>valuable</a:t>
            </a:r>
            <a:r>
              <a:rPr lang="it-IT" b="1" dirty="0"/>
              <a:t> </a:t>
            </a:r>
            <a:r>
              <a:rPr lang="it-IT" b="1" dirty="0" err="1"/>
              <a:t>noninvasive</a:t>
            </a:r>
            <a:r>
              <a:rPr lang="it-IT" b="1" dirty="0"/>
              <a:t> </a:t>
            </a:r>
            <a:r>
              <a:rPr lang="it-IT" b="1" dirty="0" err="1"/>
              <a:t>diagnostic</a:t>
            </a:r>
            <a:r>
              <a:rPr lang="it-IT" b="1" dirty="0"/>
              <a:t> </a:t>
            </a:r>
            <a:r>
              <a:rPr lang="it-IT" b="1" dirty="0" err="1"/>
              <a:t>tool</a:t>
            </a:r>
            <a:r>
              <a:rPr lang="it-IT" b="1" dirty="0"/>
              <a:t> in </a:t>
            </a:r>
            <a:r>
              <a:rPr lang="it-IT" b="1" dirty="0" err="1"/>
              <a:t>patients</a:t>
            </a:r>
            <a:r>
              <a:rPr lang="it-IT" b="1" dirty="0"/>
              <a:t> </a:t>
            </a:r>
            <a:r>
              <a:rPr lang="it-IT" b="1" dirty="0" err="1"/>
              <a:t>who</a:t>
            </a:r>
            <a:r>
              <a:rPr lang="it-IT" b="1" dirty="0"/>
              <a:t> are thought to </a:t>
            </a:r>
            <a:r>
              <a:rPr lang="it-IT" b="1" dirty="0" err="1"/>
              <a:t>have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. The </a:t>
            </a:r>
            <a:r>
              <a:rPr lang="it-IT" b="1" dirty="0" err="1"/>
              <a:t>findings</a:t>
            </a:r>
            <a:r>
              <a:rPr lang="it-IT" b="1" dirty="0"/>
              <a:t> of </a:t>
            </a:r>
            <a:r>
              <a:rPr lang="it-IT" b="1" dirty="0" err="1"/>
              <a:t>invagination</a:t>
            </a:r>
            <a:r>
              <a:rPr lang="it-IT" b="1" dirty="0"/>
              <a:t> on USG are </a:t>
            </a:r>
            <a:r>
              <a:rPr lang="it-IT" b="1" dirty="0" err="1"/>
              <a:t>as</a:t>
            </a:r>
            <a:r>
              <a:rPr lang="it-IT" b="1" dirty="0"/>
              <a:t> </a:t>
            </a:r>
            <a:r>
              <a:rPr lang="it-IT" b="1" dirty="0" err="1"/>
              <a:t>follows</a:t>
            </a:r>
            <a:r>
              <a:rPr lang="it-IT" b="1" dirty="0"/>
              <a:t>: soft </a:t>
            </a:r>
            <a:r>
              <a:rPr lang="it-IT" b="1" dirty="0" err="1"/>
              <a:t>tissue</a:t>
            </a:r>
            <a:r>
              <a:rPr lang="it-IT" b="1" dirty="0"/>
              <a:t> mass with 2.5-5 cm </a:t>
            </a:r>
            <a:r>
              <a:rPr lang="it-IT" b="1" dirty="0" err="1"/>
              <a:t>diameter</a:t>
            </a:r>
            <a:r>
              <a:rPr lang="it-IT" b="1" dirty="0"/>
              <a:t>, target </a:t>
            </a:r>
            <a:r>
              <a:rPr lang="it-IT" b="1" dirty="0" err="1"/>
              <a:t>sign</a:t>
            </a:r>
            <a:r>
              <a:rPr lang="it-IT" b="1" dirty="0"/>
              <a:t>, multiple </a:t>
            </a:r>
            <a:r>
              <a:rPr lang="it-IT" b="1" dirty="0" err="1"/>
              <a:t>concentric</a:t>
            </a:r>
            <a:r>
              <a:rPr lang="it-IT" b="1" dirty="0"/>
              <a:t> ring </a:t>
            </a:r>
            <a:r>
              <a:rPr lang="it-IT" b="1" dirty="0" err="1"/>
              <a:t>sign</a:t>
            </a:r>
            <a:r>
              <a:rPr lang="it-IT" b="1" dirty="0"/>
              <a:t>, </a:t>
            </a:r>
            <a:r>
              <a:rPr lang="en-US" b="1" dirty="0"/>
              <a:t>“</a:t>
            </a:r>
            <a:r>
              <a:rPr lang="it-IT" b="1" dirty="0" err="1"/>
              <a:t>pseudokidney</a:t>
            </a:r>
            <a:r>
              <a:rPr lang="en-US" b="1" dirty="0"/>
              <a:t>” </a:t>
            </a:r>
            <a:r>
              <a:rPr lang="it-IT" b="1" dirty="0" err="1"/>
              <a:t>sign</a:t>
            </a:r>
            <a:r>
              <a:rPr lang="it-IT" b="1" dirty="0"/>
              <a:t>, and the sandwich </a:t>
            </a:r>
            <a:r>
              <a:rPr lang="it-IT" b="1" dirty="0" err="1"/>
              <a:t>sign</a:t>
            </a:r>
            <a:r>
              <a:rPr lang="it-IT" b="1" dirty="0"/>
              <a:t>. The </a:t>
            </a:r>
            <a:r>
              <a:rPr lang="it-IT" b="1" dirty="0" err="1"/>
              <a:t>sensitivity</a:t>
            </a:r>
            <a:r>
              <a:rPr lang="it-IT" b="1" dirty="0"/>
              <a:t>, </a:t>
            </a:r>
            <a:r>
              <a:rPr lang="it-IT" b="1" dirty="0" err="1"/>
              <a:t>specificity</a:t>
            </a:r>
            <a:r>
              <a:rPr lang="it-IT" b="1" dirty="0"/>
              <a:t> and negative </a:t>
            </a:r>
            <a:r>
              <a:rPr lang="it-IT" b="1" dirty="0" err="1"/>
              <a:t>predictive</a:t>
            </a:r>
            <a:r>
              <a:rPr lang="it-IT" b="1" dirty="0"/>
              <a:t> </a:t>
            </a:r>
            <a:r>
              <a:rPr lang="it-IT" b="1" dirty="0" err="1"/>
              <a:t>value</a:t>
            </a:r>
            <a:r>
              <a:rPr lang="it-IT" b="1" dirty="0"/>
              <a:t> of USG for the </a:t>
            </a:r>
            <a:r>
              <a:rPr lang="it-IT" b="1" dirty="0" err="1"/>
              <a:t>diagnosis</a:t>
            </a:r>
            <a:r>
              <a:rPr lang="it-IT" b="1" dirty="0"/>
              <a:t> of </a:t>
            </a:r>
            <a:r>
              <a:rPr lang="it-IT" b="1" dirty="0" err="1"/>
              <a:t>invagination</a:t>
            </a:r>
            <a:r>
              <a:rPr lang="it-IT" b="1" dirty="0"/>
              <a:t> are 98-100%, 88% and 100%, </a:t>
            </a:r>
            <a:r>
              <a:rPr lang="it-IT" b="1" dirty="0" err="1"/>
              <a:t>respectively</a:t>
            </a:r>
            <a:r>
              <a:rPr lang="it-IT" b="1" dirty="0"/>
              <a:t> [14]. </a:t>
            </a:r>
            <a:r>
              <a:rPr lang="it-IT" b="1" dirty="0" err="1"/>
              <a:t>Although</a:t>
            </a:r>
            <a:r>
              <a:rPr lang="it-IT" b="1" dirty="0"/>
              <a:t> the </a:t>
            </a:r>
            <a:r>
              <a:rPr lang="it-IT" b="1" dirty="0" err="1"/>
              <a:t>gold</a:t>
            </a:r>
            <a:r>
              <a:rPr lang="it-IT" b="1" dirty="0"/>
              <a:t> standard for </a:t>
            </a:r>
            <a:r>
              <a:rPr lang="it-IT" b="1" dirty="0" err="1"/>
              <a:t>invaginations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CT,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provides</a:t>
            </a:r>
            <a:r>
              <a:rPr lang="it-IT" b="1" dirty="0"/>
              <a:t> 50- 80% </a:t>
            </a:r>
            <a:r>
              <a:rPr lang="it-IT" b="1" dirty="0" err="1"/>
              <a:t>diagnostic</a:t>
            </a:r>
            <a:r>
              <a:rPr lang="it-IT" b="1" dirty="0"/>
              <a:t> data (2). In </a:t>
            </a:r>
            <a:r>
              <a:rPr lang="it-IT" b="1" dirty="0" err="1"/>
              <a:t>our</a:t>
            </a:r>
            <a:r>
              <a:rPr lang="it-IT" b="1" dirty="0"/>
              <a:t> case, </a:t>
            </a:r>
            <a:r>
              <a:rPr lang="it-IT" b="1" dirty="0" err="1"/>
              <a:t>abdominal</a:t>
            </a:r>
            <a:r>
              <a:rPr lang="it-IT" b="1" dirty="0"/>
              <a:t> USG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performed</a:t>
            </a:r>
            <a:r>
              <a:rPr lang="it-IT" b="1" dirty="0"/>
              <a:t> for </a:t>
            </a:r>
            <a:r>
              <a:rPr lang="it-IT" b="1" dirty="0" err="1"/>
              <a:t>atypical</a:t>
            </a:r>
            <a:r>
              <a:rPr lang="it-IT" b="1" dirty="0"/>
              <a:t> </a:t>
            </a:r>
            <a:r>
              <a:rPr lang="it-IT" b="1" dirty="0" err="1"/>
              <a:t>abdominal</a:t>
            </a:r>
            <a:r>
              <a:rPr lang="it-IT" b="1" dirty="0"/>
              <a:t> </a:t>
            </a:r>
            <a:r>
              <a:rPr lang="it-IT" b="1" dirty="0" err="1"/>
              <a:t>pain</a:t>
            </a:r>
            <a:r>
              <a:rPr lang="it-IT" b="1" dirty="0"/>
              <a:t>, and the </a:t>
            </a:r>
            <a:r>
              <a:rPr lang="it-IT" b="1" dirty="0" err="1"/>
              <a:t>invagination</a:t>
            </a:r>
            <a:r>
              <a:rPr lang="it-IT" b="1" dirty="0"/>
              <a:t> image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seen</a:t>
            </a:r>
            <a:r>
              <a:rPr lang="it-IT" b="1" dirty="0"/>
              <a:t>. </a:t>
            </a:r>
            <a:r>
              <a:rPr lang="it-IT" b="1" dirty="0" err="1"/>
              <a:t>As</a:t>
            </a:r>
            <a:r>
              <a:rPr lang="it-IT" b="1" dirty="0"/>
              <a:t> the 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diagnosed</a:t>
            </a:r>
            <a:r>
              <a:rPr lang="it-IT" b="1" dirty="0"/>
              <a:t> with </a:t>
            </a:r>
            <a:r>
              <a:rPr lang="it-IT" b="1" dirty="0" err="1"/>
              <a:t>suspected</a:t>
            </a:r>
            <a:r>
              <a:rPr lang="it-IT" b="1" dirty="0"/>
              <a:t> clinic of </a:t>
            </a:r>
            <a:r>
              <a:rPr lang="it-IT" b="1" dirty="0" err="1"/>
              <a:t>progressing</a:t>
            </a:r>
            <a:r>
              <a:rPr lang="it-IT" b="1" dirty="0"/>
              <a:t> </a:t>
            </a:r>
            <a:r>
              <a:rPr lang="it-IT" b="1" dirty="0" err="1"/>
              <a:t>obstruction</a:t>
            </a:r>
            <a:r>
              <a:rPr lang="it-IT" b="1" dirty="0"/>
              <a:t>, </a:t>
            </a:r>
            <a:r>
              <a:rPr lang="it-IT" b="1" dirty="0" err="1"/>
              <a:t>imaging</a:t>
            </a:r>
            <a:r>
              <a:rPr lang="it-IT" b="1" dirty="0"/>
              <a:t> studies including </a:t>
            </a:r>
            <a:r>
              <a:rPr lang="it-IT" b="1" dirty="0" err="1"/>
              <a:t>abdominal</a:t>
            </a:r>
            <a:r>
              <a:rPr lang="it-IT" b="1" dirty="0"/>
              <a:t> USG and CT </a:t>
            </a:r>
            <a:r>
              <a:rPr lang="it-IT" b="1" dirty="0" err="1"/>
              <a:t>scan</a:t>
            </a:r>
            <a:r>
              <a:rPr lang="it-IT" b="1" dirty="0"/>
              <a:t> </a:t>
            </a:r>
            <a:r>
              <a:rPr lang="it-IT" b="1" dirty="0" err="1"/>
              <a:t>were</a:t>
            </a:r>
            <a:r>
              <a:rPr lang="it-IT" b="1" dirty="0"/>
              <a:t> </a:t>
            </a:r>
            <a:r>
              <a:rPr lang="it-IT" b="1" dirty="0" err="1"/>
              <a:t>performed</a:t>
            </a:r>
            <a:r>
              <a:rPr lang="it-IT" b="1" dirty="0"/>
              <a:t> under </a:t>
            </a:r>
            <a:r>
              <a:rPr lang="it-IT" b="1" dirty="0" err="1"/>
              <a:t>emergency</a:t>
            </a:r>
            <a:r>
              <a:rPr lang="it-IT" b="1" dirty="0"/>
              <a:t> conditions and </a:t>
            </a:r>
            <a:r>
              <a:rPr lang="it-IT" b="1" dirty="0" err="1"/>
              <a:t>revealed</a:t>
            </a:r>
            <a:r>
              <a:rPr lang="it-IT" b="1" dirty="0"/>
              <a:t> </a:t>
            </a:r>
            <a:r>
              <a:rPr lang="en-US" b="1" dirty="0"/>
              <a:t>‘</a:t>
            </a:r>
            <a:r>
              <a:rPr lang="it-IT" b="1" dirty="0"/>
              <a:t>target</a:t>
            </a:r>
            <a:r>
              <a:rPr lang="it-IT" dirty="0"/>
              <a:t> </a:t>
            </a:r>
            <a:r>
              <a:rPr lang="it-IT" b="1" dirty="0" err="1"/>
              <a:t>lesions</a:t>
            </a:r>
            <a:r>
              <a:rPr lang="en-US" b="1" dirty="0"/>
              <a:t>’</a:t>
            </a:r>
            <a:r>
              <a:rPr lang="it-IT" b="1" dirty="0"/>
              <a:t> suggestive of small </a:t>
            </a:r>
            <a:r>
              <a:rPr lang="it-IT" b="1" dirty="0" err="1"/>
              <a:t>bowel</a:t>
            </a:r>
            <a:r>
              <a:rPr lang="it-IT" b="1" dirty="0"/>
              <a:t> </a:t>
            </a:r>
            <a:r>
              <a:rPr lang="it-IT" b="1" dirty="0" err="1"/>
              <a:t>intussusception</a:t>
            </a:r>
            <a:r>
              <a:rPr lang="it-IT" b="1" dirty="0"/>
              <a:t> and free-</a:t>
            </a:r>
            <a:r>
              <a:rPr lang="it-IT" b="1" dirty="0" err="1"/>
              <a:t>fluid</a:t>
            </a:r>
            <a:r>
              <a:rPr lang="it-IT" b="1" dirty="0"/>
              <a:t> in the </a:t>
            </a:r>
            <a:r>
              <a:rPr lang="it-IT" b="1" dirty="0" err="1"/>
              <a:t>abdominal</a:t>
            </a:r>
            <a:r>
              <a:rPr lang="it-IT" b="1" dirty="0"/>
              <a:t> </a:t>
            </a:r>
            <a:r>
              <a:rPr lang="it-IT" b="1" dirty="0" err="1"/>
              <a:t>cavity</a:t>
            </a:r>
            <a:r>
              <a:rPr lang="it-IT" b="1" dirty="0"/>
              <a:t>.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a common </a:t>
            </a:r>
            <a:r>
              <a:rPr lang="it-IT" b="1" dirty="0" err="1"/>
              <a:t>pathology</a:t>
            </a:r>
            <a:r>
              <a:rPr lang="it-IT" b="1" dirty="0"/>
              <a:t> </a:t>
            </a:r>
            <a:r>
              <a:rPr lang="it-IT" b="1" dirty="0" err="1"/>
              <a:t>amongst</a:t>
            </a:r>
            <a:r>
              <a:rPr lang="it-IT" b="1" dirty="0"/>
              <a:t> </a:t>
            </a:r>
            <a:r>
              <a:rPr lang="it-IT" b="1" dirty="0" err="1"/>
              <a:t>children</a:t>
            </a:r>
            <a:r>
              <a:rPr lang="it-IT" b="1" dirty="0"/>
              <a:t>, </a:t>
            </a:r>
            <a:r>
              <a:rPr lang="it-IT" b="1" dirty="0" err="1"/>
              <a:t>while</a:t>
            </a:r>
            <a:r>
              <a:rPr lang="it-IT" b="1" dirty="0"/>
              <a:t>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a rare </a:t>
            </a:r>
            <a:r>
              <a:rPr lang="it-IT" b="1" dirty="0" err="1"/>
              <a:t>entity</a:t>
            </a:r>
            <a:r>
              <a:rPr lang="it-IT" b="1" dirty="0"/>
              <a:t> in </a:t>
            </a:r>
            <a:r>
              <a:rPr lang="it-IT" b="1" dirty="0" err="1"/>
              <a:t>adults</a:t>
            </a:r>
            <a:r>
              <a:rPr lang="it-IT" b="1" dirty="0"/>
              <a:t>. </a:t>
            </a:r>
            <a:r>
              <a:rPr lang="it-IT" b="1" dirty="0" err="1"/>
              <a:t>Invaginations</a:t>
            </a:r>
            <a:r>
              <a:rPr lang="it-IT" b="1" dirty="0"/>
              <a:t> are </a:t>
            </a:r>
            <a:r>
              <a:rPr lang="it-IT" b="1" dirty="0" err="1"/>
              <a:t>classified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</a:t>
            </a:r>
            <a:r>
              <a:rPr lang="it-IT" b="1" dirty="0" err="1"/>
              <a:t>gastroduodenal</a:t>
            </a:r>
            <a:r>
              <a:rPr lang="it-IT" b="1" dirty="0"/>
              <a:t>, </a:t>
            </a:r>
            <a:r>
              <a:rPr lang="it-IT" b="1" dirty="0" err="1"/>
              <a:t>enteric</a:t>
            </a:r>
            <a:r>
              <a:rPr lang="it-IT" b="1" dirty="0"/>
              <a:t>, </a:t>
            </a:r>
            <a:r>
              <a:rPr lang="it-IT" b="1" dirty="0" err="1"/>
              <a:t>ileocecal</a:t>
            </a:r>
            <a:r>
              <a:rPr lang="it-IT" b="1" dirty="0"/>
              <a:t>, and </a:t>
            </a:r>
            <a:r>
              <a:rPr lang="it-IT" b="1" dirty="0" err="1"/>
              <a:t>colonic</a:t>
            </a:r>
            <a:r>
              <a:rPr lang="it-IT" b="1" dirty="0"/>
              <a:t>, </a:t>
            </a:r>
            <a:r>
              <a:rPr lang="it-IT" b="1" dirty="0" err="1"/>
              <a:t>according</a:t>
            </a:r>
            <a:r>
              <a:rPr lang="it-IT" b="1" dirty="0"/>
              <a:t> to </a:t>
            </a:r>
            <a:r>
              <a:rPr lang="it-IT" b="1" dirty="0" err="1"/>
              <a:t>their</a:t>
            </a:r>
            <a:r>
              <a:rPr lang="it-IT" b="1" dirty="0"/>
              <a:t> </a:t>
            </a:r>
            <a:r>
              <a:rPr lang="it-IT" b="1" dirty="0" err="1"/>
              <a:t>localizations</a:t>
            </a:r>
            <a:r>
              <a:rPr lang="it-IT" b="1" dirty="0"/>
              <a:t> [13,15]. </a:t>
            </a:r>
            <a:endParaRPr lang="it-IT" dirty="0"/>
          </a:p>
          <a:p>
            <a:r>
              <a:rPr lang="it-IT" b="1" dirty="0"/>
              <a:t>MD </a:t>
            </a:r>
            <a:r>
              <a:rPr lang="it-IT" b="1" dirty="0" err="1"/>
              <a:t>is</a:t>
            </a:r>
            <a:r>
              <a:rPr lang="it-IT" b="1" dirty="0"/>
              <a:t> an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that</a:t>
            </a:r>
            <a:r>
              <a:rPr lang="it-IT" b="1" dirty="0"/>
              <a:t> results from incomplete </a:t>
            </a:r>
            <a:r>
              <a:rPr lang="it-IT" b="1" dirty="0" err="1"/>
              <a:t>obliteration</a:t>
            </a:r>
            <a:r>
              <a:rPr lang="it-IT" b="1" dirty="0"/>
              <a:t> of the </a:t>
            </a:r>
            <a:r>
              <a:rPr lang="it-IT" b="1" dirty="0" err="1"/>
              <a:t>most</a:t>
            </a:r>
            <a:r>
              <a:rPr lang="it-IT" b="1" dirty="0"/>
              <a:t> </a:t>
            </a:r>
            <a:r>
              <a:rPr lang="it-IT" b="1" dirty="0" err="1"/>
              <a:t>proximal</a:t>
            </a:r>
            <a:r>
              <a:rPr lang="it-IT" b="1" dirty="0"/>
              <a:t> </a:t>
            </a:r>
            <a:r>
              <a:rPr lang="it-IT" b="1" dirty="0" err="1"/>
              <a:t>portion</a:t>
            </a:r>
            <a:r>
              <a:rPr lang="it-IT" b="1" dirty="0"/>
              <a:t> of the vitelline or </a:t>
            </a:r>
            <a:r>
              <a:rPr lang="it-IT" b="1" dirty="0" err="1"/>
              <a:t>omphalo-mesenteric</a:t>
            </a:r>
            <a:r>
              <a:rPr lang="it-IT" b="1" dirty="0"/>
              <a:t> </a:t>
            </a:r>
            <a:r>
              <a:rPr lang="it-IT" b="1" dirty="0" err="1"/>
              <a:t>duct</a:t>
            </a:r>
            <a:r>
              <a:rPr lang="it-IT" b="1" dirty="0"/>
              <a:t> </a:t>
            </a:r>
            <a:r>
              <a:rPr lang="it-IT" b="1" dirty="0" err="1"/>
              <a:t>during</a:t>
            </a:r>
            <a:r>
              <a:rPr lang="it-IT" b="1" dirty="0"/>
              <a:t> the fifth week of </a:t>
            </a:r>
            <a:r>
              <a:rPr lang="it-IT" b="1" dirty="0" err="1"/>
              <a:t>fetal</a:t>
            </a:r>
            <a:r>
              <a:rPr lang="it-IT" b="1" dirty="0"/>
              <a:t> </a:t>
            </a:r>
            <a:r>
              <a:rPr lang="it-IT" b="1" dirty="0" err="1"/>
              <a:t>development</a:t>
            </a:r>
            <a:r>
              <a:rPr lang="it-IT" b="1" dirty="0"/>
              <a:t> [4]. The failure of </a:t>
            </a:r>
            <a:r>
              <a:rPr lang="it-IT" b="1" dirty="0" err="1"/>
              <a:t>closure</a:t>
            </a:r>
            <a:r>
              <a:rPr lang="it-IT" b="1" dirty="0"/>
              <a:t> of the </a:t>
            </a:r>
            <a:r>
              <a:rPr lang="it-IT" b="1" dirty="0" err="1"/>
              <a:t>duct</a:t>
            </a:r>
            <a:r>
              <a:rPr lang="it-IT" b="1" dirty="0"/>
              <a:t> can result in an </a:t>
            </a:r>
            <a:r>
              <a:rPr lang="it-IT" b="1" dirty="0" err="1"/>
              <a:t>umbilical</a:t>
            </a:r>
            <a:r>
              <a:rPr lang="it-IT" b="1" dirty="0"/>
              <a:t> </a:t>
            </a:r>
            <a:r>
              <a:rPr lang="it-IT" b="1" dirty="0" err="1"/>
              <a:t>fecal</a:t>
            </a:r>
            <a:r>
              <a:rPr lang="it-IT" b="1" dirty="0"/>
              <a:t> fistula, </a:t>
            </a:r>
            <a:r>
              <a:rPr lang="it-IT" b="1" dirty="0" err="1"/>
              <a:t>umbilical</a:t>
            </a:r>
            <a:r>
              <a:rPr lang="it-IT" b="1" dirty="0"/>
              <a:t> sinus, </a:t>
            </a:r>
            <a:r>
              <a:rPr lang="it-IT" b="1" dirty="0" err="1"/>
              <a:t>fibrous</a:t>
            </a:r>
            <a:r>
              <a:rPr lang="it-IT" b="1" dirty="0"/>
              <a:t> </a:t>
            </a:r>
            <a:r>
              <a:rPr lang="it-IT" b="1" dirty="0" err="1"/>
              <a:t>cord</a:t>
            </a:r>
            <a:r>
              <a:rPr lang="it-IT" b="1" dirty="0"/>
              <a:t>, </a:t>
            </a:r>
            <a:r>
              <a:rPr lang="it-IT" b="1" dirty="0" err="1"/>
              <a:t>enterocystoma</a:t>
            </a:r>
            <a:r>
              <a:rPr lang="it-IT" b="1" dirty="0"/>
              <a:t>, </a:t>
            </a:r>
            <a:r>
              <a:rPr lang="it-IT" b="1" dirty="0" err="1"/>
              <a:t>mesodiverticular</a:t>
            </a:r>
            <a:r>
              <a:rPr lang="it-IT" b="1" dirty="0"/>
              <a:t> band or MD (</a:t>
            </a:r>
            <a:r>
              <a:rPr lang="it-IT" b="1" dirty="0" err="1"/>
              <a:t>distal</a:t>
            </a:r>
            <a:r>
              <a:rPr lang="it-IT" b="1" dirty="0"/>
              <a:t> </a:t>
            </a:r>
            <a:r>
              <a:rPr lang="it-IT" b="1" dirty="0" err="1"/>
              <a:t>ductal</a:t>
            </a:r>
            <a:r>
              <a:rPr lang="it-IT" b="1" dirty="0"/>
              <a:t> </a:t>
            </a:r>
            <a:r>
              <a:rPr lang="it-IT" b="1" dirty="0" err="1"/>
              <a:t>closure</a:t>
            </a:r>
            <a:r>
              <a:rPr lang="it-IT" b="1" dirty="0"/>
              <a:t>) [5]. MD </a:t>
            </a:r>
            <a:r>
              <a:rPr lang="it-IT" b="1" dirty="0" err="1"/>
              <a:t>contains</a:t>
            </a:r>
            <a:r>
              <a:rPr lang="it-IT" b="1" dirty="0"/>
              <a:t> </a:t>
            </a:r>
            <a:r>
              <a:rPr lang="it-IT" b="1" dirty="0" err="1"/>
              <a:t>all</a:t>
            </a:r>
            <a:r>
              <a:rPr lang="it-IT" b="1" dirty="0"/>
              <a:t> the </a:t>
            </a:r>
            <a:r>
              <a:rPr lang="it-IT" b="1" dirty="0" err="1"/>
              <a:t>three</a:t>
            </a:r>
            <a:r>
              <a:rPr lang="it-IT" b="1" dirty="0"/>
              <a:t>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layers</a:t>
            </a:r>
            <a:r>
              <a:rPr lang="it-IT" b="1" dirty="0"/>
              <a:t>.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contains</a:t>
            </a:r>
            <a:r>
              <a:rPr lang="it-IT" b="1" dirty="0"/>
              <a:t> </a:t>
            </a:r>
            <a:r>
              <a:rPr lang="it-IT" b="1" dirty="0" err="1"/>
              <a:t>heterotopic</a:t>
            </a:r>
            <a:r>
              <a:rPr lang="it-IT" b="1" dirty="0"/>
              <a:t> </a:t>
            </a:r>
            <a:r>
              <a:rPr lang="it-IT" b="1" dirty="0" err="1"/>
              <a:t>tissue</a:t>
            </a:r>
            <a:r>
              <a:rPr lang="it-IT" b="1" dirty="0"/>
              <a:t> in 50% </a:t>
            </a:r>
            <a:r>
              <a:rPr lang="it-IT" b="1" dirty="0" err="1"/>
              <a:t>cases</a:t>
            </a:r>
            <a:r>
              <a:rPr lang="it-IT" b="1" dirty="0"/>
              <a:t>. The </a:t>
            </a:r>
            <a:r>
              <a:rPr lang="it-IT" b="1" dirty="0" err="1"/>
              <a:t>heterotopic</a:t>
            </a:r>
            <a:r>
              <a:rPr lang="it-IT" b="1" dirty="0"/>
              <a:t> </a:t>
            </a:r>
            <a:r>
              <a:rPr lang="it-IT" b="1" dirty="0" err="1"/>
              <a:t>tissue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: </a:t>
            </a:r>
            <a:r>
              <a:rPr lang="it-IT" b="1" dirty="0" err="1"/>
              <a:t>gastric</a:t>
            </a:r>
            <a:r>
              <a:rPr lang="it-IT" b="1" dirty="0"/>
              <a:t>, </a:t>
            </a:r>
            <a:r>
              <a:rPr lang="it-IT" b="1" dirty="0" err="1"/>
              <a:t>pancreatic</a:t>
            </a:r>
            <a:r>
              <a:rPr lang="it-IT" b="1" dirty="0"/>
              <a:t>, </a:t>
            </a:r>
            <a:r>
              <a:rPr lang="it-IT" b="1" dirty="0" err="1"/>
              <a:t>jejuna</a:t>
            </a:r>
            <a:r>
              <a:rPr lang="it-IT" b="1" dirty="0"/>
              <a:t>, </a:t>
            </a:r>
            <a:r>
              <a:rPr lang="it-IT" b="1" dirty="0" err="1"/>
              <a:t>duodenal</a:t>
            </a:r>
            <a:r>
              <a:rPr lang="it-IT" b="1" dirty="0"/>
              <a:t>, </a:t>
            </a:r>
            <a:r>
              <a:rPr lang="it-IT" b="1" dirty="0" err="1"/>
              <a:t>colonic</a:t>
            </a:r>
            <a:r>
              <a:rPr lang="it-IT" b="1" dirty="0"/>
              <a:t> or </a:t>
            </a:r>
            <a:r>
              <a:rPr lang="it-IT" b="1" dirty="0" err="1"/>
              <a:t>hepatobiliary</a:t>
            </a:r>
            <a:r>
              <a:rPr lang="it-IT" b="1" dirty="0"/>
              <a:t> </a:t>
            </a:r>
            <a:r>
              <a:rPr lang="it-IT" b="1" dirty="0" err="1"/>
              <a:t>tissue</a:t>
            </a:r>
            <a:r>
              <a:rPr lang="it-IT" b="1" dirty="0"/>
              <a:t> [6,7].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may</a:t>
            </a:r>
            <a:r>
              <a:rPr lang="it-IT" b="1" dirty="0"/>
              <a:t> remain </a:t>
            </a:r>
            <a:r>
              <a:rPr lang="it-IT" b="1" dirty="0" err="1"/>
              <a:t>clinically</a:t>
            </a:r>
            <a:r>
              <a:rPr lang="it-IT" b="1" dirty="0"/>
              <a:t> silent and </a:t>
            </a:r>
            <a:r>
              <a:rPr lang="it-IT" b="1" dirty="0" err="1"/>
              <a:t>incidentally</a:t>
            </a:r>
            <a:r>
              <a:rPr lang="it-IT" b="1" dirty="0"/>
              <a:t> be </a:t>
            </a:r>
            <a:r>
              <a:rPr lang="it-IT" b="1" dirty="0" err="1"/>
              <a:t>identified</a:t>
            </a:r>
            <a:r>
              <a:rPr lang="it-IT" b="1" dirty="0"/>
              <a:t> </a:t>
            </a:r>
            <a:r>
              <a:rPr lang="it-IT" b="1" dirty="0" err="1"/>
              <a:t>at</a:t>
            </a:r>
            <a:r>
              <a:rPr lang="it-IT" b="1" dirty="0"/>
              <a:t> </a:t>
            </a:r>
            <a:r>
              <a:rPr lang="it-IT" b="1" dirty="0" err="1"/>
              <a:t>autopsy</a:t>
            </a:r>
            <a:r>
              <a:rPr lang="it-IT" b="1" dirty="0"/>
              <a:t> or surgery, or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may</a:t>
            </a:r>
            <a:r>
              <a:rPr lang="it-IT" b="1" dirty="0"/>
              <a:t> </a:t>
            </a:r>
            <a:r>
              <a:rPr lang="it-IT" b="1" dirty="0" err="1"/>
              <a:t>mimic</a:t>
            </a:r>
            <a:r>
              <a:rPr lang="it-IT" b="1" dirty="0"/>
              <a:t> disorders </a:t>
            </a:r>
            <a:r>
              <a:rPr lang="it-IT" b="1" dirty="0" err="1"/>
              <a:t>such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</a:t>
            </a:r>
            <a:r>
              <a:rPr lang="it-IT" b="1" dirty="0" err="1"/>
              <a:t>peptic</a:t>
            </a:r>
            <a:r>
              <a:rPr lang="it-IT" b="1" dirty="0"/>
              <a:t> </a:t>
            </a:r>
            <a:r>
              <a:rPr lang="it-IT" b="1" dirty="0" err="1"/>
              <a:t>ulcer</a:t>
            </a:r>
            <a:r>
              <a:rPr lang="it-IT" b="1" dirty="0"/>
              <a:t> disease, </a:t>
            </a:r>
            <a:r>
              <a:rPr lang="it-IT" b="1" dirty="0" err="1"/>
              <a:t>appendicitis</a:t>
            </a:r>
            <a:r>
              <a:rPr lang="it-IT" b="1" dirty="0"/>
              <a:t> and </a:t>
            </a:r>
            <a:r>
              <a:rPr lang="it-IT" b="1" dirty="0" err="1"/>
              <a:t>Crohn’s</a:t>
            </a:r>
            <a:r>
              <a:rPr lang="it-IT" b="1" dirty="0"/>
              <a:t> disease. </a:t>
            </a:r>
            <a:r>
              <a:rPr lang="it-IT" b="1" dirty="0" err="1"/>
              <a:t>Adult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represents</a:t>
            </a:r>
            <a:r>
              <a:rPr lang="it-IT" b="1" dirty="0"/>
              <a:t> </a:t>
            </a:r>
            <a:r>
              <a:rPr lang="it-IT" b="1" dirty="0" err="1"/>
              <a:t>only</a:t>
            </a:r>
            <a:r>
              <a:rPr lang="it-IT" b="1" dirty="0"/>
              <a:t> 1%–3% of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obstructions</a:t>
            </a:r>
            <a:r>
              <a:rPr lang="it-IT" b="1" dirty="0"/>
              <a:t> in </a:t>
            </a:r>
            <a:r>
              <a:rPr lang="it-IT" b="1" dirty="0" err="1"/>
              <a:t>adults</a:t>
            </a:r>
            <a:r>
              <a:rPr lang="it-IT" b="1" dirty="0"/>
              <a:t> and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a </a:t>
            </a:r>
            <a:r>
              <a:rPr lang="it-IT" b="1" dirty="0" err="1"/>
              <a:t>different</a:t>
            </a:r>
            <a:r>
              <a:rPr lang="it-IT" b="1" dirty="0"/>
              <a:t> </a:t>
            </a:r>
            <a:r>
              <a:rPr lang="it-IT" b="1" dirty="0" err="1"/>
              <a:t>entity</a:t>
            </a:r>
            <a:r>
              <a:rPr lang="it-IT" b="1" dirty="0"/>
              <a:t> in </a:t>
            </a:r>
            <a:r>
              <a:rPr lang="it-IT" b="1" dirty="0" err="1"/>
              <a:t>adults</a:t>
            </a:r>
            <a:r>
              <a:rPr lang="it-IT" b="1" dirty="0"/>
              <a:t> </a:t>
            </a:r>
            <a:r>
              <a:rPr lang="it-IT" b="1" dirty="0" err="1"/>
              <a:t>than</a:t>
            </a:r>
            <a:r>
              <a:rPr lang="it-IT" b="1" dirty="0"/>
              <a:t> in </a:t>
            </a:r>
            <a:r>
              <a:rPr lang="it-IT" b="1" dirty="0" err="1"/>
              <a:t>children</a:t>
            </a:r>
            <a:r>
              <a:rPr lang="it-IT" b="1" dirty="0"/>
              <a:t> [8]. The </a:t>
            </a:r>
            <a:r>
              <a:rPr lang="it-IT" b="1" dirty="0" err="1"/>
              <a:t>main</a:t>
            </a:r>
            <a:r>
              <a:rPr lang="it-IT" b="1" dirty="0"/>
              <a:t> </a:t>
            </a:r>
            <a:r>
              <a:rPr lang="it-IT" b="1" dirty="0" err="1"/>
              <a:t>causes</a:t>
            </a:r>
            <a:r>
              <a:rPr lang="it-IT" b="1" dirty="0"/>
              <a:t> of </a:t>
            </a:r>
            <a:r>
              <a:rPr lang="it-IT" b="1" dirty="0" err="1"/>
              <a:t>invagination</a:t>
            </a:r>
            <a:r>
              <a:rPr lang="it-IT" b="1" dirty="0"/>
              <a:t> in </a:t>
            </a:r>
            <a:r>
              <a:rPr lang="it-IT" b="1" dirty="0" err="1"/>
              <a:t>adults</a:t>
            </a:r>
            <a:r>
              <a:rPr lang="it-IT" b="1" dirty="0"/>
              <a:t> are: </a:t>
            </a:r>
            <a:r>
              <a:rPr lang="it-IT" b="1" dirty="0" err="1"/>
              <a:t>carcinomas</a:t>
            </a:r>
            <a:r>
              <a:rPr lang="it-IT" b="1" dirty="0"/>
              <a:t>, </a:t>
            </a:r>
            <a:r>
              <a:rPr lang="it-IT" b="1" dirty="0" err="1"/>
              <a:t>polyps</a:t>
            </a:r>
            <a:r>
              <a:rPr lang="it-IT" b="1" dirty="0"/>
              <a:t>, </a:t>
            </a:r>
            <a:r>
              <a:rPr lang="it-IT" b="1" dirty="0" err="1"/>
              <a:t>strictures</a:t>
            </a:r>
            <a:r>
              <a:rPr lang="it-IT" b="1" dirty="0"/>
              <a:t>, </a:t>
            </a:r>
            <a:r>
              <a:rPr lang="it-IT" b="1" dirty="0" err="1"/>
              <a:t>benign</a:t>
            </a:r>
            <a:r>
              <a:rPr lang="it-IT" b="1" dirty="0"/>
              <a:t> </a:t>
            </a:r>
            <a:r>
              <a:rPr lang="it-IT" b="1" dirty="0" err="1"/>
              <a:t>tumors</a:t>
            </a:r>
            <a:r>
              <a:rPr lang="it-IT" b="1" dirty="0"/>
              <a:t> and </a:t>
            </a:r>
            <a:r>
              <a:rPr lang="it-IT" b="1" dirty="0" err="1"/>
              <a:t>idiopathic</a:t>
            </a:r>
            <a:r>
              <a:rPr lang="it-IT" b="1" dirty="0"/>
              <a:t>, MD and </a:t>
            </a:r>
            <a:r>
              <a:rPr lang="it-IT" b="1" dirty="0" err="1"/>
              <a:t>colonic</a:t>
            </a:r>
            <a:r>
              <a:rPr lang="it-IT" b="1" dirty="0"/>
              <a:t> diverticulum.MD </a:t>
            </a:r>
            <a:r>
              <a:rPr lang="it-IT" b="1" dirty="0" err="1"/>
              <a:t>is</a:t>
            </a:r>
            <a:r>
              <a:rPr lang="it-IT" b="1" dirty="0"/>
              <a:t> a </a:t>
            </a:r>
            <a:r>
              <a:rPr lang="it-IT" b="1" dirty="0" err="1"/>
              <a:t>congenital</a:t>
            </a:r>
            <a:r>
              <a:rPr lang="it-IT" b="1" dirty="0"/>
              <a:t> </a:t>
            </a:r>
            <a:r>
              <a:rPr lang="it-IT" b="1" dirty="0" err="1"/>
              <a:t>diverticulum</a:t>
            </a:r>
            <a:r>
              <a:rPr lang="it-IT" b="1" dirty="0"/>
              <a:t>, </a:t>
            </a:r>
            <a:r>
              <a:rPr lang="it-IT" b="1" dirty="0" err="1"/>
              <a:t>themost</a:t>
            </a:r>
            <a:r>
              <a:rPr lang="it-IT" b="1" dirty="0"/>
              <a:t> common </a:t>
            </a:r>
            <a:r>
              <a:rPr lang="it-IT" b="1" dirty="0" err="1"/>
              <a:t>age</a:t>
            </a:r>
            <a:r>
              <a:rPr lang="it-IT" b="1" dirty="0"/>
              <a:t> </a:t>
            </a:r>
            <a:r>
              <a:rPr lang="it-IT" b="1" dirty="0" err="1"/>
              <a:t>at</a:t>
            </a:r>
            <a:r>
              <a:rPr lang="it-IT" b="1" dirty="0"/>
              <a:t> presentation </a:t>
            </a:r>
            <a:r>
              <a:rPr lang="it-IT" b="1" dirty="0" err="1"/>
              <a:t>is</a:t>
            </a:r>
            <a:r>
              <a:rPr lang="it-IT" b="1" dirty="0"/>
              <a:t> 2 </a:t>
            </a:r>
            <a:r>
              <a:rPr lang="it-IT" b="1" dirty="0" err="1"/>
              <a:t>years</a:t>
            </a:r>
            <a:r>
              <a:rPr lang="it-IT" b="1" dirty="0"/>
              <a:t>.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therefore</a:t>
            </a:r>
            <a:r>
              <a:rPr lang="it-IT" b="1" dirty="0"/>
              <a:t> the </a:t>
            </a:r>
            <a:r>
              <a:rPr lang="it-IT" b="1" dirty="0" err="1"/>
              <a:t>most</a:t>
            </a:r>
            <a:r>
              <a:rPr lang="it-IT" b="1" dirty="0"/>
              <a:t> common </a:t>
            </a:r>
            <a:r>
              <a:rPr lang="it-IT" b="1" dirty="0" err="1"/>
              <a:t>congenital</a:t>
            </a:r>
            <a:r>
              <a:rPr lang="it-IT" b="1" dirty="0"/>
              <a:t> </a:t>
            </a:r>
            <a:r>
              <a:rPr lang="it-IT" b="1" dirty="0" err="1"/>
              <a:t>abnormality</a:t>
            </a:r>
            <a:r>
              <a:rPr lang="it-IT" b="1" dirty="0"/>
              <a:t> of the </a:t>
            </a:r>
            <a:r>
              <a:rPr lang="it-IT" b="1" dirty="0" err="1"/>
              <a:t>gastrointestinal</a:t>
            </a:r>
            <a:r>
              <a:rPr lang="it-IT" b="1" dirty="0"/>
              <a:t> </a:t>
            </a:r>
            <a:r>
              <a:rPr lang="it-IT" b="1" dirty="0" err="1"/>
              <a:t>tract</a:t>
            </a:r>
            <a:r>
              <a:rPr lang="it-IT" b="1" dirty="0"/>
              <a:t>. MD </a:t>
            </a:r>
            <a:r>
              <a:rPr lang="it-IT" b="1" dirty="0" err="1"/>
              <a:t>was</a:t>
            </a:r>
            <a:r>
              <a:rPr lang="it-IT" b="1" dirty="0"/>
              <a:t> first </a:t>
            </a:r>
            <a:r>
              <a:rPr lang="it-IT" b="1" dirty="0" err="1"/>
              <a:t>described</a:t>
            </a:r>
            <a:r>
              <a:rPr lang="it-IT" b="1" dirty="0"/>
              <a:t> by </a:t>
            </a:r>
            <a:r>
              <a:rPr lang="it-IT" b="1" dirty="0" err="1"/>
              <a:t>Fabricus</a:t>
            </a:r>
            <a:r>
              <a:rPr lang="it-IT" b="1" dirty="0"/>
              <a:t> </a:t>
            </a:r>
            <a:r>
              <a:rPr lang="it-IT" b="1" dirty="0" err="1"/>
              <a:t>Heldanus</a:t>
            </a:r>
            <a:r>
              <a:rPr lang="it-IT" b="1" dirty="0"/>
              <a:t> in 1650 [9], </a:t>
            </a:r>
            <a:r>
              <a:rPr lang="it-IT" b="1" dirty="0" err="1"/>
              <a:t>then</a:t>
            </a:r>
            <a:r>
              <a:rPr lang="it-IT" b="1" dirty="0"/>
              <a:t> </a:t>
            </a:r>
            <a:r>
              <a:rPr lang="it-IT" b="1" dirty="0" err="1"/>
              <a:t>Levator</a:t>
            </a:r>
            <a:r>
              <a:rPr lang="it-IT" b="1" dirty="0"/>
              <a:t> in 1671 [10] and </a:t>
            </a:r>
            <a:r>
              <a:rPr lang="it-IT" b="1" dirty="0" err="1"/>
              <a:t>then</a:t>
            </a:r>
            <a:r>
              <a:rPr lang="it-IT" b="1" dirty="0"/>
              <a:t> </a:t>
            </a:r>
            <a:r>
              <a:rPr lang="it-IT" b="1" dirty="0" err="1"/>
              <a:t>Ruysch</a:t>
            </a:r>
            <a:r>
              <a:rPr lang="it-IT" b="1" dirty="0"/>
              <a:t> in 1730 [11]. </a:t>
            </a:r>
            <a:r>
              <a:rPr lang="it-IT" b="1" dirty="0" err="1"/>
              <a:t>However</a:t>
            </a:r>
            <a:r>
              <a:rPr lang="it-IT" b="1" dirty="0"/>
              <a:t>, the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bears</a:t>
            </a:r>
            <a:r>
              <a:rPr lang="it-IT" b="1" dirty="0"/>
              <a:t> the name of Johann Friedrich Meckel </a:t>
            </a:r>
            <a:r>
              <a:rPr lang="it-IT" b="1" dirty="0" err="1"/>
              <a:t>who</a:t>
            </a:r>
            <a:r>
              <a:rPr lang="it-IT" b="1" dirty="0"/>
              <a:t> </a:t>
            </a:r>
            <a:r>
              <a:rPr lang="it-IT" b="1" dirty="0" err="1"/>
              <a:t>described</a:t>
            </a:r>
            <a:r>
              <a:rPr lang="it-IT" b="1" dirty="0"/>
              <a:t> the </a:t>
            </a:r>
            <a:r>
              <a:rPr lang="it-IT" b="1" dirty="0" err="1"/>
              <a:t>embryology</a:t>
            </a:r>
            <a:r>
              <a:rPr lang="it-IT" b="1" dirty="0"/>
              <a:t> of a small </a:t>
            </a:r>
            <a:r>
              <a:rPr lang="it-IT" b="1" dirty="0" err="1"/>
              <a:t>bowel</a:t>
            </a:r>
            <a:r>
              <a:rPr lang="it-IT" b="1" dirty="0"/>
              <a:t> </a:t>
            </a:r>
            <a:r>
              <a:rPr lang="it-IT" b="1" dirty="0" err="1"/>
              <a:t>diverticulum</a:t>
            </a:r>
            <a:r>
              <a:rPr lang="it-IT" b="1" dirty="0"/>
              <a:t> in 1809 [12]. The </a:t>
            </a:r>
            <a:r>
              <a:rPr lang="it-IT" b="1" dirty="0" err="1"/>
              <a:t>most</a:t>
            </a:r>
            <a:r>
              <a:rPr lang="it-IT" b="1" dirty="0"/>
              <a:t> common </a:t>
            </a:r>
            <a:r>
              <a:rPr lang="it-IT" b="1" dirty="0" err="1"/>
              <a:t>invaginations</a:t>
            </a:r>
            <a:r>
              <a:rPr lang="it-IT" b="1" dirty="0"/>
              <a:t> are the </a:t>
            </a:r>
            <a:r>
              <a:rPr lang="it-IT" b="1" dirty="0" err="1"/>
              <a:t>enteric</a:t>
            </a:r>
            <a:r>
              <a:rPr lang="it-IT" b="1" dirty="0"/>
              <a:t> </a:t>
            </a:r>
            <a:r>
              <a:rPr lang="it-IT" b="1" dirty="0" err="1"/>
              <a:t>invaginations</a:t>
            </a:r>
            <a:r>
              <a:rPr lang="it-IT" b="1" dirty="0"/>
              <a:t>, and </a:t>
            </a:r>
            <a:r>
              <a:rPr lang="it-IT" b="1" dirty="0" err="1"/>
              <a:t>they</a:t>
            </a:r>
            <a:r>
              <a:rPr lang="it-IT" b="1" dirty="0"/>
              <a:t> account for more </a:t>
            </a:r>
            <a:r>
              <a:rPr lang="it-IT" b="1" dirty="0" err="1"/>
              <a:t>than</a:t>
            </a:r>
            <a:r>
              <a:rPr lang="it-IT" b="1" dirty="0"/>
              <a:t> </a:t>
            </a:r>
            <a:r>
              <a:rPr lang="it-IT" b="1" dirty="0" err="1"/>
              <a:t>half</a:t>
            </a:r>
            <a:r>
              <a:rPr lang="it-IT" b="1" dirty="0"/>
              <a:t> of the </a:t>
            </a:r>
            <a:r>
              <a:rPr lang="it-IT" b="1" dirty="0" err="1"/>
              <a:t>cases</a:t>
            </a:r>
            <a:r>
              <a:rPr lang="it-IT" b="1" dirty="0"/>
              <a:t> [15]. </a:t>
            </a:r>
            <a:r>
              <a:rPr lang="it-IT" b="1" dirty="0" err="1"/>
              <a:t>Our</a:t>
            </a:r>
            <a:r>
              <a:rPr lang="it-IT" b="1" dirty="0"/>
              <a:t> case </a:t>
            </a:r>
            <a:r>
              <a:rPr lang="it-IT" b="1" dirty="0" err="1"/>
              <a:t>also</a:t>
            </a:r>
            <a:r>
              <a:rPr lang="it-IT" b="1" dirty="0"/>
              <a:t> </a:t>
            </a:r>
            <a:r>
              <a:rPr lang="it-IT" b="1" dirty="0" err="1"/>
              <a:t>had</a:t>
            </a:r>
            <a:r>
              <a:rPr lang="it-IT" b="1" dirty="0"/>
              <a:t> </a:t>
            </a:r>
            <a:r>
              <a:rPr lang="it-IT" b="1" dirty="0" err="1"/>
              <a:t>ileoileal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and MD </a:t>
            </a:r>
            <a:r>
              <a:rPr lang="it-IT" b="1" dirty="0" err="1"/>
              <a:t>invaginated</a:t>
            </a:r>
            <a:r>
              <a:rPr lang="it-IT" b="1" dirty="0"/>
              <a:t>. Of the 80-90% of </a:t>
            </a:r>
            <a:r>
              <a:rPr lang="it-IT" b="1" dirty="0" err="1"/>
              <a:t>adult-onset</a:t>
            </a:r>
            <a:r>
              <a:rPr lang="it-IT" b="1" dirty="0"/>
              <a:t> </a:t>
            </a:r>
            <a:r>
              <a:rPr lang="it-IT" b="1" dirty="0" err="1"/>
              <a:t>invaginations</a:t>
            </a:r>
            <a:r>
              <a:rPr lang="it-IT" b="1" dirty="0"/>
              <a:t>, the </a:t>
            </a:r>
            <a:r>
              <a:rPr lang="it-IT" b="1" dirty="0" err="1"/>
              <a:t>etiologic</a:t>
            </a:r>
            <a:r>
              <a:rPr lang="it-IT" b="1" dirty="0"/>
              <a:t> factor can be </a:t>
            </a:r>
            <a:r>
              <a:rPr lang="it-IT" b="1" dirty="0" err="1"/>
              <a:t>revealed</a:t>
            </a:r>
            <a:r>
              <a:rPr lang="it-IT" b="1" dirty="0"/>
              <a:t> [15]. </a:t>
            </a:r>
            <a:r>
              <a:rPr lang="it-IT" b="1" dirty="0" err="1"/>
              <a:t>While</a:t>
            </a:r>
            <a:r>
              <a:rPr lang="it-IT" b="1" dirty="0"/>
              <a:t> a </a:t>
            </a:r>
            <a:r>
              <a:rPr lang="it-IT" b="1" dirty="0" err="1"/>
              <a:t>malignancy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usually</a:t>
            </a:r>
            <a:r>
              <a:rPr lang="it-IT" b="1" dirty="0"/>
              <a:t> the </a:t>
            </a:r>
            <a:r>
              <a:rPr lang="it-IT" b="1" dirty="0" err="1"/>
              <a:t>effective</a:t>
            </a:r>
            <a:r>
              <a:rPr lang="it-IT" b="1" dirty="0"/>
              <a:t> factor for the </a:t>
            </a:r>
            <a:r>
              <a:rPr lang="it-IT" b="1" dirty="0" err="1"/>
              <a:t>colonic</a:t>
            </a:r>
            <a:r>
              <a:rPr lang="it-IT" b="1" dirty="0"/>
              <a:t> </a:t>
            </a:r>
            <a:r>
              <a:rPr lang="it-IT" b="1" dirty="0" err="1"/>
              <a:t>type</a:t>
            </a:r>
            <a:r>
              <a:rPr lang="it-IT" b="1" dirty="0"/>
              <a:t>, the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type</a:t>
            </a:r>
            <a:r>
              <a:rPr lang="it-IT" b="1" dirty="0"/>
              <a:t> </a:t>
            </a:r>
            <a:r>
              <a:rPr lang="it-IT" b="1" dirty="0" err="1"/>
              <a:t>generally</a:t>
            </a:r>
            <a:r>
              <a:rPr lang="it-IT" b="1" dirty="0"/>
              <a:t> </a:t>
            </a:r>
            <a:r>
              <a:rPr lang="it-IT" b="1" dirty="0" err="1"/>
              <a:t>includes</a:t>
            </a:r>
            <a:r>
              <a:rPr lang="it-IT" b="1" dirty="0"/>
              <a:t> an </a:t>
            </a:r>
            <a:r>
              <a:rPr lang="it-IT" b="1" dirty="0" err="1"/>
              <a:t>initial</a:t>
            </a:r>
            <a:r>
              <a:rPr lang="it-IT" b="1" dirty="0"/>
              <a:t> factor </a:t>
            </a:r>
            <a:r>
              <a:rPr lang="it-IT" b="1" dirty="0" err="1"/>
              <a:t>such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a </a:t>
            </a:r>
            <a:r>
              <a:rPr lang="it-IT" b="1" dirty="0" err="1"/>
              <a:t>polyp</a:t>
            </a:r>
            <a:r>
              <a:rPr lang="it-IT" b="1" dirty="0"/>
              <a:t>, </a:t>
            </a:r>
            <a:r>
              <a:rPr lang="it-IT" b="1" dirty="0" err="1"/>
              <a:t>ectopic</a:t>
            </a:r>
            <a:r>
              <a:rPr lang="it-IT" b="1" dirty="0"/>
              <a:t> pancreas or MD [14]. </a:t>
            </a:r>
            <a:r>
              <a:rPr lang="it-IT" b="1" dirty="0" err="1"/>
              <a:t>Our</a:t>
            </a:r>
            <a:r>
              <a:rPr lang="it-IT" b="1" dirty="0"/>
              <a:t> case </a:t>
            </a:r>
            <a:r>
              <a:rPr lang="it-IT" b="1" dirty="0" err="1"/>
              <a:t>also</a:t>
            </a:r>
            <a:r>
              <a:rPr lang="it-IT" b="1" dirty="0"/>
              <a:t> </a:t>
            </a:r>
            <a:r>
              <a:rPr lang="it-IT" b="1" dirty="0" err="1"/>
              <a:t>had</a:t>
            </a:r>
            <a:r>
              <a:rPr lang="it-IT" b="1" dirty="0"/>
              <a:t> MD </a:t>
            </a:r>
            <a:r>
              <a:rPr lang="it-IT" b="1" dirty="0" err="1"/>
              <a:t>as</a:t>
            </a:r>
            <a:r>
              <a:rPr lang="it-IT" b="1" dirty="0"/>
              <a:t> an </a:t>
            </a:r>
            <a:r>
              <a:rPr lang="it-IT" b="1" dirty="0" err="1"/>
              <a:t>initial</a:t>
            </a:r>
            <a:r>
              <a:rPr lang="it-IT" b="1" dirty="0"/>
              <a:t> factor . </a:t>
            </a:r>
            <a:r>
              <a:rPr lang="it-IT" b="1" dirty="0" err="1"/>
              <a:t>Pre</a:t>
            </a:r>
            <a:r>
              <a:rPr lang="it-IT" b="1" dirty="0"/>
              <a:t>-operative </a:t>
            </a:r>
            <a:r>
              <a:rPr lang="it-IT" b="1" dirty="0" err="1"/>
              <a:t>diagnosis</a:t>
            </a:r>
            <a:r>
              <a:rPr lang="it-IT" b="1" dirty="0"/>
              <a:t> of MD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usually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</a:t>
            </a:r>
            <a:r>
              <a:rPr lang="it-IT" b="1" dirty="0" err="1"/>
              <a:t>possible</a:t>
            </a:r>
            <a:r>
              <a:rPr lang="it-IT" b="1" dirty="0"/>
              <a:t>; </a:t>
            </a:r>
            <a:r>
              <a:rPr lang="it-IT" b="1" dirty="0" err="1"/>
              <a:t>abdominal</a:t>
            </a:r>
            <a:r>
              <a:rPr lang="it-IT" b="1" dirty="0"/>
              <a:t> USG and CT </a:t>
            </a:r>
            <a:r>
              <a:rPr lang="it-IT" b="1" dirty="0" err="1"/>
              <a:t>frequently</a:t>
            </a:r>
            <a:r>
              <a:rPr lang="it-IT" b="1" dirty="0"/>
              <a:t> show </a:t>
            </a:r>
            <a:r>
              <a:rPr lang="it-IT" b="1" dirty="0" err="1"/>
              <a:t>secondary</a:t>
            </a:r>
            <a:r>
              <a:rPr lang="it-IT" b="1" dirty="0"/>
              <a:t> changes. </a:t>
            </a:r>
            <a:r>
              <a:rPr lang="it-IT" b="1" dirty="0" err="1"/>
              <a:t>Diverticulitis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especially</a:t>
            </a:r>
            <a:r>
              <a:rPr lang="it-IT" b="1" dirty="0"/>
              <a:t> </a:t>
            </a:r>
            <a:r>
              <a:rPr lang="it-IT" b="1" dirty="0" err="1"/>
              <a:t>mistaken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acute </a:t>
            </a:r>
            <a:r>
              <a:rPr lang="it-IT" b="1" dirty="0" err="1"/>
              <a:t>appendicitis</a:t>
            </a:r>
            <a:r>
              <a:rPr lang="it-IT" b="1" dirty="0"/>
              <a:t>, and with </a:t>
            </a:r>
            <a:r>
              <a:rPr lang="it-IT" b="1" dirty="0" err="1"/>
              <a:t>this</a:t>
            </a:r>
            <a:r>
              <a:rPr lang="it-IT" b="1" dirty="0"/>
              <a:t> </a:t>
            </a:r>
            <a:r>
              <a:rPr lang="it-IT" b="1" dirty="0" err="1"/>
              <a:t>pre-diagnosis</a:t>
            </a:r>
            <a:r>
              <a:rPr lang="it-IT" b="1" dirty="0"/>
              <a:t>,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determined</a:t>
            </a:r>
            <a:r>
              <a:rPr lang="it-IT" b="1" dirty="0"/>
              <a:t> peri-</a:t>
            </a:r>
            <a:r>
              <a:rPr lang="it-IT" b="1" dirty="0" err="1"/>
              <a:t>operatively</a:t>
            </a:r>
            <a:r>
              <a:rPr lang="it-IT" b="1" dirty="0"/>
              <a:t> [3,16]. The </a:t>
            </a:r>
            <a:r>
              <a:rPr lang="it-IT" b="1" dirty="0" err="1"/>
              <a:t>most</a:t>
            </a:r>
            <a:r>
              <a:rPr lang="it-IT" b="1" dirty="0"/>
              <a:t> </a:t>
            </a:r>
            <a:r>
              <a:rPr lang="it-IT" b="1" dirty="0" err="1"/>
              <a:t>frequent</a:t>
            </a:r>
            <a:r>
              <a:rPr lang="it-IT" b="1" dirty="0"/>
              <a:t> </a:t>
            </a:r>
            <a:r>
              <a:rPr lang="it-IT" b="1" dirty="0" err="1"/>
              <a:t>complication</a:t>
            </a:r>
            <a:r>
              <a:rPr lang="it-IT" b="1" dirty="0"/>
              <a:t> of MD in </a:t>
            </a:r>
            <a:r>
              <a:rPr lang="it-IT" b="1" dirty="0" err="1"/>
              <a:t>adults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small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obstruction</a:t>
            </a:r>
            <a:r>
              <a:rPr lang="it-IT" b="1" dirty="0"/>
              <a:t> [17]. The </a:t>
            </a:r>
            <a:r>
              <a:rPr lang="it-IT" b="1" dirty="0" err="1"/>
              <a:t>obstruction</a:t>
            </a:r>
            <a:r>
              <a:rPr lang="it-IT" b="1" dirty="0"/>
              <a:t>  </a:t>
            </a:r>
            <a:r>
              <a:rPr lang="it-IT" b="1" dirty="0" err="1"/>
              <a:t>may</a:t>
            </a:r>
            <a:r>
              <a:rPr lang="it-IT" b="1" dirty="0"/>
              <a:t> </a:t>
            </a:r>
            <a:r>
              <a:rPr lang="it-IT" b="1" dirty="0" err="1"/>
              <a:t>occur</a:t>
            </a:r>
            <a:r>
              <a:rPr lang="it-IT" b="1" dirty="0"/>
              <a:t> by </a:t>
            </a:r>
            <a:r>
              <a:rPr lang="it-IT" b="1" dirty="0" err="1"/>
              <a:t>several</a:t>
            </a:r>
            <a:r>
              <a:rPr lang="it-IT" b="1" dirty="0"/>
              <a:t> </a:t>
            </a:r>
            <a:r>
              <a:rPr lang="it-IT" b="1" dirty="0" err="1"/>
              <a:t>mechanisms</a:t>
            </a:r>
            <a:r>
              <a:rPr lang="it-IT" b="1" dirty="0"/>
              <a:t>, </a:t>
            </a:r>
            <a:r>
              <a:rPr lang="it-IT" b="1" dirty="0" err="1"/>
              <a:t>as</a:t>
            </a:r>
            <a:r>
              <a:rPr lang="it-IT" b="1" dirty="0"/>
              <a:t> </a:t>
            </a:r>
            <a:r>
              <a:rPr lang="it-IT" b="1" dirty="0" err="1"/>
              <a:t>intestinal</a:t>
            </a:r>
            <a:r>
              <a:rPr lang="it-IT" b="1" dirty="0"/>
              <a:t> or </a:t>
            </a:r>
            <a:r>
              <a:rPr lang="it-IT" b="1" dirty="0" err="1"/>
              <a:t>cecal</a:t>
            </a:r>
            <a:r>
              <a:rPr lang="it-IT" b="1" dirty="0"/>
              <a:t> </a:t>
            </a:r>
            <a:r>
              <a:rPr lang="it-IT" b="1" dirty="0" err="1"/>
              <a:t>volvulus</a:t>
            </a:r>
            <a:r>
              <a:rPr lang="it-IT" b="1" dirty="0"/>
              <a:t> over the strip </a:t>
            </a:r>
            <a:r>
              <a:rPr lang="it-IT" b="1" dirty="0" err="1"/>
              <a:t>that</a:t>
            </a:r>
            <a:r>
              <a:rPr lang="it-IT" b="1" dirty="0"/>
              <a:t> </a:t>
            </a:r>
            <a:r>
              <a:rPr lang="it-IT" b="1" dirty="0" err="1"/>
              <a:t>extends</a:t>
            </a:r>
            <a:r>
              <a:rPr lang="it-IT" b="1" dirty="0"/>
              <a:t> from the </a:t>
            </a:r>
            <a:r>
              <a:rPr lang="it-IT" b="1" dirty="0" err="1"/>
              <a:t>diverticulum</a:t>
            </a:r>
            <a:r>
              <a:rPr lang="it-IT" b="1" dirty="0"/>
              <a:t> to the </a:t>
            </a:r>
            <a:r>
              <a:rPr lang="it-IT" b="1" dirty="0" err="1"/>
              <a:t>abdominal</a:t>
            </a:r>
            <a:r>
              <a:rPr lang="it-IT" b="1" dirty="0"/>
              <a:t> wall, </a:t>
            </a:r>
            <a:r>
              <a:rPr lang="it-IT" b="1" dirty="0" err="1"/>
              <a:t>invagination</a:t>
            </a:r>
            <a:r>
              <a:rPr lang="it-IT" b="1" dirty="0"/>
              <a:t>, </a:t>
            </a:r>
            <a:r>
              <a:rPr lang="it-IT" b="1" dirty="0" err="1"/>
              <a:t>simple</a:t>
            </a:r>
            <a:r>
              <a:rPr lang="it-IT" b="1" dirty="0"/>
              <a:t> </a:t>
            </a:r>
            <a:r>
              <a:rPr lang="it-IT" b="1" dirty="0" err="1"/>
              <a:t>obstruction</a:t>
            </a:r>
            <a:r>
              <a:rPr lang="it-IT" b="1" dirty="0"/>
              <a:t> by the </a:t>
            </a:r>
            <a:r>
              <a:rPr lang="it-IT" b="1" dirty="0" err="1"/>
              <a:t>encircling</a:t>
            </a:r>
            <a:r>
              <a:rPr lang="it-IT" b="1" dirty="0"/>
              <a:t> of the intestine by the strip, </a:t>
            </a:r>
            <a:r>
              <a:rPr lang="it-IT" b="1" dirty="0" err="1"/>
              <a:t>internal</a:t>
            </a:r>
            <a:r>
              <a:rPr lang="it-IT" b="1" dirty="0"/>
              <a:t> </a:t>
            </a:r>
            <a:r>
              <a:rPr lang="it-IT" b="1" dirty="0" err="1"/>
              <a:t>herniation</a:t>
            </a:r>
            <a:r>
              <a:rPr lang="it-IT" b="1" dirty="0"/>
              <a:t>, and </a:t>
            </a:r>
            <a:r>
              <a:rPr lang="it-IT" b="1" dirty="0" err="1"/>
              <a:t>incarceration</a:t>
            </a:r>
            <a:r>
              <a:rPr lang="it-IT" b="1" dirty="0"/>
              <a:t> of the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into</a:t>
            </a:r>
            <a:r>
              <a:rPr lang="it-IT" b="1" dirty="0"/>
              <a:t> the </a:t>
            </a:r>
            <a:r>
              <a:rPr lang="it-IT" b="1" dirty="0" err="1"/>
              <a:t>inguinal</a:t>
            </a:r>
            <a:r>
              <a:rPr lang="it-IT" b="1" dirty="0"/>
              <a:t> </a:t>
            </a:r>
            <a:r>
              <a:rPr lang="it-IT" b="1" dirty="0" err="1"/>
              <a:t>hernia</a:t>
            </a:r>
            <a:r>
              <a:rPr lang="it-IT" b="1" dirty="0"/>
              <a:t> [17,18].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47083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6A4C1C0F-CC4D-4271-83AC-CF0D5DE04DAA}"/>
              </a:ext>
            </a:extLst>
          </p:cNvPr>
          <p:cNvSpPr/>
          <p:nvPr/>
        </p:nvSpPr>
        <p:spPr>
          <a:xfrm>
            <a:off x="20932775" y="2256631"/>
            <a:ext cx="12725400" cy="1350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8000" b="1" dirty="0" err="1">
                <a:latin typeface="Arial Black" panose="020B0A04020102020204" pitchFamily="34" charset="0"/>
                <a:ea typeface="Calibri" panose="020F0502020204030204" pitchFamily="34" charset="0"/>
                <a:cs typeface="NewCenturySchlbkTR-Bold"/>
              </a:rPr>
              <a:t>Discussion</a:t>
            </a:r>
            <a:endParaRPr lang="it-IT" sz="80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DFF6931-A26A-4C44-8C92-785CE2A37721}"/>
              </a:ext>
            </a:extLst>
          </p:cNvPr>
          <p:cNvSpPr/>
          <p:nvPr/>
        </p:nvSpPr>
        <p:spPr>
          <a:xfrm>
            <a:off x="4397375" y="4466431"/>
            <a:ext cx="43205400" cy="10924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The treatment </a:t>
            </a:r>
            <a:r>
              <a:rPr lang="it-IT" b="1" dirty="0"/>
              <a:t>for </a:t>
            </a:r>
            <a:r>
              <a:rPr lang="it-IT" b="1" dirty="0" err="1"/>
              <a:t>symptomatic</a:t>
            </a:r>
            <a:r>
              <a:rPr lang="it-IT" b="1" dirty="0"/>
              <a:t> MD </a:t>
            </a:r>
            <a:r>
              <a:rPr lang="it-IT" b="1" dirty="0" err="1"/>
              <a:t>is</a:t>
            </a:r>
            <a:r>
              <a:rPr lang="it-IT" b="1" dirty="0"/>
              <a:t> surgery. </a:t>
            </a:r>
            <a:r>
              <a:rPr lang="it-IT" b="1" dirty="0" err="1"/>
              <a:t>However</a:t>
            </a:r>
            <a:r>
              <a:rPr lang="it-IT" b="1" dirty="0"/>
              <a:t>, the </a:t>
            </a:r>
            <a:r>
              <a:rPr lang="it-IT" b="1" dirty="0" err="1"/>
              <a:t>pre</a:t>
            </a:r>
            <a:r>
              <a:rPr lang="it-IT" b="1" dirty="0"/>
              <a:t>-operative </a:t>
            </a:r>
            <a:r>
              <a:rPr lang="it-IT" b="1" dirty="0" err="1"/>
              <a:t>diagnosis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extremely</a:t>
            </a:r>
            <a:r>
              <a:rPr lang="it-IT" b="1" dirty="0"/>
              <a:t> </a:t>
            </a:r>
            <a:r>
              <a:rPr lang="it-IT" b="1" dirty="0" err="1"/>
              <a:t>difficult</a:t>
            </a:r>
            <a:r>
              <a:rPr lang="it-IT" b="1" dirty="0"/>
              <a:t>, </a:t>
            </a:r>
            <a:r>
              <a:rPr lang="it-IT" b="1" dirty="0" err="1"/>
              <a:t>because</a:t>
            </a:r>
            <a:r>
              <a:rPr lang="it-IT" b="1" dirty="0"/>
              <a:t> </a:t>
            </a:r>
            <a:r>
              <a:rPr lang="it-IT" b="1" dirty="0" err="1"/>
              <a:t>its</a:t>
            </a:r>
            <a:r>
              <a:rPr lang="it-IT" b="1" dirty="0"/>
              <a:t> </a:t>
            </a:r>
            <a:r>
              <a:rPr lang="it-IT" b="1" dirty="0" err="1"/>
              <a:t>symptoms</a:t>
            </a:r>
            <a:r>
              <a:rPr lang="it-IT" b="1" dirty="0"/>
              <a:t> </a:t>
            </a:r>
            <a:r>
              <a:rPr lang="it-IT" b="1" dirty="0" err="1"/>
              <a:t>overlap</a:t>
            </a:r>
            <a:r>
              <a:rPr lang="it-IT" b="1" dirty="0"/>
              <a:t> with </a:t>
            </a:r>
            <a:r>
              <a:rPr lang="it-IT" b="1" dirty="0" err="1"/>
              <a:t>those</a:t>
            </a:r>
            <a:r>
              <a:rPr lang="it-IT" b="1" dirty="0"/>
              <a:t> of </a:t>
            </a:r>
            <a:r>
              <a:rPr lang="it-IT" b="1" dirty="0" err="1"/>
              <a:t>many</a:t>
            </a:r>
            <a:r>
              <a:rPr lang="it-IT" b="1" dirty="0"/>
              <a:t> other </a:t>
            </a:r>
            <a:r>
              <a:rPr lang="it-IT" b="1" dirty="0" err="1"/>
              <a:t>diseases</a:t>
            </a:r>
            <a:r>
              <a:rPr lang="it-IT" b="1" dirty="0"/>
              <a:t>. Cases are </a:t>
            </a:r>
            <a:r>
              <a:rPr lang="it-IT" b="1" dirty="0" err="1"/>
              <a:t>generally</a:t>
            </a:r>
            <a:r>
              <a:rPr lang="it-IT" b="1" dirty="0"/>
              <a:t> </a:t>
            </a:r>
            <a:r>
              <a:rPr lang="it-IT" b="1" dirty="0" err="1"/>
              <a:t>operated</a:t>
            </a:r>
            <a:r>
              <a:rPr lang="it-IT" b="1" dirty="0"/>
              <a:t> with a </a:t>
            </a:r>
            <a:r>
              <a:rPr lang="it-IT" b="1" dirty="0" err="1"/>
              <a:t>pre-diagnosis</a:t>
            </a:r>
            <a:r>
              <a:rPr lang="it-IT" b="1" dirty="0"/>
              <a:t> of acute </a:t>
            </a:r>
            <a:r>
              <a:rPr lang="it-IT" b="1" dirty="0" err="1"/>
              <a:t>abdomen</a:t>
            </a:r>
            <a:r>
              <a:rPr lang="it-IT" b="1" dirty="0"/>
              <a:t> and are </a:t>
            </a:r>
            <a:r>
              <a:rPr lang="it-IT" b="1" dirty="0" err="1"/>
              <a:t>diagnosed</a:t>
            </a:r>
            <a:r>
              <a:rPr lang="it-IT" b="1" dirty="0"/>
              <a:t> peri-</a:t>
            </a:r>
            <a:r>
              <a:rPr lang="it-IT" b="1" dirty="0" err="1"/>
              <a:t>operatively</a:t>
            </a:r>
            <a:r>
              <a:rPr lang="it-IT" b="1" dirty="0"/>
              <a:t> [16,18]. </a:t>
            </a:r>
            <a:r>
              <a:rPr lang="it-IT" b="1" dirty="0" err="1"/>
              <a:t>Inverted</a:t>
            </a:r>
            <a:r>
              <a:rPr lang="it-IT" b="1" dirty="0"/>
              <a:t> MD </a:t>
            </a:r>
            <a:r>
              <a:rPr lang="it-IT" b="1" dirty="0" err="1"/>
              <a:t>was</a:t>
            </a:r>
            <a:r>
              <a:rPr lang="it-IT" b="1" dirty="0"/>
              <a:t>   </a:t>
            </a:r>
            <a:r>
              <a:rPr lang="it-IT" b="1" dirty="0" err="1"/>
              <a:t>also</a:t>
            </a:r>
            <a:r>
              <a:rPr lang="it-IT" b="1" dirty="0"/>
              <a:t> an </a:t>
            </a:r>
            <a:r>
              <a:rPr lang="it-IT" b="1" dirty="0" err="1"/>
              <a:t>initial</a:t>
            </a:r>
            <a:r>
              <a:rPr lang="it-IT" b="1" dirty="0"/>
              <a:t> factor for </a:t>
            </a:r>
            <a:r>
              <a:rPr lang="it-IT" b="1" dirty="0" err="1"/>
              <a:t>invagination</a:t>
            </a:r>
            <a:r>
              <a:rPr lang="it-IT" b="1" dirty="0"/>
              <a:t> in </a:t>
            </a:r>
            <a:r>
              <a:rPr lang="it-IT" b="1" dirty="0" err="1"/>
              <a:t>our</a:t>
            </a:r>
            <a:r>
              <a:rPr lang="it-IT" b="1" dirty="0"/>
              <a:t> case, and with the </a:t>
            </a:r>
            <a:r>
              <a:rPr lang="it-IT" b="1" dirty="0" err="1"/>
              <a:t>inflammation</a:t>
            </a:r>
            <a:r>
              <a:rPr lang="it-IT" b="1" dirty="0"/>
              <a:t> and the ischemia, </a:t>
            </a:r>
            <a:r>
              <a:rPr lang="it-IT" b="1" dirty="0" err="1"/>
              <a:t>it</a:t>
            </a:r>
            <a:r>
              <a:rPr lang="it-IT" b="1" dirty="0"/>
              <a:t> </a:t>
            </a:r>
            <a:r>
              <a:rPr lang="it-IT" b="1" dirty="0" err="1"/>
              <a:t>caused</a:t>
            </a:r>
            <a:r>
              <a:rPr lang="it-IT" b="1" dirty="0"/>
              <a:t> acute </a:t>
            </a:r>
            <a:r>
              <a:rPr lang="it-IT" b="1" dirty="0" err="1"/>
              <a:t>abdomen</a:t>
            </a:r>
            <a:r>
              <a:rPr lang="it-IT" b="1" dirty="0"/>
              <a:t>.</a:t>
            </a:r>
            <a:endParaRPr lang="it-IT" dirty="0"/>
          </a:p>
          <a:p>
            <a:r>
              <a:rPr lang="it-IT" b="1" dirty="0"/>
              <a:t>The </a:t>
            </a:r>
            <a:r>
              <a:rPr lang="it-IT" b="1" dirty="0" err="1"/>
              <a:t>basic</a:t>
            </a:r>
            <a:r>
              <a:rPr lang="it-IT" b="1" dirty="0"/>
              <a:t> treatment of </a:t>
            </a:r>
            <a:r>
              <a:rPr lang="it-IT" b="1" dirty="0" err="1"/>
              <a:t>adult-onset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surgery [19]. </a:t>
            </a:r>
            <a:r>
              <a:rPr lang="it-IT" b="1" dirty="0" err="1"/>
              <a:t>If</a:t>
            </a:r>
            <a:r>
              <a:rPr lang="it-IT" b="1" dirty="0"/>
              <a:t> </a:t>
            </a:r>
            <a:r>
              <a:rPr lang="it-IT" b="1" dirty="0" err="1"/>
              <a:t>intestinal</a:t>
            </a:r>
            <a:r>
              <a:rPr lang="it-IT" b="1" dirty="0"/>
              <a:t> nutrition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</a:t>
            </a:r>
            <a:r>
              <a:rPr lang="it-IT" b="1" dirty="0" err="1"/>
              <a:t>compromised</a:t>
            </a:r>
            <a:r>
              <a:rPr lang="it-IT" b="1" dirty="0"/>
              <a:t> due to </a:t>
            </a:r>
            <a:r>
              <a:rPr lang="it-IT" b="1" dirty="0" err="1"/>
              <a:t>invaginations</a:t>
            </a:r>
            <a:r>
              <a:rPr lang="it-IT" b="1" dirty="0"/>
              <a:t> </a:t>
            </a:r>
            <a:r>
              <a:rPr lang="it-IT" b="1" dirty="0" err="1"/>
              <a:t>that</a:t>
            </a:r>
            <a:r>
              <a:rPr lang="it-IT" b="1" dirty="0"/>
              <a:t> </a:t>
            </a:r>
            <a:r>
              <a:rPr lang="it-IT" b="1" dirty="0" err="1"/>
              <a:t>occur</a:t>
            </a:r>
            <a:r>
              <a:rPr lang="it-IT" b="1" dirty="0"/>
              <a:t> post-</a:t>
            </a:r>
            <a:r>
              <a:rPr lang="it-IT" b="1" dirty="0" err="1"/>
              <a:t>operatively</a:t>
            </a:r>
            <a:r>
              <a:rPr lang="it-IT" b="1" dirty="0"/>
              <a:t> </a:t>
            </a:r>
            <a:r>
              <a:rPr lang="it-IT" b="1" dirty="0" err="1"/>
              <a:t>because</a:t>
            </a:r>
            <a:r>
              <a:rPr lang="it-IT" b="1" dirty="0"/>
              <a:t> of </a:t>
            </a:r>
            <a:r>
              <a:rPr lang="it-IT" b="1" dirty="0" err="1"/>
              <a:t>adhesions</a:t>
            </a:r>
            <a:r>
              <a:rPr lang="it-IT" b="1" dirty="0"/>
              <a:t>, de-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may</a:t>
            </a:r>
            <a:r>
              <a:rPr lang="it-IT" b="1" dirty="0"/>
              <a:t> be </a:t>
            </a:r>
            <a:r>
              <a:rPr lang="it-IT" b="1" dirty="0" err="1"/>
              <a:t>successful</a:t>
            </a:r>
            <a:r>
              <a:rPr lang="it-IT" b="1" dirty="0"/>
              <a:t>. In the case of non </a:t>
            </a:r>
            <a:r>
              <a:rPr lang="it-IT" b="1" dirty="0" err="1"/>
              <a:t>inflammatory</a:t>
            </a:r>
            <a:r>
              <a:rPr lang="it-IT" b="1" dirty="0"/>
              <a:t> </a:t>
            </a:r>
            <a:r>
              <a:rPr lang="it-IT" b="1" dirty="0" err="1"/>
              <a:t>invaginations</a:t>
            </a:r>
            <a:r>
              <a:rPr lang="it-IT" b="1" dirty="0"/>
              <a:t> with a </a:t>
            </a:r>
            <a:r>
              <a:rPr lang="it-IT" b="1" dirty="0" err="1"/>
              <a:t>known</a:t>
            </a:r>
            <a:r>
              <a:rPr lang="it-IT" b="1" dirty="0"/>
              <a:t> causative factor (MD, lipoma), </a:t>
            </a:r>
            <a:r>
              <a:rPr lang="it-IT" b="1" dirty="0" err="1"/>
              <a:t>recurrence</a:t>
            </a:r>
            <a:r>
              <a:rPr lang="it-IT" b="1" dirty="0"/>
              <a:t> </a:t>
            </a:r>
            <a:r>
              <a:rPr lang="it-IT" b="1" dirty="0" err="1"/>
              <a:t>may</a:t>
            </a:r>
            <a:r>
              <a:rPr lang="it-IT" b="1" dirty="0"/>
              <a:t> be </a:t>
            </a:r>
            <a:r>
              <a:rPr lang="it-IT" b="1" dirty="0" err="1"/>
              <a:t>prevented</a:t>
            </a:r>
            <a:r>
              <a:rPr lang="it-IT" b="1" dirty="0"/>
              <a:t> with </a:t>
            </a:r>
            <a:r>
              <a:rPr lang="it-IT" b="1" dirty="0" err="1"/>
              <a:t>enterotomy</a:t>
            </a:r>
            <a:r>
              <a:rPr lang="it-IT" b="1" dirty="0"/>
              <a:t>  and </a:t>
            </a:r>
            <a:r>
              <a:rPr lang="it-IT" b="1" dirty="0" err="1"/>
              <a:t>polypectomy</a:t>
            </a:r>
            <a:r>
              <a:rPr lang="it-IT" b="1" dirty="0"/>
              <a:t> [2,15,19]. </a:t>
            </a:r>
            <a:r>
              <a:rPr lang="it-IT" b="1" dirty="0" err="1"/>
              <a:t>Barussaud</a:t>
            </a:r>
            <a:r>
              <a:rPr lang="it-IT" b="1" dirty="0"/>
              <a:t> et al. [19] </a:t>
            </a:r>
            <a:r>
              <a:rPr lang="it-IT" b="1" dirty="0" err="1"/>
              <a:t>attempted</a:t>
            </a:r>
            <a:r>
              <a:rPr lang="it-IT" b="1" dirty="0"/>
              <a:t> reduction in 25 </a:t>
            </a:r>
            <a:r>
              <a:rPr lang="it-IT" b="1" dirty="0" err="1"/>
              <a:t>patients</a:t>
            </a:r>
            <a:r>
              <a:rPr lang="it-IT" b="1" dirty="0"/>
              <a:t> in a study including 44 </a:t>
            </a:r>
            <a:r>
              <a:rPr lang="it-IT" b="1" dirty="0" err="1"/>
              <a:t>patients</a:t>
            </a:r>
            <a:r>
              <a:rPr lang="it-IT" b="1" dirty="0"/>
              <a:t>; </a:t>
            </a:r>
            <a:r>
              <a:rPr lang="it-IT" b="1" dirty="0" err="1"/>
              <a:t>they</a:t>
            </a:r>
            <a:r>
              <a:rPr lang="it-IT" b="1" dirty="0"/>
              <a:t> </a:t>
            </a:r>
            <a:r>
              <a:rPr lang="it-IT" b="1" dirty="0" err="1"/>
              <a:t>were</a:t>
            </a:r>
            <a:r>
              <a:rPr lang="it-IT" b="1" dirty="0"/>
              <a:t> </a:t>
            </a:r>
            <a:r>
              <a:rPr lang="it-IT" b="1" dirty="0" err="1"/>
              <a:t>successful</a:t>
            </a:r>
            <a:r>
              <a:rPr lang="it-IT" b="1" dirty="0"/>
              <a:t> in 14 </a:t>
            </a:r>
            <a:r>
              <a:rPr lang="it-IT" b="1" dirty="0" err="1"/>
              <a:t>cases</a:t>
            </a:r>
            <a:r>
              <a:rPr lang="it-IT" b="1" dirty="0"/>
              <a:t>, and </a:t>
            </a:r>
            <a:r>
              <a:rPr lang="it-IT" b="1" dirty="0" err="1"/>
              <a:t>they</a:t>
            </a:r>
            <a:r>
              <a:rPr lang="it-IT" b="1" dirty="0"/>
              <a:t> </a:t>
            </a:r>
            <a:r>
              <a:rPr lang="it-IT" b="1" dirty="0" err="1"/>
              <a:t>continued</a:t>
            </a:r>
            <a:r>
              <a:rPr lang="it-IT" b="1" dirty="0"/>
              <a:t> with </a:t>
            </a:r>
            <a:r>
              <a:rPr lang="it-IT" b="1" dirty="0" err="1"/>
              <a:t>limited</a:t>
            </a:r>
            <a:r>
              <a:rPr lang="it-IT" b="1" dirty="0"/>
              <a:t> </a:t>
            </a:r>
            <a:r>
              <a:rPr lang="it-IT" b="1" dirty="0" err="1"/>
              <a:t>resection</a:t>
            </a:r>
            <a:r>
              <a:rPr lang="it-IT" b="1" dirty="0"/>
              <a:t>. </a:t>
            </a:r>
            <a:r>
              <a:rPr lang="it-IT" b="1" dirty="0" err="1"/>
              <a:t>However</a:t>
            </a:r>
            <a:r>
              <a:rPr lang="it-IT" b="1" dirty="0"/>
              <a:t>, </a:t>
            </a:r>
            <a:r>
              <a:rPr lang="it-IT" b="1" dirty="0" err="1"/>
              <a:t>Begos</a:t>
            </a:r>
            <a:r>
              <a:rPr lang="it-IT" b="1" dirty="0"/>
              <a:t> et al. [15] </a:t>
            </a:r>
            <a:r>
              <a:rPr lang="it-IT" b="1" dirty="0" err="1"/>
              <a:t>suggested</a:t>
            </a:r>
            <a:r>
              <a:rPr lang="it-IT" b="1" dirty="0"/>
              <a:t> </a:t>
            </a:r>
            <a:r>
              <a:rPr lang="it-IT" b="1" dirty="0" err="1"/>
              <a:t>that</a:t>
            </a:r>
            <a:r>
              <a:rPr lang="it-IT" b="1" dirty="0"/>
              <a:t> in </a:t>
            </a:r>
            <a:r>
              <a:rPr lang="it-IT" b="1" dirty="0" err="1"/>
              <a:t>patients</a:t>
            </a:r>
            <a:r>
              <a:rPr lang="it-IT" b="1" dirty="0"/>
              <a:t> with </a:t>
            </a:r>
            <a:r>
              <a:rPr lang="it-IT" b="1" dirty="0" err="1"/>
              <a:t>inflammation</a:t>
            </a:r>
            <a:r>
              <a:rPr lang="it-IT" b="1" dirty="0"/>
              <a:t> and ischemia and </a:t>
            </a:r>
            <a:r>
              <a:rPr lang="it-IT" b="1" dirty="0" err="1"/>
              <a:t>colonic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, de-</a:t>
            </a:r>
            <a:r>
              <a:rPr lang="it-IT" b="1" dirty="0" err="1"/>
              <a:t>invagination</a:t>
            </a:r>
            <a:r>
              <a:rPr lang="it-IT" b="1" dirty="0"/>
              <a:t> </a:t>
            </a:r>
            <a:r>
              <a:rPr lang="it-IT" b="1" dirty="0" err="1"/>
              <a:t>might</a:t>
            </a:r>
            <a:r>
              <a:rPr lang="it-IT" b="1" dirty="0"/>
              <a:t> cause </a:t>
            </a:r>
            <a:r>
              <a:rPr lang="it-IT" b="1" dirty="0" err="1"/>
              <a:t>perforation</a:t>
            </a:r>
            <a:r>
              <a:rPr lang="it-IT" b="1" dirty="0"/>
              <a:t>; </a:t>
            </a:r>
            <a:r>
              <a:rPr lang="it-IT" b="1" dirty="0" err="1"/>
              <a:t>therefore</a:t>
            </a:r>
            <a:r>
              <a:rPr lang="it-IT" b="1" dirty="0"/>
              <a:t>, </a:t>
            </a:r>
            <a:r>
              <a:rPr lang="it-IT" b="1" dirty="0" err="1"/>
              <a:t>resection</a:t>
            </a:r>
            <a:r>
              <a:rPr lang="it-IT" b="1" dirty="0"/>
              <a:t> </a:t>
            </a:r>
            <a:r>
              <a:rPr lang="it-IT" b="1" dirty="0" err="1"/>
              <a:t>should</a:t>
            </a:r>
            <a:r>
              <a:rPr lang="it-IT" b="1" dirty="0"/>
              <a:t> be </a:t>
            </a:r>
            <a:r>
              <a:rPr lang="it-IT" b="1" dirty="0" err="1"/>
              <a:t>performed</a:t>
            </a:r>
            <a:r>
              <a:rPr lang="it-IT" b="1" dirty="0"/>
              <a:t> </a:t>
            </a:r>
            <a:r>
              <a:rPr lang="it-IT" b="1" dirty="0" err="1"/>
              <a:t>without</a:t>
            </a:r>
            <a:r>
              <a:rPr lang="it-IT" b="1" dirty="0"/>
              <a:t> reduction. In </a:t>
            </a:r>
            <a:r>
              <a:rPr lang="it-IT" b="1" dirty="0" err="1"/>
              <a:t>our</a:t>
            </a:r>
            <a:r>
              <a:rPr lang="it-IT" b="1" dirty="0"/>
              <a:t> case, de-</a:t>
            </a:r>
            <a:r>
              <a:rPr lang="it-IT" b="1" dirty="0" err="1"/>
              <a:t>invagination</a:t>
            </a:r>
            <a:r>
              <a:rPr lang="it-IT" b="1" dirty="0"/>
              <a:t> of the </a:t>
            </a:r>
            <a:r>
              <a:rPr lang="it-IT" b="1" dirty="0" err="1"/>
              <a:t>invaginated</a:t>
            </a:r>
            <a:r>
              <a:rPr lang="it-IT" b="1" dirty="0"/>
              <a:t> </a:t>
            </a:r>
            <a:r>
              <a:rPr lang="it-IT" b="1" dirty="0" err="1"/>
              <a:t>segment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attempted</a:t>
            </a:r>
            <a:r>
              <a:rPr lang="it-IT" b="1" dirty="0"/>
              <a:t>, </a:t>
            </a:r>
            <a:r>
              <a:rPr lang="it-IT" b="1" dirty="0" err="1"/>
              <a:t>but</a:t>
            </a:r>
            <a:r>
              <a:rPr lang="it-IT" b="1" dirty="0"/>
              <a:t> the </a:t>
            </a:r>
            <a:r>
              <a:rPr lang="it-IT" b="1" dirty="0" err="1"/>
              <a:t>inflamed</a:t>
            </a:r>
            <a:r>
              <a:rPr lang="it-IT" b="1" dirty="0"/>
              <a:t> and </a:t>
            </a:r>
            <a:r>
              <a:rPr lang="it-IT" b="1" dirty="0" err="1"/>
              <a:t>edematous</a:t>
            </a:r>
            <a:r>
              <a:rPr lang="it-IT" b="1" dirty="0"/>
              <a:t> MD </a:t>
            </a:r>
            <a:r>
              <a:rPr lang="it-IT" b="1" dirty="0" err="1"/>
              <a:t>prevented</a:t>
            </a:r>
            <a:r>
              <a:rPr lang="it-IT" b="1" dirty="0"/>
              <a:t> </a:t>
            </a:r>
            <a:r>
              <a:rPr lang="it-IT" b="1" dirty="0" err="1"/>
              <a:t>total</a:t>
            </a:r>
            <a:r>
              <a:rPr lang="it-IT" b="1" dirty="0"/>
              <a:t> reduction of the </a:t>
            </a:r>
            <a:r>
              <a:rPr lang="it-IT" b="1" dirty="0" err="1"/>
              <a:t>ileal</a:t>
            </a:r>
            <a:r>
              <a:rPr lang="it-IT" b="1" dirty="0"/>
              <a:t> </a:t>
            </a:r>
            <a:r>
              <a:rPr lang="it-IT" b="1" dirty="0" err="1"/>
              <a:t>segment</a:t>
            </a:r>
            <a:r>
              <a:rPr lang="it-IT" b="1" dirty="0"/>
              <a:t>. The </a:t>
            </a:r>
            <a:r>
              <a:rPr lang="it-IT" b="1" dirty="0" err="1"/>
              <a:t>inflamed</a:t>
            </a:r>
            <a:r>
              <a:rPr lang="it-IT" b="1" dirty="0"/>
              <a:t> and </a:t>
            </a:r>
            <a:r>
              <a:rPr lang="it-IT" b="1" dirty="0" err="1"/>
              <a:t>ischemic</a:t>
            </a:r>
            <a:r>
              <a:rPr lang="it-IT" b="1" dirty="0"/>
              <a:t>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segment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resected,including</a:t>
            </a:r>
            <a:r>
              <a:rPr lang="it-IT" b="1" dirty="0"/>
              <a:t> the MD </a:t>
            </a:r>
            <a:r>
              <a:rPr lang="it-IT" b="1" dirty="0" err="1"/>
              <a:t>invaginated</a:t>
            </a:r>
            <a:r>
              <a:rPr lang="it-IT" b="1" dirty="0"/>
              <a:t>.</a:t>
            </a:r>
            <a:endParaRPr lang="it-IT" dirty="0"/>
          </a:p>
          <a:p>
            <a:r>
              <a:rPr lang="it-IT" b="1" dirty="0"/>
              <a:t>The </a:t>
            </a:r>
            <a:r>
              <a:rPr lang="it-IT" b="1" dirty="0" err="1"/>
              <a:t>resection</a:t>
            </a:r>
            <a:r>
              <a:rPr lang="it-IT" b="1" dirty="0"/>
              <a:t> of </a:t>
            </a:r>
            <a:r>
              <a:rPr lang="it-IT" b="1" dirty="0" err="1"/>
              <a:t>asymptomatic</a:t>
            </a:r>
            <a:r>
              <a:rPr lang="it-IT" b="1" dirty="0"/>
              <a:t> </a:t>
            </a:r>
            <a:r>
              <a:rPr lang="it-IT" b="1" dirty="0" err="1"/>
              <a:t>Meckel’s</a:t>
            </a:r>
            <a:r>
              <a:rPr lang="it-IT" b="1" dirty="0"/>
              <a:t>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remains</a:t>
            </a:r>
            <a:r>
              <a:rPr lang="it-IT" b="1" dirty="0"/>
              <a:t> </a:t>
            </a:r>
            <a:r>
              <a:rPr lang="it-IT" b="1" dirty="0" err="1"/>
              <a:t>controversial</a:t>
            </a:r>
            <a:r>
              <a:rPr lang="it-IT" b="1" dirty="0"/>
              <a:t>. </a:t>
            </a:r>
            <a:r>
              <a:rPr lang="it-IT" b="1" dirty="0" err="1"/>
              <a:t>As</a:t>
            </a:r>
            <a:r>
              <a:rPr lang="it-IT" b="1" dirty="0"/>
              <a:t> for </a:t>
            </a:r>
            <a:r>
              <a:rPr lang="it-IT" b="1" dirty="0" err="1"/>
              <a:t>symptomatic</a:t>
            </a:r>
            <a:r>
              <a:rPr lang="it-IT" b="1" dirty="0"/>
              <a:t> MD, </a:t>
            </a:r>
            <a:r>
              <a:rPr lang="it-IT" b="1" dirty="0" err="1"/>
              <a:t>surgical</a:t>
            </a:r>
            <a:r>
              <a:rPr lang="it-IT" b="1" dirty="0"/>
              <a:t> </a:t>
            </a:r>
            <a:r>
              <a:rPr lang="it-IT" b="1" dirty="0" err="1"/>
              <a:t>resection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the treatment of </a:t>
            </a:r>
            <a:r>
              <a:rPr lang="it-IT" b="1" dirty="0" err="1"/>
              <a:t>choice</a:t>
            </a:r>
            <a:r>
              <a:rPr lang="it-IT" b="1" dirty="0"/>
              <a:t>. </a:t>
            </a:r>
            <a:r>
              <a:rPr lang="it-IT" b="1" dirty="0" err="1"/>
              <a:t>It</a:t>
            </a:r>
            <a:r>
              <a:rPr lang="it-IT" b="1" dirty="0"/>
              <a:t> can be </a:t>
            </a:r>
            <a:r>
              <a:rPr lang="it-IT" b="1" dirty="0" err="1"/>
              <a:t>achieved</a:t>
            </a:r>
            <a:r>
              <a:rPr lang="it-IT" b="1" dirty="0"/>
              <a:t> </a:t>
            </a:r>
            <a:r>
              <a:rPr lang="it-IT" b="1" dirty="0" err="1"/>
              <a:t>either</a:t>
            </a:r>
            <a:r>
              <a:rPr lang="it-IT" b="1" dirty="0"/>
              <a:t> by the </a:t>
            </a:r>
            <a:r>
              <a:rPr lang="it-IT" b="1" dirty="0" err="1"/>
              <a:t>diverticulectomy</a:t>
            </a:r>
            <a:r>
              <a:rPr lang="it-IT" b="1" dirty="0"/>
              <a:t> or by the </a:t>
            </a:r>
            <a:r>
              <a:rPr lang="it-IT" b="1" dirty="0" err="1"/>
              <a:t>segmental</a:t>
            </a:r>
            <a:r>
              <a:rPr lang="it-IT" b="1" dirty="0"/>
              <a:t> </a:t>
            </a:r>
            <a:r>
              <a:rPr lang="it-IT" b="1" dirty="0" err="1"/>
              <a:t>bowel</a:t>
            </a:r>
            <a:r>
              <a:rPr lang="it-IT" b="1" dirty="0"/>
              <a:t> </a:t>
            </a:r>
            <a:r>
              <a:rPr lang="it-IT" b="1" dirty="0" err="1"/>
              <a:t>resection</a:t>
            </a:r>
            <a:r>
              <a:rPr lang="it-IT" b="1" dirty="0"/>
              <a:t> and </a:t>
            </a:r>
            <a:r>
              <a:rPr lang="it-IT" b="1" dirty="0" err="1"/>
              <a:t>anastomosis</a:t>
            </a:r>
            <a:r>
              <a:rPr lang="it-IT" b="1" dirty="0"/>
              <a:t>, </a:t>
            </a:r>
            <a:r>
              <a:rPr lang="it-IT" b="1" dirty="0" err="1"/>
              <a:t>especially</a:t>
            </a:r>
            <a:r>
              <a:rPr lang="it-IT" b="1" dirty="0"/>
              <a:t> </a:t>
            </a:r>
            <a:r>
              <a:rPr lang="it-IT" b="1" dirty="0" err="1"/>
              <a:t>when</a:t>
            </a:r>
            <a:r>
              <a:rPr lang="it-IT" b="1" dirty="0"/>
              <a:t> </a:t>
            </a:r>
            <a:r>
              <a:rPr lang="it-IT" b="1" dirty="0" err="1"/>
              <a:t>there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palpable</a:t>
            </a:r>
            <a:r>
              <a:rPr lang="it-IT" b="1" dirty="0"/>
              <a:t> </a:t>
            </a:r>
            <a:r>
              <a:rPr lang="it-IT" b="1" dirty="0" err="1"/>
              <a:t>ectopic</a:t>
            </a:r>
            <a:r>
              <a:rPr lang="it-IT" b="1" dirty="0"/>
              <a:t> </a:t>
            </a:r>
            <a:r>
              <a:rPr lang="it-IT" b="1" dirty="0" err="1"/>
              <a:t>tissue</a:t>
            </a:r>
            <a:r>
              <a:rPr lang="it-IT" b="1" dirty="0"/>
              <a:t> </a:t>
            </a:r>
            <a:r>
              <a:rPr lang="it-IT" b="1" dirty="0" err="1"/>
              <a:t>at</a:t>
            </a:r>
            <a:r>
              <a:rPr lang="it-IT" b="1" dirty="0"/>
              <a:t> the </a:t>
            </a:r>
            <a:r>
              <a:rPr lang="it-IT" b="1" dirty="0" err="1"/>
              <a:t>diverticular-intestinal</a:t>
            </a:r>
            <a:r>
              <a:rPr lang="it-IT" b="1" dirty="0"/>
              <a:t> </a:t>
            </a:r>
            <a:r>
              <a:rPr lang="it-IT" b="1" dirty="0" err="1"/>
              <a:t>junction</a:t>
            </a:r>
            <a:r>
              <a:rPr lang="it-IT" b="1" dirty="0"/>
              <a:t>, </a:t>
            </a:r>
            <a:r>
              <a:rPr lang="it-IT" b="1" dirty="0" err="1"/>
              <a:t>intestinal</a:t>
            </a:r>
            <a:r>
              <a:rPr lang="it-IT" b="1" dirty="0"/>
              <a:t> ischemia or </a:t>
            </a:r>
            <a:r>
              <a:rPr lang="it-IT" b="1" dirty="0" err="1"/>
              <a:t>perforation</a:t>
            </a:r>
            <a:r>
              <a:rPr lang="it-IT" b="1" dirty="0"/>
              <a:t>. In </a:t>
            </a:r>
            <a:r>
              <a:rPr lang="it-IT" b="1" dirty="0" err="1"/>
              <a:t>our</a:t>
            </a:r>
            <a:r>
              <a:rPr lang="it-IT" b="1" dirty="0"/>
              <a:t> case, </a:t>
            </a:r>
            <a:r>
              <a:rPr lang="it-IT" b="1" dirty="0" err="1"/>
              <a:t>segmental</a:t>
            </a:r>
            <a:r>
              <a:rPr lang="it-IT" b="1" dirty="0"/>
              <a:t> </a:t>
            </a:r>
            <a:r>
              <a:rPr lang="it-IT" b="1" dirty="0" err="1"/>
              <a:t>resection</a:t>
            </a:r>
            <a:r>
              <a:rPr lang="it-IT" b="1" dirty="0"/>
              <a:t> of the small intestine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performed</a:t>
            </a:r>
            <a:r>
              <a:rPr lang="it-IT" b="1" dirty="0"/>
              <a:t>.</a:t>
            </a:r>
            <a:endParaRPr lang="it-IT" dirty="0"/>
          </a:p>
          <a:p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7233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6A4C1C0F-CC4D-4271-83AC-CF0D5DE04DAA}"/>
              </a:ext>
            </a:extLst>
          </p:cNvPr>
          <p:cNvSpPr/>
          <p:nvPr/>
        </p:nvSpPr>
        <p:spPr>
          <a:xfrm>
            <a:off x="20932775" y="2256631"/>
            <a:ext cx="12725400" cy="1350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80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</a:t>
            </a:r>
            <a:endParaRPr lang="it-IT" sz="80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DFF6931-A26A-4C44-8C92-785CE2A37721}"/>
              </a:ext>
            </a:extLst>
          </p:cNvPr>
          <p:cNvSpPr/>
          <p:nvPr/>
        </p:nvSpPr>
        <p:spPr>
          <a:xfrm>
            <a:off x="4549775" y="8310035"/>
            <a:ext cx="43205400" cy="3980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The </a:t>
            </a:r>
            <a:r>
              <a:rPr lang="it-IT" b="1" dirty="0" err="1"/>
              <a:t>complications</a:t>
            </a:r>
            <a:r>
              <a:rPr lang="it-IT" b="1" dirty="0"/>
              <a:t> </a:t>
            </a:r>
            <a:r>
              <a:rPr lang="it-IT" b="1" dirty="0" err="1"/>
              <a:t>related</a:t>
            </a:r>
            <a:r>
              <a:rPr lang="it-IT" b="1" dirty="0"/>
              <a:t> with MD </a:t>
            </a:r>
            <a:r>
              <a:rPr lang="it-IT" b="1" dirty="0" err="1"/>
              <a:t>should</a:t>
            </a:r>
            <a:r>
              <a:rPr lang="it-IT" b="1" dirty="0"/>
              <a:t> be </a:t>
            </a:r>
            <a:r>
              <a:rPr lang="it-IT" b="1" dirty="0" err="1"/>
              <a:t>kept</a:t>
            </a:r>
            <a:r>
              <a:rPr lang="it-IT" b="1" dirty="0"/>
              <a:t> in mind in the </a:t>
            </a:r>
            <a:r>
              <a:rPr lang="it-IT" b="1" dirty="0" err="1"/>
              <a:t>pre-diagnosis</a:t>
            </a:r>
            <a:r>
              <a:rPr lang="it-IT" b="1" dirty="0"/>
              <a:t> in </a:t>
            </a:r>
            <a:r>
              <a:rPr lang="it-IT" b="1" dirty="0" err="1"/>
              <a:t>young</a:t>
            </a:r>
            <a:r>
              <a:rPr lang="it-IT" b="1" dirty="0"/>
              <a:t> </a:t>
            </a:r>
            <a:r>
              <a:rPr lang="it-IT" b="1" dirty="0" err="1"/>
              <a:t>patients</a:t>
            </a:r>
            <a:r>
              <a:rPr lang="it-IT" b="1" dirty="0"/>
              <a:t> </a:t>
            </a:r>
            <a:r>
              <a:rPr lang="it-IT" b="1" dirty="0" err="1"/>
              <a:t>presenting</a:t>
            </a:r>
            <a:r>
              <a:rPr lang="it-IT" b="1" dirty="0"/>
              <a:t> with acute </a:t>
            </a:r>
            <a:r>
              <a:rPr lang="it-IT" b="1" dirty="0" err="1"/>
              <a:t>abdomen</a:t>
            </a:r>
            <a:r>
              <a:rPr lang="it-IT" b="1" dirty="0"/>
              <a:t> and </a:t>
            </a:r>
            <a:r>
              <a:rPr lang="it-IT" b="1" dirty="0" err="1"/>
              <a:t>ileus</a:t>
            </a:r>
            <a:r>
              <a:rPr lang="it-IT" b="1" dirty="0"/>
              <a:t>. A </a:t>
            </a:r>
            <a:r>
              <a:rPr lang="it-IT" b="1" dirty="0" err="1"/>
              <a:t>good</a:t>
            </a:r>
            <a:r>
              <a:rPr lang="it-IT" b="1" dirty="0"/>
              <a:t> knowledge of the </a:t>
            </a:r>
            <a:r>
              <a:rPr lang="it-IT" b="1" dirty="0" err="1"/>
              <a:t>clinical</a:t>
            </a:r>
            <a:r>
              <a:rPr lang="it-IT" b="1" dirty="0"/>
              <a:t> </a:t>
            </a:r>
            <a:r>
              <a:rPr lang="it-IT" b="1" dirty="0" err="1"/>
              <a:t>findings</a:t>
            </a:r>
            <a:r>
              <a:rPr lang="it-IT" b="1" dirty="0"/>
              <a:t> of MD </a:t>
            </a:r>
            <a:r>
              <a:rPr lang="it-IT" b="1" dirty="0" err="1"/>
              <a:t>would</a:t>
            </a:r>
            <a:r>
              <a:rPr lang="it-IT" b="1" dirty="0"/>
              <a:t> facilitate the </a:t>
            </a:r>
            <a:r>
              <a:rPr lang="it-IT" b="1" dirty="0" err="1"/>
              <a:t>decision</a:t>
            </a:r>
            <a:r>
              <a:rPr lang="it-IT" b="1" dirty="0"/>
              <a:t> to operate and the timing of the surgery, </a:t>
            </a:r>
            <a:r>
              <a:rPr lang="it-IT" b="1" dirty="0" err="1"/>
              <a:t>thereby</a:t>
            </a:r>
            <a:r>
              <a:rPr lang="it-IT" b="1" dirty="0"/>
              <a:t> </a:t>
            </a:r>
            <a:r>
              <a:rPr lang="it-IT" b="1" dirty="0" err="1"/>
              <a:t>preventing</a:t>
            </a:r>
            <a:r>
              <a:rPr lang="it-IT" b="1" dirty="0"/>
              <a:t> </a:t>
            </a:r>
            <a:r>
              <a:rPr lang="it-IT" b="1" dirty="0" err="1"/>
              <a:t>problems</a:t>
            </a:r>
            <a:r>
              <a:rPr lang="it-IT" b="1" dirty="0"/>
              <a:t> </a:t>
            </a:r>
            <a:r>
              <a:rPr lang="it-IT" b="1" dirty="0" err="1"/>
              <a:t>such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</a:t>
            </a:r>
            <a:r>
              <a:rPr lang="it-IT" b="1" dirty="0" err="1"/>
              <a:t>misdiagnosis</a:t>
            </a:r>
            <a:r>
              <a:rPr lang="it-IT" b="1" dirty="0"/>
              <a:t> and </a:t>
            </a:r>
            <a:r>
              <a:rPr lang="it-IT" b="1" dirty="0" err="1"/>
              <a:t>increase</a:t>
            </a:r>
            <a:r>
              <a:rPr lang="it-IT" b="1" dirty="0"/>
              <a:t> in </a:t>
            </a:r>
            <a:r>
              <a:rPr lang="it-IT" b="1" dirty="0" err="1"/>
              <a:t>morbidity</a:t>
            </a:r>
            <a:r>
              <a:rPr lang="it-IT" b="1" dirty="0"/>
              <a:t> in </a:t>
            </a:r>
            <a:r>
              <a:rPr lang="it-IT" b="1" dirty="0" err="1"/>
              <a:t>patients</a:t>
            </a:r>
            <a:r>
              <a:rPr lang="it-IT" b="1" dirty="0"/>
              <a:t> with a </a:t>
            </a:r>
            <a:r>
              <a:rPr lang="it-IT" b="1" dirty="0" err="1"/>
              <a:t>pre-diagnosis</a:t>
            </a:r>
            <a:r>
              <a:rPr lang="it-IT" b="1" dirty="0"/>
              <a:t> of acute </a:t>
            </a:r>
            <a:r>
              <a:rPr lang="it-IT" b="1" dirty="0" err="1"/>
              <a:t>abdomen</a:t>
            </a:r>
            <a:r>
              <a:rPr lang="it-IT" b="1" dirty="0"/>
              <a:t>. </a:t>
            </a:r>
            <a:r>
              <a:rPr lang="it-IT" b="1" dirty="0" err="1"/>
              <a:t>Although</a:t>
            </a:r>
            <a:r>
              <a:rPr lang="it-IT" b="1" dirty="0"/>
              <a:t> </a:t>
            </a:r>
            <a:r>
              <a:rPr lang="it-IT" b="1" dirty="0" err="1"/>
              <a:t>intestinal</a:t>
            </a:r>
            <a:r>
              <a:rPr lang="it-IT" b="1" dirty="0"/>
              <a:t> </a:t>
            </a:r>
            <a:r>
              <a:rPr lang="it-IT" b="1" dirty="0" err="1"/>
              <a:t>invagination</a:t>
            </a:r>
            <a:r>
              <a:rPr lang="it-IT" b="1" dirty="0"/>
              <a:t> and Meckel ‘s </a:t>
            </a:r>
            <a:r>
              <a:rPr lang="it-IT" b="1" dirty="0" err="1"/>
              <a:t>diverticulum</a:t>
            </a:r>
            <a:r>
              <a:rPr lang="it-IT" b="1" dirty="0"/>
              <a:t> </a:t>
            </a:r>
            <a:r>
              <a:rPr lang="it-IT" b="1" dirty="0" err="1"/>
              <a:t>invaginated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extremely</a:t>
            </a:r>
            <a:r>
              <a:rPr lang="it-IT" b="1" dirty="0"/>
              <a:t> rare, general </a:t>
            </a:r>
            <a:r>
              <a:rPr lang="it-IT" b="1" dirty="0" err="1"/>
              <a:t>surgeons</a:t>
            </a:r>
            <a:r>
              <a:rPr lang="it-IT" b="1" dirty="0"/>
              <a:t> </a:t>
            </a:r>
            <a:r>
              <a:rPr lang="it-IT" b="1" dirty="0" err="1"/>
              <a:t>should</a:t>
            </a:r>
            <a:r>
              <a:rPr lang="it-IT" b="1" dirty="0"/>
              <a:t> be </a:t>
            </a:r>
            <a:r>
              <a:rPr lang="it-IT" b="1" dirty="0" err="1"/>
              <a:t>aware</a:t>
            </a:r>
            <a:r>
              <a:rPr lang="it-IT" b="1" dirty="0"/>
              <a:t> of the </a:t>
            </a:r>
            <a:r>
              <a:rPr lang="it-IT" b="1" dirty="0" err="1"/>
              <a:t>possibility</a:t>
            </a:r>
            <a:r>
              <a:rPr lang="it-IT" b="1" dirty="0"/>
              <a:t> of </a:t>
            </a:r>
            <a:r>
              <a:rPr lang="it-IT" b="1" dirty="0" err="1"/>
              <a:t>this</a:t>
            </a:r>
            <a:r>
              <a:rPr lang="it-IT" b="1" dirty="0"/>
              <a:t> presentation.</a:t>
            </a:r>
            <a:endParaRPr lang="it-IT" dirty="0"/>
          </a:p>
          <a:p>
            <a:r>
              <a:rPr lang="it-IT" sz="5400" b="1" dirty="0">
                <a:latin typeface="NewCenturySchlbkTR-Bold"/>
                <a:ea typeface="Calibri" panose="020F0502020204030204" pitchFamily="34" charset="0"/>
                <a:cs typeface="NewCenturySchlbkTR-Bold"/>
              </a:rPr>
              <a:t>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73444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1989</Words>
  <Application>Microsoft Office PowerPoint</Application>
  <PresentationFormat>Personalizzato</PresentationFormat>
  <Paragraphs>26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7" baseType="lpstr">
      <vt:lpstr>Avenir Bold Italics</vt:lpstr>
      <vt:lpstr>NewCenturySchlbkTR-Roman</vt:lpstr>
      <vt:lpstr>GulliverBL</vt:lpstr>
      <vt:lpstr>Calibri</vt:lpstr>
      <vt:lpstr>Arial</vt:lpstr>
      <vt:lpstr>Times New Roman</vt:lpstr>
      <vt:lpstr>Barlow Bold</vt:lpstr>
      <vt:lpstr>NewCenturySchlbkTR-Bold</vt:lpstr>
      <vt:lpstr>Arial Black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Dott. Salvatore Ragazzi</cp:lastModifiedBy>
  <cp:revision>9</cp:revision>
  <dcterms:created xsi:type="dcterms:W3CDTF">2006-08-16T00:00:00Z</dcterms:created>
  <dcterms:modified xsi:type="dcterms:W3CDTF">2026-01-10T11:10:37Z</dcterms:modified>
  <dc:identifier>DAG35qkUN5c</dc:identifier>
</cp:coreProperties>
</file>