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7" r:id="rId3"/>
    <p:sldId id="258" r:id="rId4"/>
    <p:sldId id="266" r:id="rId5"/>
    <p:sldId id="259" r:id="rId6"/>
    <p:sldId id="260" r:id="rId7"/>
    <p:sldId id="261" r:id="rId8"/>
    <p:sldId id="265" r:id="rId9"/>
    <p:sldId id="262" r:id="rId10"/>
    <p:sldId id="263" r:id="rId11"/>
    <p:sldId id="268" r:id="rId12"/>
    <p:sldId id="264" r:id="rId13"/>
  </p:sldIdLst>
  <p:sldSz cx="10080625" cy="5670550"/>
  <p:notesSz cx="7559675" cy="10691813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86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624" y="-77"/>
      </p:cViewPr>
      <p:guideLst>
        <p:guide orient="horz" pos="1786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it-IT" sz="1400" b="0" i="0" u="none" strike="noStrike" kern="1200" cap="none">
              <a:ln>
                <a:noFill/>
              </a:ln>
              <a:solidFill>
                <a:srgbClr val="0000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3" name="Segnaposto data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it-IT" sz="1400" b="0" i="0" u="none" strike="noStrike" kern="1200" cap="none">
              <a:ln>
                <a:noFill/>
              </a:ln>
              <a:solidFill>
                <a:srgbClr val="0000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4" name="Segnaposto piè di pagina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it-IT" sz="1400" b="0" i="0" u="none" strike="noStrike" kern="1200" cap="none">
              <a:ln>
                <a:noFill/>
              </a:ln>
              <a:solidFill>
                <a:srgbClr val="0000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5" name="Segnaposto numero diapositiva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7B5A5A59-5773-4466-B711-C6E284CA711C}" type="slidenum">
              <a:t>‹#›</a:t>
            </a:fld>
            <a:endParaRPr lang="it-IT" sz="1400" b="0" i="0" u="none" strike="noStrike" kern="1200" cap="none">
              <a:ln>
                <a:noFill/>
              </a:ln>
              <a:solidFill>
                <a:srgbClr val="0000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26117340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 idx="2"/>
          </p:nvPr>
        </p:nvSpPr>
        <p:spPr>
          <a:xfrm>
            <a:off x="720000" y="900000"/>
            <a:ext cx="6120000" cy="3441600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Segnaposto note 2"/>
          <p:cNvSpPr txBox="1">
            <a:spLocks noGrp="1"/>
          </p:cNvSpPr>
          <p:nvPr>
            <p:ph type="body" sz="quarter" idx="3"/>
          </p:nvPr>
        </p:nvSpPr>
        <p:spPr>
          <a:xfrm>
            <a:off x="720000" y="4680000"/>
            <a:ext cx="6120000" cy="5040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it-IT"/>
          </a:p>
        </p:txBody>
      </p:sp>
      <p:sp>
        <p:nvSpPr>
          <p:cNvPr id="4" name="Segnaposto intestazione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anchor="t" anchorCtr="0"/>
          <a:lstStyle>
            <a:lvl1pPr lvl="0" rtl="0" hangingPunct="0">
              <a:buNone/>
              <a:tabLst/>
              <a:defRPr lang="it-IT" sz="1400">
                <a:solidFill>
                  <a:srgbClr val="000000"/>
                </a:solidFill>
                <a:latin typeface="Liberation Sans" pitchFamily="34"/>
                <a:ea typeface="Noto Sans CJK JP:palt" pitchFamily="34"/>
                <a:cs typeface="Noto Sans" pitchFamily="34"/>
              </a:defRPr>
            </a:lvl1pPr>
          </a:lstStyle>
          <a:p>
            <a:pPr lvl="0"/>
            <a:endParaRPr lang="it-IT"/>
          </a:p>
        </p:txBody>
      </p:sp>
      <p:sp>
        <p:nvSpPr>
          <p:cNvPr id="5" name="Segnaposto data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anchor="t" anchorCtr="0"/>
          <a:lstStyle>
            <a:lvl1pPr lvl="0" algn="r" rtl="0" hangingPunct="0">
              <a:buNone/>
              <a:tabLst/>
              <a:defRPr lang="it-IT" sz="1400">
                <a:solidFill>
                  <a:srgbClr val="000000"/>
                </a:solidFill>
                <a:latin typeface="Liberation Sans" pitchFamily="34"/>
                <a:ea typeface="Noto Sans CJK JP:palt" pitchFamily="34"/>
                <a:cs typeface="Noto Sans" pitchFamily="34"/>
              </a:defRPr>
            </a:lvl1pPr>
          </a:lstStyle>
          <a:p>
            <a:pPr lvl="0"/>
            <a:endParaRPr lang="it-IT"/>
          </a:p>
        </p:txBody>
      </p:sp>
      <p:sp>
        <p:nvSpPr>
          <p:cNvPr id="6" name="Segnaposto piè di pagina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anchor="b" anchorCtr="0"/>
          <a:lstStyle>
            <a:lvl1pPr lvl="0" rtl="0" hangingPunct="0">
              <a:buNone/>
              <a:tabLst/>
              <a:defRPr lang="it-IT" sz="1400">
                <a:solidFill>
                  <a:srgbClr val="000000"/>
                </a:solidFill>
                <a:latin typeface="Liberation Sans" pitchFamily="34"/>
                <a:ea typeface="Noto Sans CJK JP:palt" pitchFamily="34"/>
                <a:cs typeface="Noto Sans" pitchFamily="34"/>
              </a:defRPr>
            </a:lvl1pPr>
          </a:lstStyle>
          <a:p>
            <a:pPr lvl="0"/>
            <a:endParaRPr lang="it-IT"/>
          </a:p>
        </p:txBody>
      </p:sp>
      <p:sp>
        <p:nvSpPr>
          <p:cNvPr id="7" name="Segnaposto numero diapositiva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anchor="b" anchorCtr="0"/>
          <a:lstStyle>
            <a:lvl1pPr lvl="0" algn="r" rtl="0" hangingPunct="0">
              <a:buNone/>
              <a:tabLst/>
              <a:defRPr lang="it-IT" sz="1400">
                <a:solidFill>
                  <a:srgbClr val="000000"/>
                </a:solidFill>
                <a:latin typeface="Liberation Sans" pitchFamily="34"/>
                <a:ea typeface="Noto Sans CJK JP:palt" pitchFamily="34"/>
                <a:cs typeface="Noto Sans" pitchFamily="34"/>
              </a:defRPr>
            </a:lvl1pPr>
          </a:lstStyle>
          <a:p>
            <a:pPr lvl="0"/>
            <a:fld id="{F87204C0-CFED-411D-891E-B6AEA4AA1539}" type="slidenum"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380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hangingPunct="0">
      <a:tabLst/>
      <a:defRPr lang="it-IT" sz="2000" b="0" i="0" u="none" strike="noStrike" kern="1200" cap="none">
        <a:ln>
          <a:noFill/>
        </a:ln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720725" y="900113"/>
            <a:ext cx="611981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egnaposto note 2"/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pPr rtl="0"/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720725" y="900113"/>
            <a:ext cx="611981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egnaposto note 2"/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pPr rtl="0"/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720725" y="900113"/>
            <a:ext cx="611981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egnaposto note 2"/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pPr rtl="0"/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720725" y="900113"/>
            <a:ext cx="611981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egnaposto note 2"/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pPr rtl="0"/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720725" y="900113"/>
            <a:ext cx="611981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egnaposto note 2"/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pPr rtl="0"/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20725" y="900113"/>
            <a:ext cx="6119813" cy="34417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F87204C0-CFED-411D-891E-B6AEA4AA1539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855595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720725" y="900113"/>
            <a:ext cx="611981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egnaposto note 2"/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pPr rtl="0"/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720725" y="900113"/>
            <a:ext cx="611981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egnaposto note 2"/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pPr rtl="0"/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 noResize="1"/>
          </p:cNvSpPr>
          <p:nvPr>
            <p:ph type="sldImg"/>
          </p:nvPr>
        </p:nvSpPr>
        <p:spPr>
          <a:xfrm>
            <a:off x="720725" y="900113"/>
            <a:ext cx="611981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egnaposto note 2"/>
          <p:cNvSpPr txBox="1">
            <a:spLocks noGrp="1"/>
          </p:cNvSpPr>
          <p:nvPr>
            <p:ph type="body" sz="quarter" idx="1"/>
          </p:nvPr>
        </p:nvSpPr>
        <p:spPr/>
        <p:txBody>
          <a:bodyPr vert="horz"/>
          <a:lstStyle/>
          <a:p>
            <a:pPr rtl="0"/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55650" y="1762125"/>
            <a:ext cx="8569325" cy="1214438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12888" y="3213100"/>
            <a:ext cx="7056437" cy="14493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CAD89D7-DDAB-4DD5-9F40-9647DE38D669}" type="slidenum"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400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FF6F60D-D633-486D-9F43-51C58A2F1869}" type="slidenum"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7231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96925" y="3643313"/>
            <a:ext cx="8567738" cy="11271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96925" y="2403475"/>
            <a:ext cx="8567738" cy="12398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29367ED-1516-4242-B9FF-2AAABEE2D7A4}" type="slidenum"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2447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539750" y="2609850"/>
            <a:ext cx="4422775" cy="2160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114925" y="2609850"/>
            <a:ext cx="4424363" cy="2160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F1B1A00-5DB7-4ECC-B114-36D3C077BF9B}" type="slidenum"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5365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04825" y="227013"/>
            <a:ext cx="9072563" cy="944562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04825" y="1270000"/>
            <a:ext cx="4452938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04825" y="1798638"/>
            <a:ext cx="4452938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5121275" y="1270000"/>
            <a:ext cx="4456113" cy="5286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5121275" y="1798638"/>
            <a:ext cx="4456113" cy="32670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48CF1A0-B1D4-4C8C-AE3E-044C0403D0F1}" type="slidenum"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4003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53A937C-027C-4579-A61A-474241355568}" type="slidenum"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4789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D233A1C-56D5-4F34-AE51-34FD0767B543}" type="slidenum"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920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04825" y="225425"/>
            <a:ext cx="3316288" cy="9604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41763" y="225425"/>
            <a:ext cx="5635625" cy="48402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504825" y="1185863"/>
            <a:ext cx="3316288" cy="38798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5DC8800-AE6A-4A2E-A2A4-0D99D1A8C2C3}" type="slidenum"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4891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976438" y="3968750"/>
            <a:ext cx="6048375" cy="4699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976438" y="506413"/>
            <a:ext cx="6048375" cy="34020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976438" y="4438650"/>
            <a:ext cx="6048375" cy="6651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EF1386B-F50D-4E18-957C-BDEA67DF8DCD}" type="slidenum"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847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AADA565-719E-4B27-92E2-84C21D6C2914}" type="slidenum"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109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289800" y="1439863"/>
            <a:ext cx="2249488" cy="333057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539750" y="1439863"/>
            <a:ext cx="6597650" cy="333057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AC23348-C785-43F8-A568-09052D9158FE}" type="slidenum"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07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igura a mano libera 1"/>
          <p:cNvSpPr/>
          <p:nvPr/>
        </p:nvSpPr>
        <p:spPr>
          <a:xfrm>
            <a:off x="0" y="0"/>
            <a:ext cx="10080000" cy="5670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gradFill>
            <a:gsLst>
              <a:gs pos="0">
                <a:srgbClr val="000032"/>
              </a:gs>
              <a:gs pos="100000">
                <a:srgbClr val="F60063"/>
              </a:gs>
            </a:gsLst>
            <a:lin ang="5400000"/>
          </a:gradFill>
          <a:ln>
            <a:noFill/>
            <a:prstDash val="solid"/>
          </a:ln>
        </p:spPr>
        <p:txBody>
          <a:bodyPr wrap="none" lIns="0" tIns="0" rIns="0" bIns="0" compatLnSpc="0"/>
          <a:lstStyle/>
          <a:p>
            <a:pPr lvl="0" hangingPunct="0">
              <a:buNone/>
              <a:tabLst/>
            </a:pPr>
            <a:endParaRPr lang="it-IT" sz="1400" b="1">
              <a:solidFill>
                <a:srgbClr val="FFFFFF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3" name="Segnaposto titolo 2"/>
          <p:cNvSpPr txBox="1">
            <a:spLocks noGrp="1"/>
          </p:cNvSpPr>
          <p:nvPr>
            <p:ph type="title"/>
          </p:nvPr>
        </p:nvSpPr>
        <p:spPr>
          <a:xfrm>
            <a:off x="540000" y="1440000"/>
            <a:ext cx="9000000" cy="990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it-IT"/>
          </a:p>
        </p:txBody>
      </p:sp>
      <p:sp>
        <p:nvSpPr>
          <p:cNvPr id="4" name="Segnaposto testo 3"/>
          <p:cNvSpPr txBox="1">
            <a:spLocks noGrp="1"/>
          </p:cNvSpPr>
          <p:nvPr>
            <p:ph type="body" idx="1"/>
          </p:nvPr>
        </p:nvSpPr>
        <p:spPr>
          <a:xfrm>
            <a:off x="540000" y="2610000"/>
            <a:ext cx="9000000" cy="2160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marR="0" lvl="0" indent="-324000">
              <a:spcBef>
                <a:spcPts val="0"/>
              </a:spcBef>
              <a:spcAft>
                <a:spcPts val="1057"/>
              </a:spcAft>
              <a:buClr>
                <a:srgbClr val="FFFFFF"/>
              </a:buClr>
              <a:buSzPct val="45000"/>
              <a:buFont typeface="StarSymbol"/>
              <a:buNone/>
              <a:defRPr lang="it-IT" sz="2400" b="0" i="0" u="none" strike="noStrike" kern="1200" cap="none">
                <a:ln>
                  <a:noFill/>
                </a:ln>
                <a:solidFill>
                  <a:srgbClr val="FFFFFF"/>
                </a:solidFill>
              </a:defRPr>
            </a:defPPr>
            <a:lvl1pPr marL="432000" marR="0" lvl="0" indent="-324000">
              <a:spcBef>
                <a:spcPts val="0"/>
              </a:spcBef>
              <a:spcAft>
                <a:spcPts val="1057"/>
              </a:spcAft>
              <a:buClr>
                <a:srgbClr val="FFFFFF"/>
              </a:buClr>
              <a:buSzPct val="45000"/>
              <a:buFont typeface="StarSymbol"/>
              <a:buChar char="●"/>
              <a:defRPr lang="it-IT" sz="2400" b="0" i="0" u="none" strike="noStrike" kern="1200" cap="none">
                <a:ln>
                  <a:noFill/>
                </a:ln>
                <a:solidFill>
                  <a:srgbClr val="FFFFFF"/>
                </a:solidFill>
              </a:defRPr>
            </a:lvl1pPr>
            <a:lvl2pPr marL="864000" marR="0" lvl="1" indent="-324000">
              <a:spcBef>
                <a:spcPts val="0"/>
              </a:spcBef>
              <a:spcAft>
                <a:spcPts val="845"/>
              </a:spcAft>
              <a:buClr>
                <a:srgbClr val="FFFFFF"/>
              </a:buClr>
              <a:buSzPct val="75000"/>
              <a:buFont typeface="StarSymbol"/>
              <a:buChar char="–"/>
              <a:defRPr lang="it-IT" sz="2100" b="0" i="0" u="none" strike="noStrike" kern="1200" cap="none">
                <a:ln>
                  <a:noFill/>
                </a:ln>
                <a:solidFill>
                  <a:srgbClr val="FFFFFF"/>
                </a:solidFill>
              </a:defRPr>
            </a:lvl2pPr>
            <a:lvl3pPr marL="1295999" marR="0" lvl="2" indent="-288000">
              <a:spcBef>
                <a:spcPts val="0"/>
              </a:spcBef>
              <a:spcAft>
                <a:spcPts val="632"/>
              </a:spcAft>
              <a:buClr>
                <a:srgbClr val="FFFFFF"/>
              </a:buClr>
              <a:buSzPct val="45000"/>
              <a:buFont typeface="StarSymbol"/>
              <a:buChar char="●"/>
              <a:defRPr lang="it-IT" sz="1800" b="0" i="0" u="none" strike="noStrike" kern="1200" cap="none">
                <a:ln>
                  <a:noFill/>
                </a:ln>
                <a:solidFill>
                  <a:srgbClr val="FFFFFF"/>
                </a:solidFill>
              </a:defRPr>
            </a:lvl3pPr>
            <a:lvl4pPr marL="1728000" marR="0" lvl="3" indent="-216000">
              <a:spcBef>
                <a:spcPts val="0"/>
              </a:spcBef>
              <a:spcAft>
                <a:spcPts val="425"/>
              </a:spcAft>
              <a:buClr>
                <a:srgbClr val="FFFFFF"/>
              </a:buClr>
              <a:buSzPct val="75000"/>
              <a:buFont typeface="StarSymbol"/>
              <a:buChar char="–"/>
              <a:defRPr lang="it-IT" sz="1500" b="0" i="0" u="none" strike="noStrike" kern="1200" cap="none">
                <a:ln>
                  <a:noFill/>
                </a:ln>
                <a:solidFill>
                  <a:srgbClr val="FFFFFF"/>
                </a:solidFill>
              </a:defRPr>
            </a:lvl4pPr>
            <a:lvl5pPr marL="2160000" marR="0" lvl="4" indent="-216000">
              <a:spcBef>
                <a:spcPts val="0"/>
              </a:spcBef>
              <a:spcAft>
                <a:spcPts val="213"/>
              </a:spcAft>
              <a:buClr>
                <a:srgbClr val="FFFFFF"/>
              </a:buClr>
              <a:buSzPct val="45000"/>
              <a:buFont typeface="StarSymbol"/>
              <a:buChar char="●"/>
              <a:defRPr lang="it-IT" sz="1500" b="0" i="0" u="none" strike="noStrike" kern="1200" cap="none">
                <a:ln>
                  <a:noFill/>
                </a:ln>
                <a:solidFill>
                  <a:srgbClr val="FFFFFF"/>
                </a:solidFill>
              </a:defRPr>
            </a:lvl5pPr>
            <a:lvl6pPr marL="2592000" marR="0" lvl="5" indent="-216000">
              <a:spcBef>
                <a:spcPts val="0"/>
              </a:spcBef>
              <a:spcAft>
                <a:spcPts val="213"/>
              </a:spcAft>
              <a:buClr>
                <a:srgbClr val="FFFFFF"/>
              </a:buClr>
              <a:buSzPct val="45000"/>
              <a:buFont typeface="StarSymbol"/>
              <a:buChar char="●"/>
              <a:defRPr lang="it-IT" sz="1500" b="0" i="0" u="none" strike="noStrike" kern="1200" cap="none">
                <a:ln>
                  <a:noFill/>
                </a:ln>
                <a:solidFill>
                  <a:srgbClr val="FFFFFF"/>
                </a:solidFill>
              </a:defRPr>
            </a:lvl6pPr>
            <a:lvl7pPr marL="3024000" marR="0" lvl="6" indent="-216000">
              <a:spcBef>
                <a:spcPts val="0"/>
              </a:spcBef>
              <a:spcAft>
                <a:spcPts val="213"/>
              </a:spcAft>
              <a:buClr>
                <a:srgbClr val="FFFFFF"/>
              </a:buClr>
              <a:buSzPct val="45000"/>
              <a:buFont typeface="StarSymbol"/>
              <a:buChar char="●"/>
              <a:defRPr lang="it-IT" sz="1500" b="0" i="0" u="none" strike="noStrike" kern="1200" cap="none">
                <a:ln>
                  <a:noFill/>
                </a:ln>
                <a:solidFill>
                  <a:srgbClr val="FFFFFF"/>
                </a:solidFill>
              </a:defRPr>
            </a:lvl7pPr>
            <a:lvl8pPr marL="3456000" marR="0" lvl="7" indent="-216000">
              <a:spcBef>
                <a:spcPts val="0"/>
              </a:spcBef>
              <a:spcAft>
                <a:spcPts val="213"/>
              </a:spcAft>
              <a:buClr>
                <a:srgbClr val="FFFFFF"/>
              </a:buClr>
              <a:buSzPct val="45000"/>
              <a:buFont typeface="StarSymbol"/>
              <a:buChar char="●"/>
              <a:defRPr lang="it-IT" sz="1500" b="0" i="0" u="none" strike="noStrike" kern="1200" cap="none">
                <a:ln>
                  <a:noFill/>
                </a:ln>
                <a:solidFill>
                  <a:srgbClr val="FFFFFF"/>
                </a:solidFill>
              </a:defRPr>
            </a:lvl8pPr>
            <a:lvl9pPr marL="3887999" marR="0" lvl="8" indent="-216000">
              <a:spcBef>
                <a:spcPts val="0"/>
              </a:spcBef>
              <a:spcAft>
                <a:spcPts val="213"/>
              </a:spcAft>
              <a:buClr>
                <a:srgbClr val="FFFFFF"/>
              </a:buClr>
              <a:buSzPct val="45000"/>
              <a:buFont typeface="StarSymbol"/>
              <a:buChar char="●"/>
              <a:defRPr lang="it-IT" sz="1500" b="0" i="0" u="none" strike="noStrike" kern="1200" cap="none">
                <a:ln>
                  <a:noFill/>
                </a:ln>
                <a:solidFill>
                  <a:srgbClr val="FFFFFF"/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 txBox="1">
            <a:spLocks noGrp="1"/>
          </p:cNvSpPr>
          <p:nvPr>
            <p:ph type="dt" sz="half" idx="2"/>
          </p:nvPr>
        </p:nvSpPr>
        <p:spPr>
          <a:xfrm>
            <a:off x="180000" y="5130000"/>
            <a:ext cx="2340000" cy="39240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anchor="b" anchorCtr="0"/>
          <a:lstStyle>
            <a:lvl1pPr lvl="0" rtl="0" hangingPunct="0">
              <a:buNone/>
              <a:tabLst/>
              <a:defRPr lang="it-IT" sz="1400">
                <a:solidFill>
                  <a:srgbClr val="FFFFFF"/>
                </a:solidFill>
                <a:latin typeface="Liberation Sans" pitchFamily="34"/>
                <a:ea typeface="Noto Sans CJK JP:palt" pitchFamily="34"/>
                <a:cs typeface="Noto Sans" pitchFamily="34"/>
              </a:defRPr>
            </a:lvl1pPr>
          </a:lstStyle>
          <a:p>
            <a:pPr lvl="0"/>
            <a:endParaRPr lang="it-IT"/>
          </a:p>
        </p:txBody>
      </p:sp>
      <p:sp>
        <p:nvSpPr>
          <p:cNvPr id="6" name="Segnaposto piè di pagina 5"/>
          <p:cNvSpPr txBox="1">
            <a:spLocks noGrp="1"/>
          </p:cNvSpPr>
          <p:nvPr>
            <p:ph type="ftr" sz="quarter" idx="3"/>
          </p:nvPr>
        </p:nvSpPr>
        <p:spPr>
          <a:xfrm>
            <a:off x="3420000" y="5130000"/>
            <a:ext cx="3240000" cy="39240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anchor="b" anchorCtr="0"/>
          <a:lstStyle>
            <a:lvl1pPr lvl="0" algn="ctr" rtl="0" hangingPunct="0">
              <a:buNone/>
              <a:tabLst/>
              <a:defRPr lang="it-IT" sz="1400">
                <a:solidFill>
                  <a:srgbClr val="FFFFFF"/>
                </a:solidFill>
                <a:latin typeface="Liberation Sans" pitchFamily="34"/>
                <a:ea typeface="Noto Sans CJK JP:palt" pitchFamily="34"/>
                <a:cs typeface="Noto Sans" pitchFamily="34"/>
              </a:defRPr>
            </a:lvl1pPr>
          </a:lstStyle>
          <a:p>
            <a:pPr lvl="0"/>
            <a:endParaRPr lang="it-IT"/>
          </a:p>
        </p:txBody>
      </p:sp>
      <p:sp>
        <p:nvSpPr>
          <p:cNvPr id="7" name="Segnaposto numero diapositiva 6"/>
          <p:cNvSpPr txBox="1">
            <a:spLocks noGrp="1"/>
          </p:cNvSpPr>
          <p:nvPr>
            <p:ph type="sldNum" sz="quarter" idx="4"/>
          </p:nvPr>
        </p:nvSpPr>
        <p:spPr>
          <a:xfrm>
            <a:off x="7560000" y="5130000"/>
            <a:ext cx="2340000" cy="39240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anchor="b" anchorCtr="0"/>
          <a:lstStyle>
            <a:lvl1pPr lvl="0" algn="r" rtl="0" hangingPunct="0">
              <a:buNone/>
              <a:tabLst/>
              <a:defRPr lang="it-IT" sz="1400">
                <a:solidFill>
                  <a:srgbClr val="FFFFFF"/>
                </a:solidFill>
                <a:latin typeface="Liberation Sans" pitchFamily="34"/>
                <a:ea typeface="Noto Sans CJK JP:palt" pitchFamily="34"/>
                <a:cs typeface="Noto Sans" pitchFamily="34"/>
              </a:defRPr>
            </a:lvl1pPr>
          </a:lstStyle>
          <a:p>
            <a:pPr lvl="0"/>
            <a:fld id="{26278EE0-F1B9-4557-ABE5-B6D797F5FDDE}" type="slidenum">
              <a:t>‹#›</a:t>
            </a:fld>
            <a:endParaRPr lang="it-IT"/>
          </a:p>
        </p:txBody>
      </p:sp>
      <p:sp>
        <p:nvSpPr>
          <p:cNvPr id="8" name="Figura a mano libera 7"/>
          <p:cNvSpPr/>
          <p:nvPr/>
        </p:nvSpPr>
        <p:spPr>
          <a:xfrm>
            <a:off x="1440000" y="1080000"/>
            <a:ext cx="1440000" cy="126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FFFF">
              <a:alpha val="30000"/>
            </a:srgbClr>
          </a:solidFill>
          <a:ln>
            <a:noFill/>
            <a:prstDash val="solid"/>
          </a:ln>
        </p:spPr>
        <p:txBody>
          <a:bodyPr wrap="none" lIns="0" tIns="0" rIns="0" bIns="0" compatLnSpc="0"/>
          <a:lstStyle/>
          <a:p>
            <a:pPr lvl="0" hangingPunct="0">
              <a:buNone/>
              <a:tabLst/>
            </a:pPr>
            <a:endParaRPr lang="it-IT" sz="1400" b="1">
              <a:solidFill>
                <a:srgbClr val="0000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9" name="Figura a mano libera 8"/>
          <p:cNvSpPr/>
          <p:nvPr/>
        </p:nvSpPr>
        <p:spPr>
          <a:xfrm>
            <a:off x="7380000" y="3960000"/>
            <a:ext cx="1440000" cy="126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FFFF">
              <a:alpha val="30000"/>
            </a:srgbClr>
          </a:solidFill>
          <a:ln>
            <a:noFill/>
            <a:prstDash val="solid"/>
          </a:ln>
        </p:spPr>
        <p:txBody>
          <a:bodyPr wrap="none" lIns="0" tIns="0" rIns="0" bIns="0" compatLnSpc="0"/>
          <a:lstStyle/>
          <a:p>
            <a:pPr lvl="0" hangingPunct="0">
              <a:buNone/>
              <a:tabLst/>
            </a:pPr>
            <a:endParaRPr lang="it-IT" sz="1400" b="1">
              <a:solidFill>
                <a:srgbClr val="0000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10" name="Figura a mano libera 9"/>
          <p:cNvSpPr/>
          <p:nvPr/>
        </p:nvSpPr>
        <p:spPr>
          <a:xfrm>
            <a:off x="9000000" y="2700000"/>
            <a:ext cx="1260000" cy="10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  <a:prstDash val="solid"/>
          </a:ln>
        </p:spPr>
        <p:txBody>
          <a:bodyPr wrap="none" lIns="0" tIns="0" rIns="0" bIns="0" compatLnSpc="0"/>
          <a:lstStyle/>
          <a:p>
            <a:pPr lvl="0" hangingPunct="0">
              <a:buNone/>
              <a:tabLst/>
            </a:pPr>
            <a:endParaRPr lang="it-IT" sz="1400" b="1">
              <a:solidFill>
                <a:srgbClr val="0000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11" name="Figura a mano libera 10"/>
          <p:cNvSpPr/>
          <p:nvPr/>
        </p:nvSpPr>
        <p:spPr>
          <a:xfrm>
            <a:off x="-180000" y="2430000"/>
            <a:ext cx="1440000" cy="135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  <a:prstDash val="solid"/>
          </a:ln>
        </p:spPr>
        <p:txBody>
          <a:bodyPr wrap="none" lIns="0" tIns="0" rIns="0" bIns="0" compatLnSpc="0"/>
          <a:lstStyle/>
          <a:p>
            <a:pPr lvl="0" hangingPunct="0">
              <a:buNone/>
              <a:tabLst/>
            </a:pPr>
            <a:endParaRPr lang="it-IT" sz="1400" b="1">
              <a:solidFill>
                <a:srgbClr val="0000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12" name="Figura a mano libera 11"/>
          <p:cNvSpPr/>
          <p:nvPr/>
        </p:nvSpPr>
        <p:spPr>
          <a:xfrm>
            <a:off x="540000" y="1080000"/>
            <a:ext cx="720000" cy="72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  <a:prstDash val="solid"/>
          </a:ln>
        </p:spPr>
        <p:txBody>
          <a:bodyPr wrap="none" lIns="0" tIns="0" rIns="0" bIns="0" compatLnSpc="0"/>
          <a:lstStyle/>
          <a:p>
            <a:pPr lvl="0" hangingPunct="0">
              <a:buNone/>
              <a:tabLst/>
            </a:pPr>
            <a:endParaRPr lang="it-IT" sz="1400" b="1">
              <a:solidFill>
                <a:srgbClr val="0000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13" name="Figura a mano libera 12"/>
          <p:cNvSpPr/>
          <p:nvPr/>
        </p:nvSpPr>
        <p:spPr>
          <a:xfrm>
            <a:off x="0" y="1260000"/>
            <a:ext cx="720000" cy="72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  <a:prstDash val="solid"/>
          </a:ln>
        </p:spPr>
        <p:txBody>
          <a:bodyPr wrap="none" lIns="0" tIns="0" rIns="0" bIns="0" compatLnSpc="0"/>
          <a:lstStyle/>
          <a:p>
            <a:pPr lvl="0" hangingPunct="0">
              <a:buNone/>
              <a:tabLst/>
            </a:pPr>
            <a:endParaRPr lang="it-IT" sz="1400" b="1">
              <a:solidFill>
                <a:srgbClr val="0000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14" name="Figura a mano libera 13"/>
          <p:cNvSpPr/>
          <p:nvPr/>
        </p:nvSpPr>
        <p:spPr>
          <a:xfrm>
            <a:off x="0" y="5220000"/>
            <a:ext cx="1620000" cy="126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FFFF">
              <a:alpha val="15000"/>
            </a:srgbClr>
          </a:solidFill>
          <a:ln>
            <a:noFill/>
            <a:prstDash val="solid"/>
          </a:ln>
        </p:spPr>
        <p:txBody>
          <a:bodyPr wrap="none" lIns="0" tIns="0" rIns="0" bIns="0" compatLnSpc="0"/>
          <a:lstStyle/>
          <a:p>
            <a:pPr lvl="0" hangingPunct="0">
              <a:buNone/>
              <a:tabLst/>
            </a:pPr>
            <a:endParaRPr lang="it-IT" sz="1400" b="1">
              <a:solidFill>
                <a:srgbClr val="0000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15" name="Figura a mano libera 14"/>
          <p:cNvSpPr/>
          <p:nvPr/>
        </p:nvSpPr>
        <p:spPr>
          <a:xfrm>
            <a:off x="9720000" y="4680000"/>
            <a:ext cx="720000" cy="72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FFFF">
              <a:alpha val="30000"/>
            </a:srgbClr>
          </a:solidFill>
          <a:ln>
            <a:noFill/>
            <a:prstDash val="solid"/>
          </a:ln>
        </p:spPr>
        <p:txBody>
          <a:bodyPr wrap="none" lIns="0" tIns="0" rIns="0" bIns="0" compatLnSpc="0"/>
          <a:lstStyle/>
          <a:p>
            <a:pPr lvl="0" hangingPunct="0">
              <a:buNone/>
              <a:tabLst/>
            </a:pPr>
            <a:endParaRPr lang="it-IT" sz="1400" b="1">
              <a:solidFill>
                <a:srgbClr val="0000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16" name="Figura a mano libera 15"/>
          <p:cNvSpPr/>
          <p:nvPr/>
        </p:nvSpPr>
        <p:spPr>
          <a:xfrm>
            <a:off x="9540000" y="3420000"/>
            <a:ext cx="720000" cy="72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FFFF">
              <a:alpha val="10000"/>
            </a:srgbClr>
          </a:solidFill>
          <a:ln>
            <a:noFill/>
            <a:prstDash val="solid"/>
          </a:ln>
        </p:spPr>
        <p:txBody>
          <a:bodyPr wrap="none" lIns="0" tIns="0" rIns="0" bIns="0" compatLnSpc="0"/>
          <a:lstStyle/>
          <a:p>
            <a:pPr lvl="0" hangingPunct="0">
              <a:buNone/>
              <a:tabLst/>
            </a:pPr>
            <a:endParaRPr lang="it-IT" sz="1400" b="1">
              <a:solidFill>
                <a:srgbClr val="0000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17" name="Figura a mano libera 16"/>
          <p:cNvSpPr/>
          <p:nvPr/>
        </p:nvSpPr>
        <p:spPr>
          <a:xfrm>
            <a:off x="8100000" y="4680000"/>
            <a:ext cx="1080000" cy="8424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  <a:prstDash val="solid"/>
          </a:ln>
        </p:spPr>
        <p:txBody>
          <a:bodyPr wrap="none" lIns="0" tIns="0" rIns="0" bIns="0" compatLnSpc="0"/>
          <a:lstStyle/>
          <a:p>
            <a:pPr lvl="0" hangingPunct="0">
              <a:buNone/>
              <a:tabLst/>
            </a:pPr>
            <a:endParaRPr lang="it-IT" sz="1400" b="1">
              <a:solidFill>
                <a:srgbClr val="0000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18" name="Figura a mano libera 17"/>
          <p:cNvSpPr/>
          <p:nvPr/>
        </p:nvSpPr>
        <p:spPr>
          <a:xfrm>
            <a:off x="7920000" y="5400000"/>
            <a:ext cx="900000" cy="90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FFFFFF">
              <a:alpha val="25000"/>
            </a:srgbClr>
          </a:solidFill>
          <a:ln>
            <a:noFill/>
            <a:prstDash val="solid"/>
          </a:ln>
        </p:spPr>
        <p:txBody>
          <a:bodyPr wrap="none" lIns="0" tIns="0" rIns="0" bIns="0" compatLnSpc="0"/>
          <a:lstStyle/>
          <a:p>
            <a:pPr lvl="0" hangingPunct="0">
              <a:buNone/>
              <a:tabLst/>
            </a:pPr>
            <a:endParaRPr lang="it-IT" sz="1400" b="1">
              <a:solidFill>
                <a:srgbClr val="0000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hangingPunct="0">
        <a:tabLst/>
        <a:defRPr lang="it-IT" sz="3300" b="0" i="0" u="none" strike="noStrike" kern="1200" cap="none">
          <a:ln>
            <a:noFill/>
          </a:ln>
          <a:solidFill>
            <a:srgbClr val="FFFFFF"/>
          </a:solidFill>
        </a:defRPr>
      </a:lvl1pPr>
    </p:titleStyle>
    <p:bodyStyle>
      <a:lvl1pPr marL="0" marR="0" indent="0" hangingPunct="0">
        <a:spcBef>
          <a:spcPts val="0"/>
        </a:spcBef>
        <a:spcAft>
          <a:spcPts val="1057"/>
        </a:spcAft>
        <a:tabLst/>
        <a:defRPr lang="it-IT" sz="2400" b="0" i="0" u="none" strike="noStrike" kern="1200" cap="none">
          <a:ln>
            <a:noFill/>
          </a:ln>
          <a:solidFill>
            <a:srgbClr val="FFFFFF"/>
          </a:solidFill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4.jpe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6.jpg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3.pn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431800" y="1467123"/>
            <a:ext cx="8748784" cy="1179131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1" compatLnSpc="0"/>
          <a:lstStyle/>
          <a:p>
            <a:pPr lvl="0" algn="ctr" hangingPunct="0">
              <a:spcBef>
                <a:spcPts val="1191"/>
              </a:spcBef>
              <a:spcAft>
                <a:spcPts val="992"/>
              </a:spcAft>
            </a:pPr>
            <a:r>
              <a:rPr lang="it-IT" b="1" dirty="0" smtClean="0">
                <a:solidFill>
                  <a:srgbClr val="FFFFFF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sz="2000" b="1" i="1" u="sng" dirty="0" smtClean="0">
                <a:solidFill>
                  <a:srgbClr val="FFFFFF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Addome Acuto da perforazione di diverticolo di </a:t>
            </a:r>
            <a:r>
              <a:rPr lang="it-IT" sz="2000" b="1" i="1" u="sng" dirty="0" err="1" smtClean="0">
                <a:solidFill>
                  <a:srgbClr val="FFFFFF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Meckel</a:t>
            </a:r>
            <a:r>
              <a:rPr lang="it-IT" sz="2000" b="1" i="1" u="sng" dirty="0" smtClean="0">
                <a:solidFill>
                  <a:srgbClr val="FFFFFF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</a:p>
          <a:p>
            <a:pPr lvl="0" algn="ctr" hangingPunct="0">
              <a:spcBef>
                <a:spcPts val="1191"/>
              </a:spcBef>
              <a:spcAft>
                <a:spcPts val="992"/>
              </a:spcAft>
            </a:pPr>
            <a:r>
              <a:rPr lang="it-IT" sz="2000" b="1" i="1" u="sng" dirty="0" smtClean="0">
                <a:solidFill>
                  <a:srgbClr val="FFFFFF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gigante con associato volvolo digiunale: </a:t>
            </a:r>
            <a:r>
              <a:rPr lang="it-IT" sz="2000" b="1" i="1" u="sng" dirty="0">
                <a:solidFill>
                  <a:srgbClr val="FFFFFF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C</a:t>
            </a:r>
            <a:r>
              <a:rPr lang="it-IT" sz="2000" b="1" i="1" u="sng" dirty="0" smtClean="0">
                <a:solidFill>
                  <a:srgbClr val="FFFFFF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ase </a:t>
            </a:r>
            <a:r>
              <a:rPr lang="it-IT" sz="2000" b="1" i="1" u="sng" dirty="0">
                <a:solidFill>
                  <a:srgbClr val="FFFFFF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R</a:t>
            </a:r>
            <a:r>
              <a:rPr lang="it-IT" sz="2000" b="1" i="1" u="sng" dirty="0" smtClean="0">
                <a:solidFill>
                  <a:srgbClr val="FFFFFF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eport</a:t>
            </a:r>
            <a:endParaRPr lang="it-IT" sz="2000" b="1" i="1" u="sng" strike="noStrike" kern="1200" cap="none" dirty="0">
              <a:ln>
                <a:noFill/>
              </a:ln>
              <a:solidFill>
                <a:srgbClr val="FFFFFF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796515" y="2763267"/>
            <a:ext cx="7920000" cy="2664296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1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it-IT" b="1" i="1" u="sng" dirty="0" smtClean="0">
                <a:highlight>
                  <a:scrgbClr r="0" g="0" b="0">
                    <a:alpha val="0"/>
                  </a:scrgbClr>
                </a:highlight>
                <a:latin typeface="Liberation Sans" pitchFamily="34"/>
                <a:ea typeface="Noto Sans CJK JP:palt" pitchFamily="34"/>
                <a:cs typeface="Noto Sans" pitchFamily="34"/>
              </a:rPr>
              <a:t>Diana M</a:t>
            </a:r>
            <a:r>
              <a:rPr lang="it-IT" b="1" i="1" dirty="0" smtClean="0">
                <a:highlight>
                  <a:scrgbClr r="0" g="0" b="0">
                    <a:alpha val="0"/>
                  </a:scrgbClr>
                </a:highlight>
                <a:latin typeface="Liberation Sans" pitchFamily="34"/>
                <a:ea typeface="Noto Sans CJK JP:palt" pitchFamily="34"/>
                <a:cs typeface="Noto Sans" pitchFamily="34"/>
              </a:rPr>
              <a:t>., Viola V., Coreno F., Mingarelli V., Rega M., Bove V., </a:t>
            </a:r>
            <a:r>
              <a:rPr lang="it-IT" b="1" i="1" dirty="0" err="1" smtClean="0">
                <a:highlight>
                  <a:scrgbClr r="0" g="0" b="0">
                    <a:alpha val="0"/>
                  </a:scrgbClr>
                </a:highlight>
                <a:latin typeface="Liberation Sans" pitchFamily="34"/>
                <a:ea typeface="Noto Sans CJK JP:palt" pitchFamily="34"/>
                <a:cs typeface="Noto Sans" pitchFamily="34"/>
              </a:rPr>
              <a:t>Pannozzo</a:t>
            </a:r>
            <a:r>
              <a:rPr lang="it-IT" b="1" i="1" dirty="0" smtClean="0">
                <a:highlight>
                  <a:scrgbClr r="0" g="0" b="0">
                    <a:alpha val="0"/>
                  </a:scrgbClr>
                </a:highlight>
                <a:latin typeface="Liberation Sans" pitchFamily="34"/>
                <a:ea typeface="Noto Sans CJK JP:palt" pitchFamily="34"/>
                <a:cs typeface="Noto Sans" pitchFamily="34"/>
              </a:rPr>
              <a:t> C., </a:t>
            </a:r>
          </a:p>
          <a:p>
            <a:pPr marL="0" marR="0" lvl="0" indent="0" algn="ctr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it-IT" b="1" i="1" dirty="0" smtClean="0">
                <a:highlight>
                  <a:scrgbClr r="0" g="0" b="0">
                    <a:alpha val="0"/>
                  </a:scrgbClr>
                </a:highlight>
                <a:latin typeface="Liberation Sans" pitchFamily="34"/>
                <a:ea typeface="Noto Sans CJK JP:palt" pitchFamily="34"/>
                <a:cs typeface="Noto Sans" pitchFamily="34"/>
              </a:rPr>
              <a:t>Lavanga A., </a:t>
            </a:r>
            <a:r>
              <a:rPr lang="it-IT" b="1" i="1" dirty="0" err="1" smtClean="0">
                <a:highlight>
                  <a:scrgbClr r="0" g="0" b="0">
                    <a:alpha val="0"/>
                  </a:scrgbClr>
                </a:highlight>
                <a:latin typeface="Liberation Sans" pitchFamily="34"/>
                <a:ea typeface="Noto Sans CJK JP:palt" pitchFamily="34"/>
                <a:cs typeface="Noto Sans" pitchFamily="34"/>
              </a:rPr>
              <a:t>Santomassimo</a:t>
            </a:r>
            <a:r>
              <a:rPr lang="it-IT" b="1" i="1" dirty="0" smtClean="0">
                <a:highlight>
                  <a:scrgbClr r="0" g="0" b="0">
                    <a:alpha val="0"/>
                  </a:scrgbClr>
                </a:highlight>
                <a:latin typeface="Liberation Sans" pitchFamily="34"/>
                <a:ea typeface="Noto Sans CJK JP:palt" pitchFamily="34"/>
                <a:cs typeface="Noto Sans" pitchFamily="34"/>
              </a:rPr>
              <a:t> L., Guerra M.</a:t>
            </a:r>
            <a:endParaRPr lang="it-IT" b="1" i="1" strike="noStrike" kern="1200" cap="none" dirty="0">
              <a:ln>
                <a:noFill/>
              </a:ln>
              <a:highlight>
                <a:scrgbClr r="0" g="0" b="0">
                  <a:alpha val="0"/>
                </a:scrgbClr>
              </a:highlight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it-IT" sz="2000" b="1" i="0" u="none" strike="noStrike" kern="1200" cap="none" dirty="0">
                <a:ln>
                  <a:noFill/>
                </a:ln>
                <a:solidFill>
                  <a:srgbClr val="FFFF00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34"/>
                <a:ea typeface="Noto Sans CJK JP:palt" pitchFamily="34"/>
                <a:cs typeface="Noto Sans" pitchFamily="34"/>
              </a:rPr>
              <a:t>U.O.C. di Chirurgia Generale e </a:t>
            </a:r>
            <a:r>
              <a:rPr lang="it-IT" sz="20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34"/>
                <a:ea typeface="Noto Sans CJK JP:palt" pitchFamily="34"/>
                <a:cs typeface="Noto Sans" pitchFamily="34"/>
              </a:rPr>
              <a:t>d’Urgenza</a:t>
            </a:r>
            <a:endParaRPr lang="it-IT" sz="2000" b="1" i="1" u="none" strike="noStrike" kern="1200" cap="none" dirty="0">
              <a:ln>
                <a:noFill/>
              </a:ln>
              <a:solidFill>
                <a:srgbClr val="FFFF00"/>
              </a:solidFill>
              <a:highlight>
                <a:scrgbClr r="0" g="0" b="0">
                  <a:alpha val="0"/>
                </a:scrgbClr>
              </a:highlight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it-IT" sz="2000" b="1" i="0" u="none" strike="noStrike" kern="1200" cap="none" dirty="0">
                <a:ln>
                  <a:noFill/>
                </a:ln>
                <a:solidFill>
                  <a:srgbClr val="FFFF00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34"/>
                <a:ea typeface="Noto Sans CJK JP:palt" pitchFamily="34"/>
                <a:cs typeface="Noto Sans" pitchFamily="34"/>
              </a:rPr>
              <a:t>Ospedale “Dono Svizzero” di Formia, AUSL </a:t>
            </a:r>
            <a:r>
              <a:rPr lang="it-IT" sz="20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34"/>
                <a:ea typeface="Noto Sans CJK JP:palt" pitchFamily="34"/>
                <a:cs typeface="Noto Sans" pitchFamily="34"/>
              </a:rPr>
              <a:t>Latina</a:t>
            </a:r>
            <a:r>
              <a:rPr lang="it-IT" sz="2000" b="1" u="sng" dirty="0" smtClean="0">
                <a:solidFill>
                  <a:srgbClr val="00B0F0"/>
                </a:solidFill>
                <a:highlight>
                  <a:scrgbClr r="0" g="0" b="0">
                    <a:alpha val="0"/>
                  </a:scrgbClr>
                </a:highligh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endParaRPr lang="it-IT" sz="2000" b="1" i="0" u="sng" strike="noStrike" kern="1200" cap="none" dirty="0">
              <a:ln>
                <a:noFill/>
              </a:ln>
              <a:solidFill>
                <a:srgbClr val="00B0F0"/>
              </a:solidFill>
              <a:highlight>
                <a:scrgbClr r="0" g="0" b="0">
                  <a:alpha val="0"/>
                </a:scrgbClr>
              </a:highlight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0" marR="0" lvl="0" indent="0" algn="ctr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it-IT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crgbClr r="0" g="0" b="0">
                    <a:alpha val="0"/>
                  </a:scrgbClr>
                </a:highligh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crgbClr r="0" g="0" b="0">
                    <a:alpha val="0"/>
                  </a:scrgbClr>
                </a:highlight>
                <a:latin typeface="Liberation Sans" pitchFamily="34"/>
                <a:ea typeface="Noto Sans CJK JP:palt" pitchFamily="34"/>
                <a:cs typeface="Noto Sans" pitchFamily="34"/>
              </a:rPr>
              <a:t>                                                         </a:t>
            </a:r>
            <a:endParaRPr lang="it-IT" b="1" i="1" u="sng" strike="noStrike" kern="1200" cap="none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crgbClr r="0" g="0" b="0">
                  <a:alpha val="0"/>
                </a:scrgbClr>
              </a:highlight>
              <a:uFillTx/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0" marR="0" lvl="0" indent="0" algn="l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endParaRPr lang="it-IT" sz="1000" b="0" i="1" u="sng" strike="noStrike" kern="1200" cap="none" dirty="0">
              <a:ln>
                <a:noFill/>
              </a:ln>
              <a:uFillTx/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196335" y="4888257"/>
            <a:ext cx="1687953" cy="684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1323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43768" y="963067"/>
            <a:ext cx="9432180" cy="2232248"/>
          </a:xfrm>
        </p:spPr>
        <p:txBody>
          <a:bodyPr/>
          <a:lstStyle/>
          <a:p>
            <a:pPr algn="just"/>
            <a:r>
              <a:rPr lang="it-IT" sz="1600" b="1" dirty="0" smtClean="0">
                <a:solidFill>
                  <a:srgbClr val="FFFF00"/>
                </a:solidFill>
              </a:rPr>
              <a:t>Il Diverticolo di </a:t>
            </a:r>
            <a:r>
              <a:rPr lang="it-IT" sz="1600" b="1" dirty="0" err="1" smtClean="0">
                <a:solidFill>
                  <a:srgbClr val="FFFF00"/>
                </a:solidFill>
              </a:rPr>
              <a:t>Meckel</a:t>
            </a:r>
            <a:r>
              <a:rPr lang="it-IT" sz="1600" b="1" dirty="0" smtClean="0">
                <a:solidFill>
                  <a:srgbClr val="FFFF00"/>
                </a:solidFill>
              </a:rPr>
              <a:t> rappresenta la più frequente anomalia congenita del  tratto gastroenterico, causata dalla incompleta obliterazione del dotto vitellino (versante </a:t>
            </a:r>
            <a:r>
              <a:rPr lang="it-IT" sz="1600" b="1" dirty="0" err="1" smtClean="0">
                <a:solidFill>
                  <a:srgbClr val="FFFF00"/>
                </a:solidFill>
              </a:rPr>
              <a:t>antimesenterico</a:t>
            </a:r>
            <a:r>
              <a:rPr lang="it-IT" sz="1600" b="1" dirty="0" smtClean="0">
                <a:solidFill>
                  <a:srgbClr val="FFFF00"/>
                </a:solidFill>
              </a:rPr>
              <a:t>, entro 100 cm dalla V.I.);</a:t>
            </a:r>
          </a:p>
          <a:p>
            <a:pPr algn="just"/>
            <a:r>
              <a:rPr lang="it-IT" sz="1600" b="1" dirty="0" smtClean="0">
                <a:solidFill>
                  <a:srgbClr val="FFFF00"/>
                </a:solidFill>
              </a:rPr>
              <a:t>Incidenza media nella popolazione generale del 2%, solitamente asintomatici;*</a:t>
            </a:r>
          </a:p>
          <a:p>
            <a:pPr algn="just"/>
            <a:r>
              <a:rPr lang="it-IT" sz="1600" b="1" dirty="0" smtClean="0">
                <a:solidFill>
                  <a:srgbClr val="FFFF00"/>
                </a:solidFill>
              </a:rPr>
              <a:t>Sono riportate complicanze nel 4-6% dei casi </a:t>
            </a:r>
            <a:r>
              <a:rPr lang="it-IT" sz="1600" b="1" dirty="0" smtClean="0">
                <a:solidFill>
                  <a:srgbClr val="00B0F0"/>
                </a:solidFill>
              </a:rPr>
              <a:t>(infiammazione, sanguinamenti, perforazione, intussuscezione, torsione assiale, volvolo dell’ansa ileale, tumori)*, </a:t>
            </a:r>
            <a:r>
              <a:rPr lang="it-IT" sz="16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(</a:t>
            </a:r>
            <a:r>
              <a:rPr lang="it-IT" sz="1600" b="1" u="sng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volvolo a distanza?);</a:t>
            </a:r>
          </a:p>
          <a:p>
            <a:pPr algn="just"/>
            <a:r>
              <a:rPr lang="it-IT" sz="1600" b="1" dirty="0" smtClean="0">
                <a:solidFill>
                  <a:srgbClr val="FFFF00"/>
                </a:solidFill>
              </a:rPr>
              <a:t>Le forme Giganti (oltre 5-6 cm) aumentano ulteriormente il rischio di complicanze;</a:t>
            </a:r>
          </a:p>
          <a:p>
            <a:pPr algn="just"/>
            <a:r>
              <a:rPr lang="it-IT" sz="1600" b="1" dirty="0" smtClean="0">
                <a:solidFill>
                  <a:srgbClr val="FFFF00"/>
                </a:solidFill>
              </a:rPr>
              <a:t>La presenza di ectopie tissutali (gastriche 23% </a:t>
            </a:r>
            <a:r>
              <a:rPr lang="it-IT" sz="1600" b="1" dirty="0">
                <a:solidFill>
                  <a:srgbClr val="FFFF00"/>
                </a:solidFill>
              </a:rPr>
              <a:t>o</a:t>
            </a:r>
            <a:r>
              <a:rPr lang="it-IT" sz="1600" b="1" dirty="0" smtClean="0">
                <a:solidFill>
                  <a:srgbClr val="FFFF00"/>
                </a:solidFill>
              </a:rPr>
              <a:t> pancreatiche 8%) sono maggiormente correlate al pericolo di perforazione, mentre le forme combinate non sono stimate e molto rare; </a:t>
            </a:r>
            <a:r>
              <a:rPr lang="it-IT" sz="1200" dirty="0" smtClean="0"/>
              <a:t>*</a:t>
            </a:r>
            <a:r>
              <a:rPr lang="it-IT" sz="1200" i="1" u="sng" dirty="0" smtClean="0"/>
              <a:t>B.M. </a:t>
            </a:r>
            <a:r>
              <a:rPr lang="it-IT" sz="1200" i="1" u="sng" dirty="0" err="1" smtClean="0"/>
              <a:t>Munasinghe</a:t>
            </a:r>
            <a:r>
              <a:rPr lang="it-IT" sz="1200" i="1" u="sng" dirty="0" smtClean="0"/>
              <a:t> et </a:t>
            </a:r>
            <a:r>
              <a:rPr lang="it-IT" sz="1200" i="1" u="sng" dirty="0" err="1" smtClean="0"/>
              <a:t>all</a:t>
            </a:r>
            <a:r>
              <a:rPr lang="it-IT" sz="1200" i="1" u="sng" dirty="0" smtClean="0"/>
              <a:t>.: </a:t>
            </a:r>
            <a:r>
              <a:rPr lang="it-IT" sz="1200" i="1" dirty="0" smtClean="0"/>
              <a:t>Acute </a:t>
            </a:r>
            <a:r>
              <a:rPr lang="it-IT" sz="1200" i="1" dirty="0" err="1" smtClean="0"/>
              <a:t>abdomen</a:t>
            </a:r>
            <a:r>
              <a:rPr lang="it-IT" sz="1200" i="1" dirty="0" smtClean="0"/>
              <a:t> </a:t>
            </a:r>
            <a:r>
              <a:rPr lang="it-IT" sz="1200" i="1" dirty="0" err="1" smtClean="0"/>
              <a:t>following</a:t>
            </a:r>
            <a:r>
              <a:rPr lang="it-IT" sz="1200" i="1" dirty="0" smtClean="0"/>
              <a:t> </a:t>
            </a:r>
            <a:r>
              <a:rPr lang="it-IT" sz="1200" i="1" dirty="0" err="1" smtClean="0"/>
              <a:t>axial</a:t>
            </a:r>
            <a:r>
              <a:rPr lang="it-IT" sz="1200" i="1" dirty="0" smtClean="0"/>
              <a:t> </a:t>
            </a:r>
            <a:r>
              <a:rPr lang="it-IT" sz="1200" i="1" dirty="0" err="1" smtClean="0"/>
              <a:t>torsion</a:t>
            </a:r>
            <a:r>
              <a:rPr lang="it-IT" sz="1200" i="1" dirty="0" smtClean="0"/>
              <a:t> of </a:t>
            </a:r>
            <a:r>
              <a:rPr lang="it-IT" sz="1200" i="1" dirty="0" err="1" smtClean="0"/>
              <a:t>Giant</a:t>
            </a:r>
            <a:r>
              <a:rPr lang="it-IT" sz="1200" i="1" dirty="0" smtClean="0"/>
              <a:t> </a:t>
            </a:r>
            <a:r>
              <a:rPr lang="it-IT" sz="1200" i="1" dirty="0" err="1" smtClean="0"/>
              <a:t>Meckel’s</a:t>
            </a:r>
            <a:r>
              <a:rPr lang="it-IT" sz="1200" i="1" dirty="0" smtClean="0"/>
              <a:t> </a:t>
            </a:r>
            <a:r>
              <a:rPr lang="it-IT" sz="1200" i="1" dirty="0" err="1" smtClean="0"/>
              <a:t>diverticulum</a:t>
            </a:r>
            <a:r>
              <a:rPr lang="it-IT" sz="1200" i="1" dirty="0" smtClean="0"/>
              <a:t>: </a:t>
            </a:r>
            <a:r>
              <a:rPr lang="it-IT" sz="1200" i="1" dirty="0" err="1" smtClean="0"/>
              <a:t>Int</a:t>
            </a:r>
            <a:r>
              <a:rPr lang="it-IT" sz="1200" i="1" dirty="0" smtClean="0"/>
              <a:t>. J. </a:t>
            </a:r>
            <a:r>
              <a:rPr lang="it-IT" sz="1200" i="1" dirty="0" err="1" smtClean="0"/>
              <a:t>Surg</a:t>
            </a:r>
            <a:r>
              <a:rPr lang="it-IT" sz="1200" i="1" dirty="0" smtClean="0"/>
              <a:t>. 99 (2022)</a:t>
            </a:r>
            <a:endParaRPr lang="it-IT" sz="1200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656" y="122730"/>
            <a:ext cx="1511300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016" y="4347443"/>
            <a:ext cx="1944216" cy="1152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6898" y="4336213"/>
            <a:ext cx="1872208" cy="1152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17" y="122730"/>
            <a:ext cx="3312367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072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FA053F2-1BB5-4922-81B3-497684F65360}" type="slidenum">
              <a:t>3</a:t>
            </a:fld>
            <a:endParaRPr lang="it-IT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159626" y="459011"/>
            <a:ext cx="9560338" cy="3483507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l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endParaRPr lang="it-IT" sz="2000" b="1" i="1" u="none" strike="noStrike" kern="1200" cap="none" dirty="0">
              <a:ln>
                <a:noFill/>
              </a:ln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285750" lvl="0" indent="-285750" algn="just" hangingPunct="0">
              <a:spcBef>
                <a:spcPts val="1191"/>
              </a:spcBef>
              <a:spcAft>
                <a:spcPts val="992"/>
              </a:spcAft>
              <a:buSzPct val="45000"/>
              <a:buFont typeface="Wingdings" panose="05000000000000000000" pitchFamily="2" charset="2"/>
              <a:buChar char="q"/>
            </a:pP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Uomo di 52 anni, insorgenza di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dolore addominale in FID </a:t>
            </a:r>
            <a:r>
              <a:rPr lang="it-IT" b="1" dirty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da oltre </a:t>
            </a: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6 ore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, </a:t>
            </a:r>
          </a:p>
          <a:p>
            <a:pPr marL="285750" lvl="0" indent="-285750" algn="just" hangingPunct="0">
              <a:spcBef>
                <a:spcPts val="1191"/>
              </a:spcBef>
              <a:spcAft>
                <a:spcPts val="992"/>
              </a:spcAft>
              <a:buSzPct val="45000"/>
              <a:buFont typeface="Wingdings" panose="05000000000000000000" pitchFamily="2" charset="2"/>
              <a:buChar char="q"/>
            </a:pPr>
            <a:r>
              <a:rPr lang="it-IT" b="1" dirty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F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ebbre </a:t>
            </a:r>
            <a:r>
              <a:rPr lang="it-IT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(38,5°C),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nausea</a:t>
            </a:r>
            <a:r>
              <a:rPr lang="it-IT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,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vomito, sudorazione algica, </a:t>
            </a: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tachicardia, tachipnea;</a:t>
            </a:r>
            <a:endParaRPr lang="it-IT" b="1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285750" marR="0" lvl="0" indent="-285750" algn="just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buFont typeface="Wingdings" panose="05000000000000000000" pitchFamily="2" charset="2"/>
              <a:buChar char="q"/>
              <a:tabLst/>
            </a:pP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E.O.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: </a:t>
            </a:r>
            <a:r>
              <a:rPr lang="it-IT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addome </a:t>
            </a: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acuto, non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trattabile, </a:t>
            </a: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piastrone palpabile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in FID, </a:t>
            </a:r>
          </a:p>
          <a:p>
            <a:pPr marR="0" lvl="0" algn="just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   </a:t>
            </a:r>
            <a:r>
              <a:rPr lang="it-IT" b="1" dirty="0" err="1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Blumberg</a:t>
            </a: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++, </a:t>
            </a:r>
            <a:r>
              <a:rPr lang="it-IT" b="1" dirty="0" err="1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Mc.Burney</a:t>
            </a: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++, </a:t>
            </a:r>
            <a:r>
              <a:rPr lang="it-IT" b="1" dirty="0" err="1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Roswing</a:t>
            </a: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++, TEC aumentato,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peristalsi </a:t>
            </a: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assente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.</a:t>
            </a:r>
            <a:endParaRPr lang="it-IT" b="1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285750" marR="0" lvl="0" indent="-285750" algn="just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buFont typeface="Wingdings" panose="05000000000000000000" pitchFamily="2" charset="2"/>
              <a:buChar char="q"/>
              <a:tabLst/>
            </a:pP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Esami ematici: Leucocitosi neutrofila (WBC 18.500), </a:t>
            </a:r>
            <a:r>
              <a:rPr lang="it-IT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PCR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26</a:t>
            </a:r>
            <a:r>
              <a:rPr lang="it-IT" b="1" dirty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;</a:t>
            </a:r>
            <a:endParaRPr lang="it-IT" b="1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285750" marR="0" lvl="0" indent="-285750" algn="just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buFont typeface="Wingdings" panose="05000000000000000000" pitchFamily="2" charset="2"/>
              <a:buChar char="q"/>
              <a:tabLst/>
            </a:pP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Eco addome ostacolata dal meteorismo, mostra versamento fluido corpuscolato</a:t>
            </a:r>
          </a:p>
          <a:p>
            <a:pPr marR="0" lvl="0" algn="just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    in FID, dove si rileva presenza di anse intestinali a pareti ispessite e congeste;</a:t>
            </a:r>
          </a:p>
          <a:p>
            <a:pPr marL="171450" marR="0" lvl="0" indent="-171450" algn="l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buFont typeface="Arial" panose="020B0604020202020204" pitchFamily="34" charset="0"/>
              <a:buChar char="•"/>
              <a:tabLst/>
            </a:pPr>
            <a:endParaRPr lang="it-IT" b="0" i="0" u="none" strike="noStrike" kern="1200" cap="none" dirty="0">
              <a:ln>
                <a:noFill/>
              </a:ln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4536256" y="459011"/>
            <a:ext cx="15225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000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Case Report:</a:t>
            </a:r>
            <a:endParaRPr lang="it-IT" sz="2000" b="1" i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664" y="151339"/>
            <a:ext cx="1511300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151339"/>
            <a:ext cx="3096344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OneDrive\Desktop\RELAZIONE CONGRESSO OSTIA ACOI\TC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08" y="2858451"/>
            <a:ext cx="3987526" cy="2559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OneDrive\Desktop\RELAZIONE CONGRESSO OSTIA ACOI\TC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232" y="2874541"/>
            <a:ext cx="4241477" cy="2559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64" y="891059"/>
            <a:ext cx="9138021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664" y="151339"/>
            <a:ext cx="1511300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08" y="119172"/>
            <a:ext cx="3600400" cy="538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64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C1A858F-8436-49D3-A4C2-223B978515A7}" type="slidenum">
              <a:t>5</a:t>
            </a:fld>
            <a:endParaRPr lang="it-IT"/>
          </a:p>
        </p:txBody>
      </p:sp>
      <p:sp>
        <p:nvSpPr>
          <p:cNvPr id="2" name="CasellaDiTesto 1"/>
          <p:cNvSpPr txBox="1"/>
          <p:nvPr/>
        </p:nvSpPr>
        <p:spPr>
          <a:xfrm>
            <a:off x="71760" y="88284"/>
            <a:ext cx="5400000" cy="396000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endParaRPr lang="it-IT" sz="2000" b="1" i="0" u="none" strike="noStrike" kern="1200" cap="none" dirty="0">
              <a:ln>
                <a:noFill/>
              </a:ln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R="0" lvl="0" algn="ctr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b="1" i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                                                      </a:t>
            </a:r>
            <a:r>
              <a:rPr lang="it-IT" b="1" i="1" u="sng" strike="noStrike" kern="1200" cap="none" dirty="0" smtClean="0">
                <a:ln>
                  <a:noFill/>
                </a:ln>
                <a:solidFill>
                  <a:schemeClr val="bg2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Laparoscopia esplorativa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: </a:t>
            </a:r>
            <a:endParaRPr lang="it-IT" b="1" dirty="0"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R="0" lvl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   Ascesso non dissociabile inglobante: vescica, digiuno, appendice, cieco e parete </a:t>
            </a:r>
            <a:r>
              <a:rPr lang="it-IT" b="1" i="0" u="none" strike="noStrike" kern="1200" cap="none" dirty="0" err="1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lat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. ;</a:t>
            </a:r>
          </a:p>
          <a:p>
            <a:pPr marR="0" lvl="0" algn="ctr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b="1" i="1" strike="noStrike" kern="1200" cap="none" dirty="0" smtClean="0">
                <a:ln>
                  <a:noFill/>
                </a:ln>
                <a:solidFill>
                  <a:schemeClr val="bg2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                                                        </a:t>
            </a:r>
            <a:r>
              <a:rPr lang="it-IT" b="1" i="1" u="sng" strike="noStrike" kern="1200" cap="none" dirty="0" smtClean="0">
                <a:ln>
                  <a:noFill/>
                </a:ln>
                <a:solidFill>
                  <a:schemeClr val="bg2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Laparotomia</a:t>
            </a:r>
            <a:r>
              <a:rPr lang="it-IT" b="1" i="1" u="none" strike="noStrike" kern="1200" cap="none" dirty="0" smtClean="0">
                <a:ln>
                  <a:noFill/>
                </a:ln>
                <a:solidFill>
                  <a:schemeClr val="bg2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: </a:t>
            </a:r>
          </a:p>
          <a:p>
            <a:pPr marR="0" lvl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b="1" dirty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  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Diverticolo </a:t>
            </a:r>
            <a:r>
              <a:rPr lang="it-IT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di </a:t>
            </a:r>
            <a:r>
              <a:rPr lang="it-IT" b="1" i="0" u="none" strike="noStrike" kern="1200" cap="none" dirty="0" err="1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Meckel</a:t>
            </a:r>
            <a:r>
              <a:rPr lang="it-IT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gigante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di 9 cm, lacerato (a 45 cm dalla V.I.),</a:t>
            </a: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peritonite saccata e </a:t>
            </a:r>
          </a:p>
          <a:p>
            <a:pPr marR="0" lvl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b="1" dirty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   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coinvolgimento di </a:t>
            </a:r>
            <a:r>
              <a:rPr lang="it-IT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ansa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digiunale </a:t>
            </a:r>
            <a:r>
              <a:rPr lang="it-IT" b="1" i="0" u="none" strike="noStrike" kern="1200" cap="none" dirty="0" err="1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volvolata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di 180</a:t>
            </a:r>
            <a:r>
              <a:rPr lang="it-IT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°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(5</a:t>
            </a:r>
            <a:r>
              <a:rPr lang="it-IT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0 cm a monte del D.M.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);</a:t>
            </a:r>
            <a:endParaRPr lang="it-IT" b="1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0" marR="0" lvl="0" indent="0" algn="l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endParaRPr lang="it-IT" b="0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0" marR="0" lvl="0" indent="0" algn="l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endParaRPr lang="it-IT" sz="2000" b="0" i="0" u="none" strike="noStrike" kern="1200" cap="none" dirty="0">
              <a:ln>
                <a:noFill/>
              </a:ln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15775" y="3267323"/>
            <a:ext cx="2808313" cy="2286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6282640" y="3267323"/>
            <a:ext cx="3420000" cy="228636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Ovale 7"/>
          <p:cNvSpPr/>
          <p:nvPr/>
        </p:nvSpPr>
        <p:spPr>
          <a:xfrm>
            <a:off x="6840512" y="4019256"/>
            <a:ext cx="720080" cy="7200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9" name="Ovale 8"/>
          <p:cNvSpPr/>
          <p:nvPr/>
        </p:nvSpPr>
        <p:spPr>
          <a:xfrm>
            <a:off x="7416576" y="4578903"/>
            <a:ext cx="1296144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26" name="Picture 2" descr="C:\Users\pc\OneDrive\Desktop\RELAZIONE CONGRESSO OSTIA ACOI\IMG-20250927-WA0058 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122" y="3267323"/>
            <a:ext cx="3125994" cy="2286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664" y="151339"/>
            <a:ext cx="1511300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92" y="151339"/>
            <a:ext cx="3573240" cy="476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8B48554-4F3C-459F-8947-8659B73852DB}" type="slidenum">
              <a:t>6</a:t>
            </a:fld>
            <a:endParaRPr lang="it-IT"/>
          </a:p>
        </p:txBody>
      </p:sp>
      <p:sp>
        <p:nvSpPr>
          <p:cNvPr id="2" name="CasellaDiTesto 1"/>
          <p:cNvSpPr txBox="1"/>
          <p:nvPr/>
        </p:nvSpPr>
        <p:spPr>
          <a:xfrm>
            <a:off x="211908" y="657751"/>
            <a:ext cx="6300000" cy="3600399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285750" marR="0" lvl="0" indent="-285750" rtl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45000"/>
              <a:buFont typeface="Wingdings" panose="05000000000000000000" pitchFamily="2" charset="2"/>
              <a:buChar char="q"/>
              <a:tabLst/>
            </a:pPr>
            <a:r>
              <a:rPr lang="it-IT" sz="1900" b="1" dirty="0" err="1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Viscerolisi</a:t>
            </a:r>
            <a:r>
              <a:rPr lang="it-IT" sz="1900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e </a:t>
            </a:r>
            <a:r>
              <a:rPr lang="it-IT" sz="1900" b="1" dirty="0" err="1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d</a:t>
            </a:r>
            <a:r>
              <a:rPr lang="it-IT" sz="1900" b="1" i="0" u="none" strike="noStrike" kern="1200" cap="none" dirty="0" err="1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erotazione</a:t>
            </a:r>
            <a:r>
              <a:rPr lang="it-IT" sz="19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dell’ansa </a:t>
            </a:r>
            <a:r>
              <a:rPr lang="it-IT" sz="1900" b="1" i="0" u="none" strike="noStrike" kern="1200" cap="none" dirty="0" err="1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volvolata</a:t>
            </a:r>
            <a:r>
              <a:rPr lang="it-IT" sz="1900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che riprende il suo colorito </a:t>
            </a:r>
          </a:p>
          <a:p>
            <a:pPr marR="0" lvl="0" rtl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45000"/>
              <a:tabLst/>
            </a:pPr>
            <a:r>
              <a:rPr lang="it-IT" sz="1900" b="1" dirty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sz="1900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  e trofismo dopo impacchi caldi.</a:t>
            </a:r>
            <a:endParaRPr lang="it-IT" sz="1900" b="1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285750" marR="0" lvl="0" indent="-285750" rtl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45000"/>
              <a:buFont typeface="Wingdings" panose="05000000000000000000" pitchFamily="2" charset="2"/>
              <a:buChar char="q"/>
              <a:tabLst/>
            </a:pPr>
            <a:r>
              <a:rPr lang="it-IT" sz="1900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Resezione del tratto ileale comprendente il </a:t>
            </a:r>
            <a:r>
              <a:rPr lang="it-IT" sz="19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diverticolo.</a:t>
            </a:r>
            <a:endParaRPr lang="it-IT" sz="1900" b="1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285750" marR="0" lvl="0" indent="-285750" rtl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45000"/>
              <a:buFont typeface="Wingdings" panose="05000000000000000000" pitchFamily="2" charset="2"/>
              <a:buChar char="q"/>
              <a:tabLst/>
            </a:pPr>
            <a:r>
              <a:rPr lang="it-IT" sz="1900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Anastomosi </a:t>
            </a:r>
            <a:r>
              <a:rPr lang="it-IT" sz="19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ileo-ileale L-L </a:t>
            </a:r>
            <a:r>
              <a:rPr lang="it-IT" sz="1900" b="1" i="0" u="none" strike="noStrike" kern="1200" cap="none" dirty="0" err="1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mecc</a:t>
            </a:r>
            <a:r>
              <a:rPr lang="it-IT" sz="19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. antiperistaltica. </a:t>
            </a:r>
          </a:p>
          <a:p>
            <a:pPr marL="285750" marR="0" lvl="0" indent="-285750" rtl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45000"/>
              <a:buFont typeface="Wingdings" panose="05000000000000000000" pitchFamily="2" charset="2"/>
              <a:buChar char="q"/>
              <a:tabLst/>
            </a:pPr>
            <a:r>
              <a:rPr lang="it-IT" sz="1900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Appendicectomia.</a:t>
            </a:r>
            <a:endParaRPr lang="it-IT" sz="1900" b="1" dirty="0"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285750" marR="0" lvl="0" indent="-285750" rtl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45000"/>
              <a:buFont typeface="Wingdings" panose="05000000000000000000" pitchFamily="2" charset="2"/>
              <a:buChar char="q"/>
              <a:tabLst/>
            </a:pPr>
            <a:r>
              <a:rPr lang="it-IT" sz="19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Lavaggio </a:t>
            </a:r>
            <a:r>
              <a:rPr lang="it-IT" sz="1900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peritoneale </a:t>
            </a:r>
            <a:r>
              <a:rPr lang="it-IT" sz="19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e drenaggio.</a:t>
            </a:r>
            <a:endParaRPr lang="it-IT" sz="1900" b="1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517242" y="2259212"/>
            <a:ext cx="2563383" cy="341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C:\Users\pc\OneDrive\Desktop\RELAZIONE CONGRESSO OSTIA ACOI\IMG-20250405-WA010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540" y="3267323"/>
            <a:ext cx="3614702" cy="240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664" y="151339"/>
            <a:ext cx="1511300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e 2"/>
          <p:cNvSpPr/>
          <p:nvPr/>
        </p:nvSpPr>
        <p:spPr>
          <a:xfrm>
            <a:off x="5184328" y="4635475"/>
            <a:ext cx="2088232" cy="985705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510" y="3195315"/>
            <a:ext cx="1620180" cy="1389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143768" y="3267323"/>
            <a:ext cx="3740300" cy="240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20" y="109617"/>
            <a:ext cx="3009042" cy="548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15DB3AD-6E1E-4109-8CBF-251637AEF6DF}" type="slidenum">
              <a:t>7</a:t>
            </a:fld>
            <a:endParaRPr lang="it-IT"/>
          </a:p>
        </p:txBody>
      </p:sp>
      <p:pic>
        <p:nvPicPr>
          <p:cNvPr id="2050" name="Picture 2" descr="C:\Users\pc\OneDrive\Desktop\RELAZIONE CONGRESSO OSTIA ACOI\IMG-20250405-WA00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08" y="1467123"/>
            <a:ext cx="2520280" cy="341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664" y="151339"/>
            <a:ext cx="1511300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12" y="1467123"/>
            <a:ext cx="2520280" cy="34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92" y="109617"/>
            <a:ext cx="3285208" cy="548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3679991" y="1467123"/>
            <a:ext cx="2584457" cy="34113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947740" y="1539131"/>
            <a:ext cx="3780000" cy="288000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1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r>
              <a:rPr lang="it-IT" sz="2000" b="1" i="0" u="none" strike="noStrike" kern="1200" cap="none" dirty="0">
                <a:ln>
                  <a:noFill/>
                </a:ln>
                <a:solidFill>
                  <a:srgbClr val="00B0F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Esame </a:t>
            </a:r>
            <a:r>
              <a:rPr lang="it-IT" sz="2000" b="1" i="0" u="none" strike="noStrike" kern="1200" cap="none" dirty="0" smtClean="0">
                <a:ln>
                  <a:noFill/>
                </a:ln>
                <a:solidFill>
                  <a:srgbClr val="00B0F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istologico:</a:t>
            </a:r>
            <a:endParaRPr lang="it-IT" sz="2000" b="1" i="0" u="none" strike="noStrike" kern="1200" cap="none" dirty="0">
              <a:ln>
                <a:noFill/>
              </a:ln>
              <a:solidFill>
                <a:srgbClr val="00B0F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342900" marR="0" lvl="0" indent="-342900" algn="just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buFont typeface="Wingdings" panose="05000000000000000000" pitchFamily="2" charset="2"/>
              <a:buChar char="q"/>
              <a:tabLst/>
            </a:pPr>
            <a:r>
              <a:rPr lang="it-IT" sz="2000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Diverticolo vero di </a:t>
            </a:r>
            <a:r>
              <a:rPr lang="it-IT" sz="20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circa </a:t>
            </a:r>
            <a:r>
              <a:rPr lang="it-IT" sz="2000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9</a:t>
            </a:r>
            <a:r>
              <a:rPr lang="it-IT" sz="20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cm con ampia perforazione.</a:t>
            </a:r>
            <a:endParaRPr lang="it-IT" sz="2000" b="1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342900" marR="0" lvl="0" indent="-342900" algn="just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buFont typeface="Wingdings" panose="05000000000000000000" pitchFamily="2" charset="2"/>
              <a:buChar char="q"/>
              <a:tabLst/>
            </a:pPr>
            <a:r>
              <a:rPr lang="it-IT" sz="2000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Flogosi acuta transmurale </a:t>
            </a:r>
            <a:r>
              <a:rPr lang="it-IT" sz="2000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sede di</a:t>
            </a:r>
            <a:r>
              <a:rPr lang="it-IT" sz="20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necrosi.</a:t>
            </a:r>
            <a:endParaRPr lang="it-IT" sz="2000" b="1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342900" marR="0" lvl="0" indent="-342900" algn="just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buFont typeface="Wingdings" panose="05000000000000000000" pitchFamily="2" charset="2"/>
              <a:buChar char="q"/>
              <a:tabLst/>
            </a:pPr>
            <a:r>
              <a:rPr lang="it-IT" sz="2000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Presenza di essudato fibrino-leucocitario </a:t>
            </a:r>
            <a:r>
              <a:rPr lang="it-IT" sz="20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ed </a:t>
            </a:r>
            <a:r>
              <a:rPr lang="it-IT" sz="2000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aree ulcerative con </a:t>
            </a:r>
            <a:endParaRPr lang="it-IT" sz="2000" b="1" i="0" u="none" strike="noStrike" kern="1200" cap="none" dirty="0" smtClean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R="0" lvl="0" algn="just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sz="20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    associata coesistenza di </a:t>
            </a:r>
            <a:r>
              <a:rPr lang="it-IT" sz="2000" b="1" i="0" u="sng" strike="noStrike" kern="1200" cap="none" dirty="0" smtClean="0">
                <a:ln>
                  <a:noFill/>
                </a:ln>
                <a:solidFill>
                  <a:srgbClr val="00B0F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tralci </a:t>
            </a:r>
            <a:r>
              <a:rPr lang="it-IT" sz="2000" b="1" i="0" u="sng" strike="noStrike" kern="1200" cap="none" dirty="0">
                <a:ln>
                  <a:noFill/>
                </a:ln>
                <a:solidFill>
                  <a:srgbClr val="00B0F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di </a:t>
            </a:r>
            <a:r>
              <a:rPr lang="it-IT" sz="2000" b="1" i="0" u="sng" strike="noStrike" kern="1200" cap="none" dirty="0" smtClean="0">
                <a:ln>
                  <a:noFill/>
                </a:ln>
                <a:solidFill>
                  <a:srgbClr val="00B0F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cellule ectopiche </a:t>
            </a:r>
            <a:r>
              <a:rPr lang="it-IT" sz="2000" b="1" u="sng" dirty="0" smtClean="0">
                <a:solidFill>
                  <a:srgbClr val="00B0F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P</a:t>
            </a:r>
            <a:r>
              <a:rPr lang="it-IT" sz="2000" b="1" i="0" u="sng" strike="noStrike" kern="1200" cap="none" dirty="0" smtClean="0">
                <a:ln>
                  <a:noFill/>
                </a:ln>
                <a:solidFill>
                  <a:srgbClr val="00B0F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ancreatiche </a:t>
            </a:r>
          </a:p>
          <a:p>
            <a:pPr marR="0" lvl="0" algn="just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sz="2000" b="1" dirty="0">
                <a:solidFill>
                  <a:srgbClr val="00B0F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sz="2000" b="1" dirty="0" smtClean="0">
                <a:solidFill>
                  <a:srgbClr val="00B0F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   </a:t>
            </a:r>
            <a:r>
              <a:rPr lang="it-IT" sz="2000" b="1" i="0" u="sng" strike="noStrike" kern="1200" cap="none" dirty="0" smtClean="0">
                <a:ln>
                  <a:noFill/>
                </a:ln>
                <a:solidFill>
                  <a:srgbClr val="00B0F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(endocrine / esocrine) + cellule Gastriche.</a:t>
            </a:r>
            <a:endParaRPr lang="it-IT" sz="2000" b="1" i="0" u="sng" strike="noStrike" kern="1200" cap="none" dirty="0">
              <a:ln>
                <a:noFill/>
              </a:ln>
              <a:solidFill>
                <a:srgbClr val="00B0F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endParaRPr lang="it-IT" sz="2000" b="1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0" marR="0" lvl="0" indent="0" algn="l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endParaRPr lang="it-IT" sz="2000" b="1" i="0" u="none" strike="noStrike" kern="1200" cap="none" dirty="0">
              <a:ln>
                <a:noFill/>
              </a:ln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664" y="151339"/>
            <a:ext cx="1511300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20" y="109617"/>
            <a:ext cx="3009042" cy="548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664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587B74-1CFA-4EBF-9FAE-EA76291748C9}" type="slidenum">
              <a:t>9</a:t>
            </a:fld>
            <a:endParaRPr lang="it-IT"/>
          </a:p>
        </p:txBody>
      </p:sp>
      <p:sp>
        <p:nvSpPr>
          <p:cNvPr id="3" name="CasellaDiTesto 2"/>
          <p:cNvSpPr txBox="1"/>
          <p:nvPr/>
        </p:nvSpPr>
        <p:spPr>
          <a:xfrm>
            <a:off x="-72256" y="819051"/>
            <a:ext cx="10152881" cy="294552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R="0" lvl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sz="20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 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Caso singolare </a:t>
            </a:r>
            <a:r>
              <a:rPr lang="it-IT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per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il contestuale riscontro di: 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       1) complicanza </a:t>
            </a:r>
            <a:r>
              <a:rPr lang="it-IT" b="1" i="0" u="none" strike="noStrike" kern="1200" cap="none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perforativa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b="1" i="0" u="none" strike="noStrike" kern="1200" cap="none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di un </a:t>
            </a:r>
            <a:r>
              <a:rPr lang="it-IT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D. di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b="1" i="0" u="none" strike="noStrike" kern="1200" cap="none" dirty="0" err="1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Meckel</a:t>
            </a:r>
            <a:r>
              <a:rPr lang="it-IT" b="1" i="0" u="none" strike="noStrike" kern="1200" cap="none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gigante (</a:t>
            </a:r>
            <a:r>
              <a:rPr lang="it-IT" b="1" i="0" u="none" strike="noStrike" kern="1200" cap="none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diam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. 9 cm);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       2) </a:t>
            </a:r>
            <a:r>
              <a:rPr lang="it-IT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volvolo </a:t>
            </a:r>
            <a:r>
              <a:rPr lang="it-IT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digiunale secondario, a distanza  (circa 80 cm più a monte);</a:t>
            </a:r>
            <a:endParaRPr lang="it-IT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       3) presenza di rara ectopia cellulare </a:t>
            </a:r>
            <a:r>
              <a:rPr lang="it-IT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combinata</a:t>
            </a:r>
            <a:r>
              <a:rPr lang="it-IT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(la letteratura non riporta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          indici di incidenza)*: Gastrica e Pancreatica, correlate a maggiore 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          incidenza di perforazioni per la probabile prolungata azione dei 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          secreti acidofili e proteolitici **;</a:t>
            </a:r>
          </a:p>
          <a:p>
            <a:pPr lvl="0" algn="just" hangingPunct="0">
              <a:spcBef>
                <a:spcPts val="1191"/>
              </a:spcBef>
              <a:spcAft>
                <a:spcPts val="992"/>
              </a:spcAft>
              <a:buSzPct val="45000"/>
            </a:pP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           </a:t>
            </a:r>
            <a:r>
              <a:rPr lang="it-IT" sz="1200" b="1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* </a:t>
            </a:r>
            <a:r>
              <a:rPr lang="it-IT" sz="1200" b="1" i="1" u="sng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Ahmet</a:t>
            </a:r>
            <a:r>
              <a:rPr lang="it-IT" sz="1200" b="1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sz="1200" b="1" i="1" u="sng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Baris</a:t>
            </a:r>
            <a:r>
              <a:rPr lang="it-IT" sz="1200" b="1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sz="1200" b="1" i="1" u="sng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Dirim</a:t>
            </a:r>
            <a:r>
              <a:rPr lang="it-IT" sz="1200" b="1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et </a:t>
            </a:r>
            <a:r>
              <a:rPr lang="it-IT" sz="1200" b="1" i="1" u="sng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all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.- </a:t>
            </a:r>
            <a:r>
              <a:rPr lang="it-IT" sz="12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Giant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sz="12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meckel’s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sz="12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Diverticulitis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sz="12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perforation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due to </a:t>
            </a:r>
            <a:r>
              <a:rPr lang="it-IT" sz="12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necrosis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. </a:t>
            </a:r>
            <a:r>
              <a:rPr lang="it-IT" sz="12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Cureus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, 2021 </a:t>
            </a:r>
            <a:r>
              <a:rPr lang="it-IT" sz="12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Sep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. 15 (13): e 17997</a:t>
            </a:r>
          </a:p>
          <a:p>
            <a:pPr lvl="0" algn="just" hangingPunct="0">
              <a:spcBef>
                <a:spcPts val="1191"/>
              </a:spcBef>
              <a:spcAft>
                <a:spcPts val="992"/>
              </a:spcAft>
              <a:buSzPct val="45000"/>
            </a:pP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     </a:t>
            </a:r>
            <a:r>
              <a:rPr lang="it-IT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    </a:t>
            </a:r>
            <a:r>
              <a:rPr lang="it-IT" sz="1200" b="1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* </a:t>
            </a:r>
            <a:r>
              <a:rPr lang="it-IT" sz="1200" b="1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* Chen Q. Gao Z. et </a:t>
            </a:r>
            <a:r>
              <a:rPr lang="it-IT" sz="1200" b="1" i="1" u="sng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all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. – </a:t>
            </a:r>
            <a:r>
              <a:rPr lang="it-IT" sz="12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Multifaceted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sz="12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behavior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of </a:t>
            </a:r>
            <a:r>
              <a:rPr lang="it-IT" sz="12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Meckel’s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sz="12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diverticulum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in </a:t>
            </a:r>
            <a:r>
              <a:rPr lang="it-IT" sz="12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children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. J. </a:t>
            </a:r>
            <a:r>
              <a:rPr lang="it-IT" sz="12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Pediatric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sz="12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Surgery</a:t>
            </a:r>
            <a:r>
              <a:rPr lang="it-IT" sz="12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. 2018;53: 676-681</a:t>
            </a:r>
            <a:endParaRPr lang="it-IT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R="0" lvl="0" algn="ctr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endParaRPr lang="it-IT" sz="1600" b="1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0" marR="0" lvl="0" indent="0" algn="l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None/>
              <a:tabLst/>
            </a:pPr>
            <a:endParaRPr lang="it-IT" sz="2200" b="0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664" y="151339"/>
            <a:ext cx="1511300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20" y="109617"/>
            <a:ext cx="3009042" cy="548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63560" y="738269"/>
            <a:ext cx="8900754" cy="43924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342900" marR="0" lvl="0" indent="-342900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Font typeface="Wingdings" panose="05000000000000000000" pitchFamily="2" charset="2"/>
              <a:buChar char="q"/>
              <a:tabLst/>
            </a:pPr>
            <a:endParaRPr lang="it-IT" sz="2000" b="1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342900" marR="0" lvl="0" indent="-342900" algn="l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buFont typeface="Wingdings" panose="05000000000000000000" pitchFamily="2" charset="2"/>
              <a:buChar char="q"/>
              <a:tabLst/>
            </a:pPr>
            <a:r>
              <a:rPr lang="it-IT" sz="1700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Il diverticolo di </a:t>
            </a:r>
            <a:r>
              <a:rPr lang="it-IT" sz="1700" b="1" i="0" u="none" strike="noStrike" kern="1200" cap="none" dirty="0" err="1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Meckel</a:t>
            </a:r>
            <a:r>
              <a:rPr lang="it-IT" sz="17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gigante con ectopia cellulare gastro-pancreatica, </a:t>
            </a:r>
            <a:r>
              <a:rPr lang="it-IT" sz="1700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è </a:t>
            </a:r>
            <a:r>
              <a:rPr lang="it-IT" sz="17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raro.</a:t>
            </a:r>
            <a:r>
              <a:rPr lang="it-IT" sz="1700" b="1" i="0" u="none" strike="noStrike" kern="1200" cap="none" dirty="0" smtClean="0">
                <a:ln>
                  <a:noFill/>
                </a:ln>
                <a:solidFill>
                  <a:schemeClr val="bg1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*</a:t>
            </a:r>
            <a:r>
              <a:rPr lang="it-IT" sz="17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endParaRPr lang="it-IT" sz="1700" b="1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342900" marR="0" lvl="0" indent="-342900" algn="l" rtl="0" hangingPunct="0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  <a:buSzPct val="45000"/>
              <a:buFont typeface="Wingdings" panose="05000000000000000000" pitchFamily="2" charset="2"/>
              <a:buChar char="q"/>
              <a:tabLst/>
            </a:pPr>
            <a:r>
              <a:rPr lang="it-IT" sz="17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La sua </a:t>
            </a:r>
            <a:r>
              <a:rPr lang="it-IT" sz="1700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lacer</a:t>
            </a:r>
            <a:r>
              <a:rPr lang="it-IT" sz="17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azione ed associazione a volvolo del digiuno è di riscontro eccezionale.</a:t>
            </a:r>
            <a:r>
              <a:rPr lang="it-IT" sz="1700" b="1" i="0" u="none" strike="noStrike" kern="1200" cap="none" dirty="0" smtClean="0">
                <a:ln>
                  <a:noFill/>
                </a:ln>
                <a:solidFill>
                  <a:schemeClr val="bg1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**</a:t>
            </a:r>
            <a:endParaRPr lang="it-IT" sz="1700" b="1" i="0" u="none" strike="noStrike" kern="1200" cap="none" dirty="0">
              <a:ln>
                <a:noFill/>
              </a:ln>
              <a:solidFill>
                <a:schemeClr val="bg1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342900" lvl="0" indent="-342900" hangingPunct="0">
              <a:spcBef>
                <a:spcPts val="1191"/>
              </a:spcBef>
              <a:spcAft>
                <a:spcPts val="992"/>
              </a:spcAft>
              <a:buSzPct val="45000"/>
              <a:buFont typeface="Wingdings" panose="05000000000000000000" pitchFamily="2" charset="2"/>
              <a:buChar char="q"/>
            </a:pPr>
            <a:r>
              <a:rPr lang="it-IT" sz="1700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Look laparoscopico </a:t>
            </a:r>
            <a:r>
              <a:rPr lang="it-IT" sz="1700" b="1" dirty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intrapreso per presunta </a:t>
            </a:r>
            <a:r>
              <a:rPr lang="it-IT" sz="1700" b="1" dirty="0" err="1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appendicopatia</a:t>
            </a:r>
            <a:r>
              <a:rPr lang="it-IT" sz="1700" b="1" dirty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sz="1700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che ha invece necessitato di </a:t>
            </a:r>
          </a:p>
          <a:p>
            <a:pPr lvl="0" hangingPunct="0">
              <a:spcBef>
                <a:spcPts val="1191"/>
              </a:spcBef>
              <a:spcAft>
                <a:spcPts val="992"/>
              </a:spcAft>
              <a:buSzPct val="45000"/>
            </a:pPr>
            <a:r>
              <a:rPr lang="it-IT" sz="1700" b="1" dirty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</a:t>
            </a:r>
            <a:r>
              <a:rPr lang="it-IT" sz="1700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    conversione in open a causa di quadro complesso. </a:t>
            </a:r>
          </a:p>
          <a:p>
            <a:pPr marL="342900" lvl="0" indent="-342900" hangingPunct="0">
              <a:spcBef>
                <a:spcPts val="1191"/>
              </a:spcBef>
              <a:spcAft>
                <a:spcPts val="992"/>
              </a:spcAft>
              <a:buSzPct val="45000"/>
              <a:buFont typeface="Wingdings" panose="05000000000000000000" pitchFamily="2" charset="2"/>
              <a:buChar char="q"/>
            </a:pPr>
            <a:r>
              <a:rPr lang="it-IT" sz="17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Decorso </a:t>
            </a:r>
            <a:r>
              <a:rPr lang="it-IT" sz="1700" b="1" i="0" u="none" strike="noStrike" kern="1200" cap="none" dirty="0" err="1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p.o.</a:t>
            </a:r>
            <a:r>
              <a:rPr lang="it-IT" sz="17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è stato regolare con rimozione del C.V. in II° giornata.</a:t>
            </a:r>
          </a:p>
          <a:p>
            <a:pPr marL="342900" lvl="0" indent="-342900" hangingPunct="0">
              <a:spcBef>
                <a:spcPts val="1191"/>
              </a:spcBef>
              <a:spcAft>
                <a:spcPts val="992"/>
              </a:spcAft>
              <a:buSzPct val="45000"/>
              <a:buFont typeface="Wingdings" panose="05000000000000000000" pitchFamily="2" charset="2"/>
              <a:buChar char="q"/>
            </a:pPr>
            <a:r>
              <a:rPr lang="it-IT" sz="17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Ripresa del</a:t>
            </a:r>
            <a:r>
              <a:rPr lang="it-IT" sz="1700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l’alimentazione </a:t>
            </a:r>
            <a:r>
              <a:rPr lang="it-IT" sz="1700" b="1" dirty="0" err="1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semiliqida</a:t>
            </a:r>
            <a:r>
              <a:rPr lang="it-IT" sz="1700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per </a:t>
            </a:r>
            <a:r>
              <a:rPr lang="it-IT" sz="1700" b="1" dirty="0" err="1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os</a:t>
            </a:r>
            <a:r>
              <a:rPr lang="it-IT" sz="1700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 in II° giornata e r</a:t>
            </a:r>
            <a:r>
              <a:rPr lang="it-IT" sz="17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imozione del drenaggio in III°.</a:t>
            </a:r>
            <a:endParaRPr lang="it-IT" sz="1700" b="1" dirty="0"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L="342900" lvl="0" indent="-342900" hangingPunct="0">
              <a:spcBef>
                <a:spcPts val="1191"/>
              </a:spcBef>
              <a:spcAft>
                <a:spcPts val="992"/>
              </a:spcAft>
              <a:buSzPct val="45000"/>
              <a:buFont typeface="Wingdings" panose="05000000000000000000" pitchFamily="2" charset="2"/>
              <a:buChar char="q"/>
            </a:pPr>
            <a:r>
              <a:rPr lang="it-IT" sz="1700" b="1" dirty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D</a:t>
            </a:r>
            <a:r>
              <a:rPr lang="it-IT" sz="17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imissione </a:t>
            </a:r>
            <a:r>
              <a:rPr lang="it-IT" sz="1700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in </a:t>
            </a:r>
            <a:r>
              <a:rPr lang="it-IT" sz="17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IV</a:t>
            </a:r>
            <a:r>
              <a:rPr lang="it-IT" sz="1700" b="1" i="0" u="none" strike="noStrike" kern="1200" cap="none" dirty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° </a:t>
            </a:r>
            <a:r>
              <a:rPr lang="it-IT" sz="17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giornata</a:t>
            </a:r>
            <a:r>
              <a:rPr lang="it-IT" sz="1700" b="1" dirty="0" smtClean="0"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, </a:t>
            </a:r>
            <a:r>
              <a:rPr lang="it-IT" sz="1700" b="1" i="0" u="none" strike="noStrike" kern="1200" cap="none" dirty="0" smtClean="0">
                <a:ln>
                  <a:noFill/>
                </a:ln>
                <a:solidFill>
                  <a:srgbClr val="FFFF00"/>
                </a:solidFill>
                <a:latin typeface="Liberation Sans" pitchFamily="34"/>
                <a:ea typeface="Noto Sans CJK JP:palt" pitchFamily="34"/>
                <a:cs typeface="Noto Sans" pitchFamily="34"/>
              </a:rPr>
              <a:t>canalizzato a feci e gas, e senza esiti ulteriori.</a:t>
            </a:r>
          </a:p>
          <a:p>
            <a:pPr lvl="0" hangingPunct="0">
              <a:spcBef>
                <a:spcPts val="1191"/>
              </a:spcBef>
              <a:spcAft>
                <a:spcPts val="992"/>
              </a:spcAft>
              <a:buSzPct val="45000"/>
            </a:pPr>
            <a:endParaRPr lang="it-IT" sz="1700" b="1" i="0" u="none" strike="noStrike" kern="1200" cap="none" dirty="0">
              <a:ln>
                <a:noFill/>
              </a:ln>
              <a:solidFill>
                <a:srgbClr val="FFFF00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  <a:p>
            <a:pPr marR="0" lvl="0" algn="just" rtl="0" hangingPunct="0">
              <a:spcBef>
                <a:spcPts val="1191"/>
              </a:spcBef>
              <a:spcAft>
                <a:spcPts val="992"/>
              </a:spcAft>
              <a:buSzPct val="45000"/>
              <a:tabLst/>
            </a:pPr>
            <a:r>
              <a:rPr lang="it-IT" sz="1200" b="1" i="1" strike="noStrike" kern="1200" cap="none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ans" pitchFamily="34"/>
                <a:ea typeface="Noto Sans CJK JP:palt" pitchFamily="34"/>
                <a:cs typeface="Noto Sans" pitchFamily="34"/>
              </a:rPr>
              <a:t>     </a:t>
            </a:r>
            <a:endParaRPr lang="it-IT" sz="1200" b="1" i="0" u="none" strike="noStrike" kern="1200" cap="none" dirty="0">
              <a:ln>
                <a:noFill/>
              </a:ln>
              <a:solidFill>
                <a:schemeClr val="bg1"/>
              </a:solidFill>
              <a:latin typeface="Liberation Sans" pitchFamily="34"/>
              <a:ea typeface="Noto Sans CJK JP:palt" pitchFamily="34"/>
              <a:cs typeface="Noto Sans" pitchFamily="34"/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568939" y="650541"/>
            <a:ext cx="273630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00B0F0"/>
                </a:solidFill>
              </a:rPr>
              <a:t>Conclusioni……..</a:t>
            </a:r>
            <a:endParaRPr lang="it-IT" sz="2400" b="1" dirty="0">
              <a:solidFill>
                <a:srgbClr val="00B0F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664" y="243279"/>
            <a:ext cx="1511300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20" y="109617"/>
            <a:ext cx="3009042" cy="548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359792" y="747043"/>
            <a:ext cx="9433048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u="sng" dirty="0" smtClean="0">
                <a:solidFill>
                  <a:srgbClr val="FFFF00"/>
                </a:solidFill>
              </a:rPr>
              <a:t>E.R.A.S. (</a:t>
            </a:r>
            <a:r>
              <a:rPr lang="it-IT" sz="2000" b="1" u="sng" dirty="0" err="1" smtClean="0">
                <a:solidFill>
                  <a:srgbClr val="FFFF00"/>
                </a:solidFill>
              </a:rPr>
              <a:t>Enhanced</a:t>
            </a:r>
            <a:r>
              <a:rPr lang="it-IT" sz="2000" b="1" u="sng" dirty="0" smtClean="0">
                <a:solidFill>
                  <a:srgbClr val="FFFF00"/>
                </a:solidFill>
              </a:rPr>
              <a:t> </a:t>
            </a:r>
            <a:r>
              <a:rPr lang="it-IT" sz="2000" b="1" u="sng" dirty="0" err="1" smtClean="0">
                <a:solidFill>
                  <a:srgbClr val="FFFF00"/>
                </a:solidFill>
              </a:rPr>
              <a:t>Recovery</a:t>
            </a:r>
            <a:r>
              <a:rPr lang="it-IT" sz="2000" b="1" u="sng" dirty="0" smtClean="0">
                <a:solidFill>
                  <a:srgbClr val="FFFF00"/>
                </a:solidFill>
              </a:rPr>
              <a:t> </a:t>
            </a:r>
            <a:r>
              <a:rPr lang="it-IT" sz="2000" b="1" u="sng" dirty="0" err="1" smtClean="0">
                <a:solidFill>
                  <a:srgbClr val="FFFF00"/>
                </a:solidFill>
              </a:rPr>
              <a:t>After</a:t>
            </a:r>
            <a:r>
              <a:rPr lang="it-IT" sz="2000" b="1" u="sng" dirty="0" smtClean="0">
                <a:solidFill>
                  <a:srgbClr val="FFFF00"/>
                </a:solidFill>
              </a:rPr>
              <a:t> </a:t>
            </a:r>
            <a:r>
              <a:rPr lang="it-IT" sz="2000" b="1" u="sng" dirty="0" err="1" smtClean="0">
                <a:solidFill>
                  <a:srgbClr val="FFFF00"/>
                </a:solidFill>
              </a:rPr>
              <a:t>Surgery</a:t>
            </a:r>
            <a:r>
              <a:rPr lang="it-IT" sz="2000" b="1" u="sng" dirty="0" smtClean="0">
                <a:solidFill>
                  <a:srgbClr val="FFFF00"/>
                </a:solidFill>
              </a:rPr>
              <a:t>) in Chirurgia d’Urgenza è possibile:</a:t>
            </a:r>
          </a:p>
          <a:p>
            <a:endParaRPr lang="it-IT" sz="2400" b="1" u="sng" dirty="0" smtClean="0">
              <a:solidFill>
                <a:srgbClr val="FFFF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b="1" i="1" dirty="0">
                <a:solidFill>
                  <a:srgbClr val="FFFF00"/>
                </a:solidFill>
              </a:rPr>
              <a:t>R</a:t>
            </a:r>
            <a:r>
              <a:rPr lang="it-IT" b="1" i="1" dirty="0" smtClean="0">
                <a:solidFill>
                  <a:srgbClr val="FFFF00"/>
                </a:solidFill>
              </a:rPr>
              <a:t>ispettando i protocolli previsti e senza preparazioni preoperatorie;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b="1" i="1" dirty="0" smtClean="0">
                <a:solidFill>
                  <a:srgbClr val="FFFF00"/>
                </a:solidFill>
              </a:rPr>
              <a:t>Evitando il posizionamento di drenaggi superflui </a:t>
            </a:r>
            <a:r>
              <a:rPr lang="it-IT" b="1" i="1" dirty="0">
                <a:solidFill>
                  <a:srgbClr val="FFFF00"/>
                </a:solidFill>
              </a:rPr>
              <a:t>che potrebbero indurre ritardi di </a:t>
            </a:r>
            <a:r>
              <a:rPr lang="it-IT" b="1" i="1" dirty="0" smtClean="0">
                <a:solidFill>
                  <a:srgbClr val="FFFF00"/>
                </a:solidFill>
              </a:rPr>
              <a:t>canalizzazione, ma solo se strettamente necessari (quadro di </a:t>
            </a:r>
            <a:r>
              <a:rPr lang="it-IT" b="1" i="1" dirty="0" err="1" smtClean="0">
                <a:solidFill>
                  <a:srgbClr val="FFFF00"/>
                </a:solidFill>
              </a:rPr>
              <a:t>ascessualizzazione</a:t>
            </a:r>
            <a:r>
              <a:rPr lang="it-IT" b="1" i="1" dirty="0" smtClean="0">
                <a:solidFill>
                  <a:srgbClr val="FFFF00"/>
                </a:solidFill>
              </a:rPr>
              <a:t> x 48-72 ore);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b="1" i="1" dirty="0" smtClean="0">
                <a:solidFill>
                  <a:srgbClr val="FFFF00"/>
                </a:solidFill>
              </a:rPr>
              <a:t>Evitando il posizionamento di SNG e CV, quando possibile (CV 48 ore);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b="1" i="1" dirty="0" smtClean="0">
                <a:solidFill>
                  <a:srgbClr val="FFFF00"/>
                </a:solidFill>
              </a:rPr>
              <a:t>Favorendo la precoce mobilizzazione in </a:t>
            </a:r>
            <a:r>
              <a:rPr lang="it-IT" b="1" i="1" u="sng" dirty="0" smtClean="0">
                <a:solidFill>
                  <a:schemeClr val="bg2"/>
                </a:solidFill>
              </a:rPr>
              <a:t>I° giornata </a:t>
            </a:r>
            <a:r>
              <a:rPr lang="it-IT" b="1" i="1" dirty="0" smtClean="0">
                <a:solidFill>
                  <a:srgbClr val="FFFF00"/>
                </a:solidFill>
              </a:rPr>
              <a:t>e se assenza di nausea: assunzione di liquidi per </a:t>
            </a:r>
            <a:r>
              <a:rPr lang="it-IT" b="1" i="1" dirty="0" err="1" smtClean="0">
                <a:solidFill>
                  <a:srgbClr val="FFFF00"/>
                </a:solidFill>
              </a:rPr>
              <a:t>os</a:t>
            </a:r>
            <a:r>
              <a:rPr lang="it-IT" b="1" i="1" dirty="0" smtClean="0">
                <a:solidFill>
                  <a:srgbClr val="FFFF00"/>
                </a:solidFill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b="1" i="1" dirty="0" smtClean="0">
                <a:solidFill>
                  <a:srgbClr val="FFFF00"/>
                </a:solidFill>
              </a:rPr>
              <a:t>Favorendo la precoce alimentazione semiliquida in </a:t>
            </a:r>
            <a:r>
              <a:rPr lang="it-IT" b="1" i="1" u="sng" dirty="0" smtClean="0">
                <a:solidFill>
                  <a:schemeClr val="bg2"/>
                </a:solidFill>
              </a:rPr>
              <a:t>II° giornata</a:t>
            </a:r>
            <a:r>
              <a:rPr lang="it-IT" b="1" i="1" dirty="0" smtClean="0">
                <a:solidFill>
                  <a:srgbClr val="FFFF00"/>
                </a:solidFill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b="1" i="1" dirty="0" smtClean="0">
                <a:solidFill>
                  <a:srgbClr val="FFFF00"/>
                </a:solidFill>
              </a:rPr>
              <a:t>Precoce dimissione in </a:t>
            </a:r>
            <a:r>
              <a:rPr lang="it-IT" b="1" i="1" u="sng" dirty="0" smtClean="0">
                <a:solidFill>
                  <a:schemeClr val="bg2"/>
                </a:solidFill>
              </a:rPr>
              <a:t>IV° giornata</a:t>
            </a:r>
            <a:r>
              <a:rPr lang="it-IT" b="1" i="1" dirty="0" smtClean="0">
                <a:solidFill>
                  <a:srgbClr val="FFFF00"/>
                </a:solidFill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000" b="1" u="sng" dirty="0">
              <a:solidFill>
                <a:srgbClr val="FFFF00"/>
              </a:solidFill>
            </a:endParaRPr>
          </a:p>
          <a:p>
            <a:r>
              <a:rPr lang="it-IT" sz="2000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IMPORTANZA DEL FOLLOW-UP AMBULATORIALE:</a:t>
            </a:r>
          </a:p>
          <a:p>
            <a:endParaRPr lang="it-IT" sz="2000" b="1" u="sng" dirty="0">
              <a:solidFill>
                <a:srgbClr val="FFFF00"/>
              </a:solidFill>
            </a:endParaRPr>
          </a:p>
          <a:p>
            <a:r>
              <a:rPr lang="it-IT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Controllo a breve, medio e lungo termine con eventuali verifiche </a:t>
            </a:r>
            <a:r>
              <a:rPr lang="it-IT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ematochiiche</a:t>
            </a:r>
            <a:r>
              <a:rPr lang="it-IT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e/o strumentali in DP, se necessario.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000" b="1" u="sng" dirty="0" smtClean="0">
              <a:solidFill>
                <a:srgbClr val="FFFF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400" b="1" u="sng" dirty="0" smtClean="0">
              <a:solidFill>
                <a:srgbClr val="FFFF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2400" b="1" u="sng" dirty="0">
              <a:solidFill>
                <a:srgbClr val="FFFF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20" y="109617"/>
            <a:ext cx="3009042" cy="548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664" y="151339"/>
            <a:ext cx="1511300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595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0BEA16F-FF29-4EE6-A22D-4D025987287F}" type="slidenum">
              <a:t>12</a:t>
            </a:fld>
            <a:endParaRPr lang="it-IT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60000" y="540000"/>
            <a:ext cx="9360000" cy="4860000"/>
          </a:xfrm>
          <a:prstGeom prst="rect">
            <a:avLst/>
          </a:prstGeom>
          <a:noFill/>
          <a:ln>
            <a:noFill/>
          </a:ln>
          <a:effectLst>
            <a:outerShdw dist="101823" dir="2700000" algn="tl">
              <a:srgbClr val="808080">
                <a:alpha val="70000"/>
              </a:srgbClr>
            </a:outerShdw>
          </a:effectLst>
        </p:spPr>
      </p:pic>
      <p:sp>
        <p:nvSpPr>
          <p:cNvPr id="3" name="CasellaDiTesto 2"/>
          <p:cNvSpPr txBox="1"/>
          <p:nvPr/>
        </p:nvSpPr>
        <p:spPr>
          <a:xfrm>
            <a:off x="5040000" y="4320000"/>
            <a:ext cx="4140000" cy="90000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it-IT" sz="2200" b="1" i="0" u="none" strike="noStrike" kern="1200" cap="none" dirty="0">
                <a:ln>
                  <a:noFill/>
                </a:ln>
                <a:latin typeface="Segoe Script" pitchFamily="66"/>
                <a:ea typeface="Noto Sans CJK JP:palt" pitchFamily="34"/>
                <a:cs typeface="Noto Sans" pitchFamily="34"/>
              </a:rPr>
              <a:t>Grazie per l’attenzione….</a:t>
            </a:r>
          </a:p>
        </p:txBody>
      </p:sp>
      <p:sp>
        <p:nvSpPr>
          <p:cNvPr id="5" name="Rettangolo 4"/>
          <p:cNvSpPr/>
          <p:nvPr/>
        </p:nvSpPr>
        <p:spPr>
          <a:xfrm>
            <a:off x="647824" y="963067"/>
            <a:ext cx="27430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hangingPunct="0"/>
            <a:r>
              <a:rPr lang="it-IT" b="1" dirty="0" smtClean="0">
                <a:latin typeface="Segoe Script" pitchFamily="66"/>
                <a:ea typeface="Noto Sans CJK JP:palt" pitchFamily="34"/>
                <a:cs typeface="Noto Sans" pitchFamily="34"/>
              </a:rPr>
              <a:t>Saluti </a:t>
            </a:r>
            <a:r>
              <a:rPr lang="it-IT" b="1" smtClean="0">
                <a:latin typeface="Segoe Script" pitchFamily="66"/>
                <a:ea typeface="Noto Sans CJK JP:palt" pitchFamily="34"/>
                <a:cs typeface="Noto Sans" pitchFamily="34"/>
              </a:rPr>
              <a:t>da Formia ….!</a:t>
            </a:r>
            <a:endParaRPr lang="it-IT" b="1" dirty="0">
              <a:latin typeface="Segoe Script" pitchFamily="66"/>
              <a:ea typeface="Noto Sans CJK JP:palt" pitchFamily="34"/>
              <a:cs typeface="Noto Sans" pitchFamily="3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ght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855</TotalTime>
  <Words>844</Words>
  <Application>Microsoft Office PowerPoint</Application>
  <PresentationFormat>Custom</PresentationFormat>
  <Paragraphs>81</Paragraphs>
  <Slides>12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Calibri</vt:lpstr>
      <vt:lpstr>Liberation Sans</vt:lpstr>
      <vt:lpstr>Noto Sans</vt:lpstr>
      <vt:lpstr>Noto Sans CJK JP:palt</vt:lpstr>
      <vt:lpstr>Segoe Script</vt:lpstr>
      <vt:lpstr>StarSymbol</vt:lpstr>
      <vt:lpstr>Wingdings</vt:lpstr>
      <vt:lpstr>Lights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Lights</dc:title>
  <dc:creator>pc</dc:creator>
  <dc:description>This work is licensed under a Creative Commons 0 License.
It makes use of the works of kka_libo_design@ashisuto.co.jp.</dc:description>
  <cp:lastModifiedBy>word2</cp:lastModifiedBy>
  <cp:revision>98</cp:revision>
  <dcterms:created xsi:type="dcterms:W3CDTF">2025-10-14T15:18:04Z</dcterms:created>
  <dcterms:modified xsi:type="dcterms:W3CDTF">2026-01-10T12:54:30Z</dcterms:modified>
</cp:coreProperties>
</file>