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271" r:id="rId2"/>
    <p:sldId id="272" r:id="rId3"/>
    <p:sldId id="283" r:id="rId4"/>
    <p:sldId id="287" r:id="rId5"/>
    <p:sldId id="286" r:id="rId6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0CA8C96-2766-4562-9401-2B16731643F2}" v="24" dt="2026-01-10T13:51:00.639"/>
    <p1510:client id="{324C1D52-F62B-4E65-A51E-B42E6F810E5E}" v="103" dt="2026-01-09T21:18:14.12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592"/>
  </p:normalViewPr>
  <p:slideViewPr>
    <p:cSldViewPr snapToGrid="0">
      <p:cViewPr varScale="1">
        <p:scale>
          <a:sx n="76" d="100"/>
          <a:sy n="76" d="100"/>
        </p:scale>
        <p:origin x="169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2FD1D-8314-8C44-BD92-C83E5B3E1971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2844D7-4EFD-0A4E-8B73-02256BEB5C4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82801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EC449-40AA-405D-BD37-4AED03B9A059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46798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7D323C3-362C-EF1E-319C-895ABFAB53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C2C620DD-4861-FFC5-DBE3-691DF85852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CD21F9A-A481-5092-F239-91C44AFB1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6BACD-B885-AD42-B6CF-EE572490C0CE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DB1709E-8C7A-2491-A698-C1BE5790A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2EAD2A7-7598-DDE5-6B00-74634DAE04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8FCFD-9F61-8E4E-8342-A449C80F71E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99150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B4D4316-A544-AE54-C97B-7703FB9AB5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6AD215D-0ABA-1345-F40B-BF2850C9F4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5D65FBA-7B16-7748-4BE3-35B4B6D8F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6BACD-B885-AD42-B6CF-EE572490C0CE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9FEFA03B-0AF7-F6E8-2104-AD3D0B08D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251F7D8-1301-CBE9-6F38-222AB85E1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8FCFD-9F61-8E4E-8342-A449C80F71E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82421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0F32856-185F-D361-E44F-F03AF976C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6273ADDA-CFCF-8C5A-88D7-AD2C1B2BA8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0D297AF-0F0B-0FE5-3CD4-91DB92BF96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6BACD-B885-AD42-B6CF-EE572490C0CE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297EDE8-27D4-1AFA-3CCB-4DA57F738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8000E4F-E6F0-0E1F-B75A-7DCA63BC1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8FCFD-9F61-8E4E-8342-A449C80F71E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27969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8BA06EC-22D8-342C-212E-53CF0822E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D251CC5-4BC9-B9CD-8042-B5FB1B132E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5D259C64-518B-4369-140A-3F6E90338C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31BB183A-AD95-3336-E483-EEDA47BAF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6BACD-B885-AD42-B6CF-EE572490C0CE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8CFCE9DA-FA95-5215-9DAD-CD69E812BC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460E6BAF-1C35-CC7A-465A-D1B223D43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8FCFD-9F61-8E4E-8342-A449C80F71E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85926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E60D954-E025-247D-9E4E-3C43378B2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F9EED571-DD3C-AF72-FE5B-1F0BFD1436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F851FA54-FF2F-0313-E586-966594E28B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F8004A93-0870-2248-C641-7B6D0B3BAA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51B62271-EDF1-FA3C-0086-9DEC0B9480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F963B18F-BB05-EC87-C9B2-B62F010A7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6BACD-B885-AD42-B6CF-EE572490C0CE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1A4929F9-B925-BD97-F5FF-068E9F708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8C1712DC-4660-03F1-F0D8-3F9C7BCB4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8FCFD-9F61-8E4E-8342-A449C80F71E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5779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850A457-0548-46F0-0558-E69140F56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D2B7D8C7-5BF6-3437-FE55-232C7F2449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6BACD-B885-AD42-B6CF-EE572490C0CE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76A9D03B-F233-1570-75B2-9FB9C8A1C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20504DF8-AC5C-BF8F-1D96-2EAED8DFD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8FCFD-9F61-8E4E-8342-A449C80F71E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86703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5853A1C8-C701-EFA2-3E0B-28E57108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6BACD-B885-AD42-B6CF-EE572490C0CE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A35C03DC-6947-8DBC-6E44-BAC4FDED1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88E679A0-9D4B-C1B1-DFAA-AA1FC01C4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8FCFD-9F61-8E4E-8342-A449C80F71E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48868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E219150-EA7D-75A5-E526-8975B436B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75262AD-DB17-3BD6-09E2-189E866F6B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F5D3B48D-C0D9-DFF1-7094-36EE192DC1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215A165F-D881-9314-FF50-8983EE697B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6BACD-B885-AD42-B6CF-EE572490C0CE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D5AFE68D-DED3-A213-7F4C-7B06ED009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A031F02C-2B98-BA10-9046-031B6BAA61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8FCFD-9F61-8E4E-8342-A449C80F71E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45047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4479178-AC2A-4AA1-DCC7-D9EB6C0D33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07CF86BD-B743-E913-CC6A-352ED2904C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1F9B010C-E73D-EDFA-8148-47D1874CC5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22821570-A625-CF0A-FEE9-20AD1DF259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6BACD-B885-AD42-B6CF-EE572490C0CE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822F883C-7024-E3B6-7EC9-A5172B203A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FDE5CC7E-00C1-11E6-B9F4-97E7DD651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8FCFD-9F61-8E4E-8342-A449C80F71E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89204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4785A73-E245-B144-D9FE-10F010369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785215C2-33BB-57A5-6548-89139168EC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1EDDE637-0875-9504-21E5-6801973C4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6BACD-B885-AD42-B6CF-EE572490C0CE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4D2E5D8-17B1-9E76-2F61-54D2B94A1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FD597C3-D1B8-6106-66B0-6FD8EF6EC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8FCFD-9F61-8E4E-8342-A449C80F71E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26405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90ADF69F-2C9F-36FE-8CD1-4888A6C54C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BCDD2C1D-6F00-6FD6-8C05-BDA7F59B8B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36B62DB-516B-AE5E-DE7C-C4A33C1D60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6BACD-B885-AD42-B6CF-EE572490C0CE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B179861-D5B5-FA6A-696C-ECCE5B0EFE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A9164E5C-C4D7-D53A-4EE7-D9AE6481F8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8FCFD-9F61-8E4E-8342-A449C80F71E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01806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2C8C3DB7-382F-9D42-BFBC-44E8BC30C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4F3354A-4A43-8CC1-C053-4217A44FE1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BA62BB8D-B2D4-9EF5-806E-B8AC12DD1C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806BACD-B885-AD42-B6CF-EE572490C0CE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D7A2D86-1AA3-1C5C-3ECD-E10D919EBB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78F094D-5B65-7B1B-450A-13824CCA53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4A8FCFD-9F61-8E4E-8342-A449C80F71E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19299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4952372" y="3100236"/>
            <a:ext cx="7416800" cy="783902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it-IT" b="1" dirty="0"/>
              <a:t>Brignone L. </a:t>
            </a:r>
            <a:r>
              <a:rPr lang="it-IT" b="1" dirty="0" err="1"/>
              <a:t>Gurguri</a:t>
            </a:r>
            <a:r>
              <a:rPr lang="it-IT" b="1" dirty="0"/>
              <a:t> M. </a:t>
            </a:r>
            <a:r>
              <a:rPr lang="it-IT" b="1" u="sng" dirty="0"/>
              <a:t>Nesi D</a:t>
            </a:r>
            <a:r>
              <a:rPr lang="it-IT" b="1" dirty="0"/>
              <a:t>. Palazzo V. Pozzo G.</a:t>
            </a:r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4934291" y="5816600"/>
            <a:ext cx="7416800" cy="550985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1200"/>
          </a:p>
        </p:txBody>
      </p:sp>
      <p:grpSp>
        <p:nvGrpSpPr>
          <p:cNvPr id="2" name="Group 2"/>
          <p:cNvGrpSpPr/>
          <p:nvPr/>
        </p:nvGrpSpPr>
        <p:grpSpPr>
          <a:xfrm>
            <a:off x="-3280707" y="-2143112"/>
            <a:ext cx="11908342" cy="11908342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 sz="1200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1978"/>
                </a:lnSpc>
              </a:pPr>
              <a:endParaRPr sz="1200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4397642" y="-2085962"/>
            <a:ext cx="11908342" cy="11908342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 sz="1200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1978"/>
                </a:lnSpc>
              </a:pPr>
              <a:endParaRPr sz="1200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406400" y="-638380"/>
            <a:ext cx="8678689" cy="8678689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 sz="1200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1978"/>
                </a:lnSpc>
              </a:pPr>
              <a:endParaRPr sz="1200"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5969211" y="6246745"/>
            <a:ext cx="6347044" cy="601419"/>
          </a:xfrm>
          <a:prstGeom prst="rect">
            <a:avLst/>
          </a:prstGeom>
        </p:spPr>
        <p:txBody>
          <a:bodyPr lIns="33867" tIns="33867" rIns="33867" bIns="33867" rtlCol="0" anchor="ctr"/>
          <a:lstStyle/>
          <a:p>
            <a:pPr algn="ctr">
              <a:lnSpc>
                <a:spcPts val="2219"/>
              </a:lnSpc>
            </a:pPr>
            <a:endParaRPr sz="1200"/>
          </a:p>
        </p:txBody>
      </p:sp>
      <p:sp>
        <p:nvSpPr>
          <p:cNvPr id="23" name="TextBox 23"/>
          <p:cNvSpPr txBox="1"/>
          <p:nvPr/>
        </p:nvSpPr>
        <p:spPr>
          <a:xfrm>
            <a:off x="5763883" y="258270"/>
            <a:ext cx="6428118" cy="26745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spc="-151" dirty="0">
                <a:solidFill>
                  <a:srgbClr val="00255F"/>
                </a:solidFill>
                <a:latin typeface="Barlow Ultra-Bold"/>
                <a:sym typeface="Barlow Ultra-Bold"/>
              </a:rPr>
              <a:t>GIANT OMENTAL CYST MIMICKING PELVIC NEOPLASIA: </a:t>
            </a:r>
          </a:p>
          <a:p>
            <a:pPr>
              <a:lnSpc>
                <a:spcPct val="150000"/>
              </a:lnSpc>
            </a:pPr>
            <a:r>
              <a:rPr lang="en-US" sz="4000" b="1" spc="-151" dirty="0">
                <a:solidFill>
                  <a:srgbClr val="00255F"/>
                </a:solidFill>
                <a:latin typeface="Barlow Ultra-Bold"/>
                <a:sym typeface="Barlow Ultra-Bold"/>
              </a:rPr>
              <a:t>A CASE REPORT</a:t>
            </a:r>
            <a:endParaRPr lang="en-US" sz="4000" b="1" spc="-151" dirty="0">
              <a:solidFill>
                <a:srgbClr val="00255F"/>
              </a:solidFill>
              <a:latin typeface="Barlow Ultra-Bold"/>
              <a:ea typeface="Barlow Ultra-Bold"/>
              <a:cs typeface="Barlow Ultra-Bold"/>
              <a:sym typeface="Barlow Ultra-Bold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9268600" y="5915329"/>
            <a:ext cx="2334226" cy="2799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353"/>
              </a:lnSpc>
            </a:pPr>
            <a:r>
              <a:rPr lang="en-US" sz="1681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24-27 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85109" y="0"/>
            <a:ext cx="5011109" cy="6848164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145" t="6403" r="2294" b="69619"/>
          <a:stretch/>
        </p:blipFill>
        <p:spPr>
          <a:xfrm rot="5400000">
            <a:off x="1821766" y="2980330"/>
            <a:ext cx="6848163" cy="887506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7828411" y="4576411"/>
            <a:ext cx="3831263" cy="850827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r">
              <a:lnSpc>
                <a:spcPts val="1335"/>
              </a:lnSpc>
            </a:pPr>
            <a:r>
              <a:rPr lang="en-US" sz="24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Chirurgia</a:t>
            </a:r>
            <a:r>
              <a:rPr lang="en-US" sz="24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Generale</a:t>
            </a:r>
          </a:p>
          <a:p>
            <a:pPr algn="r">
              <a:lnSpc>
                <a:spcPts val="1335"/>
              </a:lnSpc>
            </a:pPr>
            <a:endParaRPr lang="en-US" sz="24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1335"/>
              </a:lnSpc>
            </a:pPr>
            <a:r>
              <a:rPr lang="en-US" sz="24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Ospedale S. Croce</a:t>
            </a:r>
          </a:p>
          <a:p>
            <a:pPr algn="r">
              <a:lnSpc>
                <a:spcPts val="1335"/>
              </a:lnSpc>
            </a:pPr>
            <a:endParaRPr lang="en-US" sz="24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607"/>
              </a:lnSpc>
            </a:pPr>
            <a:endParaRPr lang="en-US" sz="24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607"/>
              </a:lnSpc>
            </a:pPr>
            <a:r>
              <a:rPr lang="en-US" sz="24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Moncalieri (TO)</a:t>
            </a:r>
          </a:p>
        </p:txBody>
      </p:sp>
      <p:pic>
        <p:nvPicPr>
          <p:cNvPr id="7" name="Immagine 6" descr="Immagine che contiene testo, logo, Elementi grafici, Marchio&#10;&#10;Descrizione generata automaticamente">
            <a:extLst>
              <a:ext uri="{FF2B5EF4-FFF2-40B4-BE49-F238E27FC236}">
                <a16:creationId xmlns:a16="http://schemas.microsoft.com/office/drawing/2014/main" id="{AB77BC86-D68E-6477-ABA0-28E91FEEA2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5761" y="4251107"/>
            <a:ext cx="1387124" cy="138712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325425" y="1397000"/>
            <a:ext cx="11379200" cy="508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2000" b="1" dirty="0">
                <a:solidFill>
                  <a:schemeClr val="bg1"/>
                </a:solidFill>
              </a:rPr>
              <a:t>Presentation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2715608" y="583477"/>
            <a:ext cx="883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Clinical case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325425" y="533401"/>
            <a:ext cx="2286000" cy="507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200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10843608" y="588746"/>
            <a:ext cx="916983" cy="507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200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4419600" y="6025375"/>
            <a:ext cx="7416800" cy="4572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120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9B1D4964-124E-6780-DD36-8084329399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323151" y="5765801"/>
            <a:ext cx="3657600" cy="773151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D6DF34CD-E3AA-77D4-7E4B-4460DFF5ABF1}"/>
              </a:ext>
            </a:extLst>
          </p:cNvPr>
          <p:cNvSpPr txBox="1"/>
          <p:nvPr/>
        </p:nvSpPr>
        <p:spPr>
          <a:xfrm>
            <a:off x="419900" y="2572732"/>
            <a:ext cx="3999699" cy="24717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it-IT" sz="2000" b="1" dirty="0">
                <a:solidFill>
                  <a:srgbClr val="002060"/>
                </a:solidFill>
              </a:rPr>
              <a:t>Male </a:t>
            </a:r>
            <a:r>
              <a:rPr lang="it-IT" sz="2000" b="1" dirty="0" err="1">
                <a:solidFill>
                  <a:srgbClr val="002060"/>
                </a:solidFill>
              </a:rPr>
              <a:t>patient</a:t>
            </a:r>
            <a:endParaRPr lang="it-IT" sz="2000" b="1" dirty="0">
              <a:solidFill>
                <a:srgbClr val="002060"/>
              </a:solidFill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it-IT" sz="2000" b="1" dirty="0">
                <a:solidFill>
                  <a:srgbClr val="002060"/>
                </a:solidFill>
              </a:rPr>
              <a:t>22 </a:t>
            </a:r>
            <a:r>
              <a:rPr lang="it-IT" sz="2000" b="1" dirty="0" err="1">
                <a:solidFill>
                  <a:srgbClr val="002060"/>
                </a:solidFill>
              </a:rPr>
              <a:t>years</a:t>
            </a:r>
            <a:endParaRPr lang="it-IT" sz="2000" b="1" dirty="0">
              <a:solidFill>
                <a:srgbClr val="002060"/>
              </a:solidFill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it-IT" sz="2000" b="1" dirty="0">
                <a:solidFill>
                  <a:srgbClr val="002060"/>
                </a:solidFill>
              </a:rPr>
              <a:t>No </a:t>
            </a:r>
            <a:r>
              <a:rPr lang="it-IT" sz="2000" b="1" dirty="0" err="1">
                <a:solidFill>
                  <a:srgbClr val="002060"/>
                </a:solidFill>
              </a:rPr>
              <a:t>previous</a:t>
            </a:r>
            <a:r>
              <a:rPr lang="it-IT" sz="2000" b="1" dirty="0">
                <a:solidFill>
                  <a:srgbClr val="002060"/>
                </a:solidFill>
              </a:rPr>
              <a:t> surgery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it-IT" sz="2000" b="1" dirty="0">
                <a:solidFill>
                  <a:srgbClr val="002060"/>
                </a:solidFill>
              </a:rPr>
              <a:t>No </a:t>
            </a:r>
            <a:r>
              <a:rPr lang="it-IT" sz="2000" b="1" dirty="0" err="1">
                <a:solidFill>
                  <a:srgbClr val="002060"/>
                </a:solidFill>
              </a:rPr>
              <a:t>Significant</a:t>
            </a:r>
            <a:r>
              <a:rPr lang="it-IT" sz="2000" b="1" dirty="0">
                <a:solidFill>
                  <a:srgbClr val="002060"/>
                </a:solidFill>
              </a:rPr>
              <a:t> </a:t>
            </a:r>
            <a:r>
              <a:rPr lang="it-IT" sz="2000" b="1" dirty="0" err="1">
                <a:solidFill>
                  <a:srgbClr val="002060"/>
                </a:solidFill>
              </a:rPr>
              <a:t>comorbidities</a:t>
            </a:r>
            <a:endParaRPr lang="it-IT" sz="2000" b="1" dirty="0">
              <a:solidFill>
                <a:srgbClr val="002060"/>
              </a:solidFill>
            </a:endParaRP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AF8E1AEC-6577-E810-BEA8-97F6C962DA1E}"/>
              </a:ext>
            </a:extLst>
          </p:cNvPr>
          <p:cNvSpPr txBox="1"/>
          <p:nvPr/>
        </p:nvSpPr>
        <p:spPr>
          <a:xfrm>
            <a:off x="4815142" y="2662575"/>
            <a:ext cx="688948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02060"/>
                </a:solidFill>
              </a:rPr>
              <a:t>Admitted to the E.R. for dysuria, fever, and generalized abdominal pain.</a:t>
            </a:r>
          </a:p>
          <a:p>
            <a:endParaRPr lang="en-US" sz="2000" dirty="0">
              <a:solidFill>
                <a:srgbClr val="002060"/>
              </a:solidFill>
            </a:endParaRPr>
          </a:p>
          <a:p>
            <a:r>
              <a:rPr lang="en-US" sz="2000" dirty="0">
                <a:solidFill>
                  <a:srgbClr val="002060"/>
                </a:solidFill>
              </a:rPr>
              <a:t>Blood tests were normal, no elevated inflammatory markers.</a:t>
            </a:r>
          </a:p>
          <a:p>
            <a:endParaRPr lang="en-US" sz="2000" dirty="0">
              <a:solidFill>
                <a:srgbClr val="002060"/>
              </a:solidFill>
            </a:endParaRPr>
          </a:p>
          <a:p>
            <a:r>
              <a:rPr lang="en-US" sz="2000" dirty="0">
                <a:solidFill>
                  <a:srgbClr val="002060"/>
                </a:solidFill>
              </a:rPr>
              <a:t>Abdominal ultrasound revealed a mild free pelvic effusion and a large central abdominal/pelvic mass.</a:t>
            </a:r>
            <a:endParaRPr lang="it-IT" sz="2000" dirty="0">
              <a:solidFill>
                <a:srgbClr val="002060"/>
              </a:solidFill>
            </a:endParaRPr>
          </a:p>
          <a:p>
            <a:endParaRPr lang="it-IT" sz="2000" dirty="0">
              <a:solidFill>
                <a:srgbClr val="002060"/>
              </a:solidFill>
            </a:endParaRPr>
          </a:p>
        </p:txBody>
      </p:sp>
      <p:pic>
        <p:nvPicPr>
          <p:cNvPr id="3074" name="Picture 2" descr="4+ Hundred Medical Case Study Icon Royalty-Free Images, Stock Photos &amp;  Pictures | Shutterstock">
            <a:extLst>
              <a:ext uri="{FF2B5EF4-FFF2-40B4-BE49-F238E27FC236}">
                <a16:creationId xmlns:a16="http://schemas.microsoft.com/office/drawing/2014/main" id="{9488E90F-CA2B-A1EB-B88A-7806FC9A3F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17" b="14891"/>
          <a:stretch>
            <a:fillRect/>
          </a:stretch>
        </p:blipFill>
        <p:spPr bwMode="auto">
          <a:xfrm>
            <a:off x="2715608" y="2149193"/>
            <a:ext cx="2057400" cy="163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0049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017876-1126-905B-7BC4-FB32A63CB1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369E5441-6903-F8DE-D712-C93070434065}"/>
              </a:ext>
            </a:extLst>
          </p:cNvPr>
          <p:cNvSpPr txBox="1"/>
          <p:nvPr/>
        </p:nvSpPr>
        <p:spPr>
          <a:xfrm>
            <a:off x="2715608" y="583477"/>
            <a:ext cx="883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Diagnostic</a:t>
            </a:r>
            <a:r>
              <a:rPr lang="it-IT" sz="32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sz="32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Path</a:t>
            </a:r>
            <a:endParaRPr lang="it-IT" sz="3200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DDC744F6-275D-65E8-E6B3-1C3C82290F11}"/>
              </a:ext>
            </a:extLst>
          </p:cNvPr>
          <p:cNvSpPr/>
          <p:nvPr/>
        </p:nvSpPr>
        <p:spPr>
          <a:xfrm>
            <a:off x="325425" y="533401"/>
            <a:ext cx="2286000" cy="507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200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C9C9D1D0-28C1-DA2F-6983-C2D24EE83BFE}"/>
              </a:ext>
            </a:extLst>
          </p:cNvPr>
          <p:cNvSpPr/>
          <p:nvPr/>
        </p:nvSpPr>
        <p:spPr>
          <a:xfrm>
            <a:off x="10843608" y="588746"/>
            <a:ext cx="916983" cy="507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200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B93F8E14-5CD9-62A1-2CDF-37C36CABF78F}"/>
              </a:ext>
            </a:extLst>
          </p:cNvPr>
          <p:cNvSpPr/>
          <p:nvPr/>
        </p:nvSpPr>
        <p:spPr>
          <a:xfrm>
            <a:off x="4419600" y="6025375"/>
            <a:ext cx="7416800" cy="4572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120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07D991C9-1F93-9A50-A836-CE698AF02D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323151" y="5765801"/>
            <a:ext cx="3657600" cy="773151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F6985852-AEFF-A1E3-B4A7-99D4AE8E79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3" t="13378" r="4177" b="5651"/>
          <a:stretch>
            <a:fillRect/>
          </a:stretch>
        </p:blipFill>
        <p:spPr bwMode="auto">
          <a:xfrm>
            <a:off x="4303518" y="1634507"/>
            <a:ext cx="5663380" cy="392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1F4265A2-2FEE-0F03-81D5-7BEE40E5819E}"/>
              </a:ext>
            </a:extLst>
          </p:cNvPr>
          <p:cNvSpPr txBox="1"/>
          <p:nvPr/>
        </p:nvSpPr>
        <p:spPr>
          <a:xfrm>
            <a:off x="904568" y="1634507"/>
            <a:ext cx="3076183" cy="1125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002060"/>
                </a:solidFill>
              </a:rPr>
              <a:t>Ca19.9 in range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002060"/>
                </a:solidFill>
              </a:rPr>
              <a:t>CEA 35 ng/ml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E37A0761-F1EE-8FAD-0B2A-D2F8818D656A}"/>
              </a:ext>
            </a:extLst>
          </p:cNvPr>
          <p:cNvSpPr txBox="1"/>
          <p:nvPr/>
        </p:nvSpPr>
        <p:spPr>
          <a:xfrm>
            <a:off x="916305" y="4097737"/>
            <a:ext cx="29300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 err="1">
                <a:solidFill>
                  <a:srgbClr val="002060"/>
                </a:solidFill>
              </a:rPr>
              <a:t>Indication</a:t>
            </a:r>
            <a:r>
              <a:rPr lang="it-IT" sz="2000" dirty="0">
                <a:solidFill>
                  <a:srgbClr val="002060"/>
                </a:solidFill>
              </a:rPr>
              <a:t> to esplorative </a:t>
            </a:r>
            <a:r>
              <a:rPr lang="it-IT" sz="2000" dirty="0" err="1">
                <a:solidFill>
                  <a:srgbClr val="002060"/>
                </a:solidFill>
              </a:rPr>
              <a:t>laparoscopy</a:t>
            </a:r>
            <a:endParaRPr lang="it-IT" sz="2000" dirty="0">
              <a:solidFill>
                <a:srgbClr val="002060"/>
              </a:solidFill>
            </a:endParaRPr>
          </a:p>
        </p:txBody>
      </p:sp>
      <p:pic>
        <p:nvPicPr>
          <p:cNvPr id="1028" name="Picture 4" descr="Psicologa e psicoterapeuta | Dott.ssa Emanuela Tosti">
            <a:extLst>
              <a:ext uri="{FF2B5EF4-FFF2-40B4-BE49-F238E27FC236}">
                <a16:creationId xmlns:a16="http://schemas.microsoft.com/office/drawing/2014/main" id="{DF9BD67C-33F3-D11C-B5D3-E6B545A542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7394" y="2490019"/>
            <a:ext cx="1877961" cy="1877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75629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C45E6B-DC44-26D9-5A69-C3B656C139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3947707C-0437-AF24-DDA4-9B301BDC4D9E}"/>
              </a:ext>
            </a:extLst>
          </p:cNvPr>
          <p:cNvSpPr/>
          <p:nvPr/>
        </p:nvSpPr>
        <p:spPr>
          <a:xfrm>
            <a:off x="325425" y="533401"/>
            <a:ext cx="2286000" cy="507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200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BD95F5D-D815-6D2D-C078-8A238A5D1288}"/>
              </a:ext>
            </a:extLst>
          </p:cNvPr>
          <p:cNvSpPr/>
          <p:nvPr/>
        </p:nvSpPr>
        <p:spPr>
          <a:xfrm>
            <a:off x="10843608" y="588746"/>
            <a:ext cx="916983" cy="507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200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746C7C3A-5FA8-D7E4-7C37-3FEE50C0764C}"/>
              </a:ext>
            </a:extLst>
          </p:cNvPr>
          <p:cNvSpPr/>
          <p:nvPr/>
        </p:nvSpPr>
        <p:spPr>
          <a:xfrm>
            <a:off x="4419600" y="6025375"/>
            <a:ext cx="7416800" cy="4572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120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DE15BC37-D476-A638-C6B0-9A2C0460BD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323151" y="5765801"/>
            <a:ext cx="3657600" cy="773151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BCB61BCE-810D-5355-56AA-6C0C9819E534}"/>
              </a:ext>
            </a:extLst>
          </p:cNvPr>
          <p:cNvSpPr txBox="1"/>
          <p:nvPr/>
        </p:nvSpPr>
        <p:spPr>
          <a:xfrm>
            <a:off x="2715608" y="583477"/>
            <a:ext cx="883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Surgical</a:t>
            </a:r>
            <a:r>
              <a:rPr lang="it-IT" sz="32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treatment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78DC23B9-8A58-9A1B-820A-9B490023EC50}"/>
              </a:ext>
            </a:extLst>
          </p:cNvPr>
          <p:cNvSpPr txBox="1"/>
          <p:nvPr/>
        </p:nvSpPr>
        <p:spPr>
          <a:xfrm>
            <a:off x="2320413" y="2251587"/>
            <a:ext cx="69514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800" dirty="0"/>
              <a:t>Video</a:t>
            </a:r>
          </a:p>
        </p:txBody>
      </p:sp>
    </p:spTree>
    <p:extLst>
      <p:ext uri="{BB962C8B-B14F-4D97-AF65-F5344CB8AC3E}">
        <p14:creationId xmlns:p14="http://schemas.microsoft.com/office/powerpoint/2010/main" val="27525535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A2AA37-F066-1B75-D718-377516786B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C9A81D3A-C6CF-8E8D-1008-8C437216A157}"/>
              </a:ext>
            </a:extLst>
          </p:cNvPr>
          <p:cNvSpPr txBox="1"/>
          <p:nvPr/>
        </p:nvSpPr>
        <p:spPr>
          <a:xfrm>
            <a:off x="2715608" y="583477"/>
            <a:ext cx="883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Thank </a:t>
            </a:r>
            <a:r>
              <a:rPr lang="it-IT" sz="32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</a:t>
            </a:r>
            <a:r>
              <a:rPr lang="it-IT" sz="32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for </a:t>
            </a:r>
            <a:r>
              <a:rPr lang="it-IT" sz="32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your</a:t>
            </a:r>
            <a:r>
              <a:rPr lang="it-IT" sz="32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sz="32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attention</a:t>
            </a:r>
            <a:endParaRPr lang="it-IT" sz="3200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443C8BFD-B468-69CF-E5A2-8FFAC48EF109}"/>
              </a:ext>
            </a:extLst>
          </p:cNvPr>
          <p:cNvSpPr/>
          <p:nvPr/>
        </p:nvSpPr>
        <p:spPr>
          <a:xfrm>
            <a:off x="325425" y="533401"/>
            <a:ext cx="2286000" cy="507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200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D1CB9B9D-3DB7-547E-1FF1-4A0ABCDBEF97}"/>
              </a:ext>
            </a:extLst>
          </p:cNvPr>
          <p:cNvSpPr/>
          <p:nvPr/>
        </p:nvSpPr>
        <p:spPr>
          <a:xfrm>
            <a:off x="10843608" y="588746"/>
            <a:ext cx="916983" cy="507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200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DCBAB812-41B8-024C-4E05-D1503D49454F}"/>
              </a:ext>
            </a:extLst>
          </p:cNvPr>
          <p:cNvSpPr/>
          <p:nvPr/>
        </p:nvSpPr>
        <p:spPr>
          <a:xfrm>
            <a:off x="4419600" y="6025375"/>
            <a:ext cx="7416800" cy="4572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120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C2E783E7-3A45-0384-C9AE-3D74F7F2CF0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323151" y="5765801"/>
            <a:ext cx="3657600" cy="773151"/>
          </a:xfrm>
          <a:prstGeom prst="rect">
            <a:avLst/>
          </a:prstGeom>
        </p:spPr>
      </p:pic>
      <p:pic>
        <p:nvPicPr>
          <p:cNvPr id="2" name="Immagine 1" descr="Immagine che contiene aria aperta, cielo, casa, Area residenziale&#10;&#10;Descrizione generata automaticamente">
            <a:extLst>
              <a:ext uri="{FF2B5EF4-FFF2-40B4-BE49-F238E27FC236}">
                <a16:creationId xmlns:a16="http://schemas.microsoft.com/office/drawing/2014/main" id="{4AED5E80-07A0-40AB-7786-0FEDEE929D8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8967" r="1" b="13355"/>
          <a:stretch>
            <a:fillRect/>
          </a:stretch>
        </p:blipFill>
        <p:spPr>
          <a:xfrm>
            <a:off x="4548716" y="1558285"/>
            <a:ext cx="7120808" cy="3609777"/>
          </a:xfrm>
          <a:custGeom>
            <a:avLst/>
            <a:gdLst/>
            <a:ahLst/>
            <a:cxnLst/>
            <a:rect l="l" t="t" r="r" b="b"/>
            <a:pathLst>
              <a:path w="7287684" h="3694372">
                <a:moveTo>
                  <a:pt x="1047969" y="0"/>
                </a:moveTo>
                <a:lnTo>
                  <a:pt x="7287684" y="0"/>
                </a:lnTo>
                <a:lnTo>
                  <a:pt x="7287684" y="814388"/>
                </a:lnTo>
                <a:lnTo>
                  <a:pt x="7287684" y="3694372"/>
                </a:lnTo>
                <a:lnTo>
                  <a:pt x="471411" y="3694372"/>
                </a:lnTo>
                <a:lnTo>
                  <a:pt x="470992" y="3686621"/>
                </a:lnTo>
                <a:cubicBezTo>
                  <a:pt x="458999" y="3642419"/>
                  <a:pt x="427907" y="3602236"/>
                  <a:pt x="376383" y="3554015"/>
                </a:cubicBezTo>
                <a:cubicBezTo>
                  <a:pt x="315976" y="3500438"/>
                  <a:pt x="255568" y="3454003"/>
                  <a:pt x="170288" y="3407569"/>
                </a:cubicBezTo>
                <a:cubicBezTo>
                  <a:pt x="365723" y="3382565"/>
                  <a:pt x="163181" y="3296841"/>
                  <a:pt x="230695" y="3243263"/>
                </a:cubicBezTo>
                <a:cubicBezTo>
                  <a:pt x="369276" y="3221831"/>
                  <a:pt x="479431" y="3393282"/>
                  <a:pt x="667759" y="3343275"/>
                </a:cubicBezTo>
                <a:cubicBezTo>
                  <a:pt x="440344" y="3196828"/>
                  <a:pt x="184501" y="3150393"/>
                  <a:pt x="17493" y="2953940"/>
                </a:cubicBezTo>
                <a:cubicBezTo>
                  <a:pt x="56580" y="2911078"/>
                  <a:pt x="95667" y="2953940"/>
                  <a:pt x="127647" y="2936081"/>
                </a:cubicBezTo>
                <a:cubicBezTo>
                  <a:pt x="127647" y="2925365"/>
                  <a:pt x="500751" y="2993232"/>
                  <a:pt x="522071" y="2714625"/>
                </a:cubicBezTo>
                <a:cubicBezTo>
                  <a:pt x="529178" y="2714625"/>
                  <a:pt x="536285" y="2714625"/>
                  <a:pt x="543391" y="2703909"/>
                </a:cubicBezTo>
                <a:cubicBezTo>
                  <a:pt x="582478" y="2664619"/>
                  <a:pt x="546945" y="2571750"/>
                  <a:pt x="610905" y="2564606"/>
                </a:cubicBezTo>
                <a:cubicBezTo>
                  <a:pt x="681973" y="2557462"/>
                  <a:pt x="749487" y="2525315"/>
                  <a:pt x="824107" y="2543175"/>
                </a:cubicBezTo>
                <a:cubicBezTo>
                  <a:pt x="880961" y="2557462"/>
                  <a:pt x="941368" y="2575322"/>
                  <a:pt x="1001776" y="2575322"/>
                </a:cubicBezTo>
                <a:cubicBezTo>
                  <a:pt x="1065736" y="2575322"/>
                  <a:pt x="1154570" y="2696766"/>
                  <a:pt x="1193658" y="2536031"/>
                </a:cubicBezTo>
                <a:cubicBezTo>
                  <a:pt x="1193658" y="2528888"/>
                  <a:pt x="1303812" y="2546747"/>
                  <a:pt x="1364219" y="2553891"/>
                </a:cubicBezTo>
                <a:cubicBezTo>
                  <a:pt x="1413966" y="2561035"/>
                  <a:pt x="1474374" y="2593181"/>
                  <a:pt x="1509907" y="2528888"/>
                </a:cubicBezTo>
                <a:cubicBezTo>
                  <a:pt x="1527674" y="2489596"/>
                  <a:pt x="1442393" y="2418159"/>
                  <a:pt x="1367772" y="2411015"/>
                </a:cubicBezTo>
                <a:cubicBezTo>
                  <a:pt x="1300259" y="2403872"/>
                  <a:pt x="1232745" y="2396728"/>
                  <a:pt x="1168784" y="2411015"/>
                </a:cubicBezTo>
                <a:cubicBezTo>
                  <a:pt x="1090610" y="2428875"/>
                  <a:pt x="1047969" y="2400300"/>
                  <a:pt x="1026649" y="2336007"/>
                </a:cubicBezTo>
                <a:cubicBezTo>
                  <a:pt x="1001776" y="2268141"/>
                  <a:pt x="955582" y="2232422"/>
                  <a:pt x="891621" y="2200275"/>
                </a:cubicBezTo>
                <a:cubicBezTo>
                  <a:pt x="735273" y="2121694"/>
                  <a:pt x="586032" y="2028825"/>
                  <a:pt x="415470" y="1982390"/>
                </a:cubicBezTo>
                <a:cubicBezTo>
                  <a:pt x="383490" y="1975246"/>
                  <a:pt x="344403" y="1960959"/>
                  <a:pt x="330189" y="1900238"/>
                </a:cubicBezTo>
                <a:cubicBezTo>
                  <a:pt x="792127" y="1993106"/>
                  <a:pt x="1211424" y="2232422"/>
                  <a:pt x="1687576" y="2218135"/>
                </a:cubicBezTo>
                <a:cubicBezTo>
                  <a:pt x="1559654" y="2143125"/>
                  <a:pt x="1406860" y="2139554"/>
                  <a:pt x="1268278" y="2085975"/>
                </a:cubicBezTo>
                <a:cubicBezTo>
                  <a:pt x="1367772" y="2046685"/>
                  <a:pt x="1460160" y="2089547"/>
                  <a:pt x="1552548" y="2110978"/>
                </a:cubicBezTo>
                <a:cubicBezTo>
                  <a:pt x="1630722" y="2128837"/>
                  <a:pt x="1701789" y="2132410"/>
                  <a:pt x="1708896" y="2021681"/>
                </a:cubicBezTo>
                <a:cubicBezTo>
                  <a:pt x="1708896" y="2010965"/>
                  <a:pt x="1708896" y="2003821"/>
                  <a:pt x="1708896" y="1993106"/>
                </a:cubicBezTo>
                <a:cubicBezTo>
                  <a:pt x="1680469" y="1946672"/>
                  <a:pt x="1641382" y="1925240"/>
                  <a:pt x="1591635" y="1910953"/>
                </a:cubicBezTo>
                <a:cubicBezTo>
                  <a:pt x="1563208" y="1903809"/>
                  <a:pt x="1524121" y="1889522"/>
                  <a:pt x="1524121" y="1857375"/>
                </a:cubicBezTo>
                <a:cubicBezTo>
                  <a:pt x="1527674" y="1735931"/>
                  <a:pt x="1431733" y="1700212"/>
                  <a:pt x="1339346" y="1664493"/>
                </a:cubicBezTo>
                <a:cubicBezTo>
                  <a:pt x="1389093" y="1603772"/>
                  <a:pt x="1431733" y="1646635"/>
                  <a:pt x="1470820" y="1643062"/>
                </a:cubicBezTo>
                <a:cubicBezTo>
                  <a:pt x="1495694" y="1639491"/>
                  <a:pt x="1520567" y="1635919"/>
                  <a:pt x="1520567" y="1603772"/>
                </a:cubicBezTo>
                <a:cubicBezTo>
                  <a:pt x="1520567" y="1578769"/>
                  <a:pt x="1509907" y="1546622"/>
                  <a:pt x="1485034" y="1546622"/>
                </a:cubicBezTo>
                <a:cubicBezTo>
                  <a:pt x="1328686" y="1543050"/>
                  <a:pt x="1239851" y="1371600"/>
                  <a:pt x="1076396" y="1371600"/>
                </a:cubicBezTo>
                <a:cubicBezTo>
                  <a:pt x="976902" y="1371600"/>
                  <a:pt x="1126144" y="1275159"/>
                  <a:pt x="1044416" y="1235869"/>
                </a:cubicBezTo>
                <a:cubicBezTo>
                  <a:pt x="1026649" y="1225153"/>
                  <a:pt x="1094163" y="1210866"/>
                  <a:pt x="1122590" y="1214437"/>
                </a:cubicBezTo>
                <a:cubicBezTo>
                  <a:pt x="1151017" y="1218009"/>
                  <a:pt x="1175891" y="1243013"/>
                  <a:pt x="1211424" y="1225153"/>
                </a:cubicBezTo>
                <a:cubicBezTo>
                  <a:pt x="1229191" y="1160860"/>
                  <a:pt x="1182997" y="1135856"/>
                  <a:pt x="1140357" y="1117997"/>
                </a:cubicBezTo>
                <a:cubicBezTo>
                  <a:pt x="1047969" y="1075135"/>
                  <a:pt x="955582" y="1025129"/>
                  <a:pt x="852534" y="1010841"/>
                </a:cubicBezTo>
                <a:cubicBezTo>
                  <a:pt x="817001" y="1007269"/>
                  <a:pt x="795680" y="989409"/>
                  <a:pt x="799234" y="953690"/>
                </a:cubicBezTo>
                <a:cubicBezTo>
                  <a:pt x="806340" y="907256"/>
                  <a:pt x="841874" y="921544"/>
                  <a:pt x="870301" y="925115"/>
                </a:cubicBezTo>
                <a:cubicBezTo>
                  <a:pt x="888068" y="928688"/>
                  <a:pt x="905835" y="939403"/>
                  <a:pt x="923602" y="914400"/>
                </a:cubicBezTo>
                <a:cubicBezTo>
                  <a:pt x="611794" y="724198"/>
                  <a:pt x="409919" y="684684"/>
                  <a:pt x="132090" y="589415"/>
                </a:cubicBezTo>
                <a:lnTo>
                  <a:pt x="31922" y="552917"/>
                </a:lnTo>
                <a:lnTo>
                  <a:pt x="26859" y="541335"/>
                </a:lnTo>
                <a:cubicBezTo>
                  <a:pt x="20137" y="534929"/>
                  <a:pt x="8953" y="532232"/>
                  <a:pt x="0" y="527681"/>
                </a:cubicBezTo>
                <a:cubicBezTo>
                  <a:pt x="5969" y="516305"/>
                  <a:pt x="7617" y="502963"/>
                  <a:pt x="17905" y="493550"/>
                </a:cubicBezTo>
                <a:cubicBezTo>
                  <a:pt x="23947" y="488022"/>
                  <a:pt x="35344" y="487159"/>
                  <a:pt x="44763" y="486724"/>
                </a:cubicBezTo>
                <a:lnTo>
                  <a:pt x="165722" y="483650"/>
                </a:lnTo>
                <a:lnTo>
                  <a:pt x="193385" y="498723"/>
                </a:lnTo>
                <a:cubicBezTo>
                  <a:pt x="210263" y="511671"/>
                  <a:pt x="227142" y="525066"/>
                  <a:pt x="315976" y="535781"/>
                </a:cubicBezTo>
                <a:cubicBezTo>
                  <a:pt x="401257" y="546497"/>
                  <a:pt x="479431" y="582216"/>
                  <a:pt x="575372" y="525066"/>
                </a:cubicBezTo>
                <a:cubicBezTo>
                  <a:pt x="639332" y="485775"/>
                  <a:pt x="742380" y="528637"/>
                  <a:pt x="820554" y="560785"/>
                </a:cubicBezTo>
                <a:cubicBezTo>
                  <a:pt x="884515" y="589360"/>
                  <a:pt x="948475" y="596503"/>
                  <a:pt x="1033756" y="560785"/>
                </a:cubicBezTo>
                <a:cubicBezTo>
                  <a:pt x="955582" y="539354"/>
                  <a:pt x="895175" y="521494"/>
                  <a:pt x="834767" y="507206"/>
                </a:cubicBezTo>
                <a:cubicBezTo>
                  <a:pt x="785020" y="496491"/>
                  <a:pt x="756593" y="471488"/>
                  <a:pt x="760147" y="417909"/>
                </a:cubicBezTo>
                <a:cubicBezTo>
                  <a:pt x="760147" y="389334"/>
                  <a:pt x="749487" y="350044"/>
                  <a:pt x="785020" y="335757"/>
                </a:cubicBezTo>
                <a:cubicBezTo>
                  <a:pt x="813447" y="321469"/>
                  <a:pt x="852534" y="335757"/>
                  <a:pt x="866748" y="360759"/>
                </a:cubicBezTo>
                <a:cubicBezTo>
                  <a:pt x="884515" y="407194"/>
                  <a:pt x="902281" y="450056"/>
                  <a:pt x="962689" y="453629"/>
                </a:cubicBezTo>
                <a:cubicBezTo>
                  <a:pt x="1044416" y="460771"/>
                  <a:pt x="998222" y="432197"/>
                  <a:pt x="984009" y="396478"/>
                </a:cubicBezTo>
                <a:cubicBezTo>
                  <a:pt x="969795" y="357188"/>
                  <a:pt x="1012436" y="346472"/>
                  <a:pt x="1040863" y="353615"/>
                </a:cubicBezTo>
                <a:cubicBezTo>
                  <a:pt x="1147464" y="385763"/>
                  <a:pt x="1257618" y="328613"/>
                  <a:pt x="1367772" y="375047"/>
                </a:cubicBezTo>
                <a:cubicBezTo>
                  <a:pt x="1339346" y="260747"/>
                  <a:pt x="1278938" y="210741"/>
                  <a:pt x="1151017" y="192881"/>
                </a:cubicBezTo>
                <a:cubicBezTo>
                  <a:pt x="1104823" y="189310"/>
                  <a:pt x="1055076" y="196453"/>
                  <a:pt x="1012436" y="164306"/>
                </a:cubicBezTo>
                <a:cubicBezTo>
                  <a:pt x="987562" y="146447"/>
                  <a:pt x="962689" y="125016"/>
                  <a:pt x="980456" y="89297"/>
                </a:cubicBezTo>
                <a:cubicBezTo>
                  <a:pt x="991116" y="64294"/>
                  <a:pt x="1019542" y="64294"/>
                  <a:pt x="1044416" y="71437"/>
                </a:cubicBezTo>
                <a:cubicBezTo>
                  <a:pt x="1147464" y="110728"/>
                  <a:pt x="1257618" y="121444"/>
                  <a:pt x="1364219" y="135731"/>
                </a:cubicBezTo>
                <a:cubicBezTo>
                  <a:pt x="1381986" y="139303"/>
                  <a:pt x="1399753" y="146447"/>
                  <a:pt x="1417520" y="110728"/>
                </a:cubicBezTo>
                <a:cubicBezTo>
                  <a:pt x="1293152" y="78581"/>
                  <a:pt x="1172337" y="35719"/>
                  <a:pt x="1047969" y="0"/>
                </a:cubicBezTo>
                <a:close/>
              </a:path>
            </a:pathLst>
          </a:custGeom>
        </p:spPr>
      </p:pic>
      <p:pic>
        <p:nvPicPr>
          <p:cNvPr id="6" name="Immagine 5" descr="Immagine che contiene testo, logo, Elementi grafici, Marchio&#10;&#10;Descrizione generata automaticamente">
            <a:extLst>
              <a:ext uri="{FF2B5EF4-FFF2-40B4-BE49-F238E27FC236}">
                <a16:creationId xmlns:a16="http://schemas.microsoft.com/office/drawing/2014/main" id="{9161AB6D-6AC8-C680-CA55-FF4BB7E682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0736" y="2283992"/>
            <a:ext cx="2290015" cy="2290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20957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118</Words>
  <Application>Microsoft Office PowerPoint</Application>
  <PresentationFormat>Widescreen</PresentationFormat>
  <Paragraphs>29</Paragraphs>
  <Slides>5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12" baseType="lpstr">
      <vt:lpstr>Aptos</vt:lpstr>
      <vt:lpstr>Aptos Display</vt:lpstr>
      <vt:lpstr>Arial</vt:lpstr>
      <vt:lpstr>Barlow Bold</vt:lpstr>
      <vt:lpstr>Barlow Ultra-Bold</vt:lpstr>
      <vt:lpstr>Calibri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Gabriele Pozzo</dc:creator>
  <cp:lastModifiedBy>damiano nesi</cp:lastModifiedBy>
  <cp:revision>6</cp:revision>
  <dcterms:created xsi:type="dcterms:W3CDTF">2025-11-01T16:25:12Z</dcterms:created>
  <dcterms:modified xsi:type="dcterms:W3CDTF">2026-01-10T13:52:57Z</dcterms:modified>
</cp:coreProperties>
</file>