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5" r:id="rId3"/>
    <p:sldId id="275" r:id="rId4"/>
    <p:sldId id="271" r:id="rId5"/>
  </p:sldIdLst>
  <p:sldSz cx="50399950" cy="28440063"/>
  <p:notesSz cx="6858000" cy="9144000"/>
  <p:embeddedFontLst>
    <p:embeddedFont>
      <p:font typeface="Barlow Bold" panose="020B0604020202020204" charset="0"/>
      <p:regular r:id="rId6"/>
    </p:embeddedFont>
    <p:embeddedFont>
      <p:font typeface="Barlow Ultra-Bold" panose="020B0604020202020204" charset="0"/>
      <p:regular r:id="rId7"/>
    </p:embeddedFont>
    <p:embeddedFont>
      <p:font typeface="Calibri" panose="020F0502020204030204" pitchFamily="34" charset="0"/>
      <p:regular r:id="rId8"/>
      <p:bold r:id="rId9"/>
      <p:italic r:id="rId10"/>
      <p:boldItalic r:id="rId11"/>
    </p:embeddedFont>
  </p:embeddedFontLst>
  <p:defaultTextStyle>
    <a:defPPr>
      <a:defRPr lang="en-US"/>
    </a:defPPr>
    <a:lvl1pPr marL="0" algn="l" defTabSz="2522830" rtl="0" eaLnBrk="1" latinLnBrk="0" hangingPunct="1">
      <a:defRPr sz="4966" kern="1200">
        <a:solidFill>
          <a:schemeClr val="tx1"/>
        </a:solidFill>
        <a:latin typeface="+mn-lt"/>
        <a:ea typeface="+mn-ea"/>
        <a:cs typeface="+mn-cs"/>
      </a:defRPr>
    </a:lvl1pPr>
    <a:lvl2pPr marL="1261415" algn="l" defTabSz="2522830" rtl="0" eaLnBrk="1" latinLnBrk="0" hangingPunct="1">
      <a:defRPr sz="4966" kern="1200">
        <a:solidFill>
          <a:schemeClr val="tx1"/>
        </a:solidFill>
        <a:latin typeface="+mn-lt"/>
        <a:ea typeface="+mn-ea"/>
        <a:cs typeface="+mn-cs"/>
      </a:defRPr>
    </a:lvl2pPr>
    <a:lvl3pPr marL="2522830" algn="l" defTabSz="2522830" rtl="0" eaLnBrk="1" latinLnBrk="0" hangingPunct="1">
      <a:defRPr sz="4966" kern="1200">
        <a:solidFill>
          <a:schemeClr val="tx1"/>
        </a:solidFill>
        <a:latin typeface="+mn-lt"/>
        <a:ea typeface="+mn-ea"/>
        <a:cs typeface="+mn-cs"/>
      </a:defRPr>
    </a:lvl3pPr>
    <a:lvl4pPr marL="3784244" algn="l" defTabSz="2522830" rtl="0" eaLnBrk="1" latinLnBrk="0" hangingPunct="1">
      <a:defRPr sz="4966" kern="1200">
        <a:solidFill>
          <a:schemeClr val="tx1"/>
        </a:solidFill>
        <a:latin typeface="+mn-lt"/>
        <a:ea typeface="+mn-ea"/>
        <a:cs typeface="+mn-cs"/>
      </a:defRPr>
    </a:lvl4pPr>
    <a:lvl5pPr marL="5045659" algn="l" defTabSz="2522830" rtl="0" eaLnBrk="1" latinLnBrk="0" hangingPunct="1">
      <a:defRPr sz="4966" kern="1200">
        <a:solidFill>
          <a:schemeClr val="tx1"/>
        </a:solidFill>
        <a:latin typeface="+mn-lt"/>
        <a:ea typeface="+mn-ea"/>
        <a:cs typeface="+mn-cs"/>
      </a:defRPr>
    </a:lvl5pPr>
    <a:lvl6pPr marL="6307074" algn="l" defTabSz="2522830" rtl="0" eaLnBrk="1" latinLnBrk="0" hangingPunct="1">
      <a:defRPr sz="4966" kern="1200">
        <a:solidFill>
          <a:schemeClr val="tx1"/>
        </a:solidFill>
        <a:latin typeface="+mn-lt"/>
        <a:ea typeface="+mn-ea"/>
        <a:cs typeface="+mn-cs"/>
      </a:defRPr>
    </a:lvl6pPr>
    <a:lvl7pPr marL="7568489" algn="l" defTabSz="2522830" rtl="0" eaLnBrk="1" latinLnBrk="0" hangingPunct="1">
      <a:defRPr sz="4966" kern="1200">
        <a:solidFill>
          <a:schemeClr val="tx1"/>
        </a:solidFill>
        <a:latin typeface="+mn-lt"/>
        <a:ea typeface="+mn-ea"/>
        <a:cs typeface="+mn-cs"/>
      </a:defRPr>
    </a:lvl7pPr>
    <a:lvl8pPr marL="8829904" algn="l" defTabSz="2522830" rtl="0" eaLnBrk="1" latinLnBrk="0" hangingPunct="1">
      <a:defRPr sz="4966" kern="1200">
        <a:solidFill>
          <a:schemeClr val="tx1"/>
        </a:solidFill>
        <a:latin typeface="+mn-lt"/>
        <a:ea typeface="+mn-ea"/>
        <a:cs typeface="+mn-cs"/>
      </a:defRPr>
    </a:lvl8pPr>
    <a:lvl9pPr marL="10091318" algn="l" defTabSz="2522830" rtl="0" eaLnBrk="1" latinLnBrk="0" hangingPunct="1">
      <a:defRPr sz="496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72" userDrawn="1">
          <p15:clr>
            <a:srgbClr val="A4A3A4"/>
          </p15:clr>
        </p15:guide>
        <p15:guide id="2"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26" d="100"/>
          <a:sy n="26" d="100"/>
        </p:scale>
        <p:origin x="828" y="192"/>
      </p:cViewPr>
      <p:guideLst>
        <p:guide orient="horz" pos="5972"/>
        <p:guide pos="793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font" Target="fonts/font4.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9998" y="5889903"/>
            <a:ext cx="21419979" cy="4064120"/>
          </a:xfrm>
        </p:spPr>
        <p:txBody>
          <a:bodyPr/>
          <a:lstStyle/>
          <a:p>
            <a:r>
              <a:rPr lang="en-US"/>
              <a:t>Click to edit Master title style</a:t>
            </a:r>
          </a:p>
        </p:txBody>
      </p:sp>
      <p:sp>
        <p:nvSpPr>
          <p:cNvPr id="3" name="Subtitle 2"/>
          <p:cNvSpPr>
            <a:spLocks noGrp="1"/>
          </p:cNvSpPr>
          <p:nvPr>
            <p:ph type="subTitle" idx="1"/>
          </p:nvPr>
        </p:nvSpPr>
        <p:spPr>
          <a:xfrm>
            <a:off x="3779996" y="10744024"/>
            <a:ext cx="17639983" cy="4845344"/>
          </a:xfrm>
        </p:spPr>
        <p:txBody>
          <a:bodyPr/>
          <a:lstStyle>
            <a:lvl1pPr marL="0" indent="0" algn="ctr">
              <a:buNone/>
              <a:defRPr>
                <a:solidFill>
                  <a:schemeClr val="tx1">
                    <a:tint val="75000"/>
                  </a:schemeClr>
                </a:solidFill>
              </a:defRPr>
            </a:lvl1pPr>
            <a:lvl2pPr marL="1259997" indent="0" algn="ctr">
              <a:buNone/>
              <a:defRPr>
                <a:solidFill>
                  <a:schemeClr val="tx1">
                    <a:tint val="75000"/>
                  </a:schemeClr>
                </a:solidFill>
              </a:defRPr>
            </a:lvl2pPr>
            <a:lvl3pPr marL="2519995" indent="0" algn="ctr">
              <a:buNone/>
              <a:defRPr>
                <a:solidFill>
                  <a:schemeClr val="tx1">
                    <a:tint val="75000"/>
                  </a:schemeClr>
                </a:solidFill>
              </a:defRPr>
            </a:lvl3pPr>
            <a:lvl4pPr marL="3779992" indent="0" algn="ctr">
              <a:buNone/>
              <a:defRPr>
                <a:solidFill>
                  <a:schemeClr val="tx1">
                    <a:tint val="75000"/>
                  </a:schemeClr>
                </a:solidFill>
              </a:defRPr>
            </a:lvl4pPr>
            <a:lvl5pPr marL="5039990" indent="0" algn="ctr">
              <a:buNone/>
              <a:defRPr>
                <a:solidFill>
                  <a:schemeClr val="tx1">
                    <a:tint val="75000"/>
                  </a:schemeClr>
                </a:solidFill>
              </a:defRPr>
            </a:lvl5pPr>
            <a:lvl6pPr marL="6299987" indent="0" algn="ctr">
              <a:buNone/>
              <a:defRPr>
                <a:solidFill>
                  <a:schemeClr val="tx1">
                    <a:tint val="75000"/>
                  </a:schemeClr>
                </a:solidFill>
              </a:defRPr>
            </a:lvl6pPr>
            <a:lvl7pPr marL="7559985" indent="0" algn="ctr">
              <a:buNone/>
              <a:defRPr>
                <a:solidFill>
                  <a:schemeClr val="tx1">
                    <a:tint val="75000"/>
                  </a:schemeClr>
                </a:solidFill>
              </a:defRPr>
            </a:lvl7pPr>
            <a:lvl8pPr marL="8819982" indent="0" algn="ctr">
              <a:buNone/>
              <a:defRPr>
                <a:solidFill>
                  <a:schemeClr val="tx1">
                    <a:tint val="75000"/>
                  </a:schemeClr>
                </a:solidFill>
              </a:defRPr>
            </a:lvl8pPr>
            <a:lvl9pPr marL="100799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0624" y="12183584"/>
            <a:ext cx="21419979" cy="3765675"/>
          </a:xfrm>
        </p:spPr>
        <p:txBody>
          <a:bodyPr anchor="t"/>
          <a:lstStyle>
            <a:lvl1pPr algn="l">
              <a:defRPr sz="11024" b="1" cap="all"/>
            </a:lvl1pPr>
          </a:lstStyle>
          <a:p>
            <a:r>
              <a:rPr lang="en-US"/>
              <a:t>Click to edit Master title style</a:t>
            </a:r>
          </a:p>
        </p:txBody>
      </p:sp>
      <p:sp>
        <p:nvSpPr>
          <p:cNvPr id="3" name="Text Placeholder 2"/>
          <p:cNvSpPr>
            <a:spLocks noGrp="1"/>
          </p:cNvSpPr>
          <p:nvPr>
            <p:ph type="body" idx="1"/>
          </p:nvPr>
        </p:nvSpPr>
        <p:spPr>
          <a:xfrm>
            <a:off x="1990624" y="8036076"/>
            <a:ext cx="21419979" cy="4147508"/>
          </a:xfrm>
        </p:spPr>
        <p:txBody>
          <a:bodyPr anchor="b"/>
          <a:lstStyle>
            <a:lvl1pPr marL="0" indent="0">
              <a:buNone/>
              <a:defRPr sz="5512">
                <a:solidFill>
                  <a:schemeClr val="tx1">
                    <a:tint val="75000"/>
                  </a:schemeClr>
                </a:solidFill>
              </a:defRPr>
            </a:lvl1pPr>
            <a:lvl2pPr marL="1259997" indent="0">
              <a:buNone/>
              <a:defRPr sz="4961">
                <a:solidFill>
                  <a:schemeClr val="tx1">
                    <a:tint val="75000"/>
                  </a:schemeClr>
                </a:solidFill>
              </a:defRPr>
            </a:lvl2pPr>
            <a:lvl3pPr marL="2519995" indent="0">
              <a:buNone/>
              <a:defRPr sz="4409">
                <a:solidFill>
                  <a:schemeClr val="tx1">
                    <a:tint val="75000"/>
                  </a:schemeClr>
                </a:solidFill>
              </a:defRPr>
            </a:lvl3pPr>
            <a:lvl4pPr marL="3779992" indent="0">
              <a:buNone/>
              <a:defRPr sz="3858">
                <a:solidFill>
                  <a:schemeClr val="tx1">
                    <a:tint val="75000"/>
                  </a:schemeClr>
                </a:solidFill>
              </a:defRPr>
            </a:lvl4pPr>
            <a:lvl5pPr marL="5039990" indent="0">
              <a:buNone/>
              <a:defRPr sz="3858">
                <a:solidFill>
                  <a:schemeClr val="tx1">
                    <a:tint val="75000"/>
                  </a:schemeClr>
                </a:solidFill>
              </a:defRPr>
            </a:lvl5pPr>
            <a:lvl6pPr marL="6299987" indent="0">
              <a:buNone/>
              <a:defRPr sz="3858">
                <a:solidFill>
                  <a:schemeClr val="tx1">
                    <a:tint val="75000"/>
                  </a:schemeClr>
                </a:solidFill>
              </a:defRPr>
            </a:lvl6pPr>
            <a:lvl7pPr marL="7559985" indent="0">
              <a:buNone/>
              <a:defRPr sz="3858">
                <a:solidFill>
                  <a:schemeClr val="tx1">
                    <a:tint val="75000"/>
                  </a:schemeClr>
                </a:solidFill>
              </a:defRPr>
            </a:lvl7pPr>
            <a:lvl8pPr marL="8819982" indent="0">
              <a:buNone/>
              <a:defRPr sz="3858">
                <a:solidFill>
                  <a:schemeClr val="tx1">
                    <a:tint val="75000"/>
                  </a:schemeClr>
                </a:solidFill>
              </a:defRPr>
            </a:lvl8pPr>
            <a:lvl9pPr marL="10079980" indent="0">
              <a:buNone/>
              <a:defRPr sz="385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9999"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809987"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59999" y="4244066"/>
            <a:ext cx="11134365"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4" name="Content Placeholder 3"/>
          <p:cNvSpPr>
            <a:spLocks noGrp="1"/>
          </p:cNvSpPr>
          <p:nvPr>
            <p:ph sz="half" idx="2"/>
          </p:nvPr>
        </p:nvSpPr>
        <p:spPr>
          <a:xfrm>
            <a:off x="1259999" y="6012791"/>
            <a:ext cx="11134365"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2801239" y="4244066"/>
            <a:ext cx="11138739"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6" name="Content Placeholder 5"/>
          <p:cNvSpPr>
            <a:spLocks noGrp="1"/>
          </p:cNvSpPr>
          <p:nvPr>
            <p:ph sz="quarter" idx="4"/>
          </p:nvPr>
        </p:nvSpPr>
        <p:spPr>
          <a:xfrm>
            <a:off x="12801239" y="6012791"/>
            <a:ext cx="11138739"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000" y="754890"/>
            <a:ext cx="8290618" cy="3212674"/>
          </a:xfrm>
        </p:spPr>
        <p:txBody>
          <a:bodyPr anchor="b"/>
          <a:lstStyle>
            <a:lvl1pPr algn="l">
              <a:defRPr sz="5512" b="1"/>
            </a:lvl1pPr>
          </a:lstStyle>
          <a:p>
            <a:r>
              <a:rPr lang="en-US"/>
              <a:t>Click to edit Master title style</a:t>
            </a:r>
          </a:p>
        </p:txBody>
      </p:sp>
      <p:sp>
        <p:nvSpPr>
          <p:cNvPr id="3" name="Content Placeholder 2"/>
          <p:cNvSpPr>
            <a:spLocks noGrp="1"/>
          </p:cNvSpPr>
          <p:nvPr>
            <p:ph idx="1"/>
          </p:nvPr>
        </p:nvSpPr>
        <p:spPr>
          <a:xfrm>
            <a:off x="9852490" y="754892"/>
            <a:ext cx="14087486" cy="16181871"/>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000" y="3967566"/>
            <a:ext cx="8290618" cy="12969197"/>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39371" y="13272029"/>
            <a:ext cx="15119985" cy="1566838"/>
          </a:xfrm>
        </p:spPr>
        <p:txBody>
          <a:bodyPr anchor="b"/>
          <a:lstStyle>
            <a:lvl1pPr algn="l">
              <a:defRPr sz="5512" b="1"/>
            </a:lvl1pPr>
          </a:lstStyle>
          <a:p>
            <a:r>
              <a:rPr lang="en-US"/>
              <a:t>Click to edit Master title style</a:t>
            </a:r>
          </a:p>
        </p:txBody>
      </p:sp>
      <p:sp>
        <p:nvSpPr>
          <p:cNvPr id="3" name="Picture Placeholder 2"/>
          <p:cNvSpPr>
            <a:spLocks noGrp="1"/>
          </p:cNvSpPr>
          <p:nvPr>
            <p:ph type="pic" idx="1"/>
          </p:nvPr>
        </p:nvSpPr>
        <p:spPr>
          <a:xfrm>
            <a:off x="4939371" y="1694115"/>
            <a:ext cx="15119985" cy="11376025"/>
          </a:xfrm>
        </p:spPr>
        <p:txBody>
          <a:bodyPr/>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endParaRPr lang="en-US"/>
          </a:p>
        </p:txBody>
      </p:sp>
      <p:sp>
        <p:nvSpPr>
          <p:cNvPr id="4" name="Text Placeholder 3"/>
          <p:cNvSpPr>
            <a:spLocks noGrp="1"/>
          </p:cNvSpPr>
          <p:nvPr>
            <p:ph type="body" sz="half" idx="2"/>
          </p:nvPr>
        </p:nvSpPr>
        <p:spPr>
          <a:xfrm>
            <a:off x="4939371" y="14838868"/>
            <a:ext cx="15119985" cy="2225170"/>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269982" y="759282"/>
            <a:ext cx="5669994" cy="1617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9999" y="759282"/>
            <a:ext cx="16589984" cy="16177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9999" y="759281"/>
            <a:ext cx="22679978" cy="316000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9999" y="4424011"/>
            <a:ext cx="22679978" cy="125127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9999" y="17573151"/>
            <a:ext cx="5879994" cy="1009447"/>
          </a:xfrm>
          <a:prstGeom prst="rect">
            <a:avLst/>
          </a:prstGeom>
        </p:spPr>
        <p:txBody>
          <a:bodyPr vert="horz" lIns="91440" tIns="45720" rIns="91440" bIns="45720" rtlCol="0" anchor="ctr"/>
          <a:lstStyle>
            <a:lvl1pPr algn="l">
              <a:defRPr sz="3307">
                <a:solidFill>
                  <a:schemeClr val="tx1">
                    <a:tint val="75000"/>
                  </a:schemeClr>
                </a:solidFill>
              </a:defRPr>
            </a:lvl1pPr>
          </a:lstStyle>
          <a:p>
            <a:fld id="{1D8BD707-D9CF-40AE-B4C6-C98DA3205C09}" type="datetimeFigureOut">
              <a:rPr lang="en-US" smtClean="0"/>
              <a:pPr/>
              <a:t>1/10/2026</a:t>
            </a:fld>
            <a:endParaRPr lang="en-US"/>
          </a:p>
        </p:txBody>
      </p:sp>
      <p:sp>
        <p:nvSpPr>
          <p:cNvPr id="5" name="Footer Placeholder 4"/>
          <p:cNvSpPr>
            <a:spLocks noGrp="1"/>
          </p:cNvSpPr>
          <p:nvPr>
            <p:ph type="ftr" sz="quarter" idx="3"/>
          </p:nvPr>
        </p:nvSpPr>
        <p:spPr>
          <a:xfrm>
            <a:off x="8609992" y="17573151"/>
            <a:ext cx="7979992" cy="1009447"/>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8059982" y="17573151"/>
            <a:ext cx="5879994" cy="1009447"/>
          </a:xfrm>
          <a:prstGeom prst="rect">
            <a:avLst/>
          </a:prstGeom>
        </p:spPr>
        <p:txBody>
          <a:bodyPr vert="horz" lIns="91440" tIns="45720" rIns="91440" bIns="45720" rtlCol="0" anchor="ctr"/>
          <a:lstStyle>
            <a:lvl1pPr algn="r">
              <a:defRPr sz="3307">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19995" rtl="0" eaLnBrk="1" latinLnBrk="0" hangingPunct="1">
        <a:spcBef>
          <a:spcPct val="0"/>
        </a:spcBef>
        <a:buNone/>
        <a:defRPr sz="12126" kern="1200">
          <a:solidFill>
            <a:schemeClr val="tx1"/>
          </a:solidFill>
          <a:latin typeface="+mj-lt"/>
          <a:ea typeface="+mj-ea"/>
          <a:cs typeface="+mj-cs"/>
        </a:defRPr>
      </a:lvl1pPr>
    </p:titleStyle>
    <p:bodyStyle>
      <a:lvl1pPr marL="944998" indent="-944998" algn="l" defTabSz="2519995" rtl="0" eaLnBrk="1" latinLnBrk="0" hangingPunct="1">
        <a:spcBef>
          <a:spcPct val="20000"/>
        </a:spcBef>
        <a:buFont typeface="Arial" pitchFamily="34" charset="0"/>
        <a:buChar char="•"/>
        <a:defRPr sz="8819" kern="1200">
          <a:solidFill>
            <a:schemeClr val="tx1"/>
          </a:solidFill>
          <a:latin typeface="+mn-lt"/>
          <a:ea typeface="+mn-ea"/>
          <a:cs typeface="+mn-cs"/>
        </a:defRPr>
      </a:lvl1pPr>
      <a:lvl2pPr marL="2047496" indent="-787498" algn="l" defTabSz="2519995" rtl="0" eaLnBrk="1" latinLnBrk="0" hangingPunct="1">
        <a:spcBef>
          <a:spcPct val="20000"/>
        </a:spcBef>
        <a:buFont typeface="Arial" pitchFamily="34" charset="0"/>
        <a:buChar char="–"/>
        <a:defRPr sz="7717" kern="1200">
          <a:solidFill>
            <a:schemeClr val="tx1"/>
          </a:solidFill>
          <a:latin typeface="+mn-lt"/>
          <a:ea typeface="+mn-ea"/>
          <a:cs typeface="+mn-cs"/>
        </a:defRPr>
      </a:lvl2pPr>
      <a:lvl3pPr marL="3149994" indent="-629999" algn="l" defTabSz="2519995" rtl="0" eaLnBrk="1" latinLnBrk="0" hangingPunct="1">
        <a:spcBef>
          <a:spcPct val="20000"/>
        </a:spcBef>
        <a:buFont typeface="Arial" pitchFamily="34" charset="0"/>
        <a:buChar char="•"/>
        <a:defRPr sz="6614" kern="1200">
          <a:solidFill>
            <a:schemeClr val="tx1"/>
          </a:solidFill>
          <a:latin typeface="+mn-lt"/>
          <a:ea typeface="+mn-ea"/>
          <a:cs typeface="+mn-cs"/>
        </a:defRPr>
      </a:lvl3pPr>
      <a:lvl4pPr marL="440999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4pPr>
      <a:lvl5pPr marL="566998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5pPr>
      <a:lvl6pPr marL="6929986"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6pPr>
      <a:lvl7pPr marL="8189984"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7pPr>
      <a:lvl8pPr marL="944998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8pPr>
      <a:lvl9pPr marL="1070997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16:creationId xmlns:a16="http://schemas.microsoft.com/office/drawing/2014/main" id="{8DA36808-6BD1-0772-5C0C-317A6217F234}"/>
              </a:ext>
            </a:extLst>
          </p:cNvPr>
          <p:cNvSpPr/>
          <p:nvPr/>
        </p:nvSpPr>
        <p:spPr>
          <a:xfrm>
            <a:off x="20472383" y="12860970"/>
            <a:ext cx="30659970" cy="3240537"/>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sp>
        <p:nvSpPr>
          <p:cNvPr id="36" name="Rettangolo arrotondato 8">
            <a:extLst>
              <a:ext uri="{FF2B5EF4-FFF2-40B4-BE49-F238E27FC236}">
                <a16:creationId xmlns:a16="http://schemas.microsoft.com/office/drawing/2014/main" id="{5A77AE0C-C061-1E59-70CD-3F147890BCA4}"/>
              </a:ext>
            </a:extLst>
          </p:cNvPr>
          <p:cNvSpPr/>
          <p:nvPr/>
        </p:nvSpPr>
        <p:spPr>
          <a:xfrm>
            <a:off x="20397638" y="24090023"/>
            <a:ext cx="30659970" cy="227769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grpSp>
        <p:nvGrpSpPr>
          <p:cNvPr id="2" name="Group 2"/>
          <p:cNvGrpSpPr/>
          <p:nvPr/>
        </p:nvGrpSpPr>
        <p:grpSpPr>
          <a:xfrm>
            <a:off x="-13561964" y="-8814269"/>
            <a:ext cx="49227349" cy="4922734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sp>
        <p:sp>
          <p:nvSpPr>
            <p:cNvPr id="4" name="TextBox 4"/>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8" name="Group 8"/>
          <p:cNvGrpSpPr/>
          <p:nvPr/>
        </p:nvGrpSpPr>
        <p:grpSpPr>
          <a:xfrm>
            <a:off x="-18179212" y="-8578019"/>
            <a:ext cx="49227349" cy="4922734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sp>
        <p:sp>
          <p:nvSpPr>
            <p:cNvPr id="10" name="TextBox 10"/>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11" name="Group 11"/>
          <p:cNvGrpSpPr/>
          <p:nvPr/>
        </p:nvGrpSpPr>
        <p:grpSpPr>
          <a:xfrm>
            <a:off x="-7961650" y="-2383232"/>
            <a:ext cx="35876433" cy="3587643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sp>
        <p:sp>
          <p:nvSpPr>
            <p:cNvPr id="13" name="TextBox 13"/>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sp>
        <p:nvSpPr>
          <p:cNvPr id="18" name="TextBox 18"/>
          <p:cNvSpPr txBox="1"/>
          <p:nvPr/>
        </p:nvSpPr>
        <p:spPr>
          <a:xfrm>
            <a:off x="24675847" y="25868179"/>
            <a:ext cx="26237754" cy="2486177"/>
          </a:xfrm>
          <a:prstGeom prst="rect">
            <a:avLst/>
          </a:prstGeom>
        </p:spPr>
        <p:txBody>
          <a:bodyPr lIns="140000" tIns="140000" rIns="140000" bIns="140000" rtlCol="0" anchor="ctr"/>
          <a:lstStyle/>
          <a:p>
            <a:pPr algn="ctr">
              <a:lnSpc>
                <a:spcPts val="9174"/>
              </a:lnSpc>
            </a:pPr>
            <a:endParaRPr sz="13686"/>
          </a:p>
        </p:txBody>
      </p:sp>
      <p:sp>
        <p:nvSpPr>
          <p:cNvPr id="23" name="TextBox 23"/>
          <p:cNvSpPr txBox="1"/>
          <p:nvPr/>
        </p:nvSpPr>
        <p:spPr>
          <a:xfrm>
            <a:off x="23793931" y="4815488"/>
            <a:ext cx="24383139" cy="6307496"/>
          </a:xfrm>
          <a:prstGeom prst="rect">
            <a:avLst/>
          </a:prstGeom>
        </p:spPr>
        <p:txBody>
          <a:bodyPr lIns="0" tIns="0" rIns="0" bIns="0" rtlCol="0" anchor="t">
            <a:spAutoFit/>
          </a:bodyPr>
          <a:lstStyle/>
          <a:p>
            <a:pPr algn="r">
              <a:lnSpc>
                <a:spcPts val="27135"/>
              </a:lnSpc>
            </a:pPr>
            <a:r>
              <a:rPr lang="en-US" sz="8800" b="1" spc="-626" dirty="0" err="1">
                <a:solidFill>
                  <a:srgbClr val="00255F"/>
                </a:solidFill>
                <a:latin typeface="Barlow Ultra-Bold"/>
                <a:ea typeface="Barlow Ultra-Bold"/>
                <a:cs typeface="Barlow Ultra-Bold"/>
                <a:sym typeface="Barlow Ultra-Bold"/>
              </a:rPr>
              <a:t>Perforazioni</a:t>
            </a:r>
            <a:r>
              <a:rPr lang="en-US" sz="8800" b="1" spc="-626" dirty="0">
                <a:solidFill>
                  <a:srgbClr val="00255F"/>
                </a:solidFill>
                <a:latin typeface="Barlow Ultra-Bold"/>
                <a:ea typeface="Barlow Ultra-Bold"/>
                <a:cs typeface="Barlow Ultra-Bold"/>
                <a:sym typeface="Barlow Ultra-Bold"/>
              </a:rPr>
              <a:t> gastro-</a:t>
            </a:r>
            <a:r>
              <a:rPr lang="en-US" sz="8800" b="1" spc="-626" dirty="0" err="1">
                <a:solidFill>
                  <a:srgbClr val="00255F"/>
                </a:solidFill>
                <a:latin typeface="Barlow Ultra-Bold"/>
                <a:ea typeface="Barlow Ultra-Bold"/>
                <a:cs typeface="Barlow Ultra-Bold"/>
                <a:sym typeface="Barlow Ultra-Bold"/>
              </a:rPr>
              <a:t>intestinali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dopo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chirurgia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bariatrica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complicanza</a:t>
            </a:r>
            <a:r>
              <a:rPr lang="en-US" sz="8800" b="1" spc="-626" dirty="0">
                <a:solidFill>
                  <a:srgbClr val="00255F"/>
                </a:solidFill>
                <a:latin typeface="Barlow Ultra-Bold"/>
                <a:ea typeface="Barlow Ultra-Bold"/>
                <a:cs typeface="Barlow Ultra-Bold"/>
                <a:sym typeface="Barlow Ultra-Bold"/>
              </a:rPr>
              <a:t> </a:t>
            </a:r>
            <a:r>
              <a:rPr lang="en-US" sz="8800" b="1" spc="-626">
                <a:solidFill>
                  <a:srgbClr val="00255F"/>
                </a:solidFill>
                <a:latin typeface="Barlow Ultra-Bold"/>
                <a:ea typeface="Barlow Ultra-Bold"/>
                <a:cs typeface="Barlow Ultra-Bold"/>
                <a:sym typeface="Barlow Ultra-Bold"/>
              </a:rPr>
              <a:t>correlata?</a:t>
            </a:r>
            <a:endParaRPr lang="en-US" sz="8800" b="1" spc="-626" dirty="0">
              <a:solidFill>
                <a:srgbClr val="00255F"/>
              </a:solidFill>
              <a:latin typeface="Barlow Ultra-Bold"/>
              <a:ea typeface="Barlow Ultra-Bold"/>
              <a:cs typeface="Barlow Ultra-Bold"/>
              <a:sym typeface="Barlow Ultra-Bold"/>
            </a:endParaRPr>
          </a:p>
        </p:txBody>
      </p:sp>
      <p:sp>
        <p:nvSpPr>
          <p:cNvPr id="24" name="TextBox 24"/>
          <p:cNvSpPr txBox="1"/>
          <p:nvPr/>
        </p:nvSpPr>
        <p:spPr>
          <a:xfrm>
            <a:off x="23793931" y="13057150"/>
            <a:ext cx="25927359" cy="2030556"/>
          </a:xfrm>
          <a:prstGeom prst="rect">
            <a:avLst/>
          </a:prstGeom>
        </p:spPr>
        <p:txBody>
          <a:bodyPr wrap="square" lIns="0" tIns="0" rIns="0" bIns="0" rtlCol="0" anchor="t">
            <a:spAutoFit/>
          </a:bodyPr>
          <a:lstStyle/>
          <a:p>
            <a:pPr algn="r">
              <a:lnSpc>
                <a:spcPts val="18950"/>
              </a:lnSpc>
            </a:pPr>
            <a:r>
              <a:rPr lang="en-US" sz="6000" b="1" u="sng" dirty="0">
                <a:solidFill>
                  <a:srgbClr val="FFFFFF"/>
                </a:solidFill>
                <a:ea typeface="Barlow Bold"/>
                <a:cs typeface="Barlow Bold"/>
                <a:sym typeface="Barlow Bold"/>
              </a:rPr>
              <a:t>La Terra S.</a:t>
            </a:r>
            <a:r>
              <a:rPr lang="en-US" sz="6000" b="1" dirty="0">
                <a:solidFill>
                  <a:srgbClr val="FFFFFF"/>
                </a:solidFill>
                <a:ea typeface="Barlow Bold"/>
                <a:cs typeface="Barlow Bold"/>
                <a:sym typeface="Barlow Bold"/>
              </a:rPr>
              <a:t>, </a:t>
            </a:r>
            <a:r>
              <a:rPr lang="en-US" sz="6000" b="1" dirty="0" err="1">
                <a:solidFill>
                  <a:srgbClr val="FFFFFF"/>
                </a:solidFill>
                <a:ea typeface="Barlow Bold"/>
                <a:cs typeface="Barlow Bold"/>
                <a:sym typeface="Barlow Bold"/>
              </a:rPr>
              <a:t>Firullo</a:t>
            </a:r>
            <a:r>
              <a:rPr lang="en-US" sz="6000" b="1" dirty="0">
                <a:solidFill>
                  <a:srgbClr val="FFFFFF"/>
                </a:solidFill>
                <a:ea typeface="Barlow Bold"/>
                <a:cs typeface="Barlow Bold"/>
                <a:sym typeface="Barlow Bold"/>
              </a:rPr>
              <a:t> M., </a:t>
            </a:r>
            <a:r>
              <a:rPr lang="en-US" sz="6000" b="1" dirty="0" err="1">
                <a:solidFill>
                  <a:srgbClr val="FFFFFF"/>
                </a:solidFill>
                <a:ea typeface="Barlow Bold"/>
                <a:cs typeface="Barlow Bold"/>
                <a:sym typeface="Barlow Bold"/>
              </a:rPr>
              <a:t>Galazzo</a:t>
            </a:r>
            <a:r>
              <a:rPr lang="en-US" sz="6000" b="1" dirty="0">
                <a:solidFill>
                  <a:srgbClr val="FFFFFF"/>
                </a:solidFill>
                <a:ea typeface="Barlow Bold"/>
                <a:cs typeface="Barlow Bold"/>
                <a:sym typeface="Barlow Bold"/>
              </a:rPr>
              <a:t> L.,</a:t>
            </a:r>
            <a:r>
              <a:rPr lang="en-US" sz="6000" b="1" dirty="0" err="1">
                <a:solidFill>
                  <a:srgbClr val="FFFFFF"/>
                </a:solidFill>
                <a:ea typeface="Barlow Bold"/>
                <a:cs typeface="Barlow Bold"/>
                <a:sym typeface="Barlow Bold"/>
              </a:rPr>
              <a:t>Ragazzi</a:t>
            </a:r>
            <a:r>
              <a:rPr lang="en-US" sz="6000" b="1" dirty="0">
                <a:solidFill>
                  <a:srgbClr val="FFFFFF"/>
                </a:solidFill>
                <a:ea typeface="Barlow Bold"/>
                <a:cs typeface="Barlow Bold"/>
                <a:sym typeface="Barlow Bold"/>
              </a:rPr>
              <a:t> S., Sapienza E., </a:t>
            </a:r>
            <a:r>
              <a:rPr lang="en-US" sz="6000" b="1" dirty="0" err="1">
                <a:solidFill>
                  <a:srgbClr val="FFFFFF"/>
                </a:solidFill>
                <a:ea typeface="Barlow Bold"/>
                <a:cs typeface="Barlow Bold"/>
                <a:sym typeface="Barlow Bold"/>
              </a:rPr>
              <a:t>Zanatta</a:t>
            </a:r>
            <a:r>
              <a:rPr lang="en-US" sz="6000" b="1" dirty="0">
                <a:solidFill>
                  <a:srgbClr val="FFFFFF"/>
                </a:solidFill>
                <a:ea typeface="Barlow Bold"/>
                <a:cs typeface="Barlow Bold"/>
                <a:sym typeface="Barlow Bold"/>
              </a:rPr>
              <a:t> M., Conti P.</a:t>
            </a:r>
            <a:endParaRPr lang="en-US" sz="6000" b="1" dirty="0">
              <a:solidFill>
                <a:srgbClr val="FFFFFF"/>
              </a:solidFill>
              <a:latin typeface="+mj-lt"/>
              <a:ea typeface="Barlow Bold"/>
              <a:cs typeface="Barlow Bold"/>
              <a:sym typeface="Barlow Bold"/>
            </a:endParaRPr>
          </a:p>
        </p:txBody>
      </p:sp>
      <p:sp>
        <p:nvSpPr>
          <p:cNvPr id="29" name="TextBox 29"/>
          <p:cNvSpPr txBox="1"/>
          <p:nvPr/>
        </p:nvSpPr>
        <p:spPr>
          <a:xfrm>
            <a:off x="40947953" y="24498153"/>
            <a:ext cx="7016435" cy="1111138"/>
          </a:xfrm>
          <a:prstGeom prst="rect">
            <a:avLst/>
          </a:prstGeom>
        </p:spPr>
        <p:txBody>
          <a:bodyPr lIns="0" tIns="0" rIns="0" bIns="0" rtlCol="0" anchor="t">
            <a:spAutoFit/>
          </a:bodyPr>
          <a:lstStyle/>
          <a:p>
            <a:pPr algn="r">
              <a:lnSpc>
                <a:spcPts val="9728"/>
              </a:lnSpc>
            </a:pPr>
            <a:r>
              <a:rPr lang="en-US" sz="6948" b="1" dirty="0">
                <a:solidFill>
                  <a:schemeClr val="bg1"/>
                </a:solidFill>
                <a:latin typeface="Barlow Bold"/>
                <a:ea typeface="Barlow Bold"/>
                <a:cs typeface="Barlow Bold"/>
                <a:sym typeface="Barlow Bold"/>
              </a:rPr>
              <a:t>X Maggio 2026</a:t>
            </a:r>
          </a:p>
        </p:txBody>
      </p:sp>
      <p:pic>
        <p:nvPicPr>
          <p:cNvPr id="33" name="Immagine 32">
            <a:extLst>
              <a:ext uri="{FF2B5EF4-FFF2-40B4-BE49-F238E27FC236}">
                <a16:creationId xmlns:a16="http://schemas.microsoft.com/office/drawing/2014/main" id="{CB8F91D8-679D-7234-C35A-C1DA9DF39625}"/>
              </a:ext>
            </a:extLst>
          </p:cNvPr>
          <p:cNvPicPr>
            <a:picLocks noChangeAspect="1"/>
          </p:cNvPicPr>
          <p:nvPr/>
        </p:nvPicPr>
        <p:blipFill>
          <a:blip r:embed="rId2"/>
          <a:stretch>
            <a:fillRect/>
          </a:stretch>
        </p:blipFill>
        <p:spPr>
          <a:xfrm>
            <a:off x="-2138787" y="-430169"/>
            <a:ext cx="20715195" cy="29310354"/>
          </a:xfrm>
          <a:prstGeom prst="rect">
            <a:avLst/>
          </a:prstGeom>
        </p:spPr>
      </p:pic>
      <p:pic>
        <p:nvPicPr>
          <p:cNvPr id="34" name="Immagine 33">
            <a:extLst>
              <a:ext uri="{FF2B5EF4-FFF2-40B4-BE49-F238E27FC236}">
                <a16:creationId xmlns:a16="http://schemas.microsoft.com/office/drawing/2014/main" id="{81341285-E19E-367C-FBFD-454F10137C6C}"/>
              </a:ext>
            </a:extLst>
          </p:cNvPr>
          <p:cNvPicPr>
            <a:picLocks noChangeAspect="1"/>
          </p:cNvPicPr>
          <p:nvPr/>
        </p:nvPicPr>
        <p:blipFill rotWithShape="1">
          <a:blip r:embed="rId3"/>
          <a:srcRect l="65145" t="6403" r="2294" b="69619"/>
          <a:stretch/>
        </p:blipFill>
        <p:spPr>
          <a:xfrm rot="5400000">
            <a:off x="5845569" y="12406784"/>
            <a:ext cx="29357648" cy="3668820"/>
          </a:xfrm>
          <a:prstGeom prst="rect">
            <a:avLst/>
          </a:prstGeom>
        </p:spPr>
      </p:pic>
      <p:sp>
        <p:nvSpPr>
          <p:cNvPr id="35" name="TextBox 16">
            <a:extLst>
              <a:ext uri="{FF2B5EF4-FFF2-40B4-BE49-F238E27FC236}">
                <a16:creationId xmlns:a16="http://schemas.microsoft.com/office/drawing/2014/main" id="{540F9CB0-DD0A-F5CF-1E67-8A80E8FFB8E2}"/>
              </a:ext>
            </a:extLst>
          </p:cNvPr>
          <p:cNvSpPr txBox="1"/>
          <p:nvPr/>
        </p:nvSpPr>
        <p:spPr>
          <a:xfrm>
            <a:off x="32361507" y="18963261"/>
            <a:ext cx="15837884" cy="3517196"/>
          </a:xfrm>
          <a:prstGeom prst="rect">
            <a:avLst/>
          </a:prstGeom>
        </p:spPr>
        <p:txBody>
          <a:bodyPr lIns="0" tIns="0" rIns="0" bIns="0" rtlCol="0" anchor="t"/>
          <a:lstStyle/>
          <a:p>
            <a:pPr algn="r">
              <a:lnSpc>
                <a:spcPts val="5520"/>
              </a:lnSpc>
            </a:pPr>
            <a:r>
              <a:rPr lang="en-US" sz="9921" b="1" i="1" dirty="0">
                <a:solidFill>
                  <a:srgbClr val="0070C0"/>
                </a:solidFill>
                <a:latin typeface="+mj-lt"/>
                <a:ea typeface="Avenir Bold Italics"/>
                <a:cs typeface="Avenir Bold Italics"/>
                <a:sym typeface="Avenir Bold Italics"/>
              </a:rPr>
              <a:t>U.O.C. di </a:t>
            </a:r>
            <a:r>
              <a:rPr lang="en-US" sz="9921" b="1" i="1" dirty="0" err="1">
                <a:solidFill>
                  <a:srgbClr val="0070C0"/>
                </a:solidFill>
                <a:latin typeface="+mj-lt"/>
                <a:ea typeface="Avenir Bold Italics"/>
                <a:cs typeface="Avenir Bold Italics"/>
                <a:sym typeface="Avenir Bold Italics"/>
              </a:rPr>
              <a:t>Chirurgia</a:t>
            </a:r>
            <a:r>
              <a:rPr lang="en-US" sz="9921" b="1" i="1" dirty="0">
                <a:solidFill>
                  <a:srgbClr val="0070C0"/>
                </a:solidFill>
                <a:latin typeface="+mj-lt"/>
                <a:ea typeface="Avenir Bold Italics"/>
                <a:cs typeface="Avenir Bold Italics"/>
                <a:sym typeface="Avenir Bold Italics"/>
              </a:rPr>
              <a:t> </a:t>
            </a:r>
            <a:r>
              <a:rPr lang="en-US" sz="9921" b="1" i="1" dirty="0" err="1">
                <a:solidFill>
                  <a:srgbClr val="0070C0"/>
                </a:solidFill>
                <a:latin typeface="+mj-lt"/>
                <a:ea typeface="Avenir Bold Italics"/>
                <a:cs typeface="Avenir Bold Italics"/>
                <a:sym typeface="Avenir Bold Italics"/>
              </a:rPr>
              <a:t>Generale</a:t>
            </a:r>
            <a:endParaRPr lang="en-US" sz="9921" b="1" i="1" dirty="0">
              <a:solidFill>
                <a:srgbClr val="0070C0"/>
              </a:solidFill>
              <a:latin typeface="+mj-lt"/>
              <a:ea typeface="Avenir Bold Italics"/>
              <a:cs typeface="Avenir Bold Italics"/>
              <a:sym typeface="Avenir Bold Italics"/>
            </a:endParaRPr>
          </a:p>
          <a:p>
            <a:pPr algn="r">
              <a:lnSpc>
                <a:spcPts val="5520"/>
              </a:lnSpc>
            </a:pPr>
            <a:endParaRPr lang="en-US" sz="9921" b="1" i="1" dirty="0">
              <a:solidFill>
                <a:srgbClr val="0070C0"/>
              </a:solidFill>
              <a:latin typeface="+mj-lt"/>
              <a:ea typeface="Avenir Bold Italics"/>
              <a:cs typeface="Avenir Bold Italics"/>
              <a:sym typeface="Avenir Bold Italics"/>
            </a:endParaRPr>
          </a:p>
          <a:p>
            <a:pPr algn="r">
              <a:lnSpc>
                <a:spcPts val="5520"/>
              </a:lnSpc>
            </a:pPr>
            <a:r>
              <a:rPr lang="en-US" sz="9921" b="1" i="1" dirty="0">
                <a:solidFill>
                  <a:srgbClr val="0070C0"/>
                </a:solidFill>
                <a:latin typeface="+mj-lt"/>
                <a:ea typeface="Avenir Bold Italics"/>
                <a:cs typeface="Avenir Bold Italics"/>
                <a:sym typeface="Avenir Bold Italics"/>
              </a:rPr>
              <a:t>P.O. Guzzardi</a:t>
            </a:r>
          </a:p>
          <a:p>
            <a:pPr algn="r">
              <a:lnSpc>
                <a:spcPts val="5520"/>
              </a:lnSpc>
            </a:pPr>
            <a:endParaRPr lang="en-US" sz="9921" b="1" i="1" dirty="0">
              <a:solidFill>
                <a:srgbClr val="0070C0"/>
              </a:solidFill>
              <a:latin typeface="+mj-lt"/>
              <a:ea typeface="Avenir Bold Italics"/>
              <a:cs typeface="Avenir Bold Italics"/>
              <a:sym typeface="Avenir Bold Italics"/>
            </a:endParaRPr>
          </a:p>
          <a:p>
            <a:pPr algn="r">
              <a:lnSpc>
                <a:spcPts val="5520"/>
              </a:lnSpc>
            </a:pPr>
            <a:r>
              <a:rPr lang="en-US" sz="9921" b="1" i="1" dirty="0">
                <a:solidFill>
                  <a:srgbClr val="0070C0"/>
                </a:solidFill>
                <a:latin typeface="+mj-lt"/>
                <a:ea typeface="Avenir Bold Italics"/>
                <a:cs typeface="Avenir Bold Italics"/>
                <a:sym typeface="Avenir Bold Italics"/>
              </a:rPr>
              <a:t>Vittoria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0CBD753E-FC74-8AC1-A42B-8D4DFFC4F26E}"/>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Descrizione ed obiettivi</a:t>
            </a:r>
          </a:p>
        </p:txBody>
      </p:sp>
      <p:sp>
        <p:nvSpPr>
          <p:cNvPr id="11" name="CasellaDiTesto 10">
            <a:extLst>
              <a:ext uri="{FF2B5EF4-FFF2-40B4-BE49-F238E27FC236}">
                <a16:creationId xmlns:a16="http://schemas.microsoft.com/office/drawing/2014/main" id="{12A6D05F-627C-557A-AF00-EE6658B1664E}"/>
              </a:ext>
            </a:extLst>
          </p:cNvPr>
          <p:cNvSpPr txBox="1"/>
          <p:nvPr/>
        </p:nvSpPr>
        <p:spPr>
          <a:xfrm>
            <a:off x="7826375" y="1005447"/>
            <a:ext cx="36539964" cy="2924519"/>
          </a:xfrm>
          <a:prstGeom prst="rect">
            <a:avLst/>
          </a:prstGeom>
          <a:noFill/>
        </p:spPr>
        <p:txBody>
          <a:bodyPr wrap="square" rtlCol="0">
            <a:spAutoFit/>
          </a:bodyPr>
          <a:lstStyle/>
          <a:p>
            <a:pPr algn="r">
              <a:lnSpc>
                <a:spcPts val="27135"/>
              </a:lnSpc>
            </a:pPr>
            <a:r>
              <a:rPr lang="en-US" sz="8000" b="1" spc="-626" dirty="0" err="1">
                <a:solidFill>
                  <a:srgbClr val="00255F"/>
                </a:solidFill>
                <a:latin typeface="Barlow Ultra-Bold"/>
                <a:ea typeface="Barlow Ultra-Bold"/>
                <a:cs typeface="Barlow Ultra-Bold"/>
                <a:sym typeface="Barlow Ultra-Bold"/>
              </a:rPr>
              <a:t>Perforazioni</a:t>
            </a:r>
            <a:r>
              <a:rPr lang="en-US" sz="8000" b="1" spc="-626" dirty="0">
                <a:solidFill>
                  <a:srgbClr val="00255F"/>
                </a:solidFill>
                <a:latin typeface="Barlow Ultra-Bold"/>
                <a:ea typeface="Barlow Ultra-Bold"/>
                <a:cs typeface="Barlow Ultra-Bold"/>
                <a:sym typeface="Barlow Ultra-Bold"/>
              </a:rPr>
              <a:t> gastro-</a:t>
            </a:r>
            <a:r>
              <a:rPr lang="en-US" sz="8000" b="1" spc="-626" dirty="0" err="1">
                <a:solidFill>
                  <a:srgbClr val="00255F"/>
                </a:solidFill>
                <a:latin typeface="Barlow Ultra-Bold"/>
                <a:ea typeface="Barlow Ultra-Bold"/>
                <a:cs typeface="Barlow Ultra-Bold"/>
                <a:sym typeface="Barlow Ultra-Bold"/>
              </a:rPr>
              <a:t>intestinali</a:t>
            </a:r>
            <a:r>
              <a:rPr lang="en-US" sz="8000" b="1" spc="-626" dirty="0">
                <a:solidFill>
                  <a:srgbClr val="00255F"/>
                </a:solidFill>
                <a:latin typeface="Barlow Ultra-Bold"/>
                <a:ea typeface="Barlow Ultra-Bold"/>
                <a:cs typeface="Barlow Ultra-Bold"/>
                <a:sym typeface="Barlow Ultra-Bold"/>
              </a:rPr>
              <a:t> </a:t>
            </a:r>
            <a:r>
              <a:rPr lang="en-US" sz="8000" b="1" spc="-626" dirty="0" err="1">
                <a:solidFill>
                  <a:srgbClr val="00255F"/>
                </a:solidFill>
                <a:latin typeface="Barlow Ultra-Bold"/>
                <a:ea typeface="Barlow Ultra-Bold"/>
                <a:cs typeface="Barlow Ultra-Bold"/>
                <a:sym typeface="Barlow Ultra-Bold"/>
              </a:rPr>
              <a:t>dopo</a:t>
            </a:r>
            <a:r>
              <a:rPr lang="en-US" sz="8000" b="1" spc="-626" dirty="0">
                <a:solidFill>
                  <a:srgbClr val="00255F"/>
                </a:solidFill>
                <a:latin typeface="Barlow Ultra-Bold"/>
                <a:ea typeface="Barlow Ultra-Bold"/>
                <a:cs typeface="Barlow Ultra-Bold"/>
                <a:sym typeface="Barlow Ultra-Bold"/>
              </a:rPr>
              <a:t> </a:t>
            </a:r>
            <a:r>
              <a:rPr lang="en-US" sz="8000" b="1" spc="-626" dirty="0" err="1">
                <a:solidFill>
                  <a:srgbClr val="00255F"/>
                </a:solidFill>
                <a:latin typeface="Barlow Ultra-Bold"/>
                <a:ea typeface="Barlow Ultra-Bold"/>
                <a:cs typeface="Barlow Ultra-Bold"/>
                <a:sym typeface="Barlow Ultra-Bold"/>
              </a:rPr>
              <a:t>chirurgia</a:t>
            </a:r>
            <a:r>
              <a:rPr lang="en-US" sz="8000" b="1" spc="-626" dirty="0">
                <a:solidFill>
                  <a:srgbClr val="00255F"/>
                </a:solidFill>
                <a:latin typeface="Barlow Ultra-Bold"/>
                <a:ea typeface="Barlow Ultra-Bold"/>
                <a:cs typeface="Barlow Ultra-Bold"/>
                <a:sym typeface="Barlow Ultra-Bold"/>
              </a:rPr>
              <a:t> </a:t>
            </a:r>
            <a:r>
              <a:rPr lang="en-US" sz="8000" b="1" spc="-626" dirty="0" err="1">
                <a:solidFill>
                  <a:srgbClr val="00255F"/>
                </a:solidFill>
                <a:latin typeface="Barlow Ultra-Bold"/>
                <a:ea typeface="Barlow Ultra-Bold"/>
                <a:cs typeface="Barlow Ultra-Bold"/>
                <a:sym typeface="Barlow Ultra-Bold"/>
              </a:rPr>
              <a:t>bariatrica</a:t>
            </a:r>
            <a:r>
              <a:rPr lang="en-US" sz="8000" b="1" spc="-626" dirty="0">
                <a:solidFill>
                  <a:srgbClr val="00255F"/>
                </a:solidFill>
                <a:latin typeface="Barlow Ultra-Bold"/>
                <a:ea typeface="Barlow Ultra-Bold"/>
                <a:cs typeface="Barlow Ultra-Bold"/>
                <a:sym typeface="Barlow Ultra-Bold"/>
              </a:rPr>
              <a:t>: </a:t>
            </a:r>
            <a:r>
              <a:rPr lang="en-US" sz="8000" b="1" spc="-626" dirty="0" err="1">
                <a:solidFill>
                  <a:srgbClr val="00255F"/>
                </a:solidFill>
                <a:latin typeface="Barlow Ultra-Bold"/>
                <a:ea typeface="Barlow Ultra-Bold"/>
                <a:cs typeface="Barlow Ultra-Bold"/>
                <a:sym typeface="Barlow Ultra-Bold"/>
              </a:rPr>
              <a:t>complicanza</a:t>
            </a:r>
            <a:r>
              <a:rPr lang="en-US" sz="8000" b="1" spc="-626" dirty="0">
                <a:solidFill>
                  <a:srgbClr val="00255F"/>
                </a:solidFill>
                <a:latin typeface="Barlow Ultra-Bold"/>
                <a:ea typeface="Barlow Ultra-Bold"/>
                <a:cs typeface="Barlow Ultra-Bold"/>
                <a:sym typeface="Barlow Ultra-Bold"/>
              </a:rPr>
              <a:t> correlate?</a:t>
            </a: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2" name="CasellaDiTesto 1">
            <a:extLst>
              <a:ext uri="{FF2B5EF4-FFF2-40B4-BE49-F238E27FC236}">
                <a16:creationId xmlns:a16="http://schemas.microsoft.com/office/drawing/2014/main" id="{F901514A-AEC5-4E33-9DCA-1DF6A34D8A6D}"/>
              </a:ext>
            </a:extLst>
          </p:cNvPr>
          <p:cNvSpPr txBox="1"/>
          <p:nvPr/>
        </p:nvSpPr>
        <p:spPr>
          <a:xfrm>
            <a:off x="1544293" y="8530195"/>
            <a:ext cx="43281600" cy="17668555"/>
          </a:xfrm>
          <a:prstGeom prst="rect">
            <a:avLst/>
          </a:prstGeom>
          <a:noFill/>
        </p:spPr>
        <p:txBody>
          <a:bodyPr wrap="square" rtlCol="0">
            <a:spAutoFit/>
          </a:bodyPr>
          <a:lstStyle/>
          <a:p>
            <a:r>
              <a:rPr lang="it-IT" b="1" dirty="0"/>
              <a:t>Introduzione: </a:t>
            </a:r>
            <a:r>
              <a:rPr lang="it-IT" dirty="0"/>
              <a:t>Le perforazioni gastro-intestinali nel paziente sottoposto a chirurgia </a:t>
            </a:r>
            <a:r>
              <a:rPr lang="it-IT" dirty="0" err="1"/>
              <a:t>bariatrica</a:t>
            </a:r>
            <a:r>
              <a:rPr lang="it-IT" dirty="0"/>
              <a:t> costituiscono un’emergenza rara ma gravata da elevata morbilità. Oltre agli eventi precoci (es. deiscenze/fistole), esistono perforazioni tardive, anche a distanza di anni, la cui diagnosi può essere complessa per l’anatomia alterata e per segni radiologici talora sfumati</a:t>
            </a:r>
            <a:r>
              <a:rPr lang="it-IT" b="1" dirty="0"/>
              <a:t>. </a:t>
            </a:r>
          </a:p>
          <a:p>
            <a:endParaRPr lang="it-IT" dirty="0"/>
          </a:p>
          <a:p>
            <a:r>
              <a:rPr lang="it-IT" b="1" dirty="0"/>
              <a:t>Scopo: </a:t>
            </a:r>
            <a:r>
              <a:rPr lang="it-IT" dirty="0"/>
              <a:t>Riassumere la letteratura sulle principali cause di perforazione gastro-intestinale dopo chirurgia </a:t>
            </a:r>
            <a:r>
              <a:rPr lang="it-IT" dirty="0" err="1"/>
              <a:t>bariatrica</a:t>
            </a:r>
            <a:r>
              <a:rPr lang="it-IT" dirty="0"/>
              <a:t> (procedure anastomotiche e restrittive) e richiamare i punti critici della valutazione in urgenza, includendo osservazioni della nostra pratica clinica su pazienti precedentemente operati in altri centri.</a:t>
            </a:r>
          </a:p>
          <a:p>
            <a:endParaRPr lang="it-IT" dirty="0"/>
          </a:p>
          <a:p>
            <a:r>
              <a:rPr lang="it-IT" b="1" dirty="0"/>
              <a:t>Risultati</a:t>
            </a:r>
            <a:r>
              <a:rPr lang="it-IT" dirty="0"/>
              <a:t>: Lo spettro eziologico comprende: ulcera marginale (</a:t>
            </a:r>
            <a:r>
              <a:rPr lang="it-IT" dirty="0" err="1"/>
              <a:t>marginal</a:t>
            </a:r>
            <a:r>
              <a:rPr lang="it-IT" dirty="0"/>
              <a:t> </a:t>
            </a:r>
            <a:r>
              <a:rPr lang="it-IT" dirty="0" err="1"/>
              <a:t>ulcer</a:t>
            </a:r>
            <a:r>
              <a:rPr lang="it-IT" dirty="0"/>
              <a:t>, MU) e ulcera marginale perforata (</a:t>
            </a:r>
            <a:r>
              <a:rPr lang="it-IT" dirty="0" err="1"/>
              <a:t>perforated</a:t>
            </a:r>
            <a:r>
              <a:rPr lang="it-IT" dirty="0"/>
              <a:t> </a:t>
            </a:r>
            <a:r>
              <a:rPr lang="it-IT" dirty="0" err="1"/>
              <a:t>marginal</a:t>
            </a:r>
            <a:r>
              <a:rPr lang="it-IT" dirty="0"/>
              <a:t> </a:t>
            </a:r>
            <a:r>
              <a:rPr lang="it-IT" dirty="0" err="1"/>
              <a:t>ulcer</a:t>
            </a:r>
            <a:r>
              <a:rPr lang="it-IT" dirty="0"/>
              <a:t>, PMU) in sede gastro-digiunale o lungo il digiuno prossimale: dopo RYGB (Roux-en-Y </a:t>
            </a:r>
            <a:r>
              <a:rPr lang="it-IT" dirty="0" err="1"/>
              <a:t>gastric</a:t>
            </a:r>
            <a:r>
              <a:rPr lang="it-IT" dirty="0"/>
              <a:t> bypass, RYGB), una coorte su 35.080 pazienti riporta PMU nello 0,83% con tempo mediano 937 giorni (≈2,6 anni); dopo OAGB ((one- </a:t>
            </a:r>
            <a:r>
              <a:rPr lang="it-IT" dirty="0" err="1"/>
              <a:t>anastomosis</a:t>
            </a:r>
            <a:r>
              <a:rPr lang="it-IT" dirty="0"/>
              <a:t> </a:t>
            </a:r>
            <a:r>
              <a:rPr lang="it-IT" dirty="0" err="1"/>
              <a:t>gastric</a:t>
            </a:r>
            <a:r>
              <a:rPr lang="it-IT" dirty="0"/>
              <a:t> bypass), la perforazione da MU è descritta come complicanza cronica con serie dedicate e fattori di rischio frequenti (es. fumo). Le ulcere e le perforazioni dei segmenti esclusi (stomaco residuo/duodeno dopo RYGB) sono rare ma potenzialmente letali anche per ritardo diagnostico in quanto la perforazione può non produrre pneumoperitoneo, richiedendo bassa soglia di esplorazione chirurgica in caso di sospetto clinico. Le perforazioni dell’anastomosi digiuno-digiunale sono eccezionali ma documentate anche tardivamente. Nelle SG (sleeve </a:t>
            </a:r>
            <a:r>
              <a:rPr lang="it-IT" dirty="0" err="1"/>
              <a:t>gastrectomy</a:t>
            </a:r>
            <a:r>
              <a:rPr lang="it-IT" dirty="0"/>
              <a:t>), la deiscenza della linea di sutura (</a:t>
            </a:r>
            <a:r>
              <a:rPr lang="it-IT" dirty="0" err="1"/>
              <a:t>staple</a:t>
            </a:r>
            <a:r>
              <a:rPr lang="it-IT" dirty="0"/>
              <a:t> line leak, SLL) rappresenta una complicanza severa. Eventi iatrogeni rari includono perforazione esofagea da </a:t>
            </a:r>
            <a:r>
              <a:rPr lang="it-IT" dirty="0" err="1"/>
              <a:t>bougie</a:t>
            </a:r>
            <a:r>
              <a:rPr lang="it-IT" dirty="0"/>
              <a:t>; dopo LAGB (</a:t>
            </a:r>
            <a:r>
              <a:rPr lang="it-IT" dirty="0" err="1"/>
              <a:t>laparoscopic</a:t>
            </a:r>
            <a:r>
              <a:rPr lang="it-IT" dirty="0"/>
              <a:t> </a:t>
            </a:r>
            <a:r>
              <a:rPr lang="it-IT" dirty="0" err="1"/>
              <a:t>adjustable</a:t>
            </a:r>
            <a:r>
              <a:rPr lang="it-IT" dirty="0"/>
              <a:t> </a:t>
            </a:r>
            <a:r>
              <a:rPr lang="it-IT" dirty="0" err="1"/>
              <a:t>gastric</a:t>
            </a:r>
            <a:r>
              <a:rPr lang="it-IT" dirty="0"/>
              <a:t> band) l’erosione o migrazione del band gastrico può causare perforazioni intestinali. Nella nostra esperienza in urgenza, parte dei casi riguarda pazienti già sottoposti a procedure </a:t>
            </a:r>
            <a:r>
              <a:rPr lang="it-IT" dirty="0" err="1"/>
              <a:t>bariatriche</a:t>
            </a:r>
            <a:r>
              <a:rPr lang="it-IT" dirty="0"/>
              <a:t> in altri centri (incluso bypass ad una anastomosi), sottolineando la necessità di algoritmi condivisi e rapido accesso a competenze </a:t>
            </a:r>
            <a:r>
              <a:rPr lang="it-IT" dirty="0" err="1"/>
              <a:t>bariatriche</a:t>
            </a:r>
            <a:r>
              <a:rPr lang="it-IT" dirty="0"/>
              <a:t>.</a:t>
            </a:r>
          </a:p>
          <a:p>
            <a:endParaRPr lang="it-IT" dirty="0"/>
          </a:p>
          <a:p>
            <a:r>
              <a:rPr lang="it-IT" b="1" dirty="0"/>
              <a:t>Conclusioni: </a:t>
            </a:r>
            <a:r>
              <a:rPr lang="it-IT" dirty="0"/>
              <a:t>Le perforazioni gastro-intestinali post-</a:t>
            </a:r>
            <a:r>
              <a:rPr lang="it-IT" dirty="0" err="1"/>
              <a:t>bariatriche</a:t>
            </a:r>
            <a:r>
              <a:rPr lang="it-IT" dirty="0"/>
              <a:t> costituiscono un insieme eterogeneo, con quota non trascurabile di eventi tardivi. La gestione richiede alta vigilanza clinica, </a:t>
            </a:r>
            <a:r>
              <a:rPr lang="it-IT" dirty="0" err="1"/>
              <a:t>imaging</a:t>
            </a:r>
            <a:r>
              <a:rPr lang="it-IT" dirty="0"/>
              <a:t> mirato e bassa soglia per trattamento chirurgico/endoscopico secondo scenario, in linea con raccomandazioni dedicate all’addome acuto dopo chirurgia </a:t>
            </a:r>
            <a:r>
              <a:rPr lang="it-IT" dirty="0" err="1"/>
              <a:t>bariatrica</a:t>
            </a:r>
            <a:r>
              <a:rPr lang="it-IT" dirty="0"/>
              <a:t>. </a:t>
            </a:r>
          </a:p>
          <a:p>
            <a:pPr marL="685800" indent="-685800">
              <a:buFont typeface="Arial" panose="020B0604020202020204" pitchFamily="34" charset="0"/>
              <a:buChar char="•"/>
            </a:pPr>
            <a:endParaRPr lang="it-IT" dirty="0"/>
          </a:p>
          <a:p>
            <a:endParaRPr lang="it-IT" dirty="0"/>
          </a:p>
          <a:p>
            <a:endParaRPr lang="it-IT" dirty="0"/>
          </a:p>
        </p:txBody>
      </p:sp>
    </p:spTree>
    <p:extLst>
      <p:ext uri="{BB962C8B-B14F-4D97-AF65-F5344CB8AC3E}">
        <p14:creationId xmlns:p14="http://schemas.microsoft.com/office/powerpoint/2010/main" val="2160049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E44116B4-44D0-4343-A31C-A9A4988F1E22}"/>
              </a:ext>
            </a:extLst>
          </p:cNvPr>
          <p:cNvSpPr txBox="1"/>
          <p:nvPr/>
        </p:nvSpPr>
        <p:spPr>
          <a:xfrm>
            <a:off x="1577975" y="1723231"/>
            <a:ext cx="12801600" cy="2333844"/>
          </a:xfrm>
          <a:prstGeom prst="rect">
            <a:avLst/>
          </a:prstGeom>
          <a:noFill/>
        </p:spPr>
        <p:txBody>
          <a:bodyPr wrap="square" rtlCol="0">
            <a:spAutoFit/>
          </a:bodyPr>
          <a:lstStyle/>
          <a:p>
            <a:r>
              <a:rPr lang="en-US" sz="9600" b="1" spc="-626" dirty="0" err="1">
                <a:solidFill>
                  <a:srgbClr val="00255F"/>
                </a:solidFill>
                <a:latin typeface="Barlow Ultra-Bold"/>
                <a:ea typeface="Barlow Ultra-Bold"/>
                <a:cs typeface="Barlow Ultra-Bold"/>
                <a:sym typeface="Barlow Ultra-Bold"/>
              </a:rPr>
              <a:t>Bibliografia</a:t>
            </a:r>
            <a:endParaRPr lang="it-IT" dirty="0"/>
          </a:p>
          <a:p>
            <a:endParaRPr lang="it-IT" dirty="0"/>
          </a:p>
        </p:txBody>
      </p:sp>
      <p:sp>
        <p:nvSpPr>
          <p:cNvPr id="4" name="CasellaDiTesto 3">
            <a:extLst>
              <a:ext uri="{FF2B5EF4-FFF2-40B4-BE49-F238E27FC236}">
                <a16:creationId xmlns:a16="http://schemas.microsoft.com/office/drawing/2014/main" id="{A701BCC3-B2F9-4714-BB54-56BBC53B0431}"/>
              </a:ext>
            </a:extLst>
          </p:cNvPr>
          <p:cNvSpPr txBox="1"/>
          <p:nvPr/>
        </p:nvSpPr>
        <p:spPr>
          <a:xfrm>
            <a:off x="1577975" y="4065806"/>
            <a:ext cx="43205400" cy="20774918"/>
          </a:xfrm>
          <a:prstGeom prst="rect">
            <a:avLst/>
          </a:prstGeom>
          <a:noFill/>
        </p:spPr>
        <p:txBody>
          <a:bodyPr wrap="square" rtlCol="0">
            <a:spAutoFit/>
          </a:bodyPr>
          <a:lstStyle/>
          <a:p>
            <a:pPr marL="685800" lvl="0" indent="-685800">
              <a:buFont typeface="Arial" panose="020B0604020202020204" pitchFamily="34" charset="0"/>
              <a:buChar char="•"/>
            </a:pPr>
            <a:r>
              <a:rPr lang="en-US" sz="4800" dirty="0"/>
              <a:t>Altieri MS, Pryor A, Yang J, Yin D, </a:t>
            </a:r>
            <a:r>
              <a:rPr lang="en-US" sz="4800" dirty="0" err="1"/>
              <a:t>Docimo</a:t>
            </a:r>
            <a:r>
              <a:rPr lang="en-US" sz="4800" dirty="0"/>
              <a:t> S, Bates A, </a:t>
            </a:r>
            <a:r>
              <a:rPr lang="en-US" sz="4800" dirty="0" err="1"/>
              <a:t>Talamini</a:t>
            </a:r>
            <a:r>
              <a:rPr lang="en-US" sz="4800" dirty="0"/>
              <a:t> M, </a:t>
            </a:r>
            <a:r>
              <a:rPr lang="en-US" sz="4800" dirty="0" err="1"/>
              <a:t>Spaniolas</a:t>
            </a:r>
            <a:r>
              <a:rPr lang="en-US" sz="4800" dirty="0"/>
              <a:t> K. The natural history of perforated marginal ulcers after gastric bypass surgery. </a:t>
            </a:r>
            <a:r>
              <a:rPr lang="en-US" sz="4800" i="1" dirty="0"/>
              <a:t>Surg </a:t>
            </a:r>
            <a:r>
              <a:rPr lang="en-US" sz="4800" i="1" dirty="0" err="1"/>
              <a:t>Endosc</a:t>
            </a:r>
            <a:r>
              <a:rPr lang="en-US" sz="4800" i="1" dirty="0"/>
              <a:t>.</a:t>
            </a:r>
            <a:r>
              <a:rPr lang="en-US" sz="4800" dirty="0"/>
              <a:t> 2018;32(3):1215-1222. doi:10.1007/s00464-017-5794-4. </a:t>
            </a:r>
            <a:endParaRPr lang="it-IT" sz="4800" dirty="0"/>
          </a:p>
          <a:p>
            <a:pPr marL="685800" lvl="0" indent="-685800">
              <a:buFont typeface="Arial" panose="020B0604020202020204" pitchFamily="34" charset="0"/>
              <a:buChar char="•"/>
            </a:pPr>
            <a:r>
              <a:rPr lang="en-US" sz="4800" dirty="0" err="1"/>
              <a:t>Martinino</a:t>
            </a:r>
            <a:r>
              <a:rPr lang="en-US" sz="4800" dirty="0"/>
              <a:t> A, Bhandari M, </a:t>
            </a:r>
            <a:r>
              <a:rPr lang="en-US" sz="4800" dirty="0" err="1"/>
              <a:t>Abouelazayem</a:t>
            </a:r>
            <a:r>
              <a:rPr lang="en-US" sz="4800" dirty="0"/>
              <a:t> M, </a:t>
            </a:r>
            <a:r>
              <a:rPr lang="en-US" sz="4800" dirty="0" err="1"/>
              <a:t>Abdellatif</a:t>
            </a:r>
            <a:r>
              <a:rPr lang="en-US" sz="4800" dirty="0"/>
              <a:t> A, Koshy RM, </a:t>
            </a:r>
            <a:r>
              <a:rPr lang="en-US" sz="4800" dirty="0" err="1"/>
              <a:t>Mahawar</a:t>
            </a:r>
            <a:r>
              <a:rPr lang="en-US" sz="4800" dirty="0"/>
              <a:t> K. Perforated marginal ulcer after gastric bypass for obesity: a systematic review. </a:t>
            </a:r>
            <a:r>
              <a:rPr lang="en-US" sz="4800" i="1" dirty="0"/>
              <a:t>Surg </a:t>
            </a:r>
            <a:r>
              <a:rPr lang="en-US" sz="4800" i="1" dirty="0" err="1"/>
              <a:t>Obes</a:t>
            </a:r>
            <a:r>
              <a:rPr lang="en-US" sz="4800" i="1" dirty="0"/>
              <a:t> </a:t>
            </a:r>
            <a:r>
              <a:rPr lang="en-US" sz="4800" i="1" dirty="0" err="1"/>
              <a:t>Relat</a:t>
            </a:r>
            <a:r>
              <a:rPr lang="en-US" sz="4800" i="1" dirty="0"/>
              <a:t> Dis.</a:t>
            </a:r>
            <a:r>
              <a:rPr lang="en-US" sz="4800" dirty="0"/>
              <a:t> 2022;18(9):1168-1175. doi:10.1016/j.soard.2022.05.024. </a:t>
            </a:r>
            <a:endParaRPr lang="it-IT" sz="4800" dirty="0"/>
          </a:p>
          <a:p>
            <a:pPr marL="685800" lvl="0" indent="-685800">
              <a:buFont typeface="Arial" panose="020B0604020202020204" pitchFamily="34" charset="0"/>
              <a:buChar char="•"/>
            </a:pPr>
            <a:r>
              <a:rPr lang="en-US" sz="4800" dirty="0" err="1"/>
              <a:t>Salame</a:t>
            </a:r>
            <a:r>
              <a:rPr lang="en-US" sz="4800" dirty="0"/>
              <a:t> M, </a:t>
            </a:r>
            <a:r>
              <a:rPr lang="en-US" sz="4800" dirty="0" err="1"/>
              <a:t>Chaar</a:t>
            </a:r>
            <a:r>
              <a:rPr lang="en-US" sz="4800" dirty="0"/>
              <a:t> M, </a:t>
            </a:r>
            <a:r>
              <a:rPr lang="en-US" sz="4800" dirty="0" err="1"/>
              <a:t>Shebrain</a:t>
            </a:r>
            <a:r>
              <a:rPr lang="en-US" sz="4800" dirty="0"/>
              <a:t> S, Abdalla R, Ghanem O, Bhatt A. Marginal Ulcers after Roux-en-Y Gastric Bypass. </a:t>
            </a:r>
            <a:r>
              <a:rPr lang="en-US" sz="4800" i="1" dirty="0"/>
              <a:t>J Clin Med.</a:t>
            </a:r>
            <a:r>
              <a:rPr lang="en-US" sz="4800" dirty="0"/>
              <a:t> 2023;12(13):4336. doi:10.3390/jcm12134336. </a:t>
            </a:r>
            <a:endParaRPr lang="it-IT" sz="4800" dirty="0"/>
          </a:p>
          <a:p>
            <a:pPr marL="685800" lvl="0" indent="-685800">
              <a:buFont typeface="Arial" panose="020B0604020202020204" pitchFamily="34" charset="0"/>
              <a:buChar char="•"/>
            </a:pPr>
            <a:r>
              <a:rPr lang="nl-NL" sz="4800" dirty="0"/>
              <a:t>Coblijn UK, Goucham AB, Lagarde SM, Kuiken SD, van Wagensveld BA. </a:t>
            </a:r>
            <a:r>
              <a:rPr lang="en-US" sz="4800" dirty="0"/>
              <a:t>Development of ulcer disease after Roux-en-Y gastric bypass, incidence, risk factors, and patient presentation: a systematic review. </a:t>
            </a:r>
            <a:r>
              <a:rPr lang="en-US" sz="4800" i="1" dirty="0" err="1"/>
              <a:t>Obes</a:t>
            </a:r>
            <a:r>
              <a:rPr lang="en-US" sz="4800" i="1" dirty="0"/>
              <a:t> Surg.</a:t>
            </a:r>
            <a:r>
              <a:rPr lang="en-US" sz="4800" dirty="0"/>
              <a:t> 2014;24(2):299-309. doi:10.1007/s11695-013-1118-5. </a:t>
            </a:r>
          </a:p>
          <a:p>
            <a:pPr marL="685800" lvl="0" indent="-685800">
              <a:buFont typeface="Arial" panose="020B0604020202020204" pitchFamily="34" charset="0"/>
              <a:buChar char="•"/>
            </a:pPr>
            <a:r>
              <a:rPr lang="en-US" sz="4800" dirty="0" err="1"/>
              <a:t>Aviran</a:t>
            </a:r>
            <a:r>
              <a:rPr lang="en-US" sz="4800" dirty="0"/>
              <a:t> E, </a:t>
            </a:r>
            <a:r>
              <a:rPr lang="en-US" sz="4800" dirty="0" err="1"/>
              <a:t>Rayman</a:t>
            </a:r>
            <a:r>
              <a:rPr lang="en-US" sz="4800" dirty="0"/>
              <a:t> S, Ben Yehuda A, </a:t>
            </a:r>
            <a:r>
              <a:rPr lang="en-US" sz="4800" dirty="0" err="1"/>
              <a:t>Goitein</a:t>
            </a:r>
            <a:r>
              <a:rPr lang="en-US" sz="4800" dirty="0"/>
              <a:t> D. Marginal ulcer causing delayed anastomotic perforation following one anastomosis gastric bypass (OAGB). </a:t>
            </a:r>
            <a:r>
              <a:rPr lang="en-US" sz="4800" i="1" dirty="0"/>
              <a:t>Surg </a:t>
            </a:r>
            <a:r>
              <a:rPr lang="en-US" sz="4800" i="1" dirty="0" err="1"/>
              <a:t>Obes</a:t>
            </a:r>
            <a:r>
              <a:rPr lang="en-US" sz="4800" i="1" dirty="0"/>
              <a:t> </a:t>
            </a:r>
            <a:r>
              <a:rPr lang="en-US" sz="4800" i="1" dirty="0" err="1"/>
              <a:t>Relat</a:t>
            </a:r>
            <a:r>
              <a:rPr lang="en-US" sz="4800" i="1" dirty="0"/>
              <a:t> Dis.</a:t>
            </a:r>
            <a:r>
              <a:rPr lang="en-US" sz="4800" dirty="0"/>
              <a:t> 2021;17(2):379-383. doi:10.1016/j.soard.2020.09.022. </a:t>
            </a:r>
            <a:endParaRPr lang="it-IT" sz="4800" dirty="0"/>
          </a:p>
          <a:p>
            <a:pPr marL="685800" lvl="0" indent="-685800">
              <a:buFont typeface="Arial" panose="020B0604020202020204" pitchFamily="34" charset="0"/>
              <a:buChar char="•"/>
            </a:pPr>
            <a:r>
              <a:rPr lang="en-US" sz="4800" dirty="0"/>
              <a:t>Abu-</a:t>
            </a:r>
            <a:r>
              <a:rPr lang="en-US" sz="4800" dirty="0" err="1"/>
              <a:t>Abeid</a:t>
            </a:r>
            <a:r>
              <a:rPr lang="en-US" sz="4800" dirty="0"/>
              <a:t> A, </a:t>
            </a:r>
            <a:r>
              <a:rPr lang="en-US" sz="4800" dirty="0" err="1"/>
              <a:t>Litmanovich</a:t>
            </a:r>
            <a:r>
              <a:rPr lang="en-US" sz="4800" dirty="0"/>
              <a:t> A, Yuval JB, Tome J, </a:t>
            </a:r>
            <a:r>
              <a:rPr lang="en-US" sz="4800" dirty="0" err="1"/>
              <a:t>Keidar</a:t>
            </a:r>
            <a:r>
              <a:rPr lang="en-US" sz="4800" dirty="0"/>
              <a:t> A, </a:t>
            </a:r>
            <a:r>
              <a:rPr lang="en-US" sz="4800" dirty="0" err="1"/>
              <a:t>Eldar</a:t>
            </a:r>
            <a:r>
              <a:rPr lang="en-US" sz="4800" dirty="0"/>
              <a:t> SM. Marginal Ulcer Perforation after One Anastomosis Gastric Bypass: Surgical Treatment and Two-Year Outcomes. </a:t>
            </a:r>
            <a:r>
              <a:rPr lang="en-US" sz="4800" i="1" dirty="0"/>
              <a:t>J Clin Med.</a:t>
            </a:r>
            <a:r>
              <a:rPr lang="en-US" sz="4800" dirty="0"/>
              <a:t> 2024;13(11):3075. doi:10.3390/jcm13113075. </a:t>
            </a:r>
          </a:p>
          <a:p>
            <a:pPr marL="685800" lvl="0" indent="-685800">
              <a:buFont typeface="Arial" panose="020B0604020202020204" pitchFamily="34" charset="0"/>
              <a:buChar char="•"/>
            </a:pPr>
            <a:r>
              <a:rPr lang="en-US" sz="4800" dirty="0"/>
              <a:t>Lee S, </a:t>
            </a:r>
            <a:r>
              <a:rPr lang="en-US" sz="4800" dirty="0" err="1"/>
              <a:t>Supparamaniam</a:t>
            </a:r>
            <a:r>
              <a:rPr lang="en-US" sz="4800" dirty="0"/>
              <a:t> S, Varghese C, </a:t>
            </a:r>
            <a:r>
              <a:rPr lang="en-US" sz="4800" dirty="0" err="1"/>
              <a:t>Mahawar</a:t>
            </a:r>
            <a:r>
              <a:rPr lang="en-US" sz="4800" dirty="0"/>
              <a:t> K. Marginal Ulcers Following One-Anastomosis Gastric Bypass: a Systematic Review and Meta-analysis. </a:t>
            </a:r>
            <a:r>
              <a:rPr lang="en-US" sz="4800" i="1" dirty="0" err="1"/>
              <a:t>Obes</a:t>
            </a:r>
            <a:r>
              <a:rPr lang="en-US" sz="4800" i="1" dirty="0"/>
              <a:t> Surg.</a:t>
            </a:r>
            <a:r>
              <a:rPr lang="en-US" sz="4800" dirty="0"/>
              <a:t> 2023;33(9):2884-2897. doi:10.1007/s11695-023-06762-5.</a:t>
            </a:r>
            <a:endParaRPr lang="it-IT" sz="4800" dirty="0"/>
          </a:p>
          <a:p>
            <a:pPr marL="685800" lvl="0" indent="-685800">
              <a:buFont typeface="Arial" panose="020B0604020202020204" pitchFamily="34" charset="0"/>
              <a:buChar char="•"/>
            </a:pPr>
            <a:r>
              <a:rPr lang="it-IT" sz="4800" dirty="0" err="1"/>
              <a:t>Gondal</a:t>
            </a:r>
            <a:r>
              <a:rPr lang="it-IT" sz="4800" dirty="0"/>
              <a:t> ZI, </a:t>
            </a:r>
            <a:r>
              <a:rPr lang="it-IT" sz="4800" dirty="0" err="1"/>
              <a:t>Gunay</a:t>
            </a:r>
            <a:r>
              <a:rPr lang="it-IT" sz="4800" dirty="0"/>
              <a:t> Y, </a:t>
            </a:r>
            <a:r>
              <a:rPr lang="it-IT" sz="4800" dirty="0" err="1"/>
              <a:t>Chaudhary</a:t>
            </a:r>
            <a:r>
              <a:rPr lang="it-IT" sz="4800" dirty="0"/>
              <a:t> A, Al-</a:t>
            </a:r>
            <a:r>
              <a:rPr lang="it-IT" sz="4800" dirty="0" err="1"/>
              <a:t>Qaimari</a:t>
            </a:r>
            <a:r>
              <a:rPr lang="it-IT" sz="4800" dirty="0"/>
              <a:t> D, Al-</a:t>
            </a:r>
            <a:r>
              <a:rPr lang="it-IT" sz="4800" dirty="0" err="1"/>
              <a:t>Qaimari</a:t>
            </a:r>
            <a:r>
              <a:rPr lang="it-IT" sz="4800" dirty="0"/>
              <a:t> S, Hamada RT. </a:t>
            </a:r>
            <a:r>
              <a:rPr lang="en-US" sz="4800" dirty="0"/>
              <a:t>Late Presentation of a Perforated Marginal Ulcer Three Years After Mini Gastric Bypass: A Rare Entity. </a:t>
            </a:r>
            <a:r>
              <a:rPr lang="en-US" sz="4800" i="1" dirty="0" err="1"/>
              <a:t>Cureus</a:t>
            </a:r>
            <a:r>
              <a:rPr lang="en-US" sz="4800" i="1" dirty="0"/>
              <a:t>.</a:t>
            </a:r>
            <a:r>
              <a:rPr lang="en-US" sz="4800" dirty="0"/>
              <a:t> 2025;17(10):e94541. doi:10.7759/cureus.94541.</a:t>
            </a:r>
            <a:endParaRPr lang="it-IT" sz="4800" dirty="0"/>
          </a:p>
          <a:p>
            <a:pPr marL="685800" lvl="0" indent="-685800">
              <a:buFont typeface="Arial" panose="020B0604020202020204" pitchFamily="34" charset="0"/>
              <a:buChar char="•"/>
            </a:pPr>
            <a:r>
              <a:rPr lang="en-US" sz="4800" dirty="0"/>
              <a:t>Fairweather LD, Pham TD. Non-marginal jejunal ulcer perforation following Roux-en-Y gastric bypass. </a:t>
            </a:r>
            <a:r>
              <a:rPr lang="en-US" sz="4800" i="1" dirty="0"/>
              <a:t>J Surg Case Rep.</a:t>
            </a:r>
            <a:r>
              <a:rPr lang="en-US" sz="4800" dirty="0"/>
              <a:t> 2022;2022(3):rjac112. doi:10.1093/</a:t>
            </a:r>
            <a:r>
              <a:rPr lang="en-US" sz="4800" dirty="0" err="1"/>
              <a:t>jscr</a:t>
            </a:r>
            <a:r>
              <a:rPr lang="en-US" sz="4800" dirty="0"/>
              <a:t>/rjac112. </a:t>
            </a:r>
            <a:r>
              <a:rPr lang="fr-FR" sz="4800" dirty="0" err="1"/>
              <a:t>Goitein</a:t>
            </a:r>
            <a:r>
              <a:rPr lang="fr-FR" sz="4800" dirty="0"/>
              <a:t> D, </a:t>
            </a:r>
            <a:r>
              <a:rPr lang="fr-FR" sz="4800" dirty="0" err="1"/>
              <a:t>Papasavas</a:t>
            </a:r>
            <a:r>
              <a:rPr lang="fr-FR" sz="4800" dirty="0"/>
              <a:t> PK, Gagné DJ, </a:t>
            </a:r>
            <a:r>
              <a:rPr lang="fr-FR" sz="4800" dirty="0" err="1"/>
              <a:t>Caushaj</a:t>
            </a:r>
            <a:r>
              <a:rPr lang="fr-FR" sz="4800" dirty="0"/>
              <a:t> PF. </a:t>
            </a:r>
            <a:r>
              <a:rPr lang="en-US" sz="4800" dirty="0"/>
              <a:t>Late perforation of the </a:t>
            </a:r>
            <a:r>
              <a:rPr lang="en-US" sz="4800" dirty="0" err="1"/>
              <a:t>jejuno</a:t>
            </a:r>
            <a:r>
              <a:rPr lang="en-US" sz="4800" dirty="0"/>
              <a:t>-jejunal anastomosis after laparoscopic Roux-en-Y gastric bypass. </a:t>
            </a:r>
            <a:r>
              <a:rPr lang="en-US" sz="4800" i="1" dirty="0" err="1"/>
              <a:t>Obes</a:t>
            </a:r>
            <a:r>
              <a:rPr lang="en-US" sz="4800" i="1" dirty="0"/>
              <a:t> Surg.</a:t>
            </a:r>
            <a:r>
              <a:rPr lang="en-US" sz="4800" dirty="0"/>
              <a:t> 2005;15(6):880-882. doi:10.1381/0960892054222821.</a:t>
            </a:r>
            <a:endParaRPr lang="it-IT" sz="4800" dirty="0"/>
          </a:p>
          <a:p>
            <a:pPr marL="685800" lvl="0" indent="-685800">
              <a:buFont typeface="Arial" panose="020B0604020202020204" pitchFamily="34" charset="0"/>
              <a:buChar char="•"/>
            </a:pPr>
            <a:r>
              <a:rPr lang="en-US" sz="4800" dirty="0" err="1"/>
              <a:t>Elhardello</a:t>
            </a:r>
            <a:r>
              <a:rPr lang="en-US" sz="4800" dirty="0"/>
              <a:t> OA, </a:t>
            </a:r>
            <a:r>
              <a:rPr lang="en-US" sz="4800" dirty="0" err="1"/>
              <a:t>Athamnah</a:t>
            </a:r>
            <a:r>
              <a:rPr lang="en-US" sz="4800" dirty="0"/>
              <a:t> MN, </a:t>
            </a:r>
            <a:r>
              <a:rPr lang="en-US" sz="4800" dirty="0" err="1"/>
              <a:t>ElSeify</a:t>
            </a:r>
            <a:r>
              <a:rPr lang="en-US" sz="4800" dirty="0"/>
              <a:t> GH. Perforated Ischemic Ulcer at the </a:t>
            </a:r>
            <a:r>
              <a:rPr lang="en-US" sz="4800" dirty="0" err="1"/>
              <a:t>Jejuno</a:t>
            </a:r>
            <a:r>
              <a:rPr lang="en-US" sz="4800" dirty="0"/>
              <a:t>-Jejunal Anastomosis 9 Years Post-laparoscopic Roux-en-Y Gastric Bypass—a Case Report. </a:t>
            </a:r>
            <a:r>
              <a:rPr lang="en-US" sz="4800" i="1" dirty="0" err="1"/>
              <a:t>Obes</a:t>
            </a:r>
            <a:r>
              <a:rPr lang="en-US" sz="4800" i="1" dirty="0"/>
              <a:t> Surg.</a:t>
            </a:r>
            <a:r>
              <a:rPr lang="en-US" sz="4800" dirty="0"/>
              <a:t> 2024;34(3):1045-1048. doi:10.1007/s11695-024-07088-6. </a:t>
            </a:r>
            <a:endParaRPr lang="it-IT" sz="4800" dirty="0"/>
          </a:p>
          <a:p>
            <a:pPr marL="685800" lvl="0" indent="-685800">
              <a:buFont typeface="Arial" panose="020B0604020202020204" pitchFamily="34" charset="0"/>
              <a:buChar char="•"/>
            </a:pPr>
            <a:r>
              <a:rPr lang="en-US" sz="4800" dirty="0" err="1"/>
              <a:t>Kassir</a:t>
            </a:r>
            <a:r>
              <a:rPr lang="en-US" sz="4800" dirty="0"/>
              <a:t> R, </a:t>
            </a:r>
            <a:r>
              <a:rPr lang="en-US" sz="4800" dirty="0" err="1"/>
              <a:t>Gugenheim</a:t>
            </a:r>
            <a:r>
              <a:rPr lang="en-US" sz="4800" dirty="0"/>
              <a:t> J, Amor IB, Debs T, </a:t>
            </a:r>
            <a:r>
              <a:rPr lang="en-US" sz="4800" dirty="0" err="1"/>
              <a:t>Tiffet</a:t>
            </a:r>
            <a:r>
              <a:rPr lang="en-US" sz="4800" dirty="0"/>
              <a:t> O. What Causes Late Perforation of the </a:t>
            </a:r>
            <a:r>
              <a:rPr lang="en-US" sz="4800" dirty="0" err="1"/>
              <a:t>Jejuno</a:t>
            </a:r>
            <a:r>
              <a:rPr lang="en-US" sz="4800" dirty="0"/>
              <a:t>-jejunal Anastomosis After Roux-en-Y Gastric Bypass Surgery? </a:t>
            </a:r>
            <a:r>
              <a:rPr lang="en-US" sz="4800" i="1" dirty="0" err="1"/>
              <a:t>Obes</a:t>
            </a:r>
            <a:r>
              <a:rPr lang="en-US" sz="4800" i="1" dirty="0"/>
              <a:t> Surg.</a:t>
            </a:r>
            <a:r>
              <a:rPr lang="en-US" sz="4800" dirty="0"/>
              <a:t> 2016;26(7):1586-1587. doi:10.1007/s11695-016-2171-7. </a:t>
            </a:r>
            <a:endParaRPr lang="it-IT" sz="4800" dirty="0"/>
          </a:p>
          <a:p>
            <a:pPr marL="685800" lvl="0" indent="-685800">
              <a:buFont typeface="Arial" panose="020B0604020202020204" pitchFamily="34" charset="0"/>
              <a:buChar char="•"/>
            </a:pPr>
            <a:r>
              <a:rPr lang="en-US" sz="4800" dirty="0" err="1"/>
              <a:t>Goitein</a:t>
            </a:r>
            <a:r>
              <a:rPr lang="en-US" sz="4800" dirty="0"/>
              <a:t> D. Reply to: What Causes Late Perforation of the </a:t>
            </a:r>
            <a:r>
              <a:rPr lang="en-US" sz="4800" dirty="0" err="1"/>
              <a:t>Jejuno</a:t>
            </a:r>
            <a:r>
              <a:rPr lang="en-US" sz="4800" dirty="0"/>
              <a:t>-jejunal Anastomosis After Roux-en-Y Gastric Bypass Surgery? </a:t>
            </a:r>
            <a:r>
              <a:rPr lang="en-US" sz="4800" i="1" dirty="0" err="1"/>
              <a:t>Obes</a:t>
            </a:r>
            <a:r>
              <a:rPr lang="en-US" sz="4800" i="1" dirty="0"/>
              <a:t> Surg.</a:t>
            </a:r>
            <a:r>
              <a:rPr lang="en-US" sz="4800" dirty="0"/>
              <a:t> 2015;25(12):2423. doi:10.1007/s11695-015-1850-0.</a:t>
            </a:r>
            <a:endParaRPr lang="it-IT" sz="4800" dirty="0"/>
          </a:p>
          <a:p>
            <a:pPr marL="685800" lvl="0" indent="-685800">
              <a:buFont typeface="Arial" panose="020B0604020202020204" pitchFamily="34" charset="0"/>
              <a:buChar char="•"/>
            </a:pPr>
            <a:r>
              <a:rPr lang="en-US" sz="4800" dirty="0" err="1"/>
              <a:t>Vosburg</a:t>
            </a:r>
            <a:r>
              <a:rPr lang="en-US" sz="4800" dirty="0"/>
              <a:t> RW, et al. ASMBS literature review on the treatment of marginal ulcers after metabolic and bariatric surgery. American Society for Metabolic and Bariatric Surgery (ASMBS); 2024 (</a:t>
            </a:r>
            <a:r>
              <a:rPr lang="en-US" sz="4800" dirty="0" err="1"/>
              <a:t>documento</a:t>
            </a:r>
            <a:r>
              <a:rPr lang="en-US" sz="4800" dirty="0"/>
              <a:t> PDF). </a:t>
            </a:r>
            <a:endParaRPr lang="it-IT" sz="4800" dirty="0"/>
          </a:p>
          <a:p>
            <a:pPr marL="685800" lvl="0" indent="-685800">
              <a:buFont typeface="Arial" panose="020B0604020202020204" pitchFamily="34" charset="0"/>
              <a:buChar char="•"/>
            </a:pPr>
            <a:r>
              <a:rPr lang="fr-FR" sz="4800" dirty="0" err="1"/>
              <a:t>Tiesenga</a:t>
            </a:r>
            <a:r>
              <a:rPr lang="fr-FR" sz="4800" dirty="0"/>
              <a:t> F, et al. </a:t>
            </a:r>
            <a:r>
              <a:rPr lang="fr-FR" sz="4800" dirty="0" err="1"/>
              <a:t>Perforated</a:t>
            </a:r>
            <a:r>
              <a:rPr lang="fr-FR" sz="4800" dirty="0"/>
              <a:t> Marginal </a:t>
            </a:r>
            <a:r>
              <a:rPr lang="fr-FR" sz="4800" dirty="0" err="1"/>
              <a:t>Ulcer</a:t>
            </a:r>
            <a:r>
              <a:rPr lang="fr-FR" sz="4800" dirty="0"/>
              <a:t>. </a:t>
            </a:r>
            <a:r>
              <a:rPr lang="fr-FR" sz="4800" i="1" dirty="0" err="1"/>
              <a:t>Cureus</a:t>
            </a:r>
            <a:r>
              <a:rPr lang="fr-FR" sz="4800" i="1" dirty="0"/>
              <a:t>.</a:t>
            </a:r>
            <a:r>
              <a:rPr lang="fr-FR" sz="4800" dirty="0"/>
              <a:t> 2023. doi:10.7759/cureus.38127. </a:t>
            </a:r>
            <a:endParaRPr lang="it-IT" sz="4800" dirty="0"/>
          </a:p>
        </p:txBody>
      </p:sp>
    </p:spTree>
    <p:extLst>
      <p:ext uri="{BB962C8B-B14F-4D97-AF65-F5344CB8AC3E}">
        <p14:creationId xmlns:p14="http://schemas.microsoft.com/office/powerpoint/2010/main" val="881792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54209" y="780046"/>
            <a:ext cx="46856204" cy="8138299"/>
          </a:xfrm>
          <a:prstGeom prst="rect">
            <a:avLst/>
          </a:prstGeom>
        </p:spPr>
      </p:pic>
      <p:pic>
        <p:nvPicPr>
          <p:cNvPr id="5" name="Immagine 4"/>
          <p:cNvPicPr>
            <a:picLocks noChangeAspect="1"/>
          </p:cNvPicPr>
          <p:nvPr/>
        </p:nvPicPr>
        <p:blipFill>
          <a:blip r:embed="rId3"/>
          <a:stretch>
            <a:fillRect/>
          </a:stretch>
        </p:blipFill>
        <p:spPr>
          <a:xfrm>
            <a:off x="859572" y="9267424"/>
            <a:ext cx="48089952" cy="9152604"/>
          </a:xfrm>
          <a:prstGeom prst="rect">
            <a:avLst/>
          </a:prstGeom>
        </p:spPr>
      </p:pic>
      <p:pic>
        <p:nvPicPr>
          <p:cNvPr id="6" name="Immagine 5"/>
          <p:cNvPicPr>
            <a:picLocks noChangeAspect="1"/>
          </p:cNvPicPr>
          <p:nvPr/>
        </p:nvPicPr>
        <p:blipFill>
          <a:blip r:embed="rId4"/>
          <a:stretch>
            <a:fillRect/>
          </a:stretch>
        </p:blipFill>
        <p:spPr>
          <a:xfrm>
            <a:off x="629995" y="17370028"/>
            <a:ext cx="48549105" cy="9239991"/>
          </a:xfrm>
          <a:prstGeom prst="rect">
            <a:avLst/>
          </a:prstGeom>
        </p:spPr>
      </p:pic>
      <p:pic>
        <p:nvPicPr>
          <p:cNvPr id="3" name="Immagine 2">
            <a:extLst>
              <a:ext uri="{FF2B5EF4-FFF2-40B4-BE49-F238E27FC236}">
                <a16:creationId xmlns:a16="http://schemas.microsoft.com/office/drawing/2014/main" id="{B71FFB53-BD24-51CD-E4E1-DB4D41A841DE}"/>
              </a:ext>
            </a:extLst>
          </p:cNvPr>
          <p:cNvPicPr>
            <a:picLocks noChangeAspect="1"/>
          </p:cNvPicPr>
          <p:nvPr/>
        </p:nvPicPr>
        <p:blipFill>
          <a:blip r:embed="rId5"/>
          <a:stretch>
            <a:fillRect/>
          </a:stretch>
        </p:blipFill>
        <p:spPr>
          <a:xfrm>
            <a:off x="10851547" y="24207306"/>
            <a:ext cx="28696857" cy="3662713"/>
          </a:xfrm>
          <a:prstGeom prst="rect">
            <a:avLst/>
          </a:prstGeom>
        </p:spPr>
      </p:pic>
    </p:spTree>
    <p:extLst>
      <p:ext uri="{BB962C8B-B14F-4D97-AF65-F5344CB8AC3E}">
        <p14:creationId xmlns:p14="http://schemas.microsoft.com/office/powerpoint/2010/main" val="2647355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1065</Words>
  <Application>Microsoft Office PowerPoint</Application>
  <PresentationFormat>Personalizzato</PresentationFormat>
  <Paragraphs>33</Paragraphs>
  <Slides>4</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vt:i4>
      </vt:variant>
    </vt:vector>
  </HeadingPairs>
  <TitlesOfParts>
    <vt:vector size="10" baseType="lpstr">
      <vt:lpstr>Calibri</vt:lpstr>
      <vt:lpstr>Arial</vt:lpstr>
      <vt:lpstr>Avenir Bold Italics</vt:lpstr>
      <vt:lpstr>Barlow Ultra-Bold</vt:lpstr>
      <vt:lpstr>Barlow Bold</vt:lpstr>
      <vt:lpstr>Office Theme</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PC</dc:creator>
  <cp:lastModifiedBy>ENRICO ALESSANDRO SAPIENZA</cp:lastModifiedBy>
  <cp:revision>15</cp:revision>
  <dcterms:created xsi:type="dcterms:W3CDTF">2006-08-16T00:00:00Z</dcterms:created>
  <dcterms:modified xsi:type="dcterms:W3CDTF">2026-01-10T15:55:43Z</dcterms:modified>
  <dc:identifier>DAG35qkUN5c</dc:identifier>
</cp:coreProperties>
</file>