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70" r:id="rId3"/>
    <p:sldId id="272" r:id="rId4"/>
    <p:sldId id="274" r:id="rId5"/>
    <p:sldId id="273" r:id="rId6"/>
    <p:sldId id="275" r:id="rId7"/>
    <p:sldId id="276" r:id="rId8"/>
  </p:sldIdLst>
  <p:sldSz cx="50399950" cy="28440063"/>
  <p:notesSz cx="6858000" cy="9144000"/>
  <p:embeddedFontLst>
    <p:embeddedFont>
      <p:font typeface="Wingdings 3" panose="05040102010807070707" pitchFamily="18" charset="2"/>
      <p:regular r:id="rId10"/>
    </p:embeddedFont>
    <p:embeddedFont>
      <p:font typeface="Barlow Ultra-Bold" panose="020B0604020202020204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Barlow Bold" panose="020B0604020202020204" charset="0"/>
      <p:regular r:id="rId16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1" autoAdjust="0"/>
  </p:normalViewPr>
  <p:slideViewPr>
    <p:cSldViewPr>
      <p:cViewPr varScale="1">
        <p:scale>
          <a:sx n="26" d="100"/>
          <a:sy n="26" d="100"/>
        </p:scale>
        <p:origin x="828" y="180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52E08B-0937-4EAC-A68F-124A43CDD5E4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B1C4D0-BFB4-407F-B681-EF70BE5CF93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912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1C4D0-BFB4-407F-B681-EF70BE5CF937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5184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29927567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19739980" y="24069794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142575" y="2613144"/>
            <a:ext cx="26157511" cy="65921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7135"/>
              </a:lnSpc>
            </a:pPr>
            <a:r>
              <a:rPr lang="en-US" sz="19900" b="1" spc="-626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Diverticoliti</a:t>
            </a:r>
            <a:r>
              <a:rPr lang="en-US" sz="1990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e </a:t>
            </a:r>
            <a:r>
              <a:rPr lang="en-US" sz="19900" b="1" spc="-626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dintorni</a:t>
            </a:r>
            <a:r>
              <a:rPr lang="en-US" sz="1990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 </a:t>
            </a:r>
            <a:r>
              <a:rPr lang="en-US" sz="19900" b="1" spc="-626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insidie</a:t>
            </a:r>
            <a:r>
              <a:rPr lang="en-US" sz="19900" b="1" spc="-626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9900" b="1" spc="-626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diagnostiche</a:t>
            </a:r>
            <a:endParaRPr lang="en-US" sz="1990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34648775" y="13842414"/>
            <a:ext cx="15959542" cy="87870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it-IT" sz="11500" b="1" dirty="0">
                <a:solidFill>
                  <a:schemeClr val="bg1"/>
                </a:solidFill>
              </a:rPr>
              <a:t>Dr.ssa Zuleyka Bianchi</a:t>
            </a:r>
          </a:p>
          <a:p>
            <a:pPr algn="ctr"/>
            <a:endParaRPr lang="it-IT" sz="9600" dirty="0"/>
          </a:p>
          <a:p>
            <a:pPr algn="ctr"/>
            <a:endParaRPr lang="it-IT" sz="9600" dirty="0"/>
          </a:p>
          <a:p>
            <a:pPr algn="ctr"/>
            <a:r>
              <a:rPr lang="it-IT" sz="8800" dirty="0" smtClean="0">
                <a:solidFill>
                  <a:schemeClr val="tx2"/>
                </a:solidFill>
              </a:rPr>
              <a:t>U.O.C</a:t>
            </a:r>
            <a:r>
              <a:rPr lang="it-IT" sz="8800" dirty="0">
                <a:solidFill>
                  <a:schemeClr val="tx2"/>
                </a:solidFill>
              </a:rPr>
              <a:t>. Chirurgia Generale </a:t>
            </a:r>
          </a:p>
          <a:p>
            <a:pPr algn="ctr"/>
            <a:r>
              <a:rPr lang="it-IT" sz="8800" dirty="0">
                <a:solidFill>
                  <a:schemeClr val="tx2"/>
                </a:solidFill>
              </a:rPr>
              <a:t>Ospedale A. </a:t>
            </a:r>
            <a:r>
              <a:rPr lang="it-IT" sz="8800" dirty="0" err="1">
                <a:solidFill>
                  <a:schemeClr val="tx2"/>
                </a:solidFill>
              </a:rPr>
              <a:t>Murri</a:t>
            </a:r>
            <a:endParaRPr lang="it-IT" sz="8800" dirty="0">
              <a:solidFill>
                <a:schemeClr val="tx2"/>
              </a:solidFill>
            </a:endParaRPr>
          </a:p>
          <a:p>
            <a:pPr algn="ctr"/>
            <a:r>
              <a:rPr lang="it-IT" sz="8800" dirty="0">
                <a:solidFill>
                  <a:schemeClr val="tx2"/>
                </a:solidFill>
              </a:rPr>
              <a:t>Fermo (FM)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8637739" y="24586674"/>
            <a:ext cx="7981613" cy="12439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</a:t>
            </a: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4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5" name="Segnaposto contenuto 2">
            <a:extLst>
              <a:ext uri="{FF2B5EF4-FFF2-40B4-BE49-F238E27FC236}">
                <a16:creationId xmlns:a16="http://schemas.microsoft.com/office/drawing/2014/main" id="{D7E88BA2-C422-7343-4F0E-BB36416C9DE9}"/>
              </a:ext>
            </a:extLst>
          </p:cNvPr>
          <p:cNvSpPr txBox="1">
            <a:spLocks/>
          </p:cNvSpPr>
          <p:nvPr/>
        </p:nvSpPr>
        <p:spPr>
          <a:xfrm>
            <a:off x="1349375" y="0"/>
            <a:ext cx="41148000" cy="21747322"/>
          </a:xfrm>
          <a:prstGeom prst="rect">
            <a:avLst/>
          </a:prstGeom>
        </p:spPr>
        <p:txBody>
          <a:bodyPr>
            <a:noAutofit/>
          </a:bodyPr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endParaRPr lang="it-IT" sz="6000" dirty="0" smtClean="0">
              <a:solidFill>
                <a:schemeClr val="tx2"/>
              </a:solidFill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it-IT" sz="6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M.D. </a:t>
            </a:r>
            <a:r>
              <a:rPr lang="it-IT" sz="6000" b="1" dirty="0" smtClean="0">
                <a:solidFill>
                  <a:schemeClr val="tx2"/>
                </a:solidFill>
              </a:rPr>
              <a:t>♀ </a:t>
            </a:r>
            <a:r>
              <a:rPr lang="it-IT" sz="6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66 aa</a:t>
            </a:r>
            <a:endParaRPr lang="it-IT" sz="6000" b="1" dirty="0" smtClean="0">
              <a:solidFill>
                <a:schemeClr val="tx2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6000" b="1" dirty="0" smtClean="0">
              <a:solidFill>
                <a:schemeClr val="tx2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it-IT" sz="6000" b="1" dirty="0" smtClean="0">
                <a:solidFill>
                  <a:schemeClr val="tx2"/>
                </a:solidFill>
              </a:rPr>
              <a:t>APR:</a:t>
            </a:r>
          </a:p>
          <a:p>
            <a:pPr marL="0" indent="0">
              <a:buFont typeface="Arial" pitchFamily="34" charset="0"/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- RCU (Mar ‘24 Colonscopia negativa per diverticolosi, asportazione di polipo – displasia basso grado);</a:t>
            </a:r>
          </a:p>
          <a:p>
            <a:pPr marL="0" indent="0">
              <a:buFont typeface="Arial" pitchFamily="34" charset="0"/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- Artrite reumatoide;</a:t>
            </a:r>
          </a:p>
          <a:p>
            <a:pPr marL="0" indent="0">
              <a:buFont typeface="Arial" pitchFamily="34" charset="0"/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- Psoriasi;</a:t>
            </a:r>
          </a:p>
          <a:p>
            <a:pPr marL="0" indent="0">
              <a:buFont typeface="Arial" pitchFamily="34" charset="0"/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- Pregressa epatite da farmaci;</a:t>
            </a:r>
          </a:p>
          <a:p>
            <a:pPr marL="0" indent="0">
              <a:buFont typeface="Arial" pitchFamily="34" charset="0"/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- Alopecia areata.</a:t>
            </a:r>
          </a:p>
          <a:p>
            <a:pPr>
              <a:buFontTx/>
              <a:buChar char="-"/>
            </a:pPr>
            <a:endParaRPr lang="it-IT" sz="6000" dirty="0" smtClean="0">
              <a:solidFill>
                <a:schemeClr val="tx2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it-IT" sz="6000" b="1" dirty="0" smtClean="0">
                <a:solidFill>
                  <a:schemeClr val="tx2"/>
                </a:solidFill>
              </a:rPr>
              <a:t>ANAMNESI FARMACOLOGICA:</a:t>
            </a:r>
          </a:p>
          <a:p>
            <a:pPr marL="0" indent="0">
              <a:buFont typeface="Arial" pitchFamily="34" charset="0"/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- </a:t>
            </a:r>
            <a:r>
              <a:rPr lang="it-IT" sz="6000" dirty="0" err="1" smtClean="0">
                <a:solidFill>
                  <a:schemeClr val="tx2"/>
                </a:solidFill>
              </a:rPr>
              <a:t>Infliximab</a:t>
            </a:r>
            <a:r>
              <a:rPr lang="it-IT" sz="6000" dirty="0" smtClean="0">
                <a:solidFill>
                  <a:schemeClr val="tx2"/>
                </a:solidFill>
              </a:rPr>
              <a:t>, </a:t>
            </a:r>
            <a:r>
              <a:rPr lang="it-IT" sz="6000" dirty="0" err="1" smtClean="0">
                <a:solidFill>
                  <a:schemeClr val="tx2"/>
                </a:solidFill>
              </a:rPr>
              <a:t>Medrol</a:t>
            </a:r>
            <a:r>
              <a:rPr lang="it-IT" sz="6000" dirty="0" smtClean="0">
                <a:solidFill>
                  <a:schemeClr val="tx2"/>
                </a:solidFill>
              </a:rPr>
              <a:t>, </a:t>
            </a:r>
            <a:r>
              <a:rPr lang="it-IT" sz="6000" dirty="0" err="1" smtClean="0">
                <a:solidFill>
                  <a:schemeClr val="tx2"/>
                </a:solidFill>
              </a:rPr>
              <a:t>Salazopirina</a:t>
            </a:r>
            <a:endParaRPr lang="it-IT" sz="6000" dirty="0" smtClean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it-IT" sz="6000" b="1" dirty="0" smtClean="0">
              <a:solidFill>
                <a:schemeClr val="tx2"/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it-IT" sz="6000" b="1" dirty="0" smtClean="0">
                <a:solidFill>
                  <a:schemeClr val="tx2"/>
                </a:solidFill>
              </a:rPr>
              <a:t>APP:</a:t>
            </a:r>
          </a:p>
          <a:p>
            <a:pPr marL="0" indent="0"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Ago 2025 RM: lesione nodulare </a:t>
            </a:r>
            <a:r>
              <a:rPr lang="it-IT" sz="6000" dirty="0" err="1" smtClean="0">
                <a:solidFill>
                  <a:schemeClr val="tx2"/>
                </a:solidFill>
              </a:rPr>
              <a:t>VIIIs</a:t>
            </a:r>
            <a:r>
              <a:rPr lang="it-IT" sz="6000" dirty="0">
                <a:solidFill>
                  <a:schemeClr val="tx2"/>
                </a:solidFill>
              </a:rPr>
              <a:t> </a:t>
            </a:r>
            <a:r>
              <a:rPr lang="it-IT" sz="6000" dirty="0" smtClean="0">
                <a:solidFill>
                  <a:schemeClr val="tx2"/>
                </a:solidFill>
              </a:rPr>
              <a:t>con </a:t>
            </a:r>
            <a:r>
              <a:rPr lang="it-IT" sz="6000" dirty="0" err="1" smtClean="0">
                <a:solidFill>
                  <a:schemeClr val="tx2"/>
                </a:solidFill>
              </a:rPr>
              <a:t>c.e.</a:t>
            </a:r>
            <a:r>
              <a:rPr lang="it-IT" sz="6000" dirty="0" smtClean="0">
                <a:solidFill>
                  <a:schemeClr val="tx2"/>
                </a:solidFill>
              </a:rPr>
              <a:t> periferico ed </a:t>
            </a:r>
            <a:r>
              <a:rPr lang="it-IT" sz="6000" dirty="0" err="1" smtClean="0">
                <a:solidFill>
                  <a:schemeClr val="tx2"/>
                </a:solidFill>
              </a:rPr>
              <a:t>intranodulare</a:t>
            </a:r>
            <a:r>
              <a:rPr lang="it-IT" sz="6000" dirty="0" smtClean="0">
                <a:solidFill>
                  <a:schemeClr val="tx2"/>
                </a:solidFill>
              </a:rPr>
              <a:t> a tralci in fase arteriosa e portale,</a:t>
            </a:r>
          </a:p>
          <a:p>
            <a:pPr marL="0" indent="0">
              <a:buNone/>
            </a:pPr>
            <a:r>
              <a:rPr lang="it-IT" sz="6000" dirty="0" smtClean="0">
                <a:solidFill>
                  <a:schemeClr val="tx2"/>
                </a:solidFill>
              </a:rPr>
              <a:t>margini netti, non wash-out tardivo. </a:t>
            </a:r>
          </a:p>
          <a:p>
            <a:pPr marL="0" indent="0">
              <a:buFont typeface="Arial" pitchFamily="34" charset="0"/>
              <a:buNone/>
            </a:pPr>
            <a:endParaRPr lang="it-IT" sz="6000" dirty="0" smtClean="0">
              <a:solidFill>
                <a:schemeClr val="tx2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6000" dirty="0">
              <a:solidFill>
                <a:schemeClr val="tx2"/>
              </a:solidFill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CE262D45-9CBE-B724-A983-939DC1D65D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27" t="37571" r="30510" b="19581"/>
          <a:stretch/>
        </p:blipFill>
        <p:spPr>
          <a:xfrm>
            <a:off x="35367828" y="14753431"/>
            <a:ext cx="13562124" cy="891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7" name="Segnaposto contenuto 2">
            <a:extLst>
              <a:ext uri="{FF2B5EF4-FFF2-40B4-BE49-F238E27FC236}">
                <a16:creationId xmlns:a16="http://schemas.microsoft.com/office/drawing/2014/main" id="{CD2E9FC0-A55D-B4EA-1313-B14ADCD8D5B6}"/>
              </a:ext>
            </a:extLst>
          </p:cNvPr>
          <p:cNvSpPr txBox="1">
            <a:spLocks/>
          </p:cNvSpPr>
          <p:nvPr/>
        </p:nvSpPr>
        <p:spPr>
          <a:xfrm>
            <a:off x="3559176" y="2637632"/>
            <a:ext cx="8382000" cy="5715000"/>
          </a:xfrm>
          <a:prstGeom prst="rect">
            <a:avLst/>
          </a:prstGeom>
        </p:spPr>
        <p:txBody>
          <a:bodyPr/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t-IT" sz="6000" b="1" dirty="0" smtClean="0">
                <a:solidFill>
                  <a:schemeClr val="tx2"/>
                </a:solidFill>
              </a:rPr>
              <a:t>Esami ematochimici</a:t>
            </a:r>
          </a:p>
          <a:p>
            <a:r>
              <a:rPr lang="it-IT" sz="6000" dirty="0" smtClean="0">
                <a:solidFill>
                  <a:schemeClr val="tx2"/>
                </a:solidFill>
              </a:rPr>
              <a:t>GB 27.000 </a:t>
            </a:r>
            <a:r>
              <a:rPr lang="it-IT" sz="6000" dirty="0" err="1" smtClean="0">
                <a:solidFill>
                  <a:schemeClr val="tx2"/>
                </a:solidFill>
              </a:rPr>
              <a:t>uL</a:t>
            </a:r>
            <a:endParaRPr lang="it-IT" sz="6000" dirty="0" smtClean="0">
              <a:solidFill>
                <a:schemeClr val="tx2"/>
              </a:solidFill>
            </a:endParaRPr>
          </a:p>
          <a:p>
            <a:r>
              <a:rPr lang="it-IT" sz="6000" dirty="0" smtClean="0">
                <a:solidFill>
                  <a:schemeClr val="tx2"/>
                </a:solidFill>
              </a:rPr>
              <a:t>PCR 35,9 mg/</a:t>
            </a:r>
            <a:r>
              <a:rPr lang="it-IT" sz="6000" dirty="0" err="1" smtClean="0">
                <a:solidFill>
                  <a:schemeClr val="tx2"/>
                </a:solidFill>
              </a:rPr>
              <a:t>dL</a:t>
            </a:r>
            <a:endParaRPr lang="it-IT" sz="6000" dirty="0" smtClean="0">
              <a:solidFill>
                <a:schemeClr val="tx2"/>
              </a:solidFill>
            </a:endParaRPr>
          </a:p>
          <a:p>
            <a:r>
              <a:rPr lang="it-IT" sz="6000" dirty="0" smtClean="0">
                <a:solidFill>
                  <a:schemeClr val="tx2"/>
                </a:solidFill>
              </a:rPr>
              <a:t>INR 1,4</a:t>
            </a:r>
          </a:p>
          <a:p>
            <a:r>
              <a:rPr lang="it-IT" sz="6000" dirty="0" smtClean="0">
                <a:solidFill>
                  <a:schemeClr val="tx2"/>
                </a:solidFill>
              </a:rPr>
              <a:t>AST /ALT 135/140 U/L</a:t>
            </a:r>
          </a:p>
          <a:p>
            <a:endParaRPr lang="it-IT" sz="6000" dirty="0">
              <a:solidFill>
                <a:schemeClr val="tx2"/>
              </a:solidFill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2A98FCAE-3302-D9BC-7986-52D0E69F78DF}"/>
              </a:ext>
            </a:extLst>
          </p:cNvPr>
          <p:cNvSpPr txBox="1"/>
          <p:nvPr/>
        </p:nvSpPr>
        <p:spPr>
          <a:xfrm>
            <a:off x="3559175" y="9199561"/>
            <a:ext cx="44577000" cy="8248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Font typeface="Wingdings 3" charset="2"/>
            </a:pPr>
            <a:endParaRPr lang="it-IT" sz="6000" b="1" dirty="0">
              <a:solidFill>
                <a:schemeClr val="tx2"/>
              </a:solidFill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Font typeface="Wingdings 3" charset="2"/>
            </a:pPr>
            <a:endParaRPr lang="it-IT" sz="6000" b="1" dirty="0">
              <a:solidFill>
                <a:schemeClr val="tx2"/>
              </a:solidFill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Font typeface="Wingdings 3" charset="2"/>
            </a:pPr>
            <a:r>
              <a:rPr lang="it-IT" sz="6000" b="1" dirty="0">
                <a:solidFill>
                  <a:schemeClr val="tx2"/>
                </a:solidFill>
              </a:rPr>
              <a:t>Esami radiologici: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Font typeface="Wingdings 3" charset="2"/>
            </a:pPr>
            <a:endParaRPr lang="it-IT" sz="6000" b="1" dirty="0">
              <a:solidFill>
                <a:schemeClr val="tx2"/>
              </a:solidFill>
            </a:endParaRPr>
          </a:p>
          <a:p>
            <a:pPr marL="857250" indent="-857250"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it-IT" sz="6000" dirty="0">
                <a:solidFill>
                  <a:schemeClr val="tx2"/>
                </a:solidFill>
              </a:rPr>
              <a:t>Rx torace: assenza di versamento e/o addensamenti parenchimali</a:t>
            </a: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Font typeface="Wingdings 3" charset="2"/>
              <a:buChar char="-"/>
            </a:pPr>
            <a:endParaRPr lang="it-IT" sz="6000" dirty="0">
              <a:solidFill>
                <a:schemeClr val="tx2"/>
              </a:solidFill>
            </a:endParaRPr>
          </a:p>
          <a:p>
            <a:pPr marL="857250" indent="-857250">
              <a:spcBef>
                <a:spcPts val="1000"/>
              </a:spcBef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it-IT" sz="6000" dirty="0">
                <a:solidFill>
                  <a:schemeClr val="tx2"/>
                </a:solidFill>
              </a:rPr>
              <a:t>Eco addome: fegato nei limiti con disomogeneità </a:t>
            </a:r>
            <a:r>
              <a:rPr lang="it-IT" sz="6000" dirty="0" err="1">
                <a:solidFill>
                  <a:schemeClr val="tx2"/>
                </a:solidFill>
              </a:rPr>
              <a:t>ecostrutturale</a:t>
            </a:r>
            <a:r>
              <a:rPr lang="it-IT" sz="6000" dirty="0">
                <a:solidFill>
                  <a:schemeClr val="tx2"/>
                </a:solidFill>
              </a:rPr>
              <a:t>, piccoli angiomi </a:t>
            </a:r>
            <a:r>
              <a:rPr lang="it-IT" sz="6000" dirty="0" err="1">
                <a:solidFill>
                  <a:schemeClr val="tx2"/>
                </a:solidFill>
              </a:rPr>
              <a:t>bilobari</a:t>
            </a:r>
            <a:r>
              <a:rPr lang="it-IT" sz="6000" dirty="0">
                <a:solidFill>
                  <a:schemeClr val="tx2"/>
                </a:solidFill>
              </a:rPr>
              <a:t>, ispessimento delle pareti della colecisti, modico versamento diffuso</a:t>
            </a:r>
          </a:p>
        </p:txBody>
      </p:sp>
    </p:spTree>
    <p:extLst>
      <p:ext uri="{BB962C8B-B14F-4D97-AF65-F5344CB8AC3E}">
        <p14:creationId xmlns:p14="http://schemas.microsoft.com/office/powerpoint/2010/main" val="200070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/>
          <a:srcRect l="35417" t="26923" r="20000" b="26154"/>
          <a:stretch/>
        </p:blipFill>
        <p:spPr>
          <a:xfrm>
            <a:off x="18247757" y="6904831"/>
            <a:ext cx="15638489" cy="891540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4836775" y="17420431"/>
            <a:ext cx="21107400" cy="8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Video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0121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6" name="Segnaposto contenuto 12">
            <a:extLst>
              <a:ext uri="{FF2B5EF4-FFF2-40B4-BE49-F238E27FC236}">
                <a16:creationId xmlns:a16="http://schemas.microsoft.com/office/drawing/2014/main" id="{0F6AE639-5012-27BA-95DE-5B9A1C4B9A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500" b="5933"/>
          <a:stretch/>
        </p:blipFill>
        <p:spPr>
          <a:xfrm>
            <a:off x="14303375" y="504031"/>
            <a:ext cx="20254810" cy="2415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ontent Placeholder 10">
            <a:extLst>
              <a:ext uri="{FF2B5EF4-FFF2-40B4-BE49-F238E27FC236}">
                <a16:creationId xmlns:a16="http://schemas.microsoft.com/office/drawing/2014/main" id="{11058A0B-CF0E-7A4D-6734-F284E08E4924}"/>
              </a:ext>
            </a:extLst>
          </p:cNvPr>
          <p:cNvSpPr txBox="1">
            <a:spLocks/>
          </p:cNvSpPr>
          <p:nvPr/>
        </p:nvSpPr>
        <p:spPr>
          <a:xfrm>
            <a:off x="2574624" y="4139104"/>
            <a:ext cx="44396190" cy="2699807"/>
          </a:xfrm>
          <a:prstGeom prst="rect">
            <a:avLst/>
          </a:prstGeom>
        </p:spPr>
        <p:txBody>
          <a:bodyPr>
            <a:noAutofit/>
          </a:bodyPr>
          <a:lstStyle>
            <a:lvl1pPr marL="944998" indent="-9449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81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047496" indent="-787498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77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14999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661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40999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66998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6929986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8189984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449981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709979" indent="-629999" algn="l" defTabSz="251999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55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6000" dirty="0" err="1" smtClean="0">
                <a:solidFill>
                  <a:schemeClr val="tx2"/>
                </a:solidFill>
              </a:rPr>
              <a:t>Lunghezza</a:t>
            </a:r>
            <a:r>
              <a:rPr lang="en-US" sz="6000" dirty="0" smtClean="0">
                <a:solidFill>
                  <a:schemeClr val="tx2"/>
                </a:solidFill>
              </a:rPr>
              <a:t> </a:t>
            </a:r>
            <a:r>
              <a:rPr lang="en-US" sz="6000" dirty="0" err="1" smtClean="0">
                <a:solidFill>
                  <a:schemeClr val="tx2"/>
                </a:solidFill>
              </a:rPr>
              <a:t>complessiva</a:t>
            </a:r>
            <a:r>
              <a:rPr lang="en-US" sz="6000" dirty="0" smtClean="0">
                <a:solidFill>
                  <a:schemeClr val="tx2"/>
                </a:solidFill>
              </a:rPr>
              <a:t> del </a:t>
            </a:r>
            <a:r>
              <a:rPr lang="en-US" sz="6000" dirty="0" err="1" smtClean="0">
                <a:solidFill>
                  <a:schemeClr val="tx2"/>
                </a:solidFill>
              </a:rPr>
              <a:t>tratto</a:t>
            </a:r>
            <a:r>
              <a:rPr lang="en-US" sz="6000" dirty="0" smtClean="0">
                <a:solidFill>
                  <a:schemeClr val="tx2"/>
                </a:solidFill>
              </a:rPr>
              <a:t> </a:t>
            </a:r>
            <a:r>
              <a:rPr lang="en-US" sz="6000" dirty="0" err="1" smtClean="0">
                <a:solidFill>
                  <a:schemeClr val="tx2"/>
                </a:solidFill>
              </a:rPr>
              <a:t>intestinale</a:t>
            </a:r>
            <a:r>
              <a:rPr lang="en-US" sz="6000" dirty="0" smtClean="0">
                <a:solidFill>
                  <a:schemeClr val="tx2"/>
                </a:solidFill>
              </a:rPr>
              <a:t> </a:t>
            </a:r>
            <a:r>
              <a:rPr lang="en-US" sz="6000" dirty="0" err="1" smtClean="0">
                <a:solidFill>
                  <a:schemeClr val="tx2"/>
                </a:solidFill>
              </a:rPr>
              <a:t>residuo</a:t>
            </a:r>
            <a:r>
              <a:rPr lang="en-US" sz="6000" dirty="0" smtClean="0">
                <a:solidFill>
                  <a:schemeClr val="tx2"/>
                </a:solidFill>
              </a:rPr>
              <a:t> 10 cm, </a:t>
            </a:r>
            <a:r>
              <a:rPr lang="en-US" sz="6000" dirty="0" err="1" smtClean="0">
                <a:solidFill>
                  <a:schemeClr val="tx2"/>
                </a:solidFill>
              </a:rPr>
              <a:t>normoconformato</a:t>
            </a:r>
            <a:r>
              <a:rPr lang="en-US" sz="6000" dirty="0" smtClean="0">
                <a:solidFill>
                  <a:schemeClr val="tx2"/>
                </a:solidFill>
              </a:rPr>
              <a:t> in </a:t>
            </a:r>
            <a:r>
              <a:rPr lang="en-US" sz="6000" dirty="0" err="1" smtClean="0">
                <a:solidFill>
                  <a:schemeClr val="tx2"/>
                </a:solidFill>
              </a:rPr>
              <a:t>assenza</a:t>
            </a:r>
            <a:r>
              <a:rPr lang="en-US" sz="6000" dirty="0" smtClean="0">
                <a:solidFill>
                  <a:schemeClr val="tx2"/>
                </a:solidFill>
              </a:rPr>
              <a:t> di </a:t>
            </a:r>
            <a:r>
              <a:rPr lang="en-US" sz="6000" dirty="0" err="1" smtClean="0">
                <a:solidFill>
                  <a:schemeClr val="tx2"/>
                </a:solidFill>
              </a:rPr>
              <a:t>spandimenti</a:t>
            </a:r>
            <a:r>
              <a:rPr lang="en-US" sz="6000" dirty="0" smtClean="0">
                <a:solidFill>
                  <a:schemeClr val="tx2"/>
                </a:solidFill>
              </a:rPr>
              <a:t> di </a:t>
            </a:r>
            <a:r>
              <a:rPr lang="en-US" sz="6000" dirty="0" err="1" smtClean="0">
                <a:solidFill>
                  <a:schemeClr val="tx2"/>
                </a:solidFill>
              </a:rPr>
              <a:t>m.d.c</a:t>
            </a:r>
            <a:r>
              <a:rPr lang="en-US" sz="6000" dirty="0" smtClean="0">
                <a:solidFill>
                  <a:schemeClr val="tx2"/>
                </a:solidFill>
              </a:rPr>
              <a:t>. </a:t>
            </a:r>
            <a:r>
              <a:rPr lang="en-US" sz="6000" dirty="0" err="1" smtClean="0">
                <a:solidFill>
                  <a:schemeClr val="tx2"/>
                </a:solidFill>
              </a:rPr>
              <a:t>lungo</a:t>
            </a:r>
            <a:r>
              <a:rPr lang="en-US" sz="6000" dirty="0" smtClean="0">
                <a:solidFill>
                  <a:schemeClr val="tx2"/>
                </a:solidFill>
              </a:rPr>
              <a:t> </a:t>
            </a:r>
            <a:r>
              <a:rPr lang="en-US" sz="6000" dirty="0" err="1" smtClean="0">
                <a:solidFill>
                  <a:schemeClr val="tx2"/>
                </a:solidFill>
              </a:rPr>
              <a:t>il</a:t>
            </a:r>
            <a:r>
              <a:rPr lang="en-US" sz="6000" dirty="0" smtClean="0">
                <a:solidFill>
                  <a:schemeClr val="tx2"/>
                </a:solidFill>
              </a:rPr>
              <a:t> piano di </a:t>
            </a:r>
            <a:r>
              <a:rPr lang="en-US" sz="6000" dirty="0" err="1" smtClean="0">
                <a:solidFill>
                  <a:schemeClr val="tx2"/>
                </a:solidFill>
              </a:rPr>
              <a:t>resezione</a:t>
            </a:r>
            <a:r>
              <a:rPr lang="en-US" sz="6000" dirty="0" smtClean="0">
                <a:solidFill>
                  <a:schemeClr val="tx2"/>
                </a:solidFill>
              </a:rPr>
              <a:t> </a:t>
            </a:r>
            <a:r>
              <a:rPr lang="en-US" sz="6000" dirty="0" err="1" smtClean="0">
                <a:solidFill>
                  <a:schemeClr val="tx2"/>
                </a:solidFill>
              </a:rPr>
              <a:t>chirurgica</a:t>
            </a:r>
            <a:r>
              <a:rPr lang="en-US" sz="6000" dirty="0" smtClean="0">
                <a:solidFill>
                  <a:schemeClr val="tx2"/>
                </a:solidFill>
              </a:rPr>
              <a:t>.</a:t>
            </a:r>
            <a:endParaRPr lang="en-US" sz="6000" dirty="0">
              <a:solidFill>
                <a:schemeClr val="tx2"/>
              </a:solidFill>
            </a:endParaRPr>
          </a:p>
        </p:txBody>
      </p:sp>
      <p:sp>
        <p:nvSpPr>
          <p:cNvPr id="5" name="Titolo 1">
            <a:extLst>
              <a:ext uri="{FF2B5EF4-FFF2-40B4-BE49-F238E27FC236}">
                <a16:creationId xmlns:a16="http://schemas.microsoft.com/office/drawing/2014/main" id="{F54F73FB-EA88-82A0-061D-5662FF60F730}"/>
              </a:ext>
            </a:extLst>
          </p:cNvPr>
          <p:cNvSpPr txBox="1">
            <a:spLocks/>
          </p:cNvSpPr>
          <p:nvPr/>
        </p:nvSpPr>
        <p:spPr>
          <a:xfrm>
            <a:off x="0" y="2391637"/>
            <a:ext cx="14429799" cy="136082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2519995" rtl="0" eaLnBrk="1" latinLnBrk="0" hangingPunct="1">
              <a:spcBef>
                <a:spcPct val="0"/>
              </a:spcBef>
              <a:buNone/>
              <a:defRPr sz="1212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accent1"/>
              </a:buClr>
            </a:pPr>
            <a:r>
              <a:rPr lang="it-IT" sz="6000" b="1" dirty="0" smtClean="0">
                <a:solidFill>
                  <a:schemeClr val="tx2"/>
                </a:solidFill>
              </a:rPr>
              <a:t>Clisma con </a:t>
            </a:r>
            <a:r>
              <a:rPr lang="it-IT" sz="6000" b="1" dirty="0" err="1" smtClean="0">
                <a:solidFill>
                  <a:schemeClr val="tx2"/>
                </a:solidFill>
              </a:rPr>
              <a:t>m.d.c</a:t>
            </a:r>
            <a:r>
              <a:rPr lang="it-IT" sz="6000" b="1" dirty="0" smtClean="0">
                <a:solidFill>
                  <a:schemeClr val="tx2"/>
                </a:solidFill>
              </a:rPr>
              <a:t>. idrosolubile</a:t>
            </a:r>
            <a:endParaRPr lang="it-IT" sz="6000" b="1" dirty="0">
              <a:solidFill>
                <a:schemeClr val="tx2"/>
              </a:solidFill>
            </a:endParaRPr>
          </a:p>
        </p:txBody>
      </p:sp>
      <p:pic>
        <p:nvPicPr>
          <p:cNvPr id="6" name="Immagine 5" descr="Immagine che contiene lastra dei raggi X, Imaging medicale, medico, radiologia&#10;&#10;Il contenuto generato dall'IA potrebbe non essere corretto.">
            <a:extLst>
              <a:ext uri="{FF2B5EF4-FFF2-40B4-BE49-F238E27FC236}">
                <a16:creationId xmlns:a16="http://schemas.microsoft.com/office/drawing/2014/main" id="{ADB8007F-36F2-9E18-11C2-2017580DE1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458" r="-6" b="12706"/>
          <a:stretch>
            <a:fillRect/>
          </a:stretch>
        </p:blipFill>
        <p:spPr>
          <a:xfrm>
            <a:off x="10874375" y="7031460"/>
            <a:ext cx="11429458" cy="10624608"/>
          </a:xfrm>
          <a:prstGeom prst="rect">
            <a:avLst/>
          </a:prstGeom>
        </p:spPr>
      </p:pic>
      <p:pic>
        <p:nvPicPr>
          <p:cNvPr id="7" name="Segnaposto contenuto 4" descr="Immagine che contiene lastra dei raggi X, Fotografia monocromatica, Imaging medicale, monocromatico&#10;&#10;Il contenuto generato dall'IA potrebbe non essere corretto.">
            <a:extLst>
              <a:ext uri="{FF2B5EF4-FFF2-40B4-BE49-F238E27FC236}">
                <a16:creationId xmlns:a16="http://schemas.microsoft.com/office/drawing/2014/main" id="{E162E7DB-6F59-9477-03F8-AF166D44038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980" r="-5" b="9769"/>
          <a:stretch>
            <a:fillRect/>
          </a:stretch>
        </p:blipFill>
        <p:spPr>
          <a:xfrm>
            <a:off x="26647775" y="7031460"/>
            <a:ext cx="11429451" cy="10624608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87DFF78D-10A2-6397-7CAC-66FDC553C2A0}"/>
              </a:ext>
            </a:extLst>
          </p:cNvPr>
          <p:cNvSpPr txBox="1"/>
          <p:nvPr/>
        </p:nvSpPr>
        <p:spPr>
          <a:xfrm>
            <a:off x="2574624" y="19790183"/>
            <a:ext cx="134012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000" b="1" dirty="0">
                <a:solidFill>
                  <a:schemeClr val="tx2"/>
                </a:solidFill>
              </a:rPr>
              <a:t>Colonscopia e rettoscopia: </a:t>
            </a:r>
            <a:r>
              <a:rPr lang="it-IT" sz="6000" dirty="0">
                <a:solidFill>
                  <a:schemeClr val="tx2"/>
                </a:solidFill>
              </a:rPr>
              <a:t>negative.</a:t>
            </a:r>
          </a:p>
        </p:txBody>
      </p:sp>
    </p:spTree>
    <p:extLst>
      <p:ext uri="{BB962C8B-B14F-4D97-AF65-F5344CB8AC3E}">
        <p14:creationId xmlns:p14="http://schemas.microsoft.com/office/powerpoint/2010/main" val="403445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/>
          <a:srcRect l="37083" t="23846" r="17084" b="26154"/>
          <a:stretch/>
        </p:blipFill>
        <p:spPr>
          <a:xfrm>
            <a:off x="15937759" y="5609431"/>
            <a:ext cx="19600985" cy="1158240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15141575" y="19020631"/>
            <a:ext cx="21107400" cy="8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Video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380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194</Words>
  <Application>Microsoft Office PowerPoint</Application>
  <PresentationFormat>Personalizzato</PresentationFormat>
  <Paragraphs>42</Paragraphs>
  <Slides>7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Wingdings 3</vt:lpstr>
      <vt:lpstr>Barlow Ultra-Bold</vt:lpstr>
      <vt:lpstr>Calibri</vt:lpstr>
      <vt:lpstr>Arial</vt:lpstr>
      <vt:lpstr>Barlow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Zuleyka Bianchi</cp:lastModifiedBy>
  <cp:revision>16</cp:revision>
  <dcterms:created xsi:type="dcterms:W3CDTF">2006-08-16T00:00:00Z</dcterms:created>
  <dcterms:modified xsi:type="dcterms:W3CDTF">2026-01-10T18:07:51Z</dcterms:modified>
  <dc:identifier>DAG35qkUN5c</dc:identifier>
</cp:coreProperties>
</file>