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2"/>
  </p:notesMasterIdLst>
  <p:sldIdLst>
    <p:sldId id="2147378413" r:id="rId2"/>
    <p:sldId id="281" r:id="rId3"/>
    <p:sldId id="259" r:id="rId4"/>
    <p:sldId id="260" r:id="rId5"/>
    <p:sldId id="261" r:id="rId6"/>
    <p:sldId id="263" r:id="rId7"/>
    <p:sldId id="264" r:id="rId8"/>
    <p:sldId id="292" r:id="rId9"/>
    <p:sldId id="293" r:id="rId10"/>
    <p:sldId id="294" r:id="rId11"/>
    <p:sldId id="295" r:id="rId12"/>
    <p:sldId id="2147378410" r:id="rId13"/>
    <p:sldId id="296" r:id="rId14"/>
    <p:sldId id="297" r:id="rId15"/>
    <p:sldId id="298" r:id="rId16"/>
    <p:sldId id="266" r:id="rId17"/>
    <p:sldId id="2147378398" r:id="rId18"/>
    <p:sldId id="2147378381" r:id="rId19"/>
    <p:sldId id="2147378383" r:id="rId20"/>
    <p:sldId id="2147378411" r:id="rId21"/>
    <p:sldId id="2147378361" r:id="rId22"/>
    <p:sldId id="2147378184" r:id="rId23"/>
    <p:sldId id="2147378406" r:id="rId24"/>
    <p:sldId id="2147378395" r:id="rId25"/>
    <p:sldId id="2147378399" r:id="rId26"/>
    <p:sldId id="2147378412" r:id="rId27"/>
    <p:sldId id="269" r:id="rId28"/>
    <p:sldId id="276" r:id="rId29"/>
    <p:sldId id="278" r:id="rId30"/>
    <p:sldId id="262" r:id="rId31"/>
  </p:sldIdLst>
  <p:sldSz cx="12192000" cy="6858000"/>
  <p:notesSz cx="6858000" cy="9144000"/>
  <p:embeddedFontLst>
    <p:embeddedFont>
      <p:font typeface="OPPOSans H" pitchFamily="18" charset="-122"/>
      <p:regular r:id="rId33"/>
    </p:embeddedFont>
    <p:embeddedFont>
      <p:font typeface="Source Han Sans" panose="020B0500000000000000" pitchFamily="34" charset="-128"/>
      <p:regular r:id="rId34"/>
    </p:embeddedFont>
    <p:embeddedFont>
      <p:font typeface="Gill Sans MT" panose="020B0502020104020203" pitchFamily="34" charset="77"/>
      <p:regular r:id="rId35"/>
      <p:bold r:id="rId36"/>
      <p:italic r:id="rId37"/>
      <p:boldItalic r:id="rId38"/>
    </p:embeddedFont>
    <p:embeddedFont>
      <p:font typeface="Poppins" pitchFamily="2" charset="77"/>
      <p:regular r:id="rId39"/>
      <p:bold r:id="rId40"/>
      <p:italic r:id="rId41"/>
      <p:boldItalic r:id="rId42"/>
    </p:embeddedFont>
    <p:embeddedFont>
      <p:font typeface="poppins-bold" panose="02000000000000000000" pitchFamily="2" charset="77"/>
      <p:regular r:id="rId43"/>
      <p:bold r:id="rId44"/>
    </p:embeddedFont>
  </p:embeddedFontLst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48B342-0CE9-9E48-B3E8-0A7B6F002436}" v="1" dt="2026-01-10T15:42:19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78"/>
    <p:restoredTop sz="94612"/>
  </p:normalViewPr>
  <p:slideViewPr>
    <p:cSldViewPr snapToGrid="0">
      <p:cViewPr varScale="1">
        <p:scale>
          <a:sx n="103" d="100"/>
          <a:sy n="103" d="100"/>
        </p:scale>
        <p:origin x="32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42E046-32DD-4134-94BD-47396760DC5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7CEE8D-34F1-4190-A813-DA928A372B39}">
      <dgm:prSet/>
      <dgm:spPr/>
      <dgm:t>
        <a:bodyPr/>
        <a:lstStyle/>
        <a:p>
          <a:r>
            <a:rPr lang="it-IT"/>
            <a:t>Dispositivo costituito da una serie di sfere magnetiche  collegate tra loro da un filo di titanio.</a:t>
          </a:r>
          <a:endParaRPr lang="en-US"/>
        </a:p>
      </dgm:t>
    </dgm:pt>
    <dgm:pt modelId="{187F298C-5B5F-44B2-A85E-7C1CC1DEF397}" type="parTrans" cxnId="{B0F2E278-991E-4382-AAA5-2592C2FC88A5}">
      <dgm:prSet/>
      <dgm:spPr/>
      <dgm:t>
        <a:bodyPr/>
        <a:lstStyle/>
        <a:p>
          <a:endParaRPr lang="en-US"/>
        </a:p>
      </dgm:t>
    </dgm:pt>
    <dgm:pt modelId="{92F0C8BC-EC77-4279-83CE-FBB283FB1CE7}" type="sibTrans" cxnId="{B0F2E278-991E-4382-AAA5-2592C2FC88A5}">
      <dgm:prSet/>
      <dgm:spPr/>
      <dgm:t>
        <a:bodyPr/>
        <a:lstStyle/>
        <a:p>
          <a:endParaRPr lang="en-US"/>
        </a:p>
      </dgm:t>
    </dgm:pt>
    <dgm:pt modelId="{615BAE18-C73C-459A-8556-40AE5967686D}">
      <dgm:prSet/>
      <dgm:spPr/>
      <dgm:t>
        <a:bodyPr/>
        <a:lstStyle/>
        <a:p>
          <a:r>
            <a:rPr lang="it-IT" dirty="0"/>
            <a:t>Posizionato intorno alla giunzione esofago-gastrica, applica la forza magnetica per migliorare la funzione di barriera antireflusso</a:t>
          </a:r>
          <a:endParaRPr lang="en-US" dirty="0"/>
        </a:p>
      </dgm:t>
    </dgm:pt>
    <dgm:pt modelId="{39C444C4-E652-49A6-9354-7F4B005D2DF5}" type="parTrans" cxnId="{A882B951-C0E4-4B32-80E7-0317A3BD2D0D}">
      <dgm:prSet/>
      <dgm:spPr/>
      <dgm:t>
        <a:bodyPr/>
        <a:lstStyle/>
        <a:p>
          <a:endParaRPr lang="en-US"/>
        </a:p>
      </dgm:t>
    </dgm:pt>
    <dgm:pt modelId="{54680F3B-4B19-4BED-BC9C-413FD68B8896}" type="sibTrans" cxnId="{A882B951-C0E4-4B32-80E7-0317A3BD2D0D}">
      <dgm:prSet/>
      <dgm:spPr/>
      <dgm:t>
        <a:bodyPr/>
        <a:lstStyle/>
        <a:p>
          <a:endParaRPr lang="en-US"/>
        </a:p>
      </dgm:t>
    </dgm:pt>
    <dgm:pt modelId="{73B81428-8397-4D01-AEA4-531BF97CF3D7}">
      <dgm:prSet/>
      <dgm:spPr/>
      <dgm:t>
        <a:bodyPr/>
        <a:lstStyle/>
        <a:p>
          <a:r>
            <a:rPr lang="it-IT" dirty="0"/>
            <a:t>Il dispositivo consente al bolo alimentare di passare nell’esofago e consente anche il rilascio della pressione gastrica elevata con conseguente digestione</a:t>
          </a:r>
          <a:endParaRPr lang="en-US" dirty="0"/>
        </a:p>
      </dgm:t>
    </dgm:pt>
    <dgm:pt modelId="{F2642BA2-37E1-4065-972B-ECDEC10159BE}" type="parTrans" cxnId="{28893F85-5446-45FC-9BFF-6AAAC3DC5F08}">
      <dgm:prSet/>
      <dgm:spPr/>
      <dgm:t>
        <a:bodyPr/>
        <a:lstStyle/>
        <a:p>
          <a:endParaRPr lang="en-US"/>
        </a:p>
      </dgm:t>
    </dgm:pt>
    <dgm:pt modelId="{FA3FACEC-CB03-497C-8131-75F5FA43F8BE}" type="sibTrans" cxnId="{28893F85-5446-45FC-9BFF-6AAAC3DC5F08}">
      <dgm:prSet/>
      <dgm:spPr/>
      <dgm:t>
        <a:bodyPr/>
        <a:lstStyle/>
        <a:p>
          <a:endParaRPr lang="en-US"/>
        </a:p>
      </dgm:t>
    </dgm:pt>
    <dgm:pt modelId="{C503B3C5-7CC7-410A-B2C8-82398D4A2F4D}">
      <dgm:prSet custT="1"/>
      <dgm:spPr/>
      <dgm:t>
        <a:bodyPr/>
        <a:lstStyle/>
        <a:p>
          <a:r>
            <a:rPr lang="it-IT" sz="2200" dirty="0"/>
            <a:t>Il </a:t>
          </a:r>
          <a:r>
            <a:rPr lang="it-IT" sz="2000" b="1" dirty="0"/>
            <a:t>LINX aumenta il tono dello sfintere a riposo e previene un rilassamento transitorio inappropriato del LES</a:t>
          </a:r>
          <a:endParaRPr lang="en-US" sz="2200" dirty="0"/>
        </a:p>
      </dgm:t>
    </dgm:pt>
    <dgm:pt modelId="{F7EC06D0-0CD4-42A7-8961-D383713B9100}" type="parTrans" cxnId="{58DC40CD-4AAA-4AD8-B96B-B330C6A3AF5F}">
      <dgm:prSet/>
      <dgm:spPr/>
      <dgm:t>
        <a:bodyPr/>
        <a:lstStyle/>
        <a:p>
          <a:endParaRPr lang="en-US"/>
        </a:p>
      </dgm:t>
    </dgm:pt>
    <dgm:pt modelId="{0E31CC16-E150-4368-BD0E-08952C1A82BA}" type="sibTrans" cxnId="{58DC40CD-4AAA-4AD8-B96B-B330C6A3AF5F}">
      <dgm:prSet/>
      <dgm:spPr/>
      <dgm:t>
        <a:bodyPr/>
        <a:lstStyle/>
        <a:p>
          <a:endParaRPr lang="en-US"/>
        </a:p>
      </dgm:t>
    </dgm:pt>
    <dgm:pt modelId="{EFAFDC57-53E0-DA40-A3A3-DD0C4C3F2E9A}" type="pres">
      <dgm:prSet presAssocID="{6442E046-32DD-4134-94BD-47396760DC54}" presName="vert0" presStyleCnt="0">
        <dgm:presLayoutVars>
          <dgm:dir/>
          <dgm:animOne val="branch"/>
          <dgm:animLvl val="lvl"/>
        </dgm:presLayoutVars>
      </dgm:prSet>
      <dgm:spPr/>
    </dgm:pt>
    <dgm:pt modelId="{2D745B9C-D415-AE4B-A2A8-B14FF695F61B}" type="pres">
      <dgm:prSet presAssocID="{8A7CEE8D-34F1-4190-A813-DA928A372B39}" presName="thickLine" presStyleLbl="alignNode1" presStyleIdx="0" presStyleCnt="4"/>
      <dgm:spPr/>
    </dgm:pt>
    <dgm:pt modelId="{999228D6-7344-6040-8552-3087294C6F04}" type="pres">
      <dgm:prSet presAssocID="{8A7CEE8D-34F1-4190-A813-DA928A372B39}" presName="horz1" presStyleCnt="0"/>
      <dgm:spPr/>
    </dgm:pt>
    <dgm:pt modelId="{2246C974-53FB-8841-B13E-5239B96E78DF}" type="pres">
      <dgm:prSet presAssocID="{8A7CEE8D-34F1-4190-A813-DA928A372B39}" presName="tx1" presStyleLbl="revTx" presStyleIdx="0" presStyleCnt="4"/>
      <dgm:spPr/>
    </dgm:pt>
    <dgm:pt modelId="{552A44E7-AD53-4E40-8EE8-DCC9AB43ABB0}" type="pres">
      <dgm:prSet presAssocID="{8A7CEE8D-34F1-4190-A813-DA928A372B39}" presName="vert1" presStyleCnt="0"/>
      <dgm:spPr/>
    </dgm:pt>
    <dgm:pt modelId="{682FDCC0-A698-D744-91CE-44BF93BD35BC}" type="pres">
      <dgm:prSet presAssocID="{615BAE18-C73C-459A-8556-40AE5967686D}" presName="thickLine" presStyleLbl="alignNode1" presStyleIdx="1" presStyleCnt="4"/>
      <dgm:spPr/>
    </dgm:pt>
    <dgm:pt modelId="{5C414E85-77ED-554B-BDA4-A8D944DE432E}" type="pres">
      <dgm:prSet presAssocID="{615BAE18-C73C-459A-8556-40AE5967686D}" presName="horz1" presStyleCnt="0"/>
      <dgm:spPr/>
    </dgm:pt>
    <dgm:pt modelId="{4258A551-DC79-A144-B0D9-FB6FD9C854C3}" type="pres">
      <dgm:prSet presAssocID="{615BAE18-C73C-459A-8556-40AE5967686D}" presName="tx1" presStyleLbl="revTx" presStyleIdx="1" presStyleCnt="4"/>
      <dgm:spPr/>
    </dgm:pt>
    <dgm:pt modelId="{1ADA61C8-F25A-834C-BE70-27D4625863A4}" type="pres">
      <dgm:prSet presAssocID="{615BAE18-C73C-459A-8556-40AE5967686D}" presName="vert1" presStyleCnt="0"/>
      <dgm:spPr/>
    </dgm:pt>
    <dgm:pt modelId="{D0073BFC-9E48-0F4A-82A9-C34814EC0D8F}" type="pres">
      <dgm:prSet presAssocID="{73B81428-8397-4D01-AEA4-531BF97CF3D7}" presName="thickLine" presStyleLbl="alignNode1" presStyleIdx="2" presStyleCnt="4"/>
      <dgm:spPr/>
    </dgm:pt>
    <dgm:pt modelId="{A9243D33-EC45-484D-8752-3CEE0CD4FD66}" type="pres">
      <dgm:prSet presAssocID="{73B81428-8397-4D01-AEA4-531BF97CF3D7}" presName="horz1" presStyleCnt="0"/>
      <dgm:spPr/>
    </dgm:pt>
    <dgm:pt modelId="{C171777C-AB26-C24C-9FEC-61EC23532C3B}" type="pres">
      <dgm:prSet presAssocID="{73B81428-8397-4D01-AEA4-531BF97CF3D7}" presName="tx1" presStyleLbl="revTx" presStyleIdx="2" presStyleCnt="4"/>
      <dgm:spPr/>
    </dgm:pt>
    <dgm:pt modelId="{DD005DFA-7A6E-984F-809B-71B0C490305E}" type="pres">
      <dgm:prSet presAssocID="{73B81428-8397-4D01-AEA4-531BF97CF3D7}" presName="vert1" presStyleCnt="0"/>
      <dgm:spPr/>
    </dgm:pt>
    <dgm:pt modelId="{492C89B8-EDB0-C149-A97C-4F76794B5B3A}" type="pres">
      <dgm:prSet presAssocID="{C503B3C5-7CC7-410A-B2C8-82398D4A2F4D}" presName="thickLine" presStyleLbl="alignNode1" presStyleIdx="3" presStyleCnt="4"/>
      <dgm:spPr/>
    </dgm:pt>
    <dgm:pt modelId="{15662EF6-95AC-C04E-B987-4FDBAC55879D}" type="pres">
      <dgm:prSet presAssocID="{C503B3C5-7CC7-410A-B2C8-82398D4A2F4D}" presName="horz1" presStyleCnt="0"/>
      <dgm:spPr/>
    </dgm:pt>
    <dgm:pt modelId="{A8D50A90-F0C9-5042-9511-E7DDC4769FA7}" type="pres">
      <dgm:prSet presAssocID="{C503B3C5-7CC7-410A-B2C8-82398D4A2F4D}" presName="tx1" presStyleLbl="revTx" presStyleIdx="3" presStyleCnt="4"/>
      <dgm:spPr/>
    </dgm:pt>
    <dgm:pt modelId="{DB2B651D-F132-6A44-8593-C5899A113952}" type="pres">
      <dgm:prSet presAssocID="{C503B3C5-7CC7-410A-B2C8-82398D4A2F4D}" presName="vert1" presStyleCnt="0"/>
      <dgm:spPr/>
    </dgm:pt>
  </dgm:ptLst>
  <dgm:cxnLst>
    <dgm:cxn modelId="{A882B951-C0E4-4B32-80E7-0317A3BD2D0D}" srcId="{6442E046-32DD-4134-94BD-47396760DC54}" destId="{615BAE18-C73C-459A-8556-40AE5967686D}" srcOrd="1" destOrd="0" parTransId="{39C444C4-E652-49A6-9354-7F4B005D2DF5}" sibTransId="{54680F3B-4B19-4BED-BC9C-413FD68B8896}"/>
    <dgm:cxn modelId="{9E191B5C-C4CE-8848-8041-86BCA7E31459}" type="presOf" srcId="{6442E046-32DD-4134-94BD-47396760DC54}" destId="{EFAFDC57-53E0-DA40-A3A3-DD0C4C3F2E9A}" srcOrd="0" destOrd="0" presId="urn:microsoft.com/office/officeart/2008/layout/LinedList"/>
    <dgm:cxn modelId="{B0F2E278-991E-4382-AAA5-2592C2FC88A5}" srcId="{6442E046-32DD-4134-94BD-47396760DC54}" destId="{8A7CEE8D-34F1-4190-A813-DA928A372B39}" srcOrd="0" destOrd="0" parTransId="{187F298C-5B5F-44B2-A85E-7C1CC1DEF397}" sibTransId="{92F0C8BC-EC77-4279-83CE-FBB283FB1CE7}"/>
    <dgm:cxn modelId="{68F7387E-51A7-8C41-AE99-32114442E41D}" type="presOf" srcId="{615BAE18-C73C-459A-8556-40AE5967686D}" destId="{4258A551-DC79-A144-B0D9-FB6FD9C854C3}" srcOrd="0" destOrd="0" presId="urn:microsoft.com/office/officeart/2008/layout/LinedList"/>
    <dgm:cxn modelId="{28893F85-5446-45FC-9BFF-6AAAC3DC5F08}" srcId="{6442E046-32DD-4134-94BD-47396760DC54}" destId="{73B81428-8397-4D01-AEA4-531BF97CF3D7}" srcOrd="2" destOrd="0" parTransId="{F2642BA2-37E1-4065-972B-ECDEC10159BE}" sibTransId="{FA3FACEC-CB03-497C-8131-75F5FA43F8BE}"/>
    <dgm:cxn modelId="{9A503197-0F19-054F-96F0-FDC365FD1A1F}" type="presOf" srcId="{8A7CEE8D-34F1-4190-A813-DA928A372B39}" destId="{2246C974-53FB-8841-B13E-5239B96E78DF}" srcOrd="0" destOrd="0" presId="urn:microsoft.com/office/officeart/2008/layout/LinedList"/>
    <dgm:cxn modelId="{DCFB9599-E601-2149-8E25-8206AE9FF4F6}" type="presOf" srcId="{C503B3C5-7CC7-410A-B2C8-82398D4A2F4D}" destId="{A8D50A90-F0C9-5042-9511-E7DDC4769FA7}" srcOrd="0" destOrd="0" presId="urn:microsoft.com/office/officeart/2008/layout/LinedList"/>
    <dgm:cxn modelId="{58DC40CD-4AAA-4AD8-B96B-B330C6A3AF5F}" srcId="{6442E046-32DD-4134-94BD-47396760DC54}" destId="{C503B3C5-7CC7-410A-B2C8-82398D4A2F4D}" srcOrd="3" destOrd="0" parTransId="{F7EC06D0-0CD4-42A7-8961-D383713B9100}" sibTransId="{0E31CC16-E150-4368-BD0E-08952C1A82BA}"/>
    <dgm:cxn modelId="{1F591ACF-863F-9949-81CB-2B940419704C}" type="presOf" srcId="{73B81428-8397-4D01-AEA4-531BF97CF3D7}" destId="{C171777C-AB26-C24C-9FEC-61EC23532C3B}" srcOrd="0" destOrd="0" presId="urn:microsoft.com/office/officeart/2008/layout/LinedList"/>
    <dgm:cxn modelId="{DF049658-254E-D647-B9A9-22612304377F}" type="presParOf" srcId="{EFAFDC57-53E0-DA40-A3A3-DD0C4C3F2E9A}" destId="{2D745B9C-D415-AE4B-A2A8-B14FF695F61B}" srcOrd="0" destOrd="0" presId="urn:microsoft.com/office/officeart/2008/layout/LinedList"/>
    <dgm:cxn modelId="{36D34CD7-5975-BC4F-8B04-FAE0FDA51B49}" type="presParOf" srcId="{EFAFDC57-53E0-DA40-A3A3-DD0C4C3F2E9A}" destId="{999228D6-7344-6040-8552-3087294C6F04}" srcOrd="1" destOrd="0" presId="urn:microsoft.com/office/officeart/2008/layout/LinedList"/>
    <dgm:cxn modelId="{49CB07E2-E5BF-084E-B8AF-01EA11300E22}" type="presParOf" srcId="{999228D6-7344-6040-8552-3087294C6F04}" destId="{2246C974-53FB-8841-B13E-5239B96E78DF}" srcOrd="0" destOrd="0" presId="urn:microsoft.com/office/officeart/2008/layout/LinedList"/>
    <dgm:cxn modelId="{600B57AD-42C8-5548-B9FC-9E5744279103}" type="presParOf" srcId="{999228D6-7344-6040-8552-3087294C6F04}" destId="{552A44E7-AD53-4E40-8EE8-DCC9AB43ABB0}" srcOrd="1" destOrd="0" presId="urn:microsoft.com/office/officeart/2008/layout/LinedList"/>
    <dgm:cxn modelId="{4FC674F5-490C-1D49-8E2B-FA2CE1980821}" type="presParOf" srcId="{EFAFDC57-53E0-DA40-A3A3-DD0C4C3F2E9A}" destId="{682FDCC0-A698-D744-91CE-44BF93BD35BC}" srcOrd="2" destOrd="0" presId="urn:microsoft.com/office/officeart/2008/layout/LinedList"/>
    <dgm:cxn modelId="{1AD85D4C-ACF9-ED44-9AF1-5BF7A970EC81}" type="presParOf" srcId="{EFAFDC57-53E0-DA40-A3A3-DD0C4C3F2E9A}" destId="{5C414E85-77ED-554B-BDA4-A8D944DE432E}" srcOrd="3" destOrd="0" presId="urn:microsoft.com/office/officeart/2008/layout/LinedList"/>
    <dgm:cxn modelId="{991E1EB3-8710-C54E-94CC-A986D3FF70BC}" type="presParOf" srcId="{5C414E85-77ED-554B-BDA4-A8D944DE432E}" destId="{4258A551-DC79-A144-B0D9-FB6FD9C854C3}" srcOrd="0" destOrd="0" presId="urn:microsoft.com/office/officeart/2008/layout/LinedList"/>
    <dgm:cxn modelId="{0A2559F7-773A-3944-A319-D19139D9111A}" type="presParOf" srcId="{5C414E85-77ED-554B-BDA4-A8D944DE432E}" destId="{1ADA61C8-F25A-834C-BE70-27D4625863A4}" srcOrd="1" destOrd="0" presId="urn:microsoft.com/office/officeart/2008/layout/LinedList"/>
    <dgm:cxn modelId="{9880A23E-C3F5-4A45-8C0E-9DF869EFC61F}" type="presParOf" srcId="{EFAFDC57-53E0-DA40-A3A3-DD0C4C3F2E9A}" destId="{D0073BFC-9E48-0F4A-82A9-C34814EC0D8F}" srcOrd="4" destOrd="0" presId="urn:microsoft.com/office/officeart/2008/layout/LinedList"/>
    <dgm:cxn modelId="{745EA8F2-8495-F64F-93DF-84EA3216DDE4}" type="presParOf" srcId="{EFAFDC57-53E0-DA40-A3A3-DD0C4C3F2E9A}" destId="{A9243D33-EC45-484D-8752-3CEE0CD4FD66}" srcOrd="5" destOrd="0" presId="urn:microsoft.com/office/officeart/2008/layout/LinedList"/>
    <dgm:cxn modelId="{279982E9-AC73-9D49-BD45-CA7ACE082B32}" type="presParOf" srcId="{A9243D33-EC45-484D-8752-3CEE0CD4FD66}" destId="{C171777C-AB26-C24C-9FEC-61EC23532C3B}" srcOrd="0" destOrd="0" presId="urn:microsoft.com/office/officeart/2008/layout/LinedList"/>
    <dgm:cxn modelId="{8216DFDF-342A-CE4B-A88B-89F5BAF17753}" type="presParOf" srcId="{A9243D33-EC45-484D-8752-3CEE0CD4FD66}" destId="{DD005DFA-7A6E-984F-809B-71B0C490305E}" srcOrd="1" destOrd="0" presId="urn:microsoft.com/office/officeart/2008/layout/LinedList"/>
    <dgm:cxn modelId="{CEDB643F-2773-454A-A5D0-404E0D9ECC0A}" type="presParOf" srcId="{EFAFDC57-53E0-DA40-A3A3-DD0C4C3F2E9A}" destId="{492C89B8-EDB0-C149-A97C-4F76794B5B3A}" srcOrd="6" destOrd="0" presId="urn:microsoft.com/office/officeart/2008/layout/LinedList"/>
    <dgm:cxn modelId="{203EF4DC-38E3-8547-AB4C-F757FC888374}" type="presParOf" srcId="{EFAFDC57-53E0-DA40-A3A3-DD0C4C3F2E9A}" destId="{15662EF6-95AC-C04E-B987-4FDBAC55879D}" srcOrd="7" destOrd="0" presId="urn:microsoft.com/office/officeart/2008/layout/LinedList"/>
    <dgm:cxn modelId="{DC279570-B616-0940-869C-0E755FF50C92}" type="presParOf" srcId="{15662EF6-95AC-C04E-B987-4FDBAC55879D}" destId="{A8D50A90-F0C9-5042-9511-E7DDC4769FA7}" srcOrd="0" destOrd="0" presId="urn:microsoft.com/office/officeart/2008/layout/LinedList"/>
    <dgm:cxn modelId="{9859D157-E619-1742-98D2-B712C6B61596}" type="presParOf" srcId="{15662EF6-95AC-C04E-B987-4FDBAC55879D}" destId="{DB2B651D-F132-6A44-8593-C5899A11395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AB7359-3A11-4AA5-BF6F-59D6D0DA52FB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30B8D91-2644-4B08-96BC-3C9FCE8EFDFE}">
      <dgm:prSet/>
      <dgm:spPr/>
      <dgm:t>
        <a:bodyPr/>
        <a:lstStyle/>
        <a:p>
          <a:r>
            <a:rPr lang="en-US"/>
            <a:t>Ernie iatali &gt; 6 cm</a:t>
          </a:r>
        </a:p>
      </dgm:t>
    </dgm:pt>
    <dgm:pt modelId="{FC9D239D-FCA4-44C1-8C8B-8D946C1EBF4B}" type="parTrans" cxnId="{B0E0A0EB-5426-47D7-B5AB-4C758A4A2399}">
      <dgm:prSet/>
      <dgm:spPr/>
      <dgm:t>
        <a:bodyPr/>
        <a:lstStyle/>
        <a:p>
          <a:endParaRPr lang="en-US"/>
        </a:p>
      </dgm:t>
    </dgm:pt>
    <dgm:pt modelId="{9A712BAE-68CC-4B74-A3EF-785CE2327861}" type="sibTrans" cxnId="{B0E0A0EB-5426-47D7-B5AB-4C758A4A2399}">
      <dgm:prSet/>
      <dgm:spPr/>
      <dgm:t>
        <a:bodyPr/>
        <a:lstStyle/>
        <a:p>
          <a:endParaRPr lang="en-US"/>
        </a:p>
      </dgm:t>
    </dgm:pt>
    <dgm:pt modelId="{05AB9043-F05D-41EF-B798-97DA6DC48B80}">
      <dgm:prSet/>
      <dgm:spPr/>
      <dgm:t>
        <a:bodyPr/>
        <a:lstStyle/>
        <a:p>
          <a:r>
            <a:rPr lang="en-US"/>
            <a:t>Patologie della motilità esofagea</a:t>
          </a:r>
        </a:p>
      </dgm:t>
    </dgm:pt>
    <dgm:pt modelId="{BF77C9FF-D0B1-4C6A-A75B-849F384882DE}" type="parTrans" cxnId="{3FC82273-5001-4320-9F3A-3DE62391FA44}">
      <dgm:prSet/>
      <dgm:spPr/>
      <dgm:t>
        <a:bodyPr/>
        <a:lstStyle/>
        <a:p>
          <a:endParaRPr lang="en-US"/>
        </a:p>
      </dgm:t>
    </dgm:pt>
    <dgm:pt modelId="{4DC2AAF9-703D-4E43-9F8D-0C2655DA98A3}" type="sibTrans" cxnId="{3FC82273-5001-4320-9F3A-3DE62391FA44}">
      <dgm:prSet/>
      <dgm:spPr/>
      <dgm:t>
        <a:bodyPr/>
        <a:lstStyle/>
        <a:p>
          <a:endParaRPr lang="en-US"/>
        </a:p>
      </dgm:t>
    </dgm:pt>
    <dgm:pt modelId="{8AA80688-963B-40A7-B449-43822BD93B0B}">
      <dgm:prSet/>
      <dgm:spPr/>
      <dgm:t>
        <a:bodyPr/>
        <a:lstStyle/>
        <a:p>
          <a:r>
            <a:rPr lang="en-US"/>
            <a:t>Allergia a: titanio, acciaio inossidabile, nichel, materiali ferrosi</a:t>
          </a:r>
        </a:p>
      </dgm:t>
    </dgm:pt>
    <dgm:pt modelId="{51A3FD78-8C30-4A4B-A702-EBF8E0578592}" type="parTrans" cxnId="{790C9AC9-FDED-43E0-80B7-859B309A3D58}">
      <dgm:prSet/>
      <dgm:spPr/>
      <dgm:t>
        <a:bodyPr/>
        <a:lstStyle/>
        <a:p>
          <a:endParaRPr lang="en-US"/>
        </a:p>
      </dgm:t>
    </dgm:pt>
    <dgm:pt modelId="{B1FB1A7C-CDFD-446E-8424-6526E528E478}" type="sibTrans" cxnId="{790C9AC9-FDED-43E0-80B7-859B309A3D58}">
      <dgm:prSet/>
      <dgm:spPr/>
      <dgm:t>
        <a:bodyPr/>
        <a:lstStyle/>
        <a:p>
          <a:endParaRPr lang="en-US"/>
        </a:p>
      </dgm:t>
    </dgm:pt>
    <dgm:pt modelId="{0B53FE28-468C-004E-BE4F-326316A00933}" type="pres">
      <dgm:prSet presAssocID="{D2AB7359-3A11-4AA5-BF6F-59D6D0DA52F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BA6CF8A-51D3-174E-8923-A01FDAF2CDE3}" type="pres">
      <dgm:prSet presAssocID="{330B8D91-2644-4B08-96BC-3C9FCE8EFDFE}" presName="hierRoot1" presStyleCnt="0"/>
      <dgm:spPr/>
    </dgm:pt>
    <dgm:pt modelId="{F56B98F6-F8C5-2244-9EC2-9520345ECBF7}" type="pres">
      <dgm:prSet presAssocID="{330B8D91-2644-4B08-96BC-3C9FCE8EFDFE}" presName="composite" presStyleCnt="0"/>
      <dgm:spPr/>
    </dgm:pt>
    <dgm:pt modelId="{4AE81034-C3D9-8142-A8ED-700941B436A0}" type="pres">
      <dgm:prSet presAssocID="{330B8D91-2644-4B08-96BC-3C9FCE8EFDFE}" presName="background" presStyleLbl="node0" presStyleIdx="0" presStyleCnt="3"/>
      <dgm:spPr/>
    </dgm:pt>
    <dgm:pt modelId="{65FD8B0F-5D72-EA45-8FA0-DAB7250EC257}" type="pres">
      <dgm:prSet presAssocID="{330B8D91-2644-4B08-96BC-3C9FCE8EFDFE}" presName="text" presStyleLbl="fgAcc0" presStyleIdx="0" presStyleCnt="3">
        <dgm:presLayoutVars>
          <dgm:chPref val="3"/>
        </dgm:presLayoutVars>
      </dgm:prSet>
      <dgm:spPr/>
    </dgm:pt>
    <dgm:pt modelId="{9655358A-8ECE-5B4A-83CC-5C6B0E506A35}" type="pres">
      <dgm:prSet presAssocID="{330B8D91-2644-4B08-96BC-3C9FCE8EFDFE}" presName="hierChild2" presStyleCnt="0"/>
      <dgm:spPr/>
    </dgm:pt>
    <dgm:pt modelId="{9B8DBF9C-A9AC-2642-BC30-7649C7D78F41}" type="pres">
      <dgm:prSet presAssocID="{05AB9043-F05D-41EF-B798-97DA6DC48B80}" presName="hierRoot1" presStyleCnt="0"/>
      <dgm:spPr/>
    </dgm:pt>
    <dgm:pt modelId="{BA9D45B2-7262-7D4A-A91F-637719AB4904}" type="pres">
      <dgm:prSet presAssocID="{05AB9043-F05D-41EF-B798-97DA6DC48B80}" presName="composite" presStyleCnt="0"/>
      <dgm:spPr/>
    </dgm:pt>
    <dgm:pt modelId="{22519E12-C36B-5B4D-B238-37BD3E3DC61A}" type="pres">
      <dgm:prSet presAssocID="{05AB9043-F05D-41EF-B798-97DA6DC48B80}" presName="background" presStyleLbl="node0" presStyleIdx="1" presStyleCnt="3"/>
      <dgm:spPr/>
    </dgm:pt>
    <dgm:pt modelId="{B9F8923E-1F94-524A-9D70-CEECCCBE86F3}" type="pres">
      <dgm:prSet presAssocID="{05AB9043-F05D-41EF-B798-97DA6DC48B80}" presName="text" presStyleLbl="fgAcc0" presStyleIdx="1" presStyleCnt="3">
        <dgm:presLayoutVars>
          <dgm:chPref val="3"/>
        </dgm:presLayoutVars>
      </dgm:prSet>
      <dgm:spPr/>
    </dgm:pt>
    <dgm:pt modelId="{43E8CDCE-4E17-254A-9DB3-43EC2ADD33A4}" type="pres">
      <dgm:prSet presAssocID="{05AB9043-F05D-41EF-B798-97DA6DC48B80}" presName="hierChild2" presStyleCnt="0"/>
      <dgm:spPr/>
    </dgm:pt>
    <dgm:pt modelId="{2EE32317-B717-D64F-AF6C-5BB7DDB8DF56}" type="pres">
      <dgm:prSet presAssocID="{8AA80688-963B-40A7-B449-43822BD93B0B}" presName="hierRoot1" presStyleCnt="0"/>
      <dgm:spPr/>
    </dgm:pt>
    <dgm:pt modelId="{F7322260-2E54-9846-AF2C-8DA5F4D965F0}" type="pres">
      <dgm:prSet presAssocID="{8AA80688-963B-40A7-B449-43822BD93B0B}" presName="composite" presStyleCnt="0"/>
      <dgm:spPr/>
    </dgm:pt>
    <dgm:pt modelId="{689D9EFB-8BB2-D74B-971F-CFE8C965D68D}" type="pres">
      <dgm:prSet presAssocID="{8AA80688-963B-40A7-B449-43822BD93B0B}" presName="background" presStyleLbl="node0" presStyleIdx="2" presStyleCnt="3"/>
      <dgm:spPr/>
    </dgm:pt>
    <dgm:pt modelId="{BD3BAA27-E4E6-E84D-8934-6D3EDDC5A0EA}" type="pres">
      <dgm:prSet presAssocID="{8AA80688-963B-40A7-B449-43822BD93B0B}" presName="text" presStyleLbl="fgAcc0" presStyleIdx="2" presStyleCnt="3">
        <dgm:presLayoutVars>
          <dgm:chPref val="3"/>
        </dgm:presLayoutVars>
      </dgm:prSet>
      <dgm:spPr/>
    </dgm:pt>
    <dgm:pt modelId="{7F66735C-6D2A-1C47-B275-B3BF9C7F9E2E}" type="pres">
      <dgm:prSet presAssocID="{8AA80688-963B-40A7-B449-43822BD93B0B}" presName="hierChild2" presStyleCnt="0"/>
      <dgm:spPr/>
    </dgm:pt>
  </dgm:ptLst>
  <dgm:cxnLst>
    <dgm:cxn modelId="{4A74B626-1361-604C-BF47-827272EB2ABB}" type="presOf" srcId="{05AB9043-F05D-41EF-B798-97DA6DC48B80}" destId="{B9F8923E-1F94-524A-9D70-CEECCCBE86F3}" srcOrd="0" destOrd="0" presId="urn:microsoft.com/office/officeart/2005/8/layout/hierarchy1"/>
    <dgm:cxn modelId="{1C0DE341-97FA-0745-B6BD-1038081EC7C3}" type="presOf" srcId="{D2AB7359-3A11-4AA5-BF6F-59D6D0DA52FB}" destId="{0B53FE28-468C-004E-BE4F-326316A00933}" srcOrd="0" destOrd="0" presId="urn:microsoft.com/office/officeart/2005/8/layout/hierarchy1"/>
    <dgm:cxn modelId="{3FC82273-5001-4320-9F3A-3DE62391FA44}" srcId="{D2AB7359-3A11-4AA5-BF6F-59D6D0DA52FB}" destId="{05AB9043-F05D-41EF-B798-97DA6DC48B80}" srcOrd="1" destOrd="0" parTransId="{BF77C9FF-D0B1-4C6A-A75B-849F384882DE}" sibTransId="{4DC2AAF9-703D-4E43-9F8D-0C2655DA98A3}"/>
    <dgm:cxn modelId="{27674D83-1DFF-6847-8A47-8135843679A0}" type="presOf" srcId="{330B8D91-2644-4B08-96BC-3C9FCE8EFDFE}" destId="{65FD8B0F-5D72-EA45-8FA0-DAB7250EC257}" srcOrd="0" destOrd="0" presId="urn:microsoft.com/office/officeart/2005/8/layout/hierarchy1"/>
    <dgm:cxn modelId="{378536B7-7B8A-3C44-BDDC-5FAD84F9C4B2}" type="presOf" srcId="{8AA80688-963B-40A7-B449-43822BD93B0B}" destId="{BD3BAA27-E4E6-E84D-8934-6D3EDDC5A0EA}" srcOrd="0" destOrd="0" presId="urn:microsoft.com/office/officeart/2005/8/layout/hierarchy1"/>
    <dgm:cxn modelId="{790C9AC9-FDED-43E0-80B7-859B309A3D58}" srcId="{D2AB7359-3A11-4AA5-BF6F-59D6D0DA52FB}" destId="{8AA80688-963B-40A7-B449-43822BD93B0B}" srcOrd="2" destOrd="0" parTransId="{51A3FD78-8C30-4A4B-A702-EBF8E0578592}" sibTransId="{B1FB1A7C-CDFD-446E-8424-6526E528E478}"/>
    <dgm:cxn modelId="{B0E0A0EB-5426-47D7-B5AB-4C758A4A2399}" srcId="{D2AB7359-3A11-4AA5-BF6F-59D6D0DA52FB}" destId="{330B8D91-2644-4B08-96BC-3C9FCE8EFDFE}" srcOrd="0" destOrd="0" parTransId="{FC9D239D-FCA4-44C1-8C8B-8D946C1EBF4B}" sibTransId="{9A712BAE-68CC-4B74-A3EF-785CE2327861}"/>
    <dgm:cxn modelId="{651035B3-AB37-A442-B25F-B762657809A8}" type="presParOf" srcId="{0B53FE28-468C-004E-BE4F-326316A00933}" destId="{2BA6CF8A-51D3-174E-8923-A01FDAF2CDE3}" srcOrd="0" destOrd="0" presId="urn:microsoft.com/office/officeart/2005/8/layout/hierarchy1"/>
    <dgm:cxn modelId="{15D0B7D9-4A90-7941-A1B3-4CEAC63A74EB}" type="presParOf" srcId="{2BA6CF8A-51D3-174E-8923-A01FDAF2CDE3}" destId="{F56B98F6-F8C5-2244-9EC2-9520345ECBF7}" srcOrd="0" destOrd="0" presId="urn:microsoft.com/office/officeart/2005/8/layout/hierarchy1"/>
    <dgm:cxn modelId="{C8057267-A9C1-2B40-871F-CDEC272A7EEA}" type="presParOf" srcId="{F56B98F6-F8C5-2244-9EC2-9520345ECBF7}" destId="{4AE81034-C3D9-8142-A8ED-700941B436A0}" srcOrd="0" destOrd="0" presId="urn:microsoft.com/office/officeart/2005/8/layout/hierarchy1"/>
    <dgm:cxn modelId="{1F191EC4-77CF-E642-BAC8-77ED4477E03D}" type="presParOf" srcId="{F56B98F6-F8C5-2244-9EC2-9520345ECBF7}" destId="{65FD8B0F-5D72-EA45-8FA0-DAB7250EC257}" srcOrd="1" destOrd="0" presId="urn:microsoft.com/office/officeart/2005/8/layout/hierarchy1"/>
    <dgm:cxn modelId="{86DAA411-E1F3-4540-80C3-D298F235068B}" type="presParOf" srcId="{2BA6CF8A-51D3-174E-8923-A01FDAF2CDE3}" destId="{9655358A-8ECE-5B4A-83CC-5C6B0E506A35}" srcOrd="1" destOrd="0" presId="urn:microsoft.com/office/officeart/2005/8/layout/hierarchy1"/>
    <dgm:cxn modelId="{135B48BC-47CD-5A44-8535-974E2364D8A1}" type="presParOf" srcId="{0B53FE28-468C-004E-BE4F-326316A00933}" destId="{9B8DBF9C-A9AC-2642-BC30-7649C7D78F41}" srcOrd="1" destOrd="0" presId="urn:microsoft.com/office/officeart/2005/8/layout/hierarchy1"/>
    <dgm:cxn modelId="{6BF5EAB3-2380-1B46-82A4-4895B955BC78}" type="presParOf" srcId="{9B8DBF9C-A9AC-2642-BC30-7649C7D78F41}" destId="{BA9D45B2-7262-7D4A-A91F-637719AB4904}" srcOrd="0" destOrd="0" presId="urn:microsoft.com/office/officeart/2005/8/layout/hierarchy1"/>
    <dgm:cxn modelId="{4E6E5F6C-D994-B845-B657-0930E32910B3}" type="presParOf" srcId="{BA9D45B2-7262-7D4A-A91F-637719AB4904}" destId="{22519E12-C36B-5B4D-B238-37BD3E3DC61A}" srcOrd="0" destOrd="0" presId="urn:microsoft.com/office/officeart/2005/8/layout/hierarchy1"/>
    <dgm:cxn modelId="{DB66B545-E7F1-E74C-A573-EE656478E691}" type="presParOf" srcId="{BA9D45B2-7262-7D4A-A91F-637719AB4904}" destId="{B9F8923E-1F94-524A-9D70-CEECCCBE86F3}" srcOrd="1" destOrd="0" presId="urn:microsoft.com/office/officeart/2005/8/layout/hierarchy1"/>
    <dgm:cxn modelId="{89633700-A9C9-B549-A9C4-38E6090E7986}" type="presParOf" srcId="{9B8DBF9C-A9AC-2642-BC30-7649C7D78F41}" destId="{43E8CDCE-4E17-254A-9DB3-43EC2ADD33A4}" srcOrd="1" destOrd="0" presId="urn:microsoft.com/office/officeart/2005/8/layout/hierarchy1"/>
    <dgm:cxn modelId="{85B58F73-64C3-4D4A-9F5B-ACDEA2F6CD7F}" type="presParOf" srcId="{0B53FE28-468C-004E-BE4F-326316A00933}" destId="{2EE32317-B717-D64F-AF6C-5BB7DDB8DF56}" srcOrd="2" destOrd="0" presId="urn:microsoft.com/office/officeart/2005/8/layout/hierarchy1"/>
    <dgm:cxn modelId="{1DAC7A01-064C-F64B-AE11-5D4DBA7ED7E7}" type="presParOf" srcId="{2EE32317-B717-D64F-AF6C-5BB7DDB8DF56}" destId="{F7322260-2E54-9846-AF2C-8DA5F4D965F0}" srcOrd="0" destOrd="0" presId="urn:microsoft.com/office/officeart/2005/8/layout/hierarchy1"/>
    <dgm:cxn modelId="{61FFC11B-8208-2B42-BEED-0E6CC1B6F6BF}" type="presParOf" srcId="{F7322260-2E54-9846-AF2C-8DA5F4D965F0}" destId="{689D9EFB-8BB2-D74B-971F-CFE8C965D68D}" srcOrd="0" destOrd="0" presId="urn:microsoft.com/office/officeart/2005/8/layout/hierarchy1"/>
    <dgm:cxn modelId="{21B0CB4D-748E-3440-AAC1-2B1D923BAEF4}" type="presParOf" srcId="{F7322260-2E54-9846-AF2C-8DA5F4D965F0}" destId="{BD3BAA27-E4E6-E84D-8934-6D3EDDC5A0EA}" srcOrd="1" destOrd="0" presId="urn:microsoft.com/office/officeart/2005/8/layout/hierarchy1"/>
    <dgm:cxn modelId="{983BB9EB-5B0E-F040-A7E7-55D1629EDB20}" type="presParOf" srcId="{2EE32317-B717-D64F-AF6C-5BB7DDB8DF56}" destId="{7F66735C-6D2A-1C47-B275-B3BF9C7F9E2E}" srcOrd="1" destOrd="0" presId="urn:microsoft.com/office/officeart/2005/8/layout/hierarchy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4E4C38-1997-4DBB-8542-E39C15907CD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6108F0C-A208-4136-A49C-522EAEABF569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Preparazione</a:t>
          </a:r>
          <a:endParaRPr lang="en-GB" dirty="0">
            <a:latin typeface="+mn-lt"/>
          </a:endParaRPr>
        </a:p>
      </dgm:t>
    </dgm:pt>
    <dgm:pt modelId="{8E00F4E9-67AE-4720-ACF1-5315C9D062E1}" type="parTrans" cxnId="{40E78FE9-A5F0-40A0-90BE-3B3DB5CF296B}">
      <dgm:prSet/>
      <dgm:spPr/>
      <dgm:t>
        <a:bodyPr/>
        <a:lstStyle/>
        <a:p>
          <a:endParaRPr lang="en-GB"/>
        </a:p>
      </dgm:t>
    </dgm:pt>
    <dgm:pt modelId="{EAC80CAC-C972-48E0-AA65-9F61286EA305}" type="sibTrans" cxnId="{40E78FE9-A5F0-40A0-90BE-3B3DB5CF296B}">
      <dgm:prSet/>
      <dgm:spPr/>
      <dgm:t>
        <a:bodyPr/>
        <a:lstStyle/>
        <a:p>
          <a:endParaRPr lang="en-GB"/>
        </a:p>
      </dgm:t>
    </dgm:pt>
    <dgm:pt modelId="{201A042B-5F9B-4520-9A0D-E15EC1F2C4DF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Dissezione</a:t>
          </a:r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
</a:t>
          </a:r>
          <a:endParaRPr lang="en-GB" dirty="0">
            <a:latin typeface="+mn-lt"/>
          </a:endParaRPr>
        </a:p>
      </dgm:t>
    </dgm:pt>
    <dgm:pt modelId="{B7805DC0-4DCA-462A-84EE-2DA606DE86C2}" type="parTrans" cxnId="{B8CE4FF4-A75A-4BF0-94A4-88405B4391B0}">
      <dgm:prSet/>
      <dgm:spPr/>
      <dgm:t>
        <a:bodyPr/>
        <a:lstStyle/>
        <a:p>
          <a:endParaRPr lang="en-GB"/>
        </a:p>
      </dgm:t>
    </dgm:pt>
    <dgm:pt modelId="{1DAEC80F-6ACA-4E9E-8C1C-0E54384FB2A0}" type="sibTrans" cxnId="{B8CE4FF4-A75A-4BF0-94A4-88405B4391B0}">
      <dgm:prSet/>
      <dgm:spPr/>
      <dgm:t>
        <a:bodyPr/>
        <a:lstStyle/>
        <a:p>
          <a:endParaRPr lang="en-GB"/>
        </a:p>
      </dgm:t>
    </dgm:pt>
    <dgm:pt modelId="{C717E62E-1822-4C47-B74F-6EF5F3597537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Riparazione</a:t>
          </a:r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iatale</a:t>
          </a:r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
</a:t>
          </a:r>
          <a:endParaRPr lang="en-GB" dirty="0">
            <a:latin typeface="+mn-lt"/>
          </a:endParaRPr>
        </a:p>
      </dgm:t>
    </dgm:pt>
    <dgm:pt modelId="{9F68D1C6-EC41-47F1-9C7C-657D3D6B81ED}" type="parTrans" cxnId="{565BFFFA-3887-4CB4-BF80-2B27B37B321F}">
      <dgm:prSet/>
      <dgm:spPr/>
      <dgm:t>
        <a:bodyPr/>
        <a:lstStyle/>
        <a:p>
          <a:endParaRPr lang="en-GB"/>
        </a:p>
      </dgm:t>
    </dgm:pt>
    <dgm:pt modelId="{FCCC640A-7C9A-47C8-BB79-30719951ADD9}" type="sibTrans" cxnId="{565BFFFA-3887-4CB4-BF80-2B27B37B321F}">
      <dgm:prSet/>
      <dgm:spPr/>
      <dgm:t>
        <a:bodyPr/>
        <a:lstStyle/>
        <a:p>
          <a:endParaRPr lang="en-GB"/>
        </a:p>
      </dgm:t>
    </dgm:pt>
    <dgm:pt modelId="{D2EB5BEC-CCD7-466A-92B0-6B06F8F756E2}">
      <dgm:prSet phldrT="[Text]"/>
      <dgm:spPr/>
      <dgm:t>
        <a:bodyPr/>
        <a:lstStyle/>
        <a:p>
          <a:r>
            <a:rPr lang="en-GB" b="1" dirty="0" err="1">
              <a:latin typeface="+mn-lt"/>
            </a:rPr>
            <a:t>Plicatura</a:t>
          </a:r>
          <a:r>
            <a:rPr lang="en-GB" b="1" dirty="0">
              <a:latin typeface="+mn-lt"/>
            </a:rPr>
            <a:t>
</a:t>
          </a:r>
        </a:p>
      </dgm:t>
    </dgm:pt>
    <dgm:pt modelId="{F6D95590-FB3E-4BF0-AA44-A667315819F9}" type="parTrans" cxnId="{73FA6DF1-FD61-452C-8491-052D490B6F65}">
      <dgm:prSet/>
      <dgm:spPr/>
      <dgm:t>
        <a:bodyPr/>
        <a:lstStyle/>
        <a:p>
          <a:endParaRPr lang="en-GB"/>
        </a:p>
      </dgm:t>
    </dgm:pt>
    <dgm:pt modelId="{7BA2CA74-4714-4B27-915D-501F57FC1FDA}" type="sibTrans" cxnId="{73FA6DF1-FD61-452C-8491-052D490B6F65}">
      <dgm:prSet/>
      <dgm:spPr/>
      <dgm:t>
        <a:bodyPr/>
        <a:lstStyle/>
        <a:p>
          <a:endParaRPr lang="en-GB"/>
        </a:p>
      </dgm:t>
    </dgm:pt>
    <dgm:pt modelId="{D46E41B8-951C-48CB-BF1B-0070FD59FC54}">
      <dgm:prSet phldrT="[Text]"/>
      <dgm:spPr/>
      <dgm:t>
        <a:bodyPr/>
        <a:lstStyle/>
        <a:p>
          <a:r>
            <a:rPr lang="en-GB" b="1" dirty="0">
              <a:latin typeface="+mn-lt"/>
            </a:rPr>
            <a:t>POSIZIONAMENTO MSA LINX</a:t>
          </a:r>
        </a:p>
      </dgm:t>
    </dgm:pt>
    <dgm:pt modelId="{746DBB15-054F-47A2-A62B-D952FA532742}" type="parTrans" cxnId="{7A4531F0-2516-4E29-8FF7-3DFD44CC7532}">
      <dgm:prSet/>
      <dgm:spPr/>
      <dgm:t>
        <a:bodyPr/>
        <a:lstStyle/>
        <a:p>
          <a:endParaRPr lang="en-GB"/>
        </a:p>
      </dgm:t>
    </dgm:pt>
    <dgm:pt modelId="{4EBB8584-EB42-4200-9B9B-F8C37DA87862}" type="sibTrans" cxnId="{7A4531F0-2516-4E29-8FF7-3DFD44CC7532}">
      <dgm:prSet/>
      <dgm:spPr/>
      <dgm:t>
        <a:bodyPr/>
        <a:lstStyle/>
        <a:p>
          <a:endParaRPr lang="en-GB"/>
        </a:p>
      </dgm:t>
    </dgm:pt>
    <dgm:pt modelId="{5F13D4C0-C2AA-904B-9779-D60C0BDD5026}" type="pres">
      <dgm:prSet presAssocID="{314E4C38-1997-4DBB-8542-E39C15907CDD}" presName="vert0" presStyleCnt="0">
        <dgm:presLayoutVars>
          <dgm:dir/>
          <dgm:animOne val="branch"/>
          <dgm:animLvl val="lvl"/>
        </dgm:presLayoutVars>
      </dgm:prSet>
      <dgm:spPr/>
    </dgm:pt>
    <dgm:pt modelId="{33267871-8FA1-8440-A03C-03F4183BB9EB}" type="pres">
      <dgm:prSet presAssocID="{06108F0C-A208-4136-A49C-522EAEABF569}" presName="thickLine" presStyleLbl="alignNode1" presStyleIdx="0" presStyleCnt="5"/>
      <dgm:spPr/>
    </dgm:pt>
    <dgm:pt modelId="{A7605D06-D920-9047-B70E-C721D24442CA}" type="pres">
      <dgm:prSet presAssocID="{06108F0C-A208-4136-A49C-522EAEABF569}" presName="horz1" presStyleCnt="0"/>
      <dgm:spPr/>
    </dgm:pt>
    <dgm:pt modelId="{1C8ABC38-A959-1A40-997E-B3490D31CCA7}" type="pres">
      <dgm:prSet presAssocID="{06108F0C-A208-4136-A49C-522EAEABF569}" presName="tx1" presStyleLbl="revTx" presStyleIdx="0" presStyleCnt="5"/>
      <dgm:spPr/>
    </dgm:pt>
    <dgm:pt modelId="{69026C97-24D8-984C-9AA0-6F1533196540}" type="pres">
      <dgm:prSet presAssocID="{06108F0C-A208-4136-A49C-522EAEABF569}" presName="vert1" presStyleCnt="0"/>
      <dgm:spPr/>
    </dgm:pt>
    <dgm:pt modelId="{722A863E-0575-094C-BD3A-A5AE1539DA43}" type="pres">
      <dgm:prSet presAssocID="{201A042B-5F9B-4520-9A0D-E15EC1F2C4DF}" presName="thickLine" presStyleLbl="alignNode1" presStyleIdx="1" presStyleCnt="5"/>
      <dgm:spPr/>
    </dgm:pt>
    <dgm:pt modelId="{45D84FCD-8528-C542-80B6-FFA323106BDE}" type="pres">
      <dgm:prSet presAssocID="{201A042B-5F9B-4520-9A0D-E15EC1F2C4DF}" presName="horz1" presStyleCnt="0"/>
      <dgm:spPr/>
    </dgm:pt>
    <dgm:pt modelId="{6CE70E60-4874-744F-907F-5AA95C47159D}" type="pres">
      <dgm:prSet presAssocID="{201A042B-5F9B-4520-9A0D-E15EC1F2C4DF}" presName="tx1" presStyleLbl="revTx" presStyleIdx="1" presStyleCnt="5"/>
      <dgm:spPr/>
    </dgm:pt>
    <dgm:pt modelId="{E96A6207-F4B8-E343-9138-CA670BEC466B}" type="pres">
      <dgm:prSet presAssocID="{201A042B-5F9B-4520-9A0D-E15EC1F2C4DF}" presName="vert1" presStyleCnt="0"/>
      <dgm:spPr/>
    </dgm:pt>
    <dgm:pt modelId="{192B6D88-4E62-C74A-BB2C-9DF15F1F5B56}" type="pres">
      <dgm:prSet presAssocID="{C717E62E-1822-4C47-B74F-6EF5F3597537}" presName="thickLine" presStyleLbl="alignNode1" presStyleIdx="2" presStyleCnt="5"/>
      <dgm:spPr/>
    </dgm:pt>
    <dgm:pt modelId="{45D257DF-5D18-D94E-9908-32C1C05EC0A9}" type="pres">
      <dgm:prSet presAssocID="{C717E62E-1822-4C47-B74F-6EF5F3597537}" presName="horz1" presStyleCnt="0"/>
      <dgm:spPr/>
    </dgm:pt>
    <dgm:pt modelId="{1EE80C60-9521-B041-9285-CFB9CE8F8F25}" type="pres">
      <dgm:prSet presAssocID="{C717E62E-1822-4C47-B74F-6EF5F3597537}" presName="tx1" presStyleLbl="revTx" presStyleIdx="2" presStyleCnt="5"/>
      <dgm:spPr/>
    </dgm:pt>
    <dgm:pt modelId="{DCCD0898-7F0F-6745-A355-11F3149D0966}" type="pres">
      <dgm:prSet presAssocID="{C717E62E-1822-4C47-B74F-6EF5F3597537}" presName="vert1" presStyleCnt="0"/>
      <dgm:spPr/>
    </dgm:pt>
    <dgm:pt modelId="{8192F066-B531-154E-B628-11185981A34E}" type="pres">
      <dgm:prSet presAssocID="{D2EB5BEC-CCD7-466A-92B0-6B06F8F756E2}" presName="thickLine" presStyleLbl="alignNode1" presStyleIdx="3" presStyleCnt="5"/>
      <dgm:spPr/>
    </dgm:pt>
    <dgm:pt modelId="{3FBD0CD4-055F-C346-ABD0-5E3E338752C3}" type="pres">
      <dgm:prSet presAssocID="{D2EB5BEC-CCD7-466A-92B0-6B06F8F756E2}" presName="horz1" presStyleCnt="0"/>
      <dgm:spPr/>
    </dgm:pt>
    <dgm:pt modelId="{B5C0A989-88F6-2D46-9058-B3EB3B35A104}" type="pres">
      <dgm:prSet presAssocID="{D2EB5BEC-CCD7-466A-92B0-6B06F8F756E2}" presName="tx1" presStyleLbl="revTx" presStyleIdx="3" presStyleCnt="5"/>
      <dgm:spPr/>
    </dgm:pt>
    <dgm:pt modelId="{E69EBF00-CC3A-E443-AD37-F64A12912260}" type="pres">
      <dgm:prSet presAssocID="{D2EB5BEC-CCD7-466A-92B0-6B06F8F756E2}" presName="vert1" presStyleCnt="0"/>
      <dgm:spPr/>
    </dgm:pt>
    <dgm:pt modelId="{86B4C93C-A653-5345-B748-8F435115FF73}" type="pres">
      <dgm:prSet presAssocID="{D46E41B8-951C-48CB-BF1B-0070FD59FC54}" presName="thickLine" presStyleLbl="alignNode1" presStyleIdx="4" presStyleCnt="5"/>
      <dgm:spPr/>
    </dgm:pt>
    <dgm:pt modelId="{128AA08E-8C58-9342-B3F6-DF7275B60A6B}" type="pres">
      <dgm:prSet presAssocID="{D46E41B8-951C-48CB-BF1B-0070FD59FC54}" presName="horz1" presStyleCnt="0"/>
      <dgm:spPr/>
    </dgm:pt>
    <dgm:pt modelId="{28B9334D-AFC8-FF49-9349-64AD2763C180}" type="pres">
      <dgm:prSet presAssocID="{D46E41B8-951C-48CB-BF1B-0070FD59FC54}" presName="tx1" presStyleLbl="revTx" presStyleIdx="4" presStyleCnt="5"/>
      <dgm:spPr/>
    </dgm:pt>
    <dgm:pt modelId="{C0D0DD07-7CC4-204C-B4AC-8EF08A99D80C}" type="pres">
      <dgm:prSet presAssocID="{D46E41B8-951C-48CB-BF1B-0070FD59FC54}" presName="vert1" presStyleCnt="0"/>
      <dgm:spPr/>
    </dgm:pt>
  </dgm:ptLst>
  <dgm:cxnLst>
    <dgm:cxn modelId="{F1C0E106-AC9A-4341-842A-D35D3C0892CA}" type="presOf" srcId="{06108F0C-A208-4136-A49C-522EAEABF569}" destId="{1C8ABC38-A959-1A40-997E-B3490D31CCA7}" srcOrd="0" destOrd="0" presId="urn:microsoft.com/office/officeart/2008/layout/LinedList"/>
    <dgm:cxn modelId="{6AD71E14-7487-AA4D-ABE0-A1A85A92A646}" type="presOf" srcId="{D46E41B8-951C-48CB-BF1B-0070FD59FC54}" destId="{28B9334D-AFC8-FF49-9349-64AD2763C180}" srcOrd="0" destOrd="0" presId="urn:microsoft.com/office/officeart/2008/layout/LinedList"/>
    <dgm:cxn modelId="{B1676E1F-DA69-7E49-BCEB-0E339298F371}" type="presOf" srcId="{314E4C38-1997-4DBB-8542-E39C15907CDD}" destId="{5F13D4C0-C2AA-904B-9779-D60C0BDD5026}" srcOrd="0" destOrd="0" presId="urn:microsoft.com/office/officeart/2008/layout/LinedList"/>
    <dgm:cxn modelId="{FE1FA25B-66C7-6D41-B05C-D6FDC625687B}" type="presOf" srcId="{201A042B-5F9B-4520-9A0D-E15EC1F2C4DF}" destId="{6CE70E60-4874-744F-907F-5AA95C47159D}" srcOrd="0" destOrd="0" presId="urn:microsoft.com/office/officeart/2008/layout/LinedList"/>
    <dgm:cxn modelId="{3C08547D-C659-2946-A520-6FF1552C3B00}" type="presOf" srcId="{D2EB5BEC-CCD7-466A-92B0-6B06F8F756E2}" destId="{B5C0A989-88F6-2D46-9058-B3EB3B35A104}" srcOrd="0" destOrd="0" presId="urn:microsoft.com/office/officeart/2008/layout/LinedList"/>
    <dgm:cxn modelId="{40E78FE9-A5F0-40A0-90BE-3B3DB5CF296B}" srcId="{314E4C38-1997-4DBB-8542-E39C15907CDD}" destId="{06108F0C-A208-4136-A49C-522EAEABF569}" srcOrd="0" destOrd="0" parTransId="{8E00F4E9-67AE-4720-ACF1-5315C9D062E1}" sibTransId="{EAC80CAC-C972-48E0-AA65-9F61286EA305}"/>
    <dgm:cxn modelId="{7A4531F0-2516-4E29-8FF7-3DFD44CC7532}" srcId="{314E4C38-1997-4DBB-8542-E39C15907CDD}" destId="{D46E41B8-951C-48CB-BF1B-0070FD59FC54}" srcOrd="4" destOrd="0" parTransId="{746DBB15-054F-47A2-A62B-D952FA532742}" sibTransId="{4EBB8584-EB42-4200-9B9B-F8C37DA87862}"/>
    <dgm:cxn modelId="{73FA6DF1-FD61-452C-8491-052D490B6F65}" srcId="{314E4C38-1997-4DBB-8542-E39C15907CDD}" destId="{D2EB5BEC-CCD7-466A-92B0-6B06F8F756E2}" srcOrd="3" destOrd="0" parTransId="{F6D95590-FB3E-4BF0-AA44-A667315819F9}" sibTransId="{7BA2CA74-4714-4B27-915D-501F57FC1FDA}"/>
    <dgm:cxn modelId="{B8CE4FF4-A75A-4BF0-94A4-88405B4391B0}" srcId="{314E4C38-1997-4DBB-8542-E39C15907CDD}" destId="{201A042B-5F9B-4520-9A0D-E15EC1F2C4DF}" srcOrd="1" destOrd="0" parTransId="{B7805DC0-4DCA-462A-84EE-2DA606DE86C2}" sibTransId="{1DAEC80F-6ACA-4E9E-8C1C-0E54384FB2A0}"/>
    <dgm:cxn modelId="{565BFFFA-3887-4CB4-BF80-2B27B37B321F}" srcId="{314E4C38-1997-4DBB-8542-E39C15907CDD}" destId="{C717E62E-1822-4C47-B74F-6EF5F3597537}" srcOrd="2" destOrd="0" parTransId="{9F68D1C6-EC41-47F1-9C7C-657D3D6B81ED}" sibTransId="{FCCC640A-7C9A-47C8-BB79-30719951ADD9}"/>
    <dgm:cxn modelId="{43D5DEFD-7D8B-E44E-88E0-94C94E60500E}" type="presOf" srcId="{C717E62E-1822-4C47-B74F-6EF5F3597537}" destId="{1EE80C60-9521-B041-9285-CFB9CE8F8F25}" srcOrd="0" destOrd="0" presId="urn:microsoft.com/office/officeart/2008/layout/LinedList"/>
    <dgm:cxn modelId="{DA54C4D3-95E8-0342-B64B-5BDFE9A87BA3}" type="presParOf" srcId="{5F13D4C0-C2AA-904B-9779-D60C0BDD5026}" destId="{33267871-8FA1-8440-A03C-03F4183BB9EB}" srcOrd="0" destOrd="0" presId="urn:microsoft.com/office/officeart/2008/layout/LinedList"/>
    <dgm:cxn modelId="{E9BBFE78-640A-3D45-9430-D758D85C77FD}" type="presParOf" srcId="{5F13D4C0-C2AA-904B-9779-D60C0BDD5026}" destId="{A7605D06-D920-9047-B70E-C721D24442CA}" srcOrd="1" destOrd="0" presId="urn:microsoft.com/office/officeart/2008/layout/LinedList"/>
    <dgm:cxn modelId="{28B197E5-22E5-3643-83F3-E1A95023D6E1}" type="presParOf" srcId="{A7605D06-D920-9047-B70E-C721D24442CA}" destId="{1C8ABC38-A959-1A40-997E-B3490D31CCA7}" srcOrd="0" destOrd="0" presId="urn:microsoft.com/office/officeart/2008/layout/LinedList"/>
    <dgm:cxn modelId="{91A5DF0C-B52B-7C49-880B-5417610006DF}" type="presParOf" srcId="{A7605D06-D920-9047-B70E-C721D24442CA}" destId="{69026C97-24D8-984C-9AA0-6F1533196540}" srcOrd="1" destOrd="0" presId="urn:microsoft.com/office/officeart/2008/layout/LinedList"/>
    <dgm:cxn modelId="{EAF3643B-02CF-0D4F-BA7D-66DF20F6B8B0}" type="presParOf" srcId="{5F13D4C0-C2AA-904B-9779-D60C0BDD5026}" destId="{722A863E-0575-094C-BD3A-A5AE1539DA43}" srcOrd="2" destOrd="0" presId="urn:microsoft.com/office/officeart/2008/layout/LinedList"/>
    <dgm:cxn modelId="{5BED7189-F8D9-554E-94E1-D35270222061}" type="presParOf" srcId="{5F13D4C0-C2AA-904B-9779-D60C0BDD5026}" destId="{45D84FCD-8528-C542-80B6-FFA323106BDE}" srcOrd="3" destOrd="0" presId="urn:microsoft.com/office/officeart/2008/layout/LinedList"/>
    <dgm:cxn modelId="{7F91F746-0E8A-ED4E-BAF8-9D0DCD1C640C}" type="presParOf" srcId="{45D84FCD-8528-C542-80B6-FFA323106BDE}" destId="{6CE70E60-4874-744F-907F-5AA95C47159D}" srcOrd="0" destOrd="0" presId="urn:microsoft.com/office/officeart/2008/layout/LinedList"/>
    <dgm:cxn modelId="{CE124843-9762-EC46-8F40-6B374B223FAE}" type="presParOf" srcId="{45D84FCD-8528-C542-80B6-FFA323106BDE}" destId="{E96A6207-F4B8-E343-9138-CA670BEC466B}" srcOrd="1" destOrd="0" presId="urn:microsoft.com/office/officeart/2008/layout/LinedList"/>
    <dgm:cxn modelId="{AFE2672F-FA27-2C4C-B13E-F70513A3EF7D}" type="presParOf" srcId="{5F13D4C0-C2AA-904B-9779-D60C0BDD5026}" destId="{192B6D88-4E62-C74A-BB2C-9DF15F1F5B56}" srcOrd="4" destOrd="0" presId="urn:microsoft.com/office/officeart/2008/layout/LinedList"/>
    <dgm:cxn modelId="{2BB6747A-682C-E24A-8E3D-2C3B938C355C}" type="presParOf" srcId="{5F13D4C0-C2AA-904B-9779-D60C0BDD5026}" destId="{45D257DF-5D18-D94E-9908-32C1C05EC0A9}" srcOrd="5" destOrd="0" presId="urn:microsoft.com/office/officeart/2008/layout/LinedList"/>
    <dgm:cxn modelId="{C1842870-B19D-7E47-A0CA-046ACC0D54B4}" type="presParOf" srcId="{45D257DF-5D18-D94E-9908-32C1C05EC0A9}" destId="{1EE80C60-9521-B041-9285-CFB9CE8F8F25}" srcOrd="0" destOrd="0" presId="urn:microsoft.com/office/officeart/2008/layout/LinedList"/>
    <dgm:cxn modelId="{1AA2694E-F628-3E40-BB8C-46ADC8C0E494}" type="presParOf" srcId="{45D257DF-5D18-D94E-9908-32C1C05EC0A9}" destId="{DCCD0898-7F0F-6745-A355-11F3149D0966}" srcOrd="1" destOrd="0" presId="urn:microsoft.com/office/officeart/2008/layout/LinedList"/>
    <dgm:cxn modelId="{236D82F2-8310-9C45-87EB-F74CE8DF0228}" type="presParOf" srcId="{5F13D4C0-C2AA-904B-9779-D60C0BDD5026}" destId="{8192F066-B531-154E-B628-11185981A34E}" srcOrd="6" destOrd="0" presId="urn:microsoft.com/office/officeart/2008/layout/LinedList"/>
    <dgm:cxn modelId="{83CBF94A-DC1A-C346-A529-12CB5B9970DE}" type="presParOf" srcId="{5F13D4C0-C2AA-904B-9779-D60C0BDD5026}" destId="{3FBD0CD4-055F-C346-ABD0-5E3E338752C3}" srcOrd="7" destOrd="0" presId="urn:microsoft.com/office/officeart/2008/layout/LinedList"/>
    <dgm:cxn modelId="{3CB27493-AD21-B544-9CC2-CC122637FF95}" type="presParOf" srcId="{3FBD0CD4-055F-C346-ABD0-5E3E338752C3}" destId="{B5C0A989-88F6-2D46-9058-B3EB3B35A104}" srcOrd="0" destOrd="0" presId="urn:microsoft.com/office/officeart/2008/layout/LinedList"/>
    <dgm:cxn modelId="{65D8AFD9-EDDD-494A-83E8-09472BBA3388}" type="presParOf" srcId="{3FBD0CD4-055F-C346-ABD0-5E3E338752C3}" destId="{E69EBF00-CC3A-E443-AD37-F64A12912260}" srcOrd="1" destOrd="0" presId="urn:microsoft.com/office/officeart/2008/layout/LinedList"/>
    <dgm:cxn modelId="{12D866FC-8196-4745-83D8-D0D297EEC2B9}" type="presParOf" srcId="{5F13D4C0-C2AA-904B-9779-D60C0BDD5026}" destId="{86B4C93C-A653-5345-B748-8F435115FF73}" srcOrd="8" destOrd="0" presId="urn:microsoft.com/office/officeart/2008/layout/LinedList"/>
    <dgm:cxn modelId="{91D59A1B-273C-1E49-8123-F86FC4049171}" type="presParOf" srcId="{5F13D4C0-C2AA-904B-9779-D60C0BDD5026}" destId="{128AA08E-8C58-9342-B3F6-DF7275B60A6B}" srcOrd="9" destOrd="0" presId="urn:microsoft.com/office/officeart/2008/layout/LinedList"/>
    <dgm:cxn modelId="{F7C54253-0F4F-7845-9349-BDD5D558434C}" type="presParOf" srcId="{128AA08E-8C58-9342-B3F6-DF7275B60A6B}" destId="{28B9334D-AFC8-FF49-9349-64AD2763C180}" srcOrd="0" destOrd="0" presId="urn:microsoft.com/office/officeart/2008/layout/LinedList"/>
    <dgm:cxn modelId="{422759F9-36F1-D04D-8950-7B433FC072D5}" type="presParOf" srcId="{128AA08E-8C58-9342-B3F6-DF7275B60A6B}" destId="{C0D0DD07-7CC4-204C-B4AC-8EF08A99D80C}" srcOrd="1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A93E6C-7E81-4AC9-906D-8CBC246ED11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A640D97-1059-4C49-9F5B-72C13789E3DB}">
      <dgm:prSet/>
      <dgm:spPr/>
      <dgm:t>
        <a:bodyPr/>
        <a:lstStyle/>
        <a:p>
          <a:r>
            <a:rPr lang="it-IT" b="1"/>
            <a:t>LINX vs Nissen</a:t>
          </a:r>
          <a:r>
            <a:rPr lang="it-IT"/>
            <a:t>: </a:t>
          </a:r>
          <a:r>
            <a:rPr lang="it-IT" b="1"/>
            <a:t>no differenze statisticamente significative per l’uso di PPI e per la qualità di vita nei pazienti a 1 anno dall’intervento</a:t>
          </a:r>
          <a:r>
            <a:rPr lang="it-IT"/>
            <a:t>. Studio precedente già citato che considera 1211 pazienti</a:t>
          </a:r>
          <a:endParaRPr lang="en-US"/>
        </a:p>
      </dgm:t>
    </dgm:pt>
    <dgm:pt modelId="{A8605084-FA73-4356-A84B-48148D611320}" type="parTrans" cxnId="{B6F05B3E-1B11-42A7-AA65-2E39AEBE9C44}">
      <dgm:prSet/>
      <dgm:spPr/>
      <dgm:t>
        <a:bodyPr/>
        <a:lstStyle/>
        <a:p>
          <a:endParaRPr lang="en-US"/>
        </a:p>
      </dgm:t>
    </dgm:pt>
    <dgm:pt modelId="{0D251DE8-93C7-4A0E-913F-D42EA28702B5}" type="sibTrans" cxnId="{B6F05B3E-1B11-42A7-AA65-2E39AEBE9C44}">
      <dgm:prSet/>
      <dgm:spPr/>
      <dgm:t>
        <a:bodyPr/>
        <a:lstStyle/>
        <a:p>
          <a:endParaRPr lang="en-US"/>
        </a:p>
      </dgm:t>
    </dgm:pt>
    <dgm:pt modelId="{732FC09B-DA3E-4624-89BC-6649DA0A58B0}">
      <dgm:prSet/>
      <dgm:spPr/>
      <dgm:t>
        <a:bodyPr/>
        <a:lstStyle/>
        <a:p>
          <a:r>
            <a:rPr lang="it-IT"/>
            <a:t>- </a:t>
          </a:r>
          <a:r>
            <a:rPr lang="it-IT" b="1"/>
            <a:t>LINX vs terapia medica</a:t>
          </a:r>
          <a:r>
            <a:rPr lang="it-IT"/>
            <a:t>: studio CALIBER (152 pazienti). A 6 medi dal posizionamento di LINX l’89% dei pz ha riportato un sollievo dei sintomi correlati a GERD rispetto al 10% dei pz che utilizzavano solo PPI. </a:t>
          </a:r>
          <a:r>
            <a:rPr lang="it-IT" b="1"/>
            <a:t>La ph-impedenzometria ha dimostrato nei pazienti con LINX un numero significativamente ridotto di episodi di reflusso rispetto al gruppo PPI</a:t>
          </a:r>
          <a:endParaRPr lang="en-US"/>
        </a:p>
      </dgm:t>
    </dgm:pt>
    <dgm:pt modelId="{312509FE-726E-4A3E-8392-502D1D8B3D6D}" type="parTrans" cxnId="{A0833948-7CA6-4F30-AEE1-82A98893BA73}">
      <dgm:prSet/>
      <dgm:spPr/>
      <dgm:t>
        <a:bodyPr/>
        <a:lstStyle/>
        <a:p>
          <a:endParaRPr lang="en-US"/>
        </a:p>
      </dgm:t>
    </dgm:pt>
    <dgm:pt modelId="{A5840393-25F1-4E2B-BFDB-F12E6F561F64}" type="sibTrans" cxnId="{A0833948-7CA6-4F30-AEE1-82A98893BA73}">
      <dgm:prSet/>
      <dgm:spPr/>
      <dgm:t>
        <a:bodyPr/>
        <a:lstStyle/>
        <a:p>
          <a:endParaRPr lang="en-US"/>
        </a:p>
      </dgm:t>
    </dgm:pt>
    <dgm:pt modelId="{0D9A9BA2-B381-4C23-8A0E-86ECDFE32F87}">
      <dgm:prSet/>
      <dgm:spPr/>
      <dgm:t>
        <a:bodyPr/>
        <a:lstStyle/>
        <a:p>
          <a:r>
            <a:rPr lang="it-IT"/>
            <a:t>- </a:t>
          </a:r>
          <a:r>
            <a:rPr lang="it-IT" b="1"/>
            <a:t>Sicurezza ed eventi avversi</a:t>
          </a:r>
          <a:r>
            <a:rPr lang="it-IT"/>
            <a:t>: nel 2015 Lipham et al hanno condotto una revisione dei primi 1000 impianti di LINX in 82 ospedali di tutto il mondo, dimostrando l’assenza di complicanze intra-operatorie. Un ulteriore studio è stato condotto da Smith considerando 3282 pz: </a:t>
          </a:r>
          <a:r>
            <a:rPr lang="it-IT" b="1"/>
            <a:t>assenza di perforazione e migrazione del LINX</a:t>
          </a:r>
          <a:endParaRPr lang="en-US"/>
        </a:p>
      </dgm:t>
    </dgm:pt>
    <dgm:pt modelId="{996881C1-3A6A-4E8E-9ED6-E26FF757EB32}" type="parTrans" cxnId="{2730845D-6EFA-4E6A-BE01-D60A440B814B}">
      <dgm:prSet/>
      <dgm:spPr/>
      <dgm:t>
        <a:bodyPr/>
        <a:lstStyle/>
        <a:p>
          <a:endParaRPr lang="en-US"/>
        </a:p>
      </dgm:t>
    </dgm:pt>
    <dgm:pt modelId="{CB483033-C723-416A-9164-E584C1754169}" type="sibTrans" cxnId="{2730845D-6EFA-4E6A-BE01-D60A440B814B}">
      <dgm:prSet/>
      <dgm:spPr/>
      <dgm:t>
        <a:bodyPr/>
        <a:lstStyle/>
        <a:p>
          <a:endParaRPr lang="en-US"/>
        </a:p>
      </dgm:t>
    </dgm:pt>
    <dgm:pt modelId="{015B6B99-B2FF-4E8B-BD7A-68354D25E1C3}" type="pres">
      <dgm:prSet presAssocID="{63A93E6C-7E81-4AC9-906D-8CBC246ED11D}" presName="root" presStyleCnt="0">
        <dgm:presLayoutVars>
          <dgm:dir/>
          <dgm:resizeHandles val="exact"/>
        </dgm:presLayoutVars>
      </dgm:prSet>
      <dgm:spPr/>
    </dgm:pt>
    <dgm:pt modelId="{F2525C6B-A201-4D3E-B32A-16E61AA2D8FE}" type="pres">
      <dgm:prSet presAssocID="{6A640D97-1059-4C49-9F5B-72C13789E3DB}" presName="compNode" presStyleCnt="0"/>
      <dgm:spPr/>
    </dgm:pt>
    <dgm:pt modelId="{3308E8F6-DEB5-44D7-B868-6F0EB9497CB8}" type="pres">
      <dgm:prSet presAssocID="{6A640D97-1059-4C49-9F5B-72C13789E3DB}" presName="bgRect" presStyleLbl="bgShp" presStyleIdx="0" presStyleCnt="3"/>
      <dgm:spPr/>
    </dgm:pt>
    <dgm:pt modelId="{E142CB70-3272-4710-847A-1298F05EBF44}" type="pres">
      <dgm:prSet presAssocID="{6A640D97-1059-4C49-9F5B-72C13789E3D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gno di spunta"/>
        </a:ext>
      </dgm:extLst>
    </dgm:pt>
    <dgm:pt modelId="{7D1B8F30-9E14-4016-A3C9-CAD86CB303A1}" type="pres">
      <dgm:prSet presAssocID="{6A640D97-1059-4C49-9F5B-72C13789E3DB}" presName="spaceRect" presStyleCnt="0"/>
      <dgm:spPr/>
    </dgm:pt>
    <dgm:pt modelId="{1BE55890-BA02-4951-B350-E9774BEF086C}" type="pres">
      <dgm:prSet presAssocID="{6A640D97-1059-4C49-9F5B-72C13789E3DB}" presName="parTx" presStyleLbl="revTx" presStyleIdx="0" presStyleCnt="3">
        <dgm:presLayoutVars>
          <dgm:chMax val="0"/>
          <dgm:chPref val="0"/>
        </dgm:presLayoutVars>
      </dgm:prSet>
      <dgm:spPr/>
    </dgm:pt>
    <dgm:pt modelId="{2E5EAA56-A612-43CB-AFFE-A2E1D5129493}" type="pres">
      <dgm:prSet presAssocID="{0D251DE8-93C7-4A0E-913F-D42EA28702B5}" presName="sibTrans" presStyleCnt="0"/>
      <dgm:spPr/>
    </dgm:pt>
    <dgm:pt modelId="{586EC2FA-0B5A-47CA-B9F8-4DEE9C0BED9C}" type="pres">
      <dgm:prSet presAssocID="{732FC09B-DA3E-4624-89BC-6649DA0A58B0}" presName="compNode" presStyleCnt="0"/>
      <dgm:spPr/>
    </dgm:pt>
    <dgm:pt modelId="{A8D97821-0853-4EAC-8CCC-1D3F9E3BE234}" type="pres">
      <dgm:prSet presAssocID="{732FC09B-DA3E-4624-89BC-6649DA0A58B0}" presName="bgRect" presStyleLbl="bgShp" presStyleIdx="1" presStyleCnt="3"/>
      <dgm:spPr/>
    </dgm:pt>
    <dgm:pt modelId="{F4D82780-C5AC-44AB-93C7-4F13D919F5BA}" type="pres">
      <dgm:prSet presAssocID="{732FC09B-DA3E-4624-89BC-6649DA0A58B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a"/>
        </a:ext>
      </dgm:extLst>
    </dgm:pt>
    <dgm:pt modelId="{4FE30A89-C15B-4D23-8F4B-75AC619D94B0}" type="pres">
      <dgm:prSet presAssocID="{732FC09B-DA3E-4624-89BC-6649DA0A58B0}" presName="spaceRect" presStyleCnt="0"/>
      <dgm:spPr/>
    </dgm:pt>
    <dgm:pt modelId="{41028FE8-02EA-4620-B06C-7A48A7D7BBB7}" type="pres">
      <dgm:prSet presAssocID="{732FC09B-DA3E-4624-89BC-6649DA0A58B0}" presName="parTx" presStyleLbl="revTx" presStyleIdx="1" presStyleCnt="3">
        <dgm:presLayoutVars>
          <dgm:chMax val="0"/>
          <dgm:chPref val="0"/>
        </dgm:presLayoutVars>
      </dgm:prSet>
      <dgm:spPr/>
    </dgm:pt>
    <dgm:pt modelId="{4006B6A8-24F9-403B-9D4E-138CED9AED37}" type="pres">
      <dgm:prSet presAssocID="{A5840393-25F1-4E2B-BFDB-F12E6F561F64}" presName="sibTrans" presStyleCnt="0"/>
      <dgm:spPr/>
    </dgm:pt>
    <dgm:pt modelId="{E6C1E0FF-6A17-4063-AEF9-EBE69A370672}" type="pres">
      <dgm:prSet presAssocID="{0D9A9BA2-B381-4C23-8A0E-86ECDFE32F87}" presName="compNode" presStyleCnt="0"/>
      <dgm:spPr/>
    </dgm:pt>
    <dgm:pt modelId="{98F279F1-2084-4CC8-BC5D-66CC27DB2E84}" type="pres">
      <dgm:prSet presAssocID="{0D9A9BA2-B381-4C23-8A0E-86ECDFE32F87}" presName="bgRect" presStyleLbl="bgShp" presStyleIdx="2" presStyleCnt="3"/>
      <dgm:spPr/>
    </dgm:pt>
    <dgm:pt modelId="{51FDD900-B5D6-42CD-B119-BA6797A96A9A}" type="pres">
      <dgm:prSet presAssocID="{0D9A9BA2-B381-4C23-8A0E-86ECDFE32F8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12364D73-B4D8-42A5-BA55-F49A2183CCEC}" type="pres">
      <dgm:prSet presAssocID="{0D9A9BA2-B381-4C23-8A0E-86ECDFE32F87}" presName="spaceRect" presStyleCnt="0"/>
      <dgm:spPr/>
    </dgm:pt>
    <dgm:pt modelId="{D6843F0F-E3C2-4EDE-9CA0-E1E7E1ED0773}" type="pres">
      <dgm:prSet presAssocID="{0D9A9BA2-B381-4C23-8A0E-86ECDFE32F8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F0D5235-D616-44A2-A74E-069C30463E02}" type="presOf" srcId="{6A640D97-1059-4C49-9F5B-72C13789E3DB}" destId="{1BE55890-BA02-4951-B350-E9774BEF086C}" srcOrd="0" destOrd="0" presId="urn:microsoft.com/office/officeart/2018/2/layout/IconVerticalSolidList"/>
    <dgm:cxn modelId="{B6F05B3E-1B11-42A7-AA65-2E39AEBE9C44}" srcId="{63A93E6C-7E81-4AC9-906D-8CBC246ED11D}" destId="{6A640D97-1059-4C49-9F5B-72C13789E3DB}" srcOrd="0" destOrd="0" parTransId="{A8605084-FA73-4356-A84B-48148D611320}" sibTransId="{0D251DE8-93C7-4A0E-913F-D42EA28702B5}"/>
    <dgm:cxn modelId="{A0833948-7CA6-4F30-AEE1-82A98893BA73}" srcId="{63A93E6C-7E81-4AC9-906D-8CBC246ED11D}" destId="{732FC09B-DA3E-4624-89BC-6649DA0A58B0}" srcOrd="1" destOrd="0" parTransId="{312509FE-726E-4A3E-8392-502D1D8B3D6D}" sibTransId="{A5840393-25F1-4E2B-BFDB-F12E6F561F64}"/>
    <dgm:cxn modelId="{2730845D-6EFA-4E6A-BE01-D60A440B814B}" srcId="{63A93E6C-7E81-4AC9-906D-8CBC246ED11D}" destId="{0D9A9BA2-B381-4C23-8A0E-86ECDFE32F87}" srcOrd="2" destOrd="0" parTransId="{996881C1-3A6A-4E8E-9ED6-E26FF757EB32}" sibTransId="{CB483033-C723-416A-9164-E584C1754169}"/>
    <dgm:cxn modelId="{DCC83362-A1D8-421F-BA00-4E33B8EE5975}" type="presOf" srcId="{0D9A9BA2-B381-4C23-8A0E-86ECDFE32F87}" destId="{D6843F0F-E3C2-4EDE-9CA0-E1E7E1ED0773}" srcOrd="0" destOrd="0" presId="urn:microsoft.com/office/officeart/2018/2/layout/IconVerticalSolidList"/>
    <dgm:cxn modelId="{671242A4-B0AB-457A-A5F0-F119E53B2F26}" type="presOf" srcId="{732FC09B-DA3E-4624-89BC-6649DA0A58B0}" destId="{41028FE8-02EA-4620-B06C-7A48A7D7BBB7}" srcOrd="0" destOrd="0" presId="urn:microsoft.com/office/officeart/2018/2/layout/IconVerticalSolidList"/>
    <dgm:cxn modelId="{104434DC-01C8-42A3-8093-4E94613B23F9}" type="presOf" srcId="{63A93E6C-7E81-4AC9-906D-8CBC246ED11D}" destId="{015B6B99-B2FF-4E8B-BD7A-68354D25E1C3}" srcOrd="0" destOrd="0" presId="urn:microsoft.com/office/officeart/2018/2/layout/IconVerticalSolidList"/>
    <dgm:cxn modelId="{5FFD0C24-6685-4E56-B304-D1F1CD2FA409}" type="presParOf" srcId="{015B6B99-B2FF-4E8B-BD7A-68354D25E1C3}" destId="{F2525C6B-A201-4D3E-B32A-16E61AA2D8FE}" srcOrd="0" destOrd="0" presId="urn:microsoft.com/office/officeart/2018/2/layout/IconVerticalSolidList"/>
    <dgm:cxn modelId="{21C969CE-F7D1-49BD-BEB2-E203DF29F50D}" type="presParOf" srcId="{F2525C6B-A201-4D3E-B32A-16E61AA2D8FE}" destId="{3308E8F6-DEB5-44D7-B868-6F0EB9497CB8}" srcOrd="0" destOrd="0" presId="urn:microsoft.com/office/officeart/2018/2/layout/IconVerticalSolidList"/>
    <dgm:cxn modelId="{6B75EC5A-6558-4CD4-A5F1-0D7D529210CE}" type="presParOf" srcId="{F2525C6B-A201-4D3E-B32A-16E61AA2D8FE}" destId="{E142CB70-3272-4710-847A-1298F05EBF44}" srcOrd="1" destOrd="0" presId="urn:microsoft.com/office/officeart/2018/2/layout/IconVerticalSolidList"/>
    <dgm:cxn modelId="{3EF04573-EA9C-4917-B5D5-71BA15F19CC0}" type="presParOf" srcId="{F2525C6B-A201-4D3E-B32A-16E61AA2D8FE}" destId="{7D1B8F30-9E14-4016-A3C9-CAD86CB303A1}" srcOrd="2" destOrd="0" presId="urn:microsoft.com/office/officeart/2018/2/layout/IconVerticalSolidList"/>
    <dgm:cxn modelId="{B3F90A7C-F3CC-412A-BC02-612DC73398ED}" type="presParOf" srcId="{F2525C6B-A201-4D3E-B32A-16E61AA2D8FE}" destId="{1BE55890-BA02-4951-B350-E9774BEF086C}" srcOrd="3" destOrd="0" presId="urn:microsoft.com/office/officeart/2018/2/layout/IconVerticalSolidList"/>
    <dgm:cxn modelId="{AA112E40-508A-4F0E-8285-18773672D871}" type="presParOf" srcId="{015B6B99-B2FF-4E8B-BD7A-68354D25E1C3}" destId="{2E5EAA56-A612-43CB-AFFE-A2E1D5129493}" srcOrd="1" destOrd="0" presId="urn:microsoft.com/office/officeart/2018/2/layout/IconVerticalSolidList"/>
    <dgm:cxn modelId="{76A280E8-6CE3-42F2-B1F4-C038D485F22F}" type="presParOf" srcId="{015B6B99-B2FF-4E8B-BD7A-68354D25E1C3}" destId="{586EC2FA-0B5A-47CA-B9F8-4DEE9C0BED9C}" srcOrd="2" destOrd="0" presId="urn:microsoft.com/office/officeart/2018/2/layout/IconVerticalSolidList"/>
    <dgm:cxn modelId="{35F40379-643C-4815-B8F3-50C76176CC11}" type="presParOf" srcId="{586EC2FA-0B5A-47CA-B9F8-4DEE9C0BED9C}" destId="{A8D97821-0853-4EAC-8CCC-1D3F9E3BE234}" srcOrd="0" destOrd="0" presId="urn:microsoft.com/office/officeart/2018/2/layout/IconVerticalSolidList"/>
    <dgm:cxn modelId="{FB7AE0F6-8DC9-4C08-ACD6-342D579FF4FD}" type="presParOf" srcId="{586EC2FA-0B5A-47CA-B9F8-4DEE9C0BED9C}" destId="{F4D82780-C5AC-44AB-93C7-4F13D919F5BA}" srcOrd="1" destOrd="0" presId="urn:microsoft.com/office/officeart/2018/2/layout/IconVerticalSolidList"/>
    <dgm:cxn modelId="{CA6C58D5-D683-4746-921F-4B400F3318ED}" type="presParOf" srcId="{586EC2FA-0B5A-47CA-B9F8-4DEE9C0BED9C}" destId="{4FE30A89-C15B-4D23-8F4B-75AC619D94B0}" srcOrd="2" destOrd="0" presId="urn:microsoft.com/office/officeart/2018/2/layout/IconVerticalSolidList"/>
    <dgm:cxn modelId="{6763EA5C-B2C6-49F2-B415-6FDAE0BF71CB}" type="presParOf" srcId="{586EC2FA-0B5A-47CA-B9F8-4DEE9C0BED9C}" destId="{41028FE8-02EA-4620-B06C-7A48A7D7BBB7}" srcOrd="3" destOrd="0" presId="urn:microsoft.com/office/officeart/2018/2/layout/IconVerticalSolidList"/>
    <dgm:cxn modelId="{EE46400B-1DB1-4EF6-A28B-2B9A1CE1AE8B}" type="presParOf" srcId="{015B6B99-B2FF-4E8B-BD7A-68354D25E1C3}" destId="{4006B6A8-24F9-403B-9D4E-138CED9AED37}" srcOrd="3" destOrd="0" presId="urn:microsoft.com/office/officeart/2018/2/layout/IconVerticalSolidList"/>
    <dgm:cxn modelId="{0A0543FF-E4D5-46BF-82F0-8D632A8B659C}" type="presParOf" srcId="{015B6B99-B2FF-4E8B-BD7A-68354D25E1C3}" destId="{E6C1E0FF-6A17-4063-AEF9-EBE69A370672}" srcOrd="4" destOrd="0" presId="urn:microsoft.com/office/officeart/2018/2/layout/IconVerticalSolidList"/>
    <dgm:cxn modelId="{450BAD7B-04A7-472D-9ED8-313D64855CC2}" type="presParOf" srcId="{E6C1E0FF-6A17-4063-AEF9-EBE69A370672}" destId="{98F279F1-2084-4CC8-BC5D-66CC27DB2E84}" srcOrd="0" destOrd="0" presId="urn:microsoft.com/office/officeart/2018/2/layout/IconVerticalSolidList"/>
    <dgm:cxn modelId="{FF52D2E9-191D-4448-86E2-A7ABEA5C3557}" type="presParOf" srcId="{E6C1E0FF-6A17-4063-AEF9-EBE69A370672}" destId="{51FDD900-B5D6-42CD-B119-BA6797A96A9A}" srcOrd="1" destOrd="0" presId="urn:microsoft.com/office/officeart/2018/2/layout/IconVerticalSolidList"/>
    <dgm:cxn modelId="{427CD0C4-2762-4752-8A2B-5ADA51FCB48B}" type="presParOf" srcId="{E6C1E0FF-6A17-4063-AEF9-EBE69A370672}" destId="{12364D73-B4D8-42A5-BA55-F49A2183CCEC}" srcOrd="2" destOrd="0" presId="urn:microsoft.com/office/officeart/2018/2/layout/IconVerticalSolidList"/>
    <dgm:cxn modelId="{4F579DFA-4E74-4E74-A4E1-D95E3F3E948A}" type="presParOf" srcId="{E6C1E0FF-6A17-4063-AEF9-EBE69A370672}" destId="{D6843F0F-E3C2-4EDE-9CA0-E1E7E1ED07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9878B6-53BF-43F8-8605-824CF5417C5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40C92BA-4E60-469F-B177-E9F8AE446F95}">
      <dgm:prSet/>
      <dgm:spPr/>
      <dgm:t>
        <a:bodyPr/>
        <a:lstStyle/>
        <a:p>
          <a:r>
            <a:rPr lang="it-IT" b="0" i="0" dirty="0"/>
            <a:t>MSA -</a:t>
          </a:r>
          <a:r>
            <a:rPr lang="it-IT" b="0" i="0" dirty="0" err="1"/>
            <a:t>linx</a:t>
          </a:r>
          <a:r>
            <a:rPr lang="it-IT" b="0" i="0" dirty="0"/>
            <a:t> è una procedura chirurgica innovativa che si è dimostrata efficace nel controllare i sintomi della MRGE e nel ridurre l'esposizione all'acido esofageo. </a:t>
          </a:r>
          <a:endParaRPr lang="en-US" dirty="0"/>
        </a:p>
      </dgm:t>
    </dgm:pt>
    <dgm:pt modelId="{6868EF95-9DE4-4D9F-B2D9-E4B930C6878F}" type="parTrans" cxnId="{3CE34696-F0E3-4529-B997-0CE94BA3E9DB}">
      <dgm:prSet/>
      <dgm:spPr/>
      <dgm:t>
        <a:bodyPr/>
        <a:lstStyle/>
        <a:p>
          <a:endParaRPr lang="en-US"/>
        </a:p>
      </dgm:t>
    </dgm:pt>
    <dgm:pt modelId="{940F5D1D-E0B3-4CCB-BC47-0B273FCDA7A3}" type="sibTrans" cxnId="{3CE34696-F0E3-4529-B997-0CE94BA3E9DB}">
      <dgm:prSet/>
      <dgm:spPr/>
      <dgm:t>
        <a:bodyPr/>
        <a:lstStyle/>
        <a:p>
          <a:endParaRPr lang="en-US"/>
        </a:p>
      </dgm:t>
    </dgm:pt>
    <dgm:pt modelId="{33E9FECC-24B7-43E8-B816-7B698AC37AA6}">
      <dgm:prSet/>
      <dgm:spPr/>
      <dgm:t>
        <a:bodyPr/>
        <a:lstStyle/>
        <a:p>
          <a:r>
            <a:rPr lang="it-IT" b="0" i="0"/>
            <a:t>Complicazioni e controllo dei sintomi a 1 anno valutati in base al punteggio GERD-HRQL e all'uso di PPI.</a:t>
          </a:r>
          <a:endParaRPr lang="en-US"/>
        </a:p>
      </dgm:t>
    </dgm:pt>
    <dgm:pt modelId="{1F366522-DC49-4B5D-A239-35D70CC60F71}" type="parTrans" cxnId="{7B7560BE-8CC4-4301-BB51-13D603352481}">
      <dgm:prSet/>
      <dgm:spPr/>
      <dgm:t>
        <a:bodyPr/>
        <a:lstStyle/>
        <a:p>
          <a:endParaRPr lang="en-US"/>
        </a:p>
      </dgm:t>
    </dgm:pt>
    <dgm:pt modelId="{68785C8B-122A-4EFE-8C9A-F9DA539B7D45}" type="sibTrans" cxnId="{7B7560BE-8CC4-4301-BB51-13D603352481}">
      <dgm:prSet/>
      <dgm:spPr/>
      <dgm:t>
        <a:bodyPr/>
        <a:lstStyle/>
        <a:p>
          <a:endParaRPr lang="en-US"/>
        </a:p>
      </dgm:t>
    </dgm:pt>
    <dgm:pt modelId="{32BE1037-F787-4235-ADB6-7D8FB4450C7E}">
      <dgm:prSet/>
      <dgm:spPr/>
      <dgm:t>
        <a:bodyPr/>
        <a:lstStyle/>
        <a:p>
          <a:r>
            <a:rPr lang="it-IT" b="0" i="0"/>
            <a:t>L’inserimento come un opzione da considerare come revisione del fallimento del fundoplicatio e variabile alla tecnica usato e esperienza del chirurgo</a:t>
          </a:r>
          <a:endParaRPr lang="en-US"/>
        </a:p>
      </dgm:t>
    </dgm:pt>
    <dgm:pt modelId="{4F1A2DBB-8930-4DEC-B693-7F14C993976B}" type="parTrans" cxnId="{4ECC114F-42E6-4CD6-AF0E-569DF339C590}">
      <dgm:prSet/>
      <dgm:spPr/>
      <dgm:t>
        <a:bodyPr/>
        <a:lstStyle/>
        <a:p>
          <a:endParaRPr lang="en-US"/>
        </a:p>
      </dgm:t>
    </dgm:pt>
    <dgm:pt modelId="{CDFFEB33-0C17-4C1D-9926-84169409F7C9}" type="sibTrans" cxnId="{4ECC114F-42E6-4CD6-AF0E-569DF339C590}">
      <dgm:prSet/>
      <dgm:spPr/>
      <dgm:t>
        <a:bodyPr/>
        <a:lstStyle/>
        <a:p>
          <a:endParaRPr lang="en-US"/>
        </a:p>
      </dgm:t>
    </dgm:pt>
    <dgm:pt modelId="{BB6DF663-114B-44A9-874C-1B41FC4316B8}" type="pres">
      <dgm:prSet presAssocID="{379878B6-53BF-43F8-8605-824CF5417C54}" presName="root" presStyleCnt="0">
        <dgm:presLayoutVars>
          <dgm:dir/>
          <dgm:resizeHandles val="exact"/>
        </dgm:presLayoutVars>
      </dgm:prSet>
      <dgm:spPr/>
    </dgm:pt>
    <dgm:pt modelId="{883AD435-1F30-4A9B-A58C-55B578690B6E}" type="pres">
      <dgm:prSet presAssocID="{040C92BA-4E60-469F-B177-E9F8AE446F95}" presName="compNode" presStyleCnt="0"/>
      <dgm:spPr/>
    </dgm:pt>
    <dgm:pt modelId="{59F9E30D-4582-4959-B29C-1D2ABEF91923}" type="pres">
      <dgm:prSet presAssocID="{040C92BA-4E60-469F-B177-E9F8AE446F95}" presName="bgRect" presStyleLbl="bgShp" presStyleIdx="0" presStyleCnt="3" custLinFactNeighborX="-7771" custLinFactNeighborY="15474"/>
      <dgm:spPr/>
    </dgm:pt>
    <dgm:pt modelId="{507FECC0-4B3C-4624-88AF-DA4689A7B019}" type="pres">
      <dgm:prSet presAssocID="{040C92BA-4E60-469F-B177-E9F8AE446F9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ttore"/>
        </a:ext>
      </dgm:extLst>
    </dgm:pt>
    <dgm:pt modelId="{1D3F8F56-EB6F-4750-AA67-CADADAD429B0}" type="pres">
      <dgm:prSet presAssocID="{040C92BA-4E60-469F-B177-E9F8AE446F95}" presName="spaceRect" presStyleCnt="0"/>
      <dgm:spPr/>
    </dgm:pt>
    <dgm:pt modelId="{4D9D9395-58DE-48A0-A8BF-B5052CA4F78A}" type="pres">
      <dgm:prSet presAssocID="{040C92BA-4E60-469F-B177-E9F8AE446F95}" presName="parTx" presStyleLbl="revTx" presStyleIdx="0" presStyleCnt="3">
        <dgm:presLayoutVars>
          <dgm:chMax val="0"/>
          <dgm:chPref val="0"/>
        </dgm:presLayoutVars>
      </dgm:prSet>
      <dgm:spPr/>
    </dgm:pt>
    <dgm:pt modelId="{53F2C65A-B875-40DD-AA19-F7650EB8F7F5}" type="pres">
      <dgm:prSet presAssocID="{940F5D1D-E0B3-4CCB-BC47-0B273FCDA7A3}" presName="sibTrans" presStyleCnt="0"/>
      <dgm:spPr/>
    </dgm:pt>
    <dgm:pt modelId="{B962341A-C709-4297-8D6B-97E4D96632CB}" type="pres">
      <dgm:prSet presAssocID="{33E9FECC-24B7-43E8-B816-7B698AC37AA6}" presName="compNode" presStyleCnt="0"/>
      <dgm:spPr/>
    </dgm:pt>
    <dgm:pt modelId="{8E870DBD-F310-4733-8DAF-03C74200909B}" type="pres">
      <dgm:prSet presAssocID="{33E9FECC-24B7-43E8-B816-7B698AC37AA6}" presName="bgRect" presStyleLbl="bgShp" presStyleIdx="1" presStyleCnt="3"/>
      <dgm:spPr/>
    </dgm:pt>
    <dgm:pt modelId="{CCD82A00-052F-4173-A110-85038EAF07DE}" type="pres">
      <dgm:prSet presAssocID="{33E9FECC-24B7-43E8-B816-7B698AC37AA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gno di spunta"/>
        </a:ext>
      </dgm:extLst>
    </dgm:pt>
    <dgm:pt modelId="{61A4EA4E-ACA1-4D19-BC9B-DB43B0EB9747}" type="pres">
      <dgm:prSet presAssocID="{33E9FECC-24B7-43E8-B816-7B698AC37AA6}" presName="spaceRect" presStyleCnt="0"/>
      <dgm:spPr/>
    </dgm:pt>
    <dgm:pt modelId="{297E4F47-008F-4799-8AD4-01667D059DF2}" type="pres">
      <dgm:prSet presAssocID="{33E9FECC-24B7-43E8-B816-7B698AC37AA6}" presName="parTx" presStyleLbl="revTx" presStyleIdx="1" presStyleCnt="3">
        <dgm:presLayoutVars>
          <dgm:chMax val="0"/>
          <dgm:chPref val="0"/>
        </dgm:presLayoutVars>
      </dgm:prSet>
      <dgm:spPr/>
    </dgm:pt>
    <dgm:pt modelId="{6CEDC5B1-AE6C-44F6-B11A-C5C69AD371C9}" type="pres">
      <dgm:prSet presAssocID="{68785C8B-122A-4EFE-8C9A-F9DA539B7D45}" presName="sibTrans" presStyleCnt="0"/>
      <dgm:spPr/>
    </dgm:pt>
    <dgm:pt modelId="{24BFA51F-1B38-4C16-9B6A-FA80A1C0915F}" type="pres">
      <dgm:prSet presAssocID="{32BE1037-F787-4235-ADB6-7D8FB4450C7E}" presName="compNode" presStyleCnt="0"/>
      <dgm:spPr/>
    </dgm:pt>
    <dgm:pt modelId="{5DE66D93-DF14-438D-A427-262C13E32FE6}" type="pres">
      <dgm:prSet presAssocID="{32BE1037-F787-4235-ADB6-7D8FB4450C7E}" presName="bgRect" presStyleLbl="bgShp" presStyleIdx="2" presStyleCnt="3"/>
      <dgm:spPr/>
    </dgm:pt>
    <dgm:pt modelId="{D51A07AD-AE79-4971-A258-DDDFE4CEC8F0}" type="pres">
      <dgm:prSet presAssocID="{32BE1037-F787-4235-ADB6-7D8FB4450C7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mande"/>
        </a:ext>
      </dgm:extLst>
    </dgm:pt>
    <dgm:pt modelId="{78368F1F-AC44-46A8-8BEF-0A92B7ECCA8B}" type="pres">
      <dgm:prSet presAssocID="{32BE1037-F787-4235-ADB6-7D8FB4450C7E}" presName="spaceRect" presStyleCnt="0"/>
      <dgm:spPr/>
    </dgm:pt>
    <dgm:pt modelId="{BAFA56E0-8232-438B-862B-0DC08070AB05}" type="pres">
      <dgm:prSet presAssocID="{32BE1037-F787-4235-ADB6-7D8FB4450C7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ECC114F-42E6-4CD6-AF0E-569DF339C590}" srcId="{379878B6-53BF-43F8-8605-824CF5417C54}" destId="{32BE1037-F787-4235-ADB6-7D8FB4450C7E}" srcOrd="2" destOrd="0" parTransId="{4F1A2DBB-8930-4DEC-B693-7F14C993976B}" sibTransId="{CDFFEB33-0C17-4C1D-9926-84169409F7C9}"/>
    <dgm:cxn modelId="{6D5C1459-41E3-4AAB-AC31-393A95786F5D}" type="presOf" srcId="{040C92BA-4E60-469F-B177-E9F8AE446F95}" destId="{4D9D9395-58DE-48A0-A8BF-B5052CA4F78A}" srcOrd="0" destOrd="0" presId="urn:microsoft.com/office/officeart/2018/2/layout/IconVerticalSolidList"/>
    <dgm:cxn modelId="{24849667-C62C-4F3E-A46E-3FD94F4F2364}" type="presOf" srcId="{379878B6-53BF-43F8-8605-824CF5417C54}" destId="{BB6DF663-114B-44A9-874C-1B41FC4316B8}" srcOrd="0" destOrd="0" presId="urn:microsoft.com/office/officeart/2018/2/layout/IconVerticalSolidList"/>
    <dgm:cxn modelId="{A0CF8390-596D-4175-A78A-3E9D9BA977E7}" type="presOf" srcId="{32BE1037-F787-4235-ADB6-7D8FB4450C7E}" destId="{BAFA56E0-8232-438B-862B-0DC08070AB05}" srcOrd="0" destOrd="0" presId="urn:microsoft.com/office/officeart/2018/2/layout/IconVerticalSolidList"/>
    <dgm:cxn modelId="{3CE34696-F0E3-4529-B997-0CE94BA3E9DB}" srcId="{379878B6-53BF-43F8-8605-824CF5417C54}" destId="{040C92BA-4E60-469F-B177-E9F8AE446F95}" srcOrd="0" destOrd="0" parTransId="{6868EF95-9DE4-4D9F-B2D9-E4B930C6878F}" sibTransId="{940F5D1D-E0B3-4CCB-BC47-0B273FCDA7A3}"/>
    <dgm:cxn modelId="{1AE73E98-CD9D-4BB0-A706-459DF6862095}" type="presOf" srcId="{33E9FECC-24B7-43E8-B816-7B698AC37AA6}" destId="{297E4F47-008F-4799-8AD4-01667D059DF2}" srcOrd="0" destOrd="0" presId="urn:microsoft.com/office/officeart/2018/2/layout/IconVerticalSolidList"/>
    <dgm:cxn modelId="{7B7560BE-8CC4-4301-BB51-13D603352481}" srcId="{379878B6-53BF-43F8-8605-824CF5417C54}" destId="{33E9FECC-24B7-43E8-B816-7B698AC37AA6}" srcOrd="1" destOrd="0" parTransId="{1F366522-DC49-4B5D-A239-35D70CC60F71}" sibTransId="{68785C8B-122A-4EFE-8C9A-F9DA539B7D45}"/>
    <dgm:cxn modelId="{A83F0BE9-DCD8-471F-A960-30201127F6FD}" type="presParOf" srcId="{BB6DF663-114B-44A9-874C-1B41FC4316B8}" destId="{883AD435-1F30-4A9B-A58C-55B578690B6E}" srcOrd="0" destOrd="0" presId="urn:microsoft.com/office/officeart/2018/2/layout/IconVerticalSolidList"/>
    <dgm:cxn modelId="{F5131491-95EA-40BA-9F57-56CC7986CE46}" type="presParOf" srcId="{883AD435-1F30-4A9B-A58C-55B578690B6E}" destId="{59F9E30D-4582-4959-B29C-1D2ABEF91923}" srcOrd="0" destOrd="0" presId="urn:microsoft.com/office/officeart/2018/2/layout/IconVerticalSolidList"/>
    <dgm:cxn modelId="{26264852-D535-4396-AD96-4F6EFF5AFD30}" type="presParOf" srcId="{883AD435-1F30-4A9B-A58C-55B578690B6E}" destId="{507FECC0-4B3C-4624-88AF-DA4689A7B019}" srcOrd="1" destOrd="0" presId="urn:microsoft.com/office/officeart/2018/2/layout/IconVerticalSolidList"/>
    <dgm:cxn modelId="{EDDF5EB8-777E-4F22-B523-0730D8853D10}" type="presParOf" srcId="{883AD435-1F30-4A9B-A58C-55B578690B6E}" destId="{1D3F8F56-EB6F-4750-AA67-CADADAD429B0}" srcOrd="2" destOrd="0" presId="urn:microsoft.com/office/officeart/2018/2/layout/IconVerticalSolidList"/>
    <dgm:cxn modelId="{06ACA696-4BC2-49F1-9B01-F9FCCBCF61DA}" type="presParOf" srcId="{883AD435-1F30-4A9B-A58C-55B578690B6E}" destId="{4D9D9395-58DE-48A0-A8BF-B5052CA4F78A}" srcOrd="3" destOrd="0" presId="urn:microsoft.com/office/officeart/2018/2/layout/IconVerticalSolidList"/>
    <dgm:cxn modelId="{68667F8A-AA1E-4665-85A0-45ADB12F8DBB}" type="presParOf" srcId="{BB6DF663-114B-44A9-874C-1B41FC4316B8}" destId="{53F2C65A-B875-40DD-AA19-F7650EB8F7F5}" srcOrd="1" destOrd="0" presId="urn:microsoft.com/office/officeart/2018/2/layout/IconVerticalSolidList"/>
    <dgm:cxn modelId="{079897D3-60E2-41BD-AE83-A56E7FFC3245}" type="presParOf" srcId="{BB6DF663-114B-44A9-874C-1B41FC4316B8}" destId="{B962341A-C709-4297-8D6B-97E4D96632CB}" srcOrd="2" destOrd="0" presId="urn:microsoft.com/office/officeart/2018/2/layout/IconVerticalSolidList"/>
    <dgm:cxn modelId="{2EB0AFE5-E680-488A-826D-84B920093D78}" type="presParOf" srcId="{B962341A-C709-4297-8D6B-97E4D96632CB}" destId="{8E870DBD-F310-4733-8DAF-03C74200909B}" srcOrd="0" destOrd="0" presId="urn:microsoft.com/office/officeart/2018/2/layout/IconVerticalSolidList"/>
    <dgm:cxn modelId="{61213B7D-75AB-4461-A4D6-922C0004E569}" type="presParOf" srcId="{B962341A-C709-4297-8D6B-97E4D96632CB}" destId="{CCD82A00-052F-4173-A110-85038EAF07DE}" srcOrd="1" destOrd="0" presId="urn:microsoft.com/office/officeart/2018/2/layout/IconVerticalSolidList"/>
    <dgm:cxn modelId="{5F421CC9-3870-4F88-BE55-3DDCB79B5193}" type="presParOf" srcId="{B962341A-C709-4297-8D6B-97E4D96632CB}" destId="{61A4EA4E-ACA1-4D19-BC9B-DB43B0EB9747}" srcOrd="2" destOrd="0" presId="urn:microsoft.com/office/officeart/2018/2/layout/IconVerticalSolidList"/>
    <dgm:cxn modelId="{6AB40371-4DC9-42C4-90E3-716A219930CD}" type="presParOf" srcId="{B962341A-C709-4297-8D6B-97E4D96632CB}" destId="{297E4F47-008F-4799-8AD4-01667D059DF2}" srcOrd="3" destOrd="0" presId="urn:microsoft.com/office/officeart/2018/2/layout/IconVerticalSolidList"/>
    <dgm:cxn modelId="{388A6E6F-42BC-4485-8464-CC5F51AAAD94}" type="presParOf" srcId="{BB6DF663-114B-44A9-874C-1B41FC4316B8}" destId="{6CEDC5B1-AE6C-44F6-B11A-C5C69AD371C9}" srcOrd="3" destOrd="0" presId="urn:microsoft.com/office/officeart/2018/2/layout/IconVerticalSolidList"/>
    <dgm:cxn modelId="{22A9FE3C-DF7C-477D-8006-AD35F2379891}" type="presParOf" srcId="{BB6DF663-114B-44A9-874C-1B41FC4316B8}" destId="{24BFA51F-1B38-4C16-9B6A-FA80A1C0915F}" srcOrd="4" destOrd="0" presId="urn:microsoft.com/office/officeart/2018/2/layout/IconVerticalSolidList"/>
    <dgm:cxn modelId="{A556C929-688F-46FE-9B5B-E13C9FCD17C7}" type="presParOf" srcId="{24BFA51F-1B38-4C16-9B6A-FA80A1C0915F}" destId="{5DE66D93-DF14-438D-A427-262C13E32FE6}" srcOrd="0" destOrd="0" presId="urn:microsoft.com/office/officeart/2018/2/layout/IconVerticalSolidList"/>
    <dgm:cxn modelId="{5B977581-D31D-4A63-891E-EE7A2949401F}" type="presParOf" srcId="{24BFA51F-1B38-4C16-9B6A-FA80A1C0915F}" destId="{D51A07AD-AE79-4971-A258-DDDFE4CEC8F0}" srcOrd="1" destOrd="0" presId="urn:microsoft.com/office/officeart/2018/2/layout/IconVerticalSolidList"/>
    <dgm:cxn modelId="{34BE1BB9-3218-43E1-8108-8D99081CEE8B}" type="presParOf" srcId="{24BFA51F-1B38-4C16-9B6A-FA80A1C0915F}" destId="{78368F1F-AC44-46A8-8BEF-0A92B7ECCA8B}" srcOrd="2" destOrd="0" presId="urn:microsoft.com/office/officeart/2018/2/layout/IconVerticalSolidList"/>
    <dgm:cxn modelId="{EA920CDB-D978-4185-852E-32D3E5738ED9}" type="presParOf" srcId="{24BFA51F-1B38-4C16-9B6A-FA80A1C0915F}" destId="{BAFA56E0-8232-438B-862B-0DC08070AB0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4E4C38-1997-4DBB-8542-E39C15907CD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6108F0C-A208-4136-A49C-522EAEABF569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Preparazione</a:t>
          </a:r>
          <a:r>
            <a:rPr lang="en-GB" b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:</a:t>
          </a:r>
          <a:endParaRPr lang="en-GB" dirty="0">
            <a:latin typeface="+mn-lt"/>
          </a:endParaRPr>
        </a:p>
      </dgm:t>
    </dgm:pt>
    <dgm:pt modelId="{8E00F4E9-67AE-4720-ACF1-5315C9D062E1}" type="parTrans" cxnId="{40E78FE9-A5F0-40A0-90BE-3B3DB5CF296B}">
      <dgm:prSet/>
      <dgm:spPr/>
      <dgm:t>
        <a:bodyPr/>
        <a:lstStyle/>
        <a:p>
          <a:endParaRPr lang="en-GB"/>
        </a:p>
      </dgm:t>
    </dgm:pt>
    <dgm:pt modelId="{EAC80CAC-C972-48E0-AA65-9F61286EA305}" type="sibTrans" cxnId="{40E78FE9-A5F0-40A0-90BE-3B3DB5CF296B}">
      <dgm:prSet/>
      <dgm:spPr/>
      <dgm:t>
        <a:bodyPr/>
        <a:lstStyle/>
        <a:p>
          <a:endParaRPr lang="en-GB"/>
        </a:p>
      </dgm:t>
    </dgm:pt>
    <dgm:pt modelId="{201A042B-5F9B-4520-9A0D-E15EC1F2C4DF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Dissezione</a:t>
          </a:r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:</a:t>
          </a:r>
        </a:p>
        <a:p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-esofagea:3-5 cm</a:t>
          </a:r>
        </a:p>
        <a:p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-</a:t>
          </a:r>
          <a:r>
            <a:rPr lang="en-GB" b="1" dirty="0" err="1">
              <a:effectLst/>
              <a:latin typeface="+mn-lt"/>
              <a:cs typeface="Times New Roman" panose="02020603050405020304" pitchFamily="18" charset="0"/>
            </a:rPr>
            <a:t>Gastrica</a:t>
          </a:r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 breve e </a:t>
          </a:r>
          <a:r>
            <a:rPr lang="en-GB" b="1" dirty="0" err="1">
              <a:effectLst/>
              <a:latin typeface="+mn-lt"/>
              <a:cs typeface="Times New Roman" panose="02020603050405020304" pitchFamily="18" charset="0"/>
            </a:rPr>
            <a:t>Flopy</a:t>
          </a:r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 fundus</a:t>
          </a:r>
        </a:p>
        <a:p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- </a:t>
          </a:r>
          <a:r>
            <a:rPr lang="en-GB" b="1" dirty="0" err="1">
              <a:effectLst/>
              <a:latin typeface="+mn-lt"/>
              <a:cs typeface="Times New Roman" panose="02020603050405020304" pitchFamily="18" charset="0"/>
            </a:rPr>
            <a:t>Disezione</a:t>
          </a:r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 del </a:t>
          </a:r>
          <a:r>
            <a:rPr lang="en-GB" b="1" dirty="0" err="1">
              <a:effectLst/>
              <a:latin typeface="+mn-lt"/>
              <a:cs typeface="Times New Roman" panose="02020603050405020304" pitchFamily="18" charset="0"/>
            </a:rPr>
            <a:t>grasso</a:t>
          </a:r>
          <a:r>
            <a:rPr lang="en-GB" b="1" dirty="0">
              <a:effectLst/>
              <a:latin typeface="+mn-lt"/>
              <a:cs typeface="Times New Roman" panose="02020603050405020304" pitchFamily="18" charset="0"/>
            </a:rPr>
            <a:t> </a:t>
          </a:r>
          <a:r>
            <a:rPr lang="en-GB" b="1" dirty="0" err="1">
              <a:effectLst/>
              <a:latin typeface="+mn-lt"/>
              <a:cs typeface="Times New Roman" panose="02020603050405020304" pitchFamily="18" charset="0"/>
            </a:rPr>
            <a:t>periviscerale</a:t>
          </a:r>
          <a:endParaRPr lang="en-GB" b="1" dirty="0">
            <a:effectLst/>
            <a:latin typeface="+mn-lt"/>
            <a:cs typeface="Times New Roman" panose="02020603050405020304" pitchFamily="18" charset="0"/>
          </a:endParaRPr>
        </a:p>
        <a:p>
          <a:endParaRPr lang="en-GB" dirty="0">
            <a:latin typeface="+mn-lt"/>
          </a:endParaRPr>
        </a:p>
      </dgm:t>
    </dgm:pt>
    <dgm:pt modelId="{B7805DC0-4DCA-462A-84EE-2DA606DE86C2}" type="parTrans" cxnId="{B8CE4FF4-A75A-4BF0-94A4-88405B4391B0}">
      <dgm:prSet/>
      <dgm:spPr/>
      <dgm:t>
        <a:bodyPr/>
        <a:lstStyle/>
        <a:p>
          <a:endParaRPr lang="en-GB"/>
        </a:p>
      </dgm:t>
    </dgm:pt>
    <dgm:pt modelId="{1DAEC80F-6ACA-4E9E-8C1C-0E54384FB2A0}" type="sibTrans" cxnId="{B8CE4FF4-A75A-4BF0-94A4-88405B4391B0}">
      <dgm:prSet/>
      <dgm:spPr/>
      <dgm:t>
        <a:bodyPr/>
        <a:lstStyle/>
        <a:p>
          <a:endParaRPr lang="en-GB"/>
        </a:p>
      </dgm:t>
    </dgm:pt>
    <dgm:pt modelId="{C717E62E-1822-4C47-B74F-6EF5F3597537}">
      <dgm:prSet phldrT="[Text]"/>
      <dgm:spPr/>
      <dgm:t>
        <a:bodyPr/>
        <a:lstStyle/>
        <a:p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Riparazione</a:t>
          </a:r>
          <a:r>
            <a:rPr lang="en-GB" b="1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GB" b="1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iatale</a:t>
          </a:r>
          <a:endParaRPr lang="en-GB" dirty="0">
            <a:latin typeface="+mn-lt"/>
          </a:endParaRPr>
        </a:p>
      </dgm:t>
    </dgm:pt>
    <dgm:pt modelId="{9F68D1C6-EC41-47F1-9C7C-657D3D6B81ED}" type="parTrans" cxnId="{565BFFFA-3887-4CB4-BF80-2B27B37B321F}">
      <dgm:prSet/>
      <dgm:spPr/>
      <dgm:t>
        <a:bodyPr/>
        <a:lstStyle/>
        <a:p>
          <a:endParaRPr lang="en-GB"/>
        </a:p>
      </dgm:t>
    </dgm:pt>
    <dgm:pt modelId="{FCCC640A-7C9A-47C8-BB79-30719951ADD9}" type="sibTrans" cxnId="{565BFFFA-3887-4CB4-BF80-2B27B37B321F}">
      <dgm:prSet/>
      <dgm:spPr/>
      <dgm:t>
        <a:bodyPr/>
        <a:lstStyle/>
        <a:p>
          <a:endParaRPr lang="en-GB"/>
        </a:p>
      </dgm:t>
    </dgm:pt>
    <dgm:pt modelId="{D2EB5BEC-CCD7-466A-92B0-6B06F8F756E2}">
      <dgm:prSet phldrT="[Text]"/>
      <dgm:spPr/>
      <dgm:t>
        <a:bodyPr/>
        <a:lstStyle/>
        <a:p>
          <a:r>
            <a:rPr lang="en-GB" b="1" dirty="0" err="1">
              <a:latin typeface="+mn-lt"/>
            </a:rPr>
            <a:t>Plicatura</a:t>
          </a:r>
          <a:endParaRPr lang="en-GB" b="1" dirty="0">
            <a:latin typeface="+mn-lt"/>
          </a:endParaRPr>
        </a:p>
      </dgm:t>
    </dgm:pt>
    <dgm:pt modelId="{F6D95590-FB3E-4BF0-AA44-A667315819F9}" type="parTrans" cxnId="{73FA6DF1-FD61-452C-8491-052D490B6F65}">
      <dgm:prSet/>
      <dgm:spPr/>
      <dgm:t>
        <a:bodyPr/>
        <a:lstStyle/>
        <a:p>
          <a:endParaRPr lang="en-GB"/>
        </a:p>
      </dgm:t>
    </dgm:pt>
    <dgm:pt modelId="{7BA2CA74-4714-4B27-915D-501F57FC1FDA}" type="sibTrans" cxnId="{73FA6DF1-FD61-452C-8491-052D490B6F65}">
      <dgm:prSet/>
      <dgm:spPr/>
      <dgm:t>
        <a:bodyPr/>
        <a:lstStyle/>
        <a:p>
          <a:endParaRPr lang="en-GB"/>
        </a:p>
      </dgm:t>
    </dgm:pt>
    <dgm:pt modelId="{D46E41B8-951C-48CB-BF1B-0070FD59FC54}">
      <dgm:prSet phldrT="[Text]"/>
      <dgm:spPr/>
      <dgm:t>
        <a:bodyPr/>
        <a:lstStyle/>
        <a:p>
          <a:r>
            <a:rPr lang="it-IT" b="1" i="0" u="none" dirty="0"/>
            <a:t>Invaginazione</a:t>
          </a:r>
          <a:endParaRPr lang="en-GB" b="1" dirty="0">
            <a:latin typeface="+mn-lt"/>
          </a:endParaRPr>
        </a:p>
      </dgm:t>
    </dgm:pt>
    <dgm:pt modelId="{746DBB15-054F-47A2-A62B-D952FA532742}" type="parTrans" cxnId="{7A4531F0-2516-4E29-8FF7-3DFD44CC7532}">
      <dgm:prSet/>
      <dgm:spPr/>
      <dgm:t>
        <a:bodyPr/>
        <a:lstStyle/>
        <a:p>
          <a:endParaRPr lang="en-GB"/>
        </a:p>
      </dgm:t>
    </dgm:pt>
    <dgm:pt modelId="{4EBB8584-EB42-4200-9B9B-F8C37DA87862}" type="sibTrans" cxnId="{7A4531F0-2516-4E29-8FF7-3DFD44CC7532}">
      <dgm:prSet/>
      <dgm:spPr/>
      <dgm:t>
        <a:bodyPr/>
        <a:lstStyle/>
        <a:p>
          <a:endParaRPr lang="en-GB"/>
        </a:p>
      </dgm:t>
    </dgm:pt>
    <dgm:pt modelId="{6186015F-4FE4-D046-A197-6F0449CA8A04}">
      <dgm:prSet/>
      <dgm:spPr/>
      <dgm:t>
        <a:bodyPr/>
        <a:lstStyle/>
        <a:p>
          <a:r>
            <a:rPr lang="it-IT" b="1" dirty="0"/>
            <a:t>Assemblaggio e Posizionamento</a:t>
          </a:r>
        </a:p>
      </dgm:t>
    </dgm:pt>
    <dgm:pt modelId="{AE5A8897-11ED-9941-952D-F2449BF9C720}" type="parTrans" cxnId="{64028D1E-F882-C341-8D7C-CF79A966838F}">
      <dgm:prSet/>
      <dgm:spPr/>
      <dgm:t>
        <a:bodyPr/>
        <a:lstStyle/>
        <a:p>
          <a:endParaRPr lang="it-IT"/>
        </a:p>
      </dgm:t>
    </dgm:pt>
    <dgm:pt modelId="{389E67A6-2F7C-F947-996E-39425750458E}" type="sibTrans" cxnId="{64028D1E-F882-C341-8D7C-CF79A966838F}">
      <dgm:prSet/>
      <dgm:spPr/>
      <dgm:t>
        <a:bodyPr/>
        <a:lstStyle/>
        <a:p>
          <a:endParaRPr lang="it-IT"/>
        </a:p>
      </dgm:t>
    </dgm:pt>
    <dgm:pt modelId="{5F13D4C0-C2AA-904B-9779-D60C0BDD5026}" type="pres">
      <dgm:prSet presAssocID="{314E4C38-1997-4DBB-8542-E39C15907CDD}" presName="vert0" presStyleCnt="0">
        <dgm:presLayoutVars>
          <dgm:dir/>
          <dgm:animOne val="branch"/>
          <dgm:animLvl val="lvl"/>
        </dgm:presLayoutVars>
      </dgm:prSet>
      <dgm:spPr/>
    </dgm:pt>
    <dgm:pt modelId="{33267871-8FA1-8440-A03C-03F4183BB9EB}" type="pres">
      <dgm:prSet presAssocID="{06108F0C-A208-4136-A49C-522EAEABF569}" presName="thickLine" presStyleLbl="alignNode1" presStyleIdx="0" presStyleCnt="6"/>
      <dgm:spPr/>
    </dgm:pt>
    <dgm:pt modelId="{A7605D06-D920-9047-B70E-C721D24442CA}" type="pres">
      <dgm:prSet presAssocID="{06108F0C-A208-4136-A49C-522EAEABF569}" presName="horz1" presStyleCnt="0"/>
      <dgm:spPr/>
    </dgm:pt>
    <dgm:pt modelId="{1C8ABC38-A959-1A40-997E-B3490D31CCA7}" type="pres">
      <dgm:prSet presAssocID="{06108F0C-A208-4136-A49C-522EAEABF569}" presName="tx1" presStyleLbl="revTx" presStyleIdx="0" presStyleCnt="6"/>
      <dgm:spPr/>
    </dgm:pt>
    <dgm:pt modelId="{69026C97-24D8-984C-9AA0-6F1533196540}" type="pres">
      <dgm:prSet presAssocID="{06108F0C-A208-4136-A49C-522EAEABF569}" presName="vert1" presStyleCnt="0"/>
      <dgm:spPr/>
    </dgm:pt>
    <dgm:pt modelId="{722A863E-0575-094C-BD3A-A5AE1539DA43}" type="pres">
      <dgm:prSet presAssocID="{201A042B-5F9B-4520-9A0D-E15EC1F2C4DF}" presName="thickLine" presStyleLbl="alignNode1" presStyleIdx="1" presStyleCnt="6"/>
      <dgm:spPr/>
    </dgm:pt>
    <dgm:pt modelId="{45D84FCD-8528-C542-80B6-FFA323106BDE}" type="pres">
      <dgm:prSet presAssocID="{201A042B-5F9B-4520-9A0D-E15EC1F2C4DF}" presName="horz1" presStyleCnt="0"/>
      <dgm:spPr/>
    </dgm:pt>
    <dgm:pt modelId="{6CE70E60-4874-744F-907F-5AA95C47159D}" type="pres">
      <dgm:prSet presAssocID="{201A042B-5F9B-4520-9A0D-E15EC1F2C4DF}" presName="tx1" presStyleLbl="revTx" presStyleIdx="1" presStyleCnt="6" custScaleY="240788"/>
      <dgm:spPr/>
    </dgm:pt>
    <dgm:pt modelId="{E96A6207-F4B8-E343-9138-CA670BEC466B}" type="pres">
      <dgm:prSet presAssocID="{201A042B-5F9B-4520-9A0D-E15EC1F2C4DF}" presName="vert1" presStyleCnt="0"/>
      <dgm:spPr/>
    </dgm:pt>
    <dgm:pt modelId="{192B6D88-4E62-C74A-BB2C-9DF15F1F5B56}" type="pres">
      <dgm:prSet presAssocID="{C717E62E-1822-4C47-B74F-6EF5F3597537}" presName="thickLine" presStyleLbl="alignNode1" presStyleIdx="2" presStyleCnt="6"/>
      <dgm:spPr/>
    </dgm:pt>
    <dgm:pt modelId="{45D257DF-5D18-D94E-9908-32C1C05EC0A9}" type="pres">
      <dgm:prSet presAssocID="{C717E62E-1822-4C47-B74F-6EF5F3597537}" presName="horz1" presStyleCnt="0"/>
      <dgm:spPr/>
    </dgm:pt>
    <dgm:pt modelId="{1EE80C60-9521-B041-9285-CFB9CE8F8F25}" type="pres">
      <dgm:prSet presAssocID="{C717E62E-1822-4C47-B74F-6EF5F3597537}" presName="tx1" presStyleLbl="revTx" presStyleIdx="2" presStyleCnt="6"/>
      <dgm:spPr/>
    </dgm:pt>
    <dgm:pt modelId="{DCCD0898-7F0F-6745-A355-11F3149D0966}" type="pres">
      <dgm:prSet presAssocID="{C717E62E-1822-4C47-B74F-6EF5F3597537}" presName="vert1" presStyleCnt="0"/>
      <dgm:spPr/>
    </dgm:pt>
    <dgm:pt modelId="{8192F066-B531-154E-B628-11185981A34E}" type="pres">
      <dgm:prSet presAssocID="{D2EB5BEC-CCD7-466A-92B0-6B06F8F756E2}" presName="thickLine" presStyleLbl="alignNode1" presStyleIdx="3" presStyleCnt="6"/>
      <dgm:spPr/>
    </dgm:pt>
    <dgm:pt modelId="{3FBD0CD4-055F-C346-ABD0-5E3E338752C3}" type="pres">
      <dgm:prSet presAssocID="{D2EB5BEC-CCD7-466A-92B0-6B06F8F756E2}" presName="horz1" presStyleCnt="0"/>
      <dgm:spPr/>
    </dgm:pt>
    <dgm:pt modelId="{B5C0A989-88F6-2D46-9058-B3EB3B35A104}" type="pres">
      <dgm:prSet presAssocID="{D2EB5BEC-CCD7-466A-92B0-6B06F8F756E2}" presName="tx1" presStyleLbl="revTx" presStyleIdx="3" presStyleCnt="6"/>
      <dgm:spPr/>
    </dgm:pt>
    <dgm:pt modelId="{E69EBF00-CC3A-E443-AD37-F64A12912260}" type="pres">
      <dgm:prSet presAssocID="{D2EB5BEC-CCD7-466A-92B0-6B06F8F756E2}" presName="vert1" presStyleCnt="0"/>
      <dgm:spPr/>
    </dgm:pt>
    <dgm:pt modelId="{1BAD638E-D220-9240-93A1-0D1F5A659932}" type="pres">
      <dgm:prSet presAssocID="{6186015F-4FE4-D046-A197-6F0449CA8A04}" presName="thickLine" presStyleLbl="alignNode1" presStyleIdx="4" presStyleCnt="6"/>
      <dgm:spPr/>
    </dgm:pt>
    <dgm:pt modelId="{9C823480-3987-614D-9DDC-B0FC0DEF3E9F}" type="pres">
      <dgm:prSet presAssocID="{6186015F-4FE4-D046-A197-6F0449CA8A04}" presName="horz1" presStyleCnt="0"/>
      <dgm:spPr/>
    </dgm:pt>
    <dgm:pt modelId="{F6EC3F87-2AF2-284A-B356-9104F4A3915A}" type="pres">
      <dgm:prSet presAssocID="{6186015F-4FE4-D046-A197-6F0449CA8A04}" presName="tx1" presStyleLbl="revTx" presStyleIdx="4" presStyleCnt="6"/>
      <dgm:spPr/>
    </dgm:pt>
    <dgm:pt modelId="{5B41706B-35D1-784D-9300-1D91750EA703}" type="pres">
      <dgm:prSet presAssocID="{6186015F-4FE4-D046-A197-6F0449CA8A04}" presName="vert1" presStyleCnt="0"/>
      <dgm:spPr/>
    </dgm:pt>
    <dgm:pt modelId="{86B4C93C-A653-5345-B748-8F435115FF73}" type="pres">
      <dgm:prSet presAssocID="{D46E41B8-951C-48CB-BF1B-0070FD59FC54}" presName="thickLine" presStyleLbl="alignNode1" presStyleIdx="5" presStyleCnt="6"/>
      <dgm:spPr/>
    </dgm:pt>
    <dgm:pt modelId="{128AA08E-8C58-9342-B3F6-DF7275B60A6B}" type="pres">
      <dgm:prSet presAssocID="{D46E41B8-951C-48CB-BF1B-0070FD59FC54}" presName="horz1" presStyleCnt="0"/>
      <dgm:spPr/>
    </dgm:pt>
    <dgm:pt modelId="{28B9334D-AFC8-FF49-9349-64AD2763C180}" type="pres">
      <dgm:prSet presAssocID="{D46E41B8-951C-48CB-BF1B-0070FD59FC54}" presName="tx1" presStyleLbl="revTx" presStyleIdx="5" presStyleCnt="6"/>
      <dgm:spPr/>
    </dgm:pt>
    <dgm:pt modelId="{C0D0DD07-7CC4-204C-B4AC-8EF08A99D80C}" type="pres">
      <dgm:prSet presAssocID="{D46E41B8-951C-48CB-BF1B-0070FD59FC54}" presName="vert1" presStyleCnt="0"/>
      <dgm:spPr/>
    </dgm:pt>
  </dgm:ptLst>
  <dgm:cxnLst>
    <dgm:cxn modelId="{60045B18-6677-CB42-BD1D-AAFC7BA7EA66}" type="presOf" srcId="{06108F0C-A208-4136-A49C-522EAEABF569}" destId="{1C8ABC38-A959-1A40-997E-B3490D31CCA7}" srcOrd="0" destOrd="0" presId="urn:microsoft.com/office/officeart/2008/layout/LinedList"/>
    <dgm:cxn modelId="{64028D1E-F882-C341-8D7C-CF79A966838F}" srcId="{314E4C38-1997-4DBB-8542-E39C15907CDD}" destId="{6186015F-4FE4-D046-A197-6F0449CA8A04}" srcOrd="4" destOrd="0" parTransId="{AE5A8897-11ED-9941-952D-F2449BF9C720}" sibTransId="{389E67A6-2F7C-F947-996E-39425750458E}"/>
    <dgm:cxn modelId="{B1676E1F-DA69-7E49-BCEB-0E339298F371}" type="presOf" srcId="{314E4C38-1997-4DBB-8542-E39C15907CDD}" destId="{5F13D4C0-C2AA-904B-9779-D60C0BDD5026}" srcOrd="0" destOrd="0" presId="urn:microsoft.com/office/officeart/2008/layout/LinedList"/>
    <dgm:cxn modelId="{8CEEDC25-390D-E947-9DA9-A11BCCD92522}" type="presOf" srcId="{D46E41B8-951C-48CB-BF1B-0070FD59FC54}" destId="{28B9334D-AFC8-FF49-9349-64AD2763C180}" srcOrd="0" destOrd="0" presId="urn:microsoft.com/office/officeart/2008/layout/LinedList"/>
    <dgm:cxn modelId="{41A44989-A877-E642-8722-EA352E9AD9FB}" type="presOf" srcId="{201A042B-5F9B-4520-9A0D-E15EC1F2C4DF}" destId="{6CE70E60-4874-744F-907F-5AA95C47159D}" srcOrd="0" destOrd="0" presId="urn:microsoft.com/office/officeart/2008/layout/LinedList"/>
    <dgm:cxn modelId="{0D7FE49A-8759-EB44-91CB-ED8850B11206}" type="presOf" srcId="{C717E62E-1822-4C47-B74F-6EF5F3597537}" destId="{1EE80C60-9521-B041-9285-CFB9CE8F8F25}" srcOrd="0" destOrd="0" presId="urn:microsoft.com/office/officeart/2008/layout/LinedList"/>
    <dgm:cxn modelId="{E23C3B9E-F830-E34D-9400-C59BC3585C82}" type="presOf" srcId="{D2EB5BEC-CCD7-466A-92B0-6B06F8F756E2}" destId="{B5C0A989-88F6-2D46-9058-B3EB3B35A104}" srcOrd="0" destOrd="0" presId="urn:microsoft.com/office/officeart/2008/layout/LinedList"/>
    <dgm:cxn modelId="{90267CA2-9833-0547-9F38-2D69AF96B750}" type="presOf" srcId="{6186015F-4FE4-D046-A197-6F0449CA8A04}" destId="{F6EC3F87-2AF2-284A-B356-9104F4A3915A}" srcOrd="0" destOrd="0" presId="urn:microsoft.com/office/officeart/2008/layout/LinedList"/>
    <dgm:cxn modelId="{40E78FE9-A5F0-40A0-90BE-3B3DB5CF296B}" srcId="{314E4C38-1997-4DBB-8542-E39C15907CDD}" destId="{06108F0C-A208-4136-A49C-522EAEABF569}" srcOrd="0" destOrd="0" parTransId="{8E00F4E9-67AE-4720-ACF1-5315C9D062E1}" sibTransId="{EAC80CAC-C972-48E0-AA65-9F61286EA305}"/>
    <dgm:cxn modelId="{7A4531F0-2516-4E29-8FF7-3DFD44CC7532}" srcId="{314E4C38-1997-4DBB-8542-E39C15907CDD}" destId="{D46E41B8-951C-48CB-BF1B-0070FD59FC54}" srcOrd="5" destOrd="0" parTransId="{746DBB15-054F-47A2-A62B-D952FA532742}" sibTransId="{4EBB8584-EB42-4200-9B9B-F8C37DA87862}"/>
    <dgm:cxn modelId="{73FA6DF1-FD61-452C-8491-052D490B6F65}" srcId="{314E4C38-1997-4DBB-8542-E39C15907CDD}" destId="{D2EB5BEC-CCD7-466A-92B0-6B06F8F756E2}" srcOrd="3" destOrd="0" parTransId="{F6D95590-FB3E-4BF0-AA44-A667315819F9}" sibTransId="{7BA2CA74-4714-4B27-915D-501F57FC1FDA}"/>
    <dgm:cxn modelId="{B8CE4FF4-A75A-4BF0-94A4-88405B4391B0}" srcId="{314E4C38-1997-4DBB-8542-E39C15907CDD}" destId="{201A042B-5F9B-4520-9A0D-E15EC1F2C4DF}" srcOrd="1" destOrd="0" parTransId="{B7805DC0-4DCA-462A-84EE-2DA606DE86C2}" sibTransId="{1DAEC80F-6ACA-4E9E-8C1C-0E54384FB2A0}"/>
    <dgm:cxn modelId="{565BFFFA-3887-4CB4-BF80-2B27B37B321F}" srcId="{314E4C38-1997-4DBB-8542-E39C15907CDD}" destId="{C717E62E-1822-4C47-B74F-6EF5F3597537}" srcOrd="2" destOrd="0" parTransId="{9F68D1C6-EC41-47F1-9C7C-657D3D6B81ED}" sibTransId="{FCCC640A-7C9A-47C8-BB79-30719951ADD9}"/>
    <dgm:cxn modelId="{60EACF53-A429-CB47-8BF7-2E94FCECD616}" type="presParOf" srcId="{5F13D4C0-C2AA-904B-9779-D60C0BDD5026}" destId="{33267871-8FA1-8440-A03C-03F4183BB9EB}" srcOrd="0" destOrd="0" presId="urn:microsoft.com/office/officeart/2008/layout/LinedList"/>
    <dgm:cxn modelId="{482DF304-AA85-5948-B20D-E4C4AEE8ED6E}" type="presParOf" srcId="{5F13D4C0-C2AA-904B-9779-D60C0BDD5026}" destId="{A7605D06-D920-9047-B70E-C721D24442CA}" srcOrd="1" destOrd="0" presId="urn:microsoft.com/office/officeart/2008/layout/LinedList"/>
    <dgm:cxn modelId="{6A4177CB-E5CC-0549-9BCB-F15A2DF375B6}" type="presParOf" srcId="{A7605D06-D920-9047-B70E-C721D24442CA}" destId="{1C8ABC38-A959-1A40-997E-B3490D31CCA7}" srcOrd="0" destOrd="0" presId="urn:microsoft.com/office/officeart/2008/layout/LinedList"/>
    <dgm:cxn modelId="{E4DD56C6-27C7-BC47-A0D0-631C7F759328}" type="presParOf" srcId="{A7605D06-D920-9047-B70E-C721D24442CA}" destId="{69026C97-24D8-984C-9AA0-6F1533196540}" srcOrd="1" destOrd="0" presId="urn:microsoft.com/office/officeart/2008/layout/LinedList"/>
    <dgm:cxn modelId="{4B039995-5807-7445-80B9-028BF5254BE6}" type="presParOf" srcId="{5F13D4C0-C2AA-904B-9779-D60C0BDD5026}" destId="{722A863E-0575-094C-BD3A-A5AE1539DA43}" srcOrd="2" destOrd="0" presId="urn:microsoft.com/office/officeart/2008/layout/LinedList"/>
    <dgm:cxn modelId="{463CE775-C133-5741-8A49-2398C9CCC20D}" type="presParOf" srcId="{5F13D4C0-C2AA-904B-9779-D60C0BDD5026}" destId="{45D84FCD-8528-C542-80B6-FFA323106BDE}" srcOrd="3" destOrd="0" presId="urn:microsoft.com/office/officeart/2008/layout/LinedList"/>
    <dgm:cxn modelId="{267831AC-799C-8741-B476-9F6B12A95A02}" type="presParOf" srcId="{45D84FCD-8528-C542-80B6-FFA323106BDE}" destId="{6CE70E60-4874-744F-907F-5AA95C47159D}" srcOrd="0" destOrd="0" presId="urn:microsoft.com/office/officeart/2008/layout/LinedList"/>
    <dgm:cxn modelId="{54014AAB-1D68-904F-B7F6-35EBC1DF0882}" type="presParOf" srcId="{45D84FCD-8528-C542-80B6-FFA323106BDE}" destId="{E96A6207-F4B8-E343-9138-CA670BEC466B}" srcOrd="1" destOrd="0" presId="urn:microsoft.com/office/officeart/2008/layout/LinedList"/>
    <dgm:cxn modelId="{4CD428B6-23B1-AE43-85B8-37EB837F02AA}" type="presParOf" srcId="{5F13D4C0-C2AA-904B-9779-D60C0BDD5026}" destId="{192B6D88-4E62-C74A-BB2C-9DF15F1F5B56}" srcOrd="4" destOrd="0" presId="urn:microsoft.com/office/officeart/2008/layout/LinedList"/>
    <dgm:cxn modelId="{4D20E0E0-B5AE-9041-A4CC-5402A97B77A0}" type="presParOf" srcId="{5F13D4C0-C2AA-904B-9779-D60C0BDD5026}" destId="{45D257DF-5D18-D94E-9908-32C1C05EC0A9}" srcOrd="5" destOrd="0" presId="urn:microsoft.com/office/officeart/2008/layout/LinedList"/>
    <dgm:cxn modelId="{618519C9-3E2A-4641-9501-27AFE4727296}" type="presParOf" srcId="{45D257DF-5D18-D94E-9908-32C1C05EC0A9}" destId="{1EE80C60-9521-B041-9285-CFB9CE8F8F25}" srcOrd="0" destOrd="0" presId="urn:microsoft.com/office/officeart/2008/layout/LinedList"/>
    <dgm:cxn modelId="{1BC6C857-42C5-CF44-8D46-3EB4E1FD5A93}" type="presParOf" srcId="{45D257DF-5D18-D94E-9908-32C1C05EC0A9}" destId="{DCCD0898-7F0F-6745-A355-11F3149D0966}" srcOrd="1" destOrd="0" presId="urn:microsoft.com/office/officeart/2008/layout/LinedList"/>
    <dgm:cxn modelId="{B5AE94ED-C81A-9B44-811A-D716540FF4E1}" type="presParOf" srcId="{5F13D4C0-C2AA-904B-9779-D60C0BDD5026}" destId="{8192F066-B531-154E-B628-11185981A34E}" srcOrd="6" destOrd="0" presId="urn:microsoft.com/office/officeart/2008/layout/LinedList"/>
    <dgm:cxn modelId="{0A23E489-FADB-BD48-BF99-395160C685C4}" type="presParOf" srcId="{5F13D4C0-C2AA-904B-9779-D60C0BDD5026}" destId="{3FBD0CD4-055F-C346-ABD0-5E3E338752C3}" srcOrd="7" destOrd="0" presId="urn:microsoft.com/office/officeart/2008/layout/LinedList"/>
    <dgm:cxn modelId="{DB38CB7D-9EA0-974C-87C7-202569A3EF8F}" type="presParOf" srcId="{3FBD0CD4-055F-C346-ABD0-5E3E338752C3}" destId="{B5C0A989-88F6-2D46-9058-B3EB3B35A104}" srcOrd="0" destOrd="0" presId="urn:microsoft.com/office/officeart/2008/layout/LinedList"/>
    <dgm:cxn modelId="{151929EE-8CF6-4A4F-8EC8-E48B510E4B21}" type="presParOf" srcId="{3FBD0CD4-055F-C346-ABD0-5E3E338752C3}" destId="{E69EBF00-CC3A-E443-AD37-F64A12912260}" srcOrd="1" destOrd="0" presId="urn:microsoft.com/office/officeart/2008/layout/LinedList"/>
    <dgm:cxn modelId="{C7E8732E-3B8C-B141-9260-9B3F043AE23B}" type="presParOf" srcId="{5F13D4C0-C2AA-904B-9779-D60C0BDD5026}" destId="{1BAD638E-D220-9240-93A1-0D1F5A659932}" srcOrd="8" destOrd="0" presId="urn:microsoft.com/office/officeart/2008/layout/LinedList"/>
    <dgm:cxn modelId="{0A106BC3-689A-C743-AD3A-96F038A60AA8}" type="presParOf" srcId="{5F13D4C0-C2AA-904B-9779-D60C0BDD5026}" destId="{9C823480-3987-614D-9DDC-B0FC0DEF3E9F}" srcOrd="9" destOrd="0" presId="urn:microsoft.com/office/officeart/2008/layout/LinedList"/>
    <dgm:cxn modelId="{F7645C69-38AC-E747-8213-2B0DC0F6D20A}" type="presParOf" srcId="{9C823480-3987-614D-9DDC-B0FC0DEF3E9F}" destId="{F6EC3F87-2AF2-284A-B356-9104F4A3915A}" srcOrd="0" destOrd="0" presId="urn:microsoft.com/office/officeart/2008/layout/LinedList"/>
    <dgm:cxn modelId="{0D9C29F6-FFF6-4A4A-A1FF-33E943D89D08}" type="presParOf" srcId="{9C823480-3987-614D-9DDC-B0FC0DEF3E9F}" destId="{5B41706B-35D1-784D-9300-1D91750EA703}" srcOrd="1" destOrd="0" presId="urn:microsoft.com/office/officeart/2008/layout/LinedList"/>
    <dgm:cxn modelId="{1406AA4E-0416-994C-BD19-B3E258A7A863}" type="presParOf" srcId="{5F13D4C0-C2AA-904B-9779-D60C0BDD5026}" destId="{86B4C93C-A653-5345-B748-8F435115FF73}" srcOrd="10" destOrd="0" presId="urn:microsoft.com/office/officeart/2008/layout/LinedList"/>
    <dgm:cxn modelId="{BEBB4F03-8AB9-A149-95AE-C14C18B60019}" type="presParOf" srcId="{5F13D4C0-C2AA-904B-9779-D60C0BDD5026}" destId="{128AA08E-8C58-9342-B3F6-DF7275B60A6B}" srcOrd="11" destOrd="0" presId="urn:microsoft.com/office/officeart/2008/layout/LinedList"/>
    <dgm:cxn modelId="{9FED0820-5A51-A947-9D5F-95EEF30E12A3}" type="presParOf" srcId="{128AA08E-8C58-9342-B3F6-DF7275B60A6B}" destId="{28B9334D-AFC8-FF49-9349-64AD2763C180}" srcOrd="0" destOrd="0" presId="urn:microsoft.com/office/officeart/2008/layout/LinedList"/>
    <dgm:cxn modelId="{DD9ED608-FD66-8C40-8440-BBC621DB306A}" type="presParOf" srcId="{128AA08E-8C58-9342-B3F6-DF7275B60A6B}" destId="{C0D0DD07-7CC4-204C-B4AC-8EF08A99D80C}" srcOrd="1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FDC6B9-8A02-42BC-99A5-A35BD0164FE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31CCEB-B1F1-4648-AAB8-7AB6519C8DDE}">
      <dgm:prSet/>
      <dgm:spPr/>
      <dgm:t>
        <a:bodyPr/>
        <a:lstStyle/>
        <a:p>
          <a:r>
            <a:rPr lang="it-IT" b="0" i="0" baseline="0" dirty="0"/>
            <a:t>La </a:t>
          </a:r>
          <a:r>
            <a:rPr lang="it-IT" b="0" i="0" baseline="0" dirty="0" err="1"/>
            <a:t>fundoplicatio</a:t>
          </a:r>
          <a:r>
            <a:rPr lang="it-IT" b="0" i="0" baseline="0" dirty="0"/>
            <a:t> completa mostra alti tassi di successo iniziale ma risultati variabili a lungo termine.</a:t>
          </a:r>
        </a:p>
        <a:p>
          <a:r>
            <a:rPr lang="it-IT" b="0" i="0" baseline="0" dirty="0"/>
            <a:t>-</a:t>
          </a:r>
          <a:endParaRPr lang="en-US" dirty="0"/>
        </a:p>
      </dgm:t>
    </dgm:pt>
    <dgm:pt modelId="{6B7866C7-5B19-414D-9D7B-EB698DE0D251}" type="parTrans" cxnId="{4EB3C9D8-DAAD-4533-A0F4-BCB1C3927456}">
      <dgm:prSet/>
      <dgm:spPr/>
      <dgm:t>
        <a:bodyPr/>
        <a:lstStyle/>
        <a:p>
          <a:endParaRPr lang="en-US"/>
        </a:p>
      </dgm:t>
    </dgm:pt>
    <dgm:pt modelId="{AB11023A-F353-410B-96F3-D883C68754BA}" type="sibTrans" cxnId="{4EB3C9D8-DAAD-4533-A0F4-BCB1C3927456}">
      <dgm:prSet/>
      <dgm:spPr/>
      <dgm:t>
        <a:bodyPr/>
        <a:lstStyle/>
        <a:p>
          <a:endParaRPr lang="en-US"/>
        </a:p>
      </dgm:t>
    </dgm:pt>
    <dgm:pt modelId="{13E797C1-9EF1-4F17-B0A2-4EEEA5F388F9}">
      <dgm:prSet/>
      <dgm:spPr/>
      <dgm:t>
        <a:bodyPr/>
        <a:lstStyle/>
        <a:p>
          <a:r>
            <a:rPr lang="it-IT" b="0" i="0" baseline="0"/>
            <a:t>Le fundoplicatio parziali di Toupet e Dor mostrano un'efficacia comparabile con un minor numero di complicanze. </a:t>
          </a:r>
          <a:endParaRPr lang="en-US"/>
        </a:p>
      </dgm:t>
    </dgm:pt>
    <dgm:pt modelId="{5BD94371-A13B-4CB2-B1FC-8BF49C2BB0B2}" type="parTrans" cxnId="{EFE1F394-0F2A-44A2-988F-49DDC961A906}">
      <dgm:prSet/>
      <dgm:spPr/>
      <dgm:t>
        <a:bodyPr/>
        <a:lstStyle/>
        <a:p>
          <a:endParaRPr lang="en-US"/>
        </a:p>
      </dgm:t>
    </dgm:pt>
    <dgm:pt modelId="{64AC7A84-F029-4018-8479-A4C30F836724}" type="sibTrans" cxnId="{EFE1F394-0F2A-44A2-988F-49DDC961A906}">
      <dgm:prSet/>
      <dgm:spPr/>
      <dgm:t>
        <a:bodyPr/>
        <a:lstStyle/>
        <a:p>
          <a:endParaRPr lang="en-US"/>
        </a:p>
      </dgm:t>
    </dgm:pt>
    <dgm:pt modelId="{9397A05B-8282-4498-B309-3F9578F97EB6}">
      <dgm:prSet/>
      <dgm:spPr/>
      <dgm:t>
        <a:bodyPr/>
        <a:lstStyle/>
        <a:p>
          <a:r>
            <a:rPr lang="it-IT" b="0" i="0" baseline="0" dirty="0"/>
            <a:t>Alternative emergenti come </a:t>
          </a:r>
          <a:r>
            <a:rPr lang="it-IT" b="0" i="0" baseline="0" dirty="0" err="1"/>
            <a:t>Linx</a:t>
          </a:r>
          <a:r>
            <a:rPr lang="it-IT" b="0" i="0" baseline="0" dirty="0"/>
            <a:t> e </a:t>
          </a:r>
          <a:r>
            <a:rPr lang="it-IT" b="0" i="0" baseline="0" dirty="0" err="1"/>
            <a:t>RefluxStop</a:t>
          </a:r>
          <a:r>
            <a:rPr lang="it-IT" b="0" i="0" baseline="0" dirty="0"/>
            <a:t>® dimostrano tassi di successo promettenti negli studi iniziali.</a:t>
          </a:r>
          <a:endParaRPr lang="en-US" dirty="0"/>
        </a:p>
      </dgm:t>
    </dgm:pt>
    <dgm:pt modelId="{6B06330D-F13A-4526-8108-A82041ABD516}" type="parTrans" cxnId="{24ED4416-303A-43E5-A762-78E20DEFF70E}">
      <dgm:prSet/>
      <dgm:spPr/>
      <dgm:t>
        <a:bodyPr/>
        <a:lstStyle/>
        <a:p>
          <a:endParaRPr lang="en-US"/>
        </a:p>
      </dgm:t>
    </dgm:pt>
    <dgm:pt modelId="{ACCC8C6A-0F21-4CE6-A80E-FCEB1CD52FFF}" type="sibTrans" cxnId="{24ED4416-303A-43E5-A762-78E20DEFF70E}">
      <dgm:prSet/>
      <dgm:spPr/>
      <dgm:t>
        <a:bodyPr/>
        <a:lstStyle/>
        <a:p>
          <a:endParaRPr lang="en-US"/>
        </a:p>
      </dgm:t>
    </dgm:pt>
    <dgm:pt modelId="{2C9FEDE2-9107-EE4C-B622-C13BDB681841}">
      <dgm:prSet/>
      <dgm:spPr/>
      <dgm:t>
        <a:bodyPr/>
        <a:lstStyle/>
        <a:p>
          <a:r>
            <a:rPr lang="it-IT" b="0" i="0" u="none"/>
            <a:t>Piani di trattamento personalizzati in base ai profili individuali dei pazienti. Considerazione delle comorbidità e delle preferenze del paziente. L'approccio personalizzato migliora il successo e la soddisfazione del trattamento.</a:t>
          </a:r>
          <a:endParaRPr lang="it-IT" dirty="0"/>
        </a:p>
      </dgm:t>
    </dgm:pt>
    <dgm:pt modelId="{ABC46D57-3327-E740-B44A-09C1777F89B4}" type="parTrans" cxnId="{C4F94DC1-527C-484A-A879-61E62CE7D6F5}">
      <dgm:prSet/>
      <dgm:spPr/>
      <dgm:t>
        <a:bodyPr/>
        <a:lstStyle/>
        <a:p>
          <a:endParaRPr lang="it-IT"/>
        </a:p>
      </dgm:t>
    </dgm:pt>
    <dgm:pt modelId="{9363BC2F-E17C-6E49-A144-A253937D85B1}" type="sibTrans" cxnId="{C4F94DC1-527C-484A-A879-61E62CE7D6F5}">
      <dgm:prSet/>
      <dgm:spPr/>
      <dgm:t>
        <a:bodyPr/>
        <a:lstStyle/>
        <a:p>
          <a:endParaRPr lang="it-IT"/>
        </a:p>
      </dgm:t>
    </dgm:pt>
    <dgm:pt modelId="{C520C10F-DDA4-D84B-9E5D-C65EB6AAD4FD}" type="pres">
      <dgm:prSet presAssocID="{A8FDC6B9-8A02-42BC-99A5-A35BD0164FEB}" presName="vert0" presStyleCnt="0">
        <dgm:presLayoutVars>
          <dgm:dir/>
          <dgm:animOne val="branch"/>
          <dgm:animLvl val="lvl"/>
        </dgm:presLayoutVars>
      </dgm:prSet>
      <dgm:spPr/>
    </dgm:pt>
    <dgm:pt modelId="{AF992B73-EAFF-6946-ADAE-DC21F8E31DB1}" type="pres">
      <dgm:prSet presAssocID="{5831CCEB-B1F1-4648-AAB8-7AB6519C8DDE}" presName="thickLine" presStyleLbl="alignNode1" presStyleIdx="0" presStyleCnt="4"/>
      <dgm:spPr/>
    </dgm:pt>
    <dgm:pt modelId="{6CB3305E-8CE8-6A46-AFD1-C0C1BFD00487}" type="pres">
      <dgm:prSet presAssocID="{5831CCEB-B1F1-4648-AAB8-7AB6519C8DDE}" presName="horz1" presStyleCnt="0"/>
      <dgm:spPr/>
    </dgm:pt>
    <dgm:pt modelId="{C9E58E3D-CE4B-FD44-8A71-57725DE44716}" type="pres">
      <dgm:prSet presAssocID="{5831CCEB-B1F1-4648-AAB8-7AB6519C8DDE}" presName="tx1" presStyleLbl="revTx" presStyleIdx="0" presStyleCnt="4"/>
      <dgm:spPr/>
    </dgm:pt>
    <dgm:pt modelId="{AC86B844-C88B-3C4F-9175-75BF0C824C5E}" type="pres">
      <dgm:prSet presAssocID="{5831CCEB-B1F1-4648-AAB8-7AB6519C8DDE}" presName="vert1" presStyleCnt="0"/>
      <dgm:spPr/>
    </dgm:pt>
    <dgm:pt modelId="{4393F47E-2333-5647-811F-63CF52EB4575}" type="pres">
      <dgm:prSet presAssocID="{13E797C1-9EF1-4F17-B0A2-4EEEA5F388F9}" presName="thickLine" presStyleLbl="alignNode1" presStyleIdx="1" presStyleCnt="4"/>
      <dgm:spPr/>
    </dgm:pt>
    <dgm:pt modelId="{4C85067E-9047-8D40-BFF3-D9E839A7D2D4}" type="pres">
      <dgm:prSet presAssocID="{13E797C1-9EF1-4F17-B0A2-4EEEA5F388F9}" presName="horz1" presStyleCnt="0"/>
      <dgm:spPr/>
    </dgm:pt>
    <dgm:pt modelId="{CF546A98-1D4E-6A4E-97E9-D47F8C58C3E8}" type="pres">
      <dgm:prSet presAssocID="{13E797C1-9EF1-4F17-B0A2-4EEEA5F388F9}" presName="tx1" presStyleLbl="revTx" presStyleIdx="1" presStyleCnt="4"/>
      <dgm:spPr/>
    </dgm:pt>
    <dgm:pt modelId="{B0B2FF84-7A5B-434A-9B26-A63A8D3AAE47}" type="pres">
      <dgm:prSet presAssocID="{13E797C1-9EF1-4F17-B0A2-4EEEA5F388F9}" presName="vert1" presStyleCnt="0"/>
      <dgm:spPr/>
    </dgm:pt>
    <dgm:pt modelId="{6E2DA0DD-51E4-014D-AFE5-B5AA6187ED30}" type="pres">
      <dgm:prSet presAssocID="{9397A05B-8282-4498-B309-3F9578F97EB6}" presName="thickLine" presStyleLbl="alignNode1" presStyleIdx="2" presStyleCnt="4"/>
      <dgm:spPr/>
    </dgm:pt>
    <dgm:pt modelId="{E8EA5F35-14BA-5446-9FEA-D92CD484DD1E}" type="pres">
      <dgm:prSet presAssocID="{9397A05B-8282-4498-B309-3F9578F97EB6}" presName="horz1" presStyleCnt="0"/>
      <dgm:spPr/>
    </dgm:pt>
    <dgm:pt modelId="{D74E0F21-DEE1-3E4D-B2E7-34593FA60426}" type="pres">
      <dgm:prSet presAssocID="{9397A05B-8282-4498-B309-3F9578F97EB6}" presName="tx1" presStyleLbl="revTx" presStyleIdx="2" presStyleCnt="4"/>
      <dgm:spPr/>
    </dgm:pt>
    <dgm:pt modelId="{A261B769-7645-7540-8769-32BE148FAAE3}" type="pres">
      <dgm:prSet presAssocID="{9397A05B-8282-4498-B309-3F9578F97EB6}" presName="vert1" presStyleCnt="0"/>
      <dgm:spPr/>
    </dgm:pt>
    <dgm:pt modelId="{2726D386-22AB-084E-BA50-7940B41F138F}" type="pres">
      <dgm:prSet presAssocID="{2C9FEDE2-9107-EE4C-B622-C13BDB681841}" presName="thickLine" presStyleLbl="alignNode1" presStyleIdx="3" presStyleCnt="4"/>
      <dgm:spPr/>
    </dgm:pt>
    <dgm:pt modelId="{EC5327B4-4C46-0F4C-BC15-5651BEBB42D8}" type="pres">
      <dgm:prSet presAssocID="{2C9FEDE2-9107-EE4C-B622-C13BDB681841}" presName="horz1" presStyleCnt="0"/>
      <dgm:spPr/>
    </dgm:pt>
    <dgm:pt modelId="{B55200B1-5CFD-F34C-AD61-7C3621E8C875}" type="pres">
      <dgm:prSet presAssocID="{2C9FEDE2-9107-EE4C-B622-C13BDB681841}" presName="tx1" presStyleLbl="revTx" presStyleIdx="3" presStyleCnt="4"/>
      <dgm:spPr/>
    </dgm:pt>
    <dgm:pt modelId="{E49CB535-E862-A24A-BA68-5E9DA6F1A7AA}" type="pres">
      <dgm:prSet presAssocID="{2C9FEDE2-9107-EE4C-B622-C13BDB681841}" presName="vert1" presStyleCnt="0"/>
      <dgm:spPr/>
    </dgm:pt>
  </dgm:ptLst>
  <dgm:cxnLst>
    <dgm:cxn modelId="{BABDFC00-18B7-DF42-B289-45379780E447}" type="presOf" srcId="{13E797C1-9EF1-4F17-B0A2-4EEEA5F388F9}" destId="{CF546A98-1D4E-6A4E-97E9-D47F8C58C3E8}" srcOrd="0" destOrd="0" presId="urn:microsoft.com/office/officeart/2008/layout/LinedList"/>
    <dgm:cxn modelId="{24ED4416-303A-43E5-A762-78E20DEFF70E}" srcId="{A8FDC6B9-8A02-42BC-99A5-A35BD0164FEB}" destId="{9397A05B-8282-4498-B309-3F9578F97EB6}" srcOrd="2" destOrd="0" parTransId="{6B06330D-F13A-4526-8108-A82041ABD516}" sibTransId="{ACCC8C6A-0F21-4CE6-A80E-FCEB1CD52FFF}"/>
    <dgm:cxn modelId="{6DD11419-F20A-1F42-A9AB-E08ECFF0EAB3}" type="presOf" srcId="{2C9FEDE2-9107-EE4C-B622-C13BDB681841}" destId="{B55200B1-5CFD-F34C-AD61-7C3621E8C875}" srcOrd="0" destOrd="0" presId="urn:microsoft.com/office/officeart/2008/layout/LinedList"/>
    <dgm:cxn modelId="{70BF4D49-42E1-3143-B399-D68DEB35E996}" type="presOf" srcId="{A8FDC6B9-8A02-42BC-99A5-A35BD0164FEB}" destId="{C520C10F-DDA4-D84B-9E5D-C65EB6AAD4FD}" srcOrd="0" destOrd="0" presId="urn:microsoft.com/office/officeart/2008/layout/LinedList"/>
    <dgm:cxn modelId="{EFE1F394-0F2A-44A2-988F-49DDC961A906}" srcId="{A8FDC6B9-8A02-42BC-99A5-A35BD0164FEB}" destId="{13E797C1-9EF1-4F17-B0A2-4EEEA5F388F9}" srcOrd="1" destOrd="0" parTransId="{5BD94371-A13B-4CB2-B1FC-8BF49C2BB0B2}" sibTransId="{64AC7A84-F029-4018-8479-A4C30F836724}"/>
    <dgm:cxn modelId="{401B9FA0-10BA-1C46-8FA2-1F47477836AB}" type="presOf" srcId="{9397A05B-8282-4498-B309-3F9578F97EB6}" destId="{D74E0F21-DEE1-3E4D-B2E7-34593FA60426}" srcOrd="0" destOrd="0" presId="urn:microsoft.com/office/officeart/2008/layout/LinedList"/>
    <dgm:cxn modelId="{C4F94DC1-527C-484A-A879-61E62CE7D6F5}" srcId="{A8FDC6B9-8A02-42BC-99A5-A35BD0164FEB}" destId="{2C9FEDE2-9107-EE4C-B622-C13BDB681841}" srcOrd="3" destOrd="0" parTransId="{ABC46D57-3327-E740-B44A-09C1777F89B4}" sibTransId="{9363BC2F-E17C-6E49-A144-A253937D85B1}"/>
    <dgm:cxn modelId="{4EB3C9D8-DAAD-4533-A0F4-BCB1C3927456}" srcId="{A8FDC6B9-8A02-42BC-99A5-A35BD0164FEB}" destId="{5831CCEB-B1F1-4648-AAB8-7AB6519C8DDE}" srcOrd="0" destOrd="0" parTransId="{6B7866C7-5B19-414D-9D7B-EB698DE0D251}" sibTransId="{AB11023A-F353-410B-96F3-D883C68754BA}"/>
    <dgm:cxn modelId="{5B88B9F4-6FFF-614F-9DE5-587CD0661872}" type="presOf" srcId="{5831CCEB-B1F1-4648-AAB8-7AB6519C8DDE}" destId="{C9E58E3D-CE4B-FD44-8A71-57725DE44716}" srcOrd="0" destOrd="0" presId="urn:microsoft.com/office/officeart/2008/layout/LinedList"/>
    <dgm:cxn modelId="{99C7614D-EE8C-0A41-B384-BDD8ED71B6CD}" type="presParOf" srcId="{C520C10F-DDA4-D84B-9E5D-C65EB6AAD4FD}" destId="{AF992B73-EAFF-6946-ADAE-DC21F8E31DB1}" srcOrd="0" destOrd="0" presId="urn:microsoft.com/office/officeart/2008/layout/LinedList"/>
    <dgm:cxn modelId="{B7D3F5D7-ABA2-E449-9AFE-B35AF3D3DFE7}" type="presParOf" srcId="{C520C10F-DDA4-D84B-9E5D-C65EB6AAD4FD}" destId="{6CB3305E-8CE8-6A46-AFD1-C0C1BFD00487}" srcOrd="1" destOrd="0" presId="urn:microsoft.com/office/officeart/2008/layout/LinedList"/>
    <dgm:cxn modelId="{25F0F63E-41FE-C64D-B56C-E2459636B181}" type="presParOf" srcId="{6CB3305E-8CE8-6A46-AFD1-C0C1BFD00487}" destId="{C9E58E3D-CE4B-FD44-8A71-57725DE44716}" srcOrd="0" destOrd="0" presId="urn:microsoft.com/office/officeart/2008/layout/LinedList"/>
    <dgm:cxn modelId="{BADA1E18-637B-374E-9FA0-9DBE2C032354}" type="presParOf" srcId="{6CB3305E-8CE8-6A46-AFD1-C0C1BFD00487}" destId="{AC86B844-C88B-3C4F-9175-75BF0C824C5E}" srcOrd="1" destOrd="0" presId="urn:microsoft.com/office/officeart/2008/layout/LinedList"/>
    <dgm:cxn modelId="{A5E92EF5-EA24-3748-8D84-D64D749152DC}" type="presParOf" srcId="{C520C10F-DDA4-D84B-9E5D-C65EB6AAD4FD}" destId="{4393F47E-2333-5647-811F-63CF52EB4575}" srcOrd="2" destOrd="0" presId="urn:microsoft.com/office/officeart/2008/layout/LinedList"/>
    <dgm:cxn modelId="{1536696E-0B36-CB4C-AEE2-CAB6B5ACD25C}" type="presParOf" srcId="{C520C10F-DDA4-D84B-9E5D-C65EB6AAD4FD}" destId="{4C85067E-9047-8D40-BFF3-D9E839A7D2D4}" srcOrd="3" destOrd="0" presId="urn:microsoft.com/office/officeart/2008/layout/LinedList"/>
    <dgm:cxn modelId="{964C8DE2-FA5A-7F47-8BB2-84E1D305C33E}" type="presParOf" srcId="{4C85067E-9047-8D40-BFF3-D9E839A7D2D4}" destId="{CF546A98-1D4E-6A4E-97E9-D47F8C58C3E8}" srcOrd="0" destOrd="0" presId="urn:microsoft.com/office/officeart/2008/layout/LinedList"/>
    <dgm:cxn modelId="{D661BA17-1309-E941-8F7C-90355BB82AFE}" type="presParOf" srcId="{4C85067E-9047-8D40-BFF3-D9E839A7D2D4}" destId="{B0B2FF84-7A5B-434A-9B26-A63A8D3AAE47}" srcOrd="1" destOrd="0" presId="urn:microsoft.com/office/officeart/2008/layout/LinedList"/>
    <dgm:cxn modelId="{B605DF1E-FC2F-524F-BDBB-87CFB9D54B70}" type="presParOf" srcId="{C520C10F-DDA4-D84B-9E5D-C65EB6AAD4FD}" destId="{6E2DA0DD-51E4-014D-AFE5-B5AA6187ED30}" srcOrd="4" destOrd="0" presId="urn:microsoft.com/office/officeart/2008/layout/LinedList"/>
    <dgm:cxn modelId="{3666B070-5B5D-2144-A22D-892043C2AC40}" type="presParOf" srcId="{C520C10F-DDA4-D84B-9E5D-C65EB6AAD4FD}" destId="{E8EA5F35-14BA-5446-9FEA-D92CD484DD1E}" srcOrd="5" destOrd="0" presId="urn:microsoft.com/office/officeart/2008/layout/LinedList"/>
    <dgm:cxn modelId="{660D016F-CA80-5F4B-88AC-9895881FF229}" type="presParOf" srcId="{E8EA5F35-14BA-5446-9FEA-D92CD484DD1E}" destId="{D74E0F21-DEE1-3E4D-B2E7-34593FA60426}" srcOrd="0" destOrd="0" presId="urn:microsoft.com/office/officeart/2008/layout/LinedList"/>
    <dgm:cxn modelId="{5002EEF7-67DB-D146-96C0-E65193BC3269}" type="presParOf" srcId="{E8EA5F35-14BA-5446-9FEA-D92CD484DD1E}" destId="{A261B769-7645-7540-8769-32BE148FAAE3}" srcOrd="1" destOrd="0" presId="urn:microsoft.com/office/officeart/2008/layout/LinedList"/>
    <dgm:cxn modelId="{0D423366-02FE-DB46-8DBE-3F9F04A86BBD}" type="presParOf" srcId="{C520C10F-DDA4-D84B-9E5D-C65EB6AAD4FD}" destId="{2726D386-22AB-084E-BA50-7940B41F138F}" srcOrd="6" destOrd="0" presId="urn:microsoft.com/office/officeart/2008/layout/LinedList"/>
    <dgm:cxn modelId="{36159364-A423-8946-82BE-E90CCD657BBB}" type="presParOf" srcId="{C520C10F-DDA4-D84B-9E5D-C65EB6AAD4FD}" destId="{EC5327B4-4C46-0F4C-BC15-5651BEBB42D8}" srcOrd="7" destOrd="0" presId="urn:microsoft.com/office/officeart/2008/layout/LinedList"/>
    <dgm:cxn modelId="{452DA9E2-0D85-EB48-9615-5FEF5DA8F174}" type="presParOf" srcId="{EC5327B4-4C46-0F4C-BC15-5651BEBB42D8}" destId="{B55200B1-5CFD-F34C-AD61-7C3621E8C875}" srcOrd="0" destOrd="0" presId="urn:microsoft.com/office/officeart/2008/layout/LinedList"/>
    <dgm:cxn modelId="{9199086B-43F6-F34D-A979-09094ADDEF09}" type="presParOf" srcId="{EC5327B4-4C46-0F4C-BC15-5651BEBB42D8}" destId="{E49CB535-E862-A24A-BA68-5E9DA6F1A7A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45B9C-D415-AE4B-A2A8-B14FF695F61B}">
      <dsp:nvSpPr>
        <dsp:cNvPr id="0" name=""/>
        <dsp:cNvSpPr/>
      </dsp:nvSpPr>
      <dsp:spPr>
        <a:xfrm>
          <a:off x="0" y="0"/>
          <a:ext cx="69666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6C974-53FB-8841-B13E-5239B96E78DF}">
      <dsp:nvSpPr>
        <dsp:cNvPr id="0" name=""/>
        <dsp:cNvSpPr/>
      </dsp:nvSpPr>
      <dsp:spPr>
        <a:xfrm>
          <a:off x="0" y="0"/>
          <a:ext cx="6966697" cy="141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Dispositivo costituito da una serie di sfere magnetiche  collegate tra loro da un filo di titanio.</a:t>
          </a:r>
          <a:endParaRPr lang="en-US" sz="2200" kern="1200"/>
        </a:p>
      </dsp:txBody>
      <dsp:txXfrm>
        <a:off x="0" y="0"/>
        <a:ext cx="6966697" cy="1415754"/>
      </dsp:txXfrm>
    </dsp:sp>
    <dsp:sp modelId="{682FDCC0-A698-D744-91CE-44BF93BD35BC}">
      <dsp:nvSpPr>
        <dsp:cNvPr id="0" name=""/>
        <dsp:cNvSpPr/>
      </dsp:nvSpPr>
      <dsp:spPr>
        <a:xfrm>
          <a:off x="0" y="1415754"/>
          <a:ext cx="69666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58A551-DC79-A144-B0D9-FB6FD9C854C3}">
      <dsp:nvSpPr>
        <dsp:cNvPr id="0" name=""/>
        <dsp:cNvSpPr/>
      </dsp:nvSpPr>
      <dsp:spPr>
        <a:xfrm>
          <a:off x="0" y="1415754"/>
          <a:ext cx="6966697" cy="141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Posizionato intorno alla giunzione esofago-gastrica, applica la forza magnetica per migliorare la funzione di barriera antireflusso</a:t>
          </a:r>
          <a:endParaRPr lang="en-US" sz="2200" kern="1200" dirty="0"/>
        </a:p>
      </dsp:txBody>
      <dsp:txXfrm>
        <a:off x="0" y="1415754"/>
        <a:ext cx="6966697" cy="1415754"/>
      </dsp:txXfrm>
    </dsp:sp>
    <dsp:sp modelId="{D0073BFC-9E48-0F4A-82A9-C34814EC0D8F}">
      <dsp:nvSpPr>
        <dsp:cNvPr id="0" name=""/>
        <dsp:cNvSpPr/>
      </dsp:nvSpPr>
      <dsp:spPr>
        <a:xfrm>
          <a:off x="0" y="2831508"/>
          <a:ext cx="69666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71777C-AB26-C24C-9FEC-61EC23532C3B}">
      <dsp:nvSpPr>
        <dsp:cNvPr id="0" name=""/>
        <dsp:cNvSpPr/>
      </dsp:nvSpPr>
      <dsp:spPr>
        <a:xfrm>
          <a:off x="0" y="2831508"/>
          <a:ext cx="6966697" cy="141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Il dispositivo consente al bolo alimentare di passare nell’esofago e consente anche il rilascio della pressione gastrica elevata con conseguente digestione</a:t>
          </a:r>
          <a:endParaRPr lang="en-US" sz="2200" kern="1200" dirty="0"/>
        </a:p>
      </dsp:txBody>
      <dsp:txXfrm>
        <a:off x="0" y="2831508"/>
        <a:ext cx="6966697" cy="1415754"/>
      </dsp:txXfrm>
    </dsp:sp>
    <dsp:sp modelId="{492C89B8-EDB0-C149-A97C-4F76794B5B3A}">
      <dsp:nvSpPr>
        <dsp:cNvPr id="0" name=""/>
        <dsp:cNvSpPr/>
      </dsp:nvSpPr>
      <dsp:spPr>
        <a:xfrm>
          <a:off x="0" y="4247262"/>
          <a:ext cx="69666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D50A90-F0C9-5042-9511-E7DDC4769FA7}">
      <dsp:nvSpPr>
        <dsp:cNvPr id="0" name=""/>
        <dsp:cNvSpPr/>
      </dsp:nvSpPr>
      <dsp:spPr>
        <a:xfrm>
          <a:off x="0" y="4247262"/>
          <a:ext cx="6966697" cy="14157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Il </a:t>
          </a:r>
          <a:r>
            <a:rPr lang="it-IT" sz="2000" b="1" kern="1200" dirty="0"/>
            <a:t>LINX aumenta il tono dello sfintere a riposo e previene un rilassamento transitorio inappropriato del LES</a:t>
          </a:r>
          <a:endParaRPr lang="en-US" sz="2200" kern="1200" dirty="0"/>
        </a:p>
      </dsp:txBody>
      <dsp:txXfrm>
        <a:off x="0" y="4247262"/>
        <a:ext cx="6966697" cy="14157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E81034-C3D9-8142-A8ED-700941B436A0}">
      <dsp:nvSpPr>
        <dsp:cNvPr id="0" name=""/>
        <dsp:cNvSpPr/>
      </dsp:nvSpPr>
      <dsp:spPr>
        <a:xfrm>
          <a:off x="0" y="1178636"/>
          <a:ext cx="3141671" cy="1994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5FD8B0F-5D72-EA45-8FA0-DAB7250EC257}">
      <dsp:nvSpPr>
        <dsp:cNvPr id="0" name=""/>
        <dsp:cNvSpPr/>
      </dsp:nvSpPr>
      <dsp:spPr>
        <a:xfrm>
          <a:off x="349074" y="1510257"/>
          <a:ext cx="3141671" cy="1994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Ernie iatali &gt; 6 cm</a:t>
          </a:r>
        </a:p>
      </dsp:txBody>
      <dsp:txXfrm>
        <a:off x="407504" y="1568687"/>
        <a:ext cx="3024811" cy="1878101"/>
      </dsp:txXfrm>
    </dsp:sp>
    <dsp:sp modelId="{22519E12-C36B-5B4D-B238-37BD3E3DC61A}">
      <dsp:nvSpPr>
        <dsp:cNvPr id="0" name=""/>
        <dsp:cNvSpPr/>
      </dsp:nvSpPr>
      <dsp:spPr>
        <a:xfrm>
          <a:off x="3839820" y="1178636"/>
          <a:ext cx="3141671" cy="1994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9F8923E-1F94-524A-9D70-CEECCCBE86F3}">
      <dsp:nvSpPr>
        <dsp:cNvPr id="0" name=""/>
        <dsp:cNvSpPr/>
      </dsp:nvSpPr>
      <dsp:spPr>
        <a:xfrm>
          <a:off x="4188895" y="1510257"/>
          <a:ext cx="3141671" cy="1994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Patologie della motilità esofagea</a:t>
          </a:r>
        </a:p>
      </dsp:txBody>
      <dsp:txXfrm>
        <a:off x="4247325" y="1568687"/>
        <a:ext cx="3024811" cy="1878101"/>
      </dsp:txXfrm>
    </dsp:sp>
    <dsp:sp modelId="{689D9EFB-8BB2-D74B-971F-CFE8C965D68D}">
      <dsp:nvSpPr>
        <dsp:cNvPr id="0" name=""/>
        <dsp:cNvSpPr/>
      </dsp:nvSpPr>
      <dsp:spPr>
        <a:xfrm>
          <a:off x="7679641" y="1178636"/>
          <a:ext cx="3141671" cy="1994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D3BAA27-E4E6-E84D-8934-6D3EDDC5A0EA}">
      <dsp:nvSpPr>
        <dsp:cNvPr id="0" name=""/>
        <dsp:cNvSpPr/>
      </dsp:nvSpPr>
      <dsp:spPr>
        <a:xfrm>
          <a:off x="8028716" y="1510257"/>
          <a:ext cx="3141671" cy="1994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Allergia a: titanio, acciaio inossidabile, nichel, materiali ferrosi</a:t>
          </a:r>
        </a:p>
      </dsp:txBody>
      <dsp:txXfrm>
        <a:off x="8087146" y="1568687"/>
        <a:ext cx="3024811" cy="18781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67871-8FA1-8440-A03C-03F4183BB9EB}">
      <dsp:nvSpPr>
        <dsp:cNvPr id="0" name=""/>
        <dsp:cNvSpPr/>
      </dsp:nvSpPr>
      <dsp:spPr>
        <a:xfrm>
          <a:off x="0" y="389"/>
          <a:ext cx="52235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8ABC38-A959-1A40-997E-B3490D31CCA7}">
      <dsp:nvSpPr>
        <dsp:cNvPr id="0" name=""/>
        <dsp:cNvSpPr/>
      </dsp:nvSpPr>
      <dsp:spPr>
        <a:xfrm>
          <a:off x="0" y="389"/>
          <a:ext cx="5223538" cy="63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Preparazione</a:t>
          </a:r>
          <a:endParaRPr lang="en-GB" sz="1400" kern="1200" dirty="0">
            <a:latin typeface="+mn-lt"/>
          </a:endParaRPr>
        </a:p>
      </dsp:txBody>
      <dsp:txXfrm>
        <a:off x="0" y="389"/>
        <a:ext cx="5223538" cy="638425"/>
      </dsp:txXfrm>
    </dsp:sp>
    <dsp:sp modelId="{722A863E-0575-094C-BD3A-A5AE1539DA43}">
      <dsp:nvSpPr>
        <dsp:cNvPr id="0" name=""/>
        <dsp:cNvSpPr/>
      </dsp:nvSpPr>
      <dsp:spPr>
        <a:xfrm>
          <a:off x="0" y="638814"/>
          <a:ext cx="52235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70E60-4874-744F-907F-5AA95C47159D}">
      <dsp:nvSpPr>
        <dsp:cNvPr id="0" name=""/>
        <dsp:cNvSpPr/>
      </dsp:nvSpPr>
      <dsp:spPr>
        <a:xfrm>
          <a:off x="0" y="638814"/>
          <a:ext cx="5223538" cy="63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Dissezione</a:t>
          </a:r>
          <a:r>
            <a:rPr lang="en-GB" sz="14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
</a:t>
          </a:r>
          <a:endParaRPr lang="en-GB" sz="1400" kern="1200" dirty="0">
            <a:latin typeface="+mn-lt"/>
          </a:endParaRPr>
        </a:p>
      </dsp:txBody>
      <dsp:txXfrm>
        <a:off x="0" y="638814"/>
        <a:ext cx="5223538" cy="638425"/>
      </dsp:txXfrm>
    </dsp:sp>
    <dsp:sp modelId="{192B6D88-4E62-C74A-BB2C-9DF15F1F5B56}">
      <dsp:nvSpPr>
        <dsp:cNvPr id="0" name=""/>
        <dsp:cNvSpPr/>
      </dsp:nvSpPr>
      <dsp:spPr>
        <a:xfrm>
          <a:off x="0" y="1277239"/>
          <a:ext cx="52235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80C60-9521-B041-9285-CFB9CE8F8F25}">
      <dsp:nvSpPr>
        <dsp:cNvPr id="0" name=""/>
        <dsp:cNvSpPr/>
      </dsp:nvSpPr>
      <dsp:spPr>
        <a:xfrm>
          <a:off x="0" y="1277239"/>
          <a:ext cx="5223538" cy="63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Riparazione</a:t>
          </a:r>
          <a:r>
            <a:rPr lang="en-GB" sz="14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GB" sz="14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iatale</a:t>
          </a:r>
          <a:r>
            <a:rPr lang="en-GB" sz="14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
</a:t>
          </a:r>
          <a:endParaRPr lang="en-GB" sz="1400" kern="1200" dirty="0">
            <a:latin typeface="+mn-lt"/>
          </a:endParaRPr>
        </a:p>
      </dsp:txBody>
      <dsp:txXfrm>
        <a:off x="0" y="1277239"/>
        <a:ext cx="5223538" cy="638425"/>
      </dsp:txXfrm>
    </dsp:sp>
    <dsp:sp modelId="{8192F066-B531-154E-B628-11185981A34E}">
      <dsp:nvSpPr>
        <dsp:cNvPr id="0" name=""/>
        <dsp:cNvSpPr/>
      </dsp:nvSpPr>
      <dsp:spPr>
        <a:xfrm>
          <a:off x="0" y="1915665"/>
          <a:ext cx="52235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C0A989-88F6-2D46-9058-B3EB3B35A104}">
      <dsp:nvSpPr>
        <dsp:cNvPr id="0" name=""/>
        <dsp:cNvSpPr/>
      </dsp:nvSpPr>
      <dsp:spPr>
        <a:xfrm>
          <a:off x="0" y="1915665"/>
          <a:ext cx="5223538" cy="63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 err="1">
              <a:latin typeface="+mn-lt"/>
            </a:rPr>
            <a:t>Plicatura</a:t>
          </a:r>
          <a:r>
            <a:rPr lang="en-GB" sz="1400" b="1" kern="1200" dirty="0">
              <a:latin typeface="+mn-lt"/>
            </a:rPr>
            <a:t>
</a:t>
          </a:r>
        </a:p>
      </dsp:txBody>
      <dsp:txXfrm>
        <a:off x="0" y="1915665"/>
        <a:ext cx="5223538" cy="638425"/>
      </dsp:txXfrm>
    </dsp:sp>
    <dsp:sp modelId="{86B4C93C-A653-5345-B748-8F435115FF73}">
      <dsp:nvSpPr>
        <dsp:cNvPr id="0" name=""/>
        <dsp:cNvSpPr/>
      </dsp:nvSpPr>
      <dsp:spPr>
        <a:xfrm>
          <a:off x="0" y="2554090"/>
          <a:ext cx="522353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B9334D-AFC8-FF49-9349-64AD2763C180}">
      <dsp:nvSpPr>
        <dsp:cNvPr id="0" name=""/>
        <dsp:cNvSpPr/>
      </dsp:nvSpPr>
      <dsp:spPr>
        <a:xfrm>
          <a:off x="0" y="2554090"/>
          <a:ext cx="5223538" cy="638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+mn-lt"/>
            </a:rPr>
            <a:t>POSIZIONAMENTO MSA LINX</a:t>
          </a:r>
        </a:p>
      </dsp:txBody>
      <dsp:txXfrm>
        <a:off x="0" y="2554090"/>
        <a:ext cx="5223538" cy="6384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08E8F6-DEB5-44D7-B868-6F0EB9497CB8}">
      <dsp:nvSpPr>
        <dsp:cNvPr id="0" name=""/>
        <dsp:cNvSpPr/>
      </dsp:nvSpPr>
      <dsp:spPr>
        <a:xfrm>
          <a:off x="0" y="571"/>
          <a:ext cx="11170388" cy="133791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42CB70-3272-4710-847A-1298F05EBF44}">
      <dsp:nvSpPr>
        <dsp:cNvPr id="0" name=""/>
        <dsp:cNvSpPr/>
      </dsp:nvSpPr>
      <dsp:spPr>
        <a:xfrm>
          <a:off x="404720" y="301603"/>
          <a:ext cx="735854" cy="7358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55890-BA02-4951-B350-E9774BEF086C}">
      <dsp:nvSpPr>
        <dsp:cNvPr id="0" name=""/>
        <dsp:cNvSpPr/>
      </dsp:nvSpPr>
      <dsp:spPr>
        <a:xfrm>
          <a:off x="1545294" y="571"/>
          <a:ext cx="9625093" cy="133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596" tIns="141596" rIns="141596" bIns="14159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1" kern="1200"/>
            <a:t>LINX vs Nissen</a:t>
          </a:r>
          <a:r>
            <a:rPr lang="it-IT" sz="1600" kern="1200"/>
            <a:t>: </a:t>
          </a:r>
          <a:r>
            <a:rPr lang="it-IT" sz="1600" b="1" kern="1200"/>
            <a:t>no differenze statisticamente significative per l’uso di PPI e per la qualità di vita nei pazienti a 1 anno dall’intervento</a:t>
          </a:r>
          <a:r>
            <a:rPr lang="it-IT" sz="1600" kern="1200"/>
            <a:t>. Studio precedente già citato che considera 1211 pazienti</a:t>
          </a:r>
          <a:endParaRPr lang="en-US" sz="1600" kern="1200"/>
        </a:p>
      </dsp:txBody>
      <dsp:txXfrm>
        <a:off x="1545294" y="571"/>
        <a:ext cx="9625093" cy="1337917"/>
      </dsp:txXfrm>
    </dsp:sp>
    <dsp:sp modelId="{A8D97821-0853-4EAC-8CCC-1D3F9E3BE234}">
      <dsp:nvSpPr>
        <dsp:cNvPr id="0" name=""/>
        <dsp:cNvSpPr/>
      </dsp:nvSpPr>
      <dsp:spPr>
        <a:xfrm>
          <a:off x="0" y="1672968"/>
          <a:ext cx="11170388" cy="133791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82780-C5AC-44AB-93C7-4F13D919F5BA}">
      <dsp:nvSpPr>
        <dsp:cNvPr id="0" name=""/>
        <dsp:cNvSpPr/>
      </dsp:nvSpPr>
      <dsp:spPr>
        <a:xfrm>
          <a:off x="404720" y="1974000"/>
          <a:ext cx="735854" cy="7358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028FE8-02EA-4620-B06C-7A48A7D7BBB7}">
      <dsp:nvSpPr>
        <dsp:cNvPr id="0" name=""/>
        <dsp:cNvSpPr/>
      </dsp:nvSpPr>
      <dsp:spPr>
        <a:xfrm>
          <a:off x="1545294" y="1672968"/>
          <a:ext cx="9625093" cy="133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596" tIns="141596" rIns="141596" bIns="14159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- </a:t>
          </a:r>
          <a:r>
            <a:rPr lang="it-IT" sz="1600" b="1" kern="1200"/>
            <a:t>LINX vs terapia medica</a:t>
          </a:r>
          <a:r>
            <a:rPr lang="it-IT" sz="1600" kern="1200"/>
            <a:t>: studio CALIBER (152 pazienti). A 6 medi dal posizionamento di LINX l’89% dei pz ha riportato un sollievo dei sintomi correlati a GERD rispetto al 10% dei pz che utilizzavano solo PPI. </a:t>
          </a:r>
          <a:r>
            <a:rPr lang="it-IT" sz="1600" b="1" kern="1200"/>
            <a:t>La ph-impedenzometria ha dimostrato nei pazienti con LINX un numero significativamente ridotto di episodi di reflusso rispetto al gruppo PPI</a:t>
          </a:r>
          <a:endParaRPr lang="en-US" sz="1600" kern="1200"/>
        </a:p>
      </dsp:txBody>
      <dsp:txXfrm>
        <a:off x="1545294" y="1672968"/>
        <a:ext cx="9625093" cy="1337917"/>
      </dsp:txXfrm>
    </dsp:sp>
    <dsp:sp modelId="{98F279F1-2084-4CC8-BC5D-66CC27DB2E84}">
      <dsp:nvSpPr>
        <dsp:cNvPr id="0" name=""/>
        <dsp:cNvSpPr/>
      </dsp:nvSpPr>
      <dsp:spPr>
        <a:xfrm>
          <a:off x="0" y="3345365"/>
          <a:ext cx="11170388" cy="133791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FDD900-B5D6-42CD-B119-BA6797A96A9A}">
      <dsp:nvSpPr>
        <dsp:cNvPr id="0" name=""/>
        <dsp:cNvSpPr/>
      </dsp:nvSpPr>
      <dsp:spPr>
        <a:xfrm>
          <a:off x="404720" y="3646397"/>
          <a:ext cx="735854" cy="7358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843F0F-E3C2-4EDE-9CA0-E1E7E1ED0773}">
      <dsp:nvSpPr>
        <dsp:cNvPr id="0" name=""/>
        <dsp:cNvSpPr/>
      </dsp:nvSpPr>
      <dsp:spPr>
        <a:xfrm>
          <a:off x="1545294" y="3345365"/>
          <a:ext cx="9625093" cy="1337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596" tIns="141596" rIns="141596" bIns="14159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- </a:t>
          </a:r>
          <a:r>
            <a:rPr lang="it-IT" sz="1600" b="1" kern="1200"/>
            <a:t>Sicurezza ed eventi avversi</a:t>
          </a:r>
          <a:r>
            <a:rPr lang="it-IT" sz="1600" kern="1200"/>
            <a:t>: nel 2015 Lipham et al hanno condotto una revisione dei primi 1000 impianti di LINX in 82 ospedali di tutto il mondo, dimostrando l’assenza di complicanze intra-operatorie. Un ulteriore studio è stato condotto da Smith considerando 3282 pz: </a:t>
          </a:r>
          <a:r>
            <a:rPr lang="it-IT" sz="1600" b="1" kern="1200"/>
            <a:t>assenza di perforazione e migrazione del LINX</a:t>
          </a:r>
          <a:endParaRPr lang="en-US" sz="1600" kern="1200"/>
        </a:p>
      </dsp:txBody>
      <dsp:txXfrm>
        <a:off x="1545294" y="3345365"/>
        <a:ext cx="9625093" cy="13379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9E30D-4582-4959-B29C-1D2ABEF91923}">
      <dsp:nvSpPr>
        <dsp:cNvPr id="0" name=""/>
        <dsp:cNvSpPr/>
      </dsp:nvSpPr>
      <dsp:spPr>
        <a:xfrm>
          <a:off x="0" y="161080"/>
          <a:ext cx="8904280" cy="10381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7FECC0-4B3C-4624-88AF-DA4689A7B019}">
      <dsp:nvSpPr>
        <dsp:cNvPr id="0" name=""/>
        <dsp:cNvSpPr/>
      </dsp:nvSpPr>
      <dsp:spPr>
        <a:xfrm>
          <a:off x="314027" y="234017"/>
          <a:ext cx="570958" cy="5709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9D9395-58DE-48A0-A8BF-B5052CA4F78A}">
      <dsp:nvSpPr>
        <dsp:cNvPr id="0" name=""/>
        <dsp:cNvSpPr/>
      </dsp:nvSpPr>
      <dsp:spPr>
        <a:xfrm>
          <a:off x="1199012" y="443"/>
          <a:ext cx="7705267" cy="1038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866" tIns="109866" rIns="109866" bIns="1098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 dirty="0"/>
            <a:t>MSA -</a:t>
          </a:r>
          <a:r>
            <a:rPr lang="it-IT" sz="1700" b="0" i="0" kern="1200" dirty="0" err="1"/>
            <a:t>linx</a:t>
          </a:r>
          <a:r>
            <a:rPr lang="it-IT" sz="1700" b="0" i="0" kern="1200" dirty="0"/>
            <a:t> è una procedura chirurgica innovativa che si è dimostrata efficace nel controllare i sintomi della MRGE e nel ridurre l'esposizione all'acido esofageo. </a:t>
          </a:r>
          <a:endParaRPr lang="en-US" sz="1700" kern="1200" dirty="0"/>
        </a:p>
      </dsp:txBody>
      <dsp:txXfrm>
        <a:off x="1199012" y="443"/>
        <a:ext cx="7705267" cy="1038105"/>
      </dsp:txXfrm>
    </dsp:sp>
    <dsp:sp modelId="{8E870DBD-F310-4733-8DAF-03C74200909B}">
      <dsp:nvSpPr>
        <dsp:cNvPr id="0" name=""/>
        <dsp:cNvSpPr/>
      </dsp:nvSpPr>
      <dsp:spPr>
        <a:xfrm>
          <a:off x="0" y="1298076"/>
          <a:ext cx="8904280" cy="10381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D82A00-052F-4173-A110-85038EAF07DE}">
      <dsp:nvSpPr>
        <dsp:cNvPr id="0" name=""/>
        <dsp:cNvSpPr/>
      </dsp:nvSpPr>
      <dsp:spPr>
        <a:xfrm>
          <a:off x="314027" y="1531649"/>
          <a:ext cx="570958" cy="5709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E4F47-008F-4799-8AD4-01667D059DF2}">
      <dsp:nvSpPr>
        <dsp:cNvPr id="0" name=""/>
        <dsp:cNvSpPr/>
      </dsp:nvSpPr>
      <dsp:spPr>
        <a:xfrm>
          <a:off x="1199012" y="1298076"/>
          <a:ext cx="7705267" cy="1038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866" tIns="109866" rIns="109866" bIns="1098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/>
            <a:t>Complicazioni e controllo dei sintomi a 1 anno valutati in base al punteggio GERD-HRQL e all'uso di PPI.</a:t>
          </a:r>
          <a:endParaRPr lang="en-US" sz="1700" kern="1200"/>
        </a:p>
      </dsp:txBody>
      <dsp:txXfrm>
        <a:off x="1199012" y="1298076"/>
        <a:ext cx="7705267" cy="1038105"/>
      </dsp:txXfrm>
    </dsp:sp>
    <dsp:sp modelId="{5DE66D93-DF14-438D-A427-262C13E32FE6}">
      <dsp:nvSpPr>
        <dsp:cNvPr id="0" name=""/>
        <dsp:cNvSpPr/>
      </dsp:nvSpPr>
      <dsp:spPr>
        <a:xfrm>
          <a:off x="0" y="2595708"/>
          <a:ext cx="8904280" cy="10381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1A07AD-AE79-4971-A258-DDDFE4CEC8F0}">
      <dsp:nvSpPr>
        <dsp:cNvPr id="0" name=""/>
        <dsp:cNvSpPr/>
      </dsp:nvSpPr>
      <dsp:spPr>
        <a:xfrm>
          <a:off x="314027" y="2829282"/>
          <a:ext cx="570958" cy="5709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FA56E0-8232-438B-862B-0DC08070AB05}">
      <dsp:nvSpPr>
        <dsp:cNvPr id="0" name=""/>
        <dsp:cNvSpPr/>
      </dsp:nvSpPr>
      <dsp:spPr>
        <a:xfrm>
          <a:off x="1199012" y="2595708"/>
          <a:ext cx="7705267" cy="1038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866" tIns="109866" rIns="109866" bIns="1098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0" i="0" kern="1200"/>
            <a:t>L’inserimento come un opzione da considerare come revisione del fallimento del fundoplicatio e variabile alla tecnica usato e esperienza del chirurgo</a:t>
          </a:r>
          <a:endParaRPr lang="en-US" sz="1700" kern="1200"/>
        </a:p>
      </dsp:txBody>
      <dsp:txXfrm>
        <a:off x="1199012" y="2595708"/>
        <a:ext cx="7705267" cy="10381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67871-8FA1-8440-A03C-03F4183BB9EB}">
      <dsp:nvSpPr>
        <dsp:cNvPr id="0" name=""/>
        <dsp:cNvSpPr/>
      </dsp:nvSpPr>
      <dsp:spPr>
        <a:xfrm>
          <a:off x="0" y="4249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8ABC38-A959-1A40-997E-B3490D31CCA7}">
      <dsp:nvSpPr>
        <dsp:cNvPr id="0" name=""/>
        <dsp:cNvSpPr/>
      </dsp:nvSpPr>
      <dsp:spPr>
        <a:xfrm>
          <a:off x="0" y="4249"/>
          <a:ext cx="7007368" cy="684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Preparazione</a:t>
          </a:r>
          <a:r>
            <a:rPr lang="en-GB" sz="1500" b="1" kern="120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:</a:t>
          </a:r>
          <a:endParaRPr lang="en-GB" sz="1500" kern="1200" dirty="0">
            <a:latin typeface="+mn-lt"/>
          </a:endParaRPr>
        </a:p>
      </dsp:txBody>
      <dsp:txXfrm>
        <a:off x="0" y="4249"/>
        <a:ext cx="7007368" cy="684833"/>
      </dsp:txXfrm>
    </dsp:sp>
    <dsp:sp modelId="{722A863E-0575-094C-BD3A-A5AE1539DA43}">
      <dsp:nvSpPr>
        <dsp:cNvPr id="0" name=""/>
        <dsp:cNvSpPr/>
      </dsp:nvSpPr>
      <dsp:spPr>
        <a:xfrm>
          <a:off x="0" y="689083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70E60-4874-744F-907F-5AA95C47159D}">
      <dsp:nvSpPr>
        <dsp:cNvPr id="0" name=""/>
        <dsp:cNvSpPr/>
      </dsp:nvSpPr>
      <dsp:spPr>
        <a:xfrm>
          <a:off x="0" y="689083"/>
          <a:ext cx="7000524" cy="1648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Dissezione</a:t>
          </a:r>
          <a:r>
            <a:rPr lang="en-GB" sz="15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: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-esofagea:3-5 cm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-</a:t>
          </a:r>
          <a:r>
            <a:rPr lang="en-GB" sz="1500" b="1" kern="1200" dirty="0" err="1">
              <a:effectLst/>
              <a:latin typeface="+mn-lt"/>
              <a:cs typeface="Times New Roman" panose="02020603050405020304" pitchFamily="18" charset="0"/>
            </a:rPr>
            <a:t>Gastrica</a:t>
          </a: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 breve e </a:t>
          </a:r>
          <a:r>
            <a:rPr lang="en-GB" sz="1500" b="1" kern="1200" dirty="0" err="1">
              <a:effectLst/>
              <a:latin typeface="+mn-lt"/>
              <a:cs typeface="Times New Roman" panose="02020603050405020304" pitchFamily="18" charset="0"/>
            </a:rPr>
            <a:t>Flopy</a:t>
          </a: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 fundus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- </a:t>
          </a:r>
          <a:r>
            <a:rPr lang="en-GB" sz="1500" b="1" kern="1200" dirty="0" err="1">
              <a:effectLst/>
              <a:latin typeface="+mn-lt"/>
              <a:cs typeface="Times New Roman" panose="02020603050405020304" pitchFamily="18" charset="0"/>
            </a:rPr>
            <a:t>Disezione</a:t>
          </a: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 del </a:t>
          </a:r>
          <a:r>
            <a:rPr lang="en-GB" sz="1500" b="1" kern="1200" dirty="0" err="1">
              <a:effectLst/>
              <a:latin typeface="+mn-lt"/>
              <a:cs typeface="Times New Roman" panose="02020603050405020304" pitchFamily="18" charset="0"/>
            </a:rPr>
            <a:t>grasso</a:t>
          </a:r>
          <a:r>
            <a:rPr lang="en-GB" sz="1500" b="1" kern="1200" dirty="0">
              <a:effectLst/>
              <a:latin typeface="+mn-lt"/>
              <a:cs typeface="Times New Roman" panose="02020603050405020304" pitchFamily="18" charset="0"/>
            </a:rPr>
            <a:t> </a:t>
          </a:r>
          <a:r>
            <a:rPr lang="en-GB" sz="1500" b="1" kern="1200" dirty="0" err="1">
              <a:effectLst/>
              <a:latin typeface="+mn-lt"/>
              <a:cs typeface="Times New Roman" panose="02020603050405020304" pitchFamily="18" charset="0"/>
            </a:rPr>
            <a:t>periviscerale</a:t>
          </a:r>
          <a:endParaRPr lang="en-GB" sz="1500" b="1" kern="1200" dirty="0">
            <a:effectLst/>
            <a:latin typeface="+mn-lt"/>
            <a:cs typeface="Times New Roman" panose="02020603050405020304" pitchFamily="18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>
            <a:latin typeface="+mn-lt"/>
          </a:endParaRPr>
        </a:p>
      </dsp:txBody>
      <dsp:txXfrm>
        <a:off x="0" y="689083"/>
        <a:ext cx="7000524" cy="1648997"/>
      </dsp:txXfrm>
    </dsp:sp>
    <dsp:sp modelId="{192B6D88-4E62-C74A-BB2C-9DF15F1F5B56}">
      <dsp:nvSpPr>
        <dsp:cNvPr id="0" name=""/>
        <dsp:cNvSpPr/>
      </dsp:nvSpPr>
      <dsp:spPr>
        <a:xfrm>
          <a:off x="0" y="2338081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80C60-9521-B041-9285-CFB9CE8F8F25}">
      <dsp:nvSpPr>
        <dsp:cNvPr id="0" name=""/>
        <dsp:cNvSpPr/>
      </dsp:nvSpPr>
      <dsp:spPr>
        <a:xfrm>
          <a:off x="0" y="2338081"/>
          <a:ext cx="7007368" cy="684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Riparazione</a:t>
          </a:r>
          <a:r>
            <a:rPr lang="en-GB" sz="1500" b="1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GB" sz="1500" b="1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iatale</a:t>
          </a:r>
          <a:endParaRPr lang="en-GB" sz="1500" kern="1200" dirty="0">
            <a:latin typeface="+mn-lt"/>
          </a:endParaRPr>
        </a:p>
      </dsp:txBody>
      <dsp:txXfrm>
        <a:off x="0" y="2338081"/>
        <a:ext cx="7007368" cy="684833"/>
      </dsp:txXfrm>
    </dsp:sp>
    <dsp:sp modelId="{8192F066-B531-154E-B628-11185981A34E}">
      <dsp:nvSpPr>
        <dsp:cNvPr id="0" name=""/>
        <dsp:cNvSpPr/>
      </dsp:nvSpPr>
      <dsp:spPr>
        <a:xfrm>
          <a:off x="0" y="3022914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C0A989-88F6-2D46-9058-B3EB3B35A104}">
      <dsp:nvSpPr>
        <dsp:cNvPr id="0" name=""/>
        <dsp:cNvSpPr/>
      </dsp:nvSpPr>
      <dsp:spPr>
        <a:xfrm>
          <a:off x="0" y="3022914"/>
          <a:ext cx="7007368" cy="684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>
              <a:latin typeface="+mn-lt"/>
            </a:rPr>
            <a:t>Plicatura</a:t>
          </a:r>
          <a:endParaRPr lang="en-GB" sz="1500" b="1" kern="1200" dirty="0">
            <a:latin typeface="+mn-lt"/>
          </a:endParaRPr>
        </a:p>
      </dsp:txBody>
      <dsp:txXfrm>
        <a:off x="0" y="3022914"/>
        <a:ext cx="7007368" cy="684833"/>
      </dsp:txXfrm>
    </dsp:sp>
    <dsp:sp modelId="{1BAD638E-D220-9240-93A1-0D1F5A659932}">
      <dsp:nvSpPr>
        <dsp:cNvPr id="0" name=""/>
        <dsp:cNvSpPr/>
      </dsp:nvSpPr>
      <dsp:spPr>
        <a:xfrm>
          <a:off x="0" y="3707748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EC3F87-2AF2-284A-B356-9104F4A3915A}">
      <dsp:nvSpPr>
        <dsp:cNvPr id="0" name=""/>
        <dsp:cNvSpPr/>
      </dsp:nvSpPr>
      <dsp:spPr>
        <a:xfrm>
          <a:off x="0" y="3707748"/>
          <a:ext cx="7007368" cy="684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b="1" kern="1200" dirty="0"/>
            <a:t>Assemblaggio e Posizionamento</a:t>
          </a:r>
        </a:p>
      </dsp:txBody>
      <dsp:txXfrm>
        <a:off x="0" y="3707748"/>
        <a:ext cx="7007368" cy="684833"/>
      </dsp:txXfrm>
    </dsp:sp>
    <dsp:sp modelId="{86B4C93C-A653-5345-B748-8F435115FF73}">
      <dsp:nvSpPr>
        <dsp:cNvPr id="0" name=""/>
        <dsp:cNvSpPr/>
      </dsp:nvSpPr>
      <dsp:spPr>
        <a:xfrm>
          <a:off x="0" y="4392582"/>
          <a:ext cx="70073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B9334D-AFC8-FF49-9349-64AD2763C180}">
      <dsp:nvSpPr>
        <dsp:cNvPr id="0" name=""/>
        <dsp:cNvSpPr/>
      </dsp:nvSpPr>
      <dsp:spPr>
        <a:xfrm>
          <a:off x="0" y="4392582"/>
          <a:ext cx="7007368" cy="684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b="1" i="0" u="none" kern="1200" dirty="0"/>
            <a:t>Invaginazione</a:t>
          </a:r>
          <a:endParaRPr lang="en-GB" sz="1500" b="1" kern="1200" dirty="0">
            <a:latin typeface="+mn-lt"/>
          </a:endParaRPr>
        </a:p>
      </dsp:txBody>
      <dsp:txXfrm>
        <a:off x="0" y="4392582"/>
        <a:ext cx="7007368" cy="6848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92B73-EAFF-6946-ADAE-DC21F8E31DB1}">
      <dsp:nvSpPr>
        <dsp:cNvPr id="0" name=""/>
        <dsp:cNvSpPr/>
      </dsp:nvSpPr>
      <dsp:spPr>
        <a:xfrm>
          <a:off x="0" y="0"/>
          <a:ext cx="11170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E58E3D-CE4B-FD44-8A71-57725DE44716}">
      <dsp:nvSpPr>
        <dsp:cNvPr id="0" name=""/>
        <dsp:cNvSpPr/>
      </dsp:nvSpPr>
      <dsp:spPr>
        <a:xfrm>
          <a:off x="0" y="0"/>
          <a:ext cx="11170388" cy="722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baseline="0" dirty="0"/>
            <a:t>La </a:t>
          </a:r>
          <a:r>
            <a:rPr lang="it-IT" sz="1600" b="0" i="0" kern="1200" baseline="0" dirty="0" err="1"/>
            <a:t>fundoplicatio</a:t>
          </a:r>
          <a:r>
            <a:rPr lang="it-IT" sz="1600" b="0" i="0" kern="1200" baseline="0" dirty="0"/>
            <a:t> completa mostra alti tassi di successo iniziale ma risultati variabili a lungo termine.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baseline="0" dirty="0"/>
            <a:t>-</a:t>
          </a:r>
          <a:endParaRPr lang="en-US" sz="1600" kern="1200" dirty="0"/>
        </a:p>
      </dsp:txBody>
      <dsp:txXfrm>
        <a:off x="0" y="0"/>
        <a:ext cx="11170388" cy="722186"/>
      </dsp:txXfrm>
    </dsp:sp>
    <dsp:sp modelId="{4393F47E-2333-5647-811F-63CF52EB4575}">
      <dsp:nvSpPr>
        <dsp:cNvPr id="0" name=""/>
        <dsp:cNvSpPr/>
      </dsp:nvSpPr>
      <dsp:spPr>
        <a:xfrm>
          <a:off x="0" y="722186"/>
          <a:ext cx="11170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546A98-1D4E-6A4E-97E9-D47F8C58C3E8}">
      <dsp:nvSpPr>
        <dsp:cNvPr id="0" name=""/>
        <dsp:cNvSpPr/>
      </dsp:nvSpPr>
      <dsp:spPr>
        <a:xfrm>
          <a:off x="0" y="722186"/>
          <a:ext cx="11170388" cy="722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baseline="0"/>
            <a:t>Le fundoplicatio parziali di Toupet e Dor mostrano un'efficacia comparabile con un minor numero di complicanze. </a:t>
          </a:r>
          <a:endParaRPr lang="en-US" sz="1600" kern="1200"/>
        </a:p>
      </dsp:txBody>
      <dsp:txXfrm>
        <a:off x="0" y="722186"/>
        <a:ext cx="11170388" cy="722186"/>
      </dsp:txXfrm>
    </dsp:sp>
    <dsp:sp modelId="{6E2DA0DD-51E4-014D-AFE5-B5AA6187ED30}">
      <dsp:nvSpPr>
        <dsp:cNvPr id="0" name=""/>
        <dsp:cNvSpPr/>
      </dsp:nvSpPr>
      <dsp:spPr>
        <a:xfrm>
          <a:off x="0" y="1444373"/>
          <a:ext cx="11170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E0F21-DEE1-3E4D-B2E7-34593FA60426}">
      <dsp:nvSpPr>
        <dsp:cNvPr id="0" name=""/>
        <dsp:cNvSpPr/>
      </dsp:nvSpPr>
      <dsp:spPr>
        <a:xfrm>
          <a:off x="0" y="1444373"/>
          <a:ext cx="11170388" cy="722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kern="1200" baseline="0" dirty="0"/>
            <a:t>Alternative emergenti come </a:t>
          </a:r>
          <a:r>
            <a:rPr lang="it-IT" sz="1600" b="0" i="0" kern="1200" baseline="0" dirty="0" err="1"/>
            <a:t>Linx</a:t>
          </a:r>
          <a:r>
            <a:rPr lang="it-IT" sz="1600" b="0" i="0" kern="1200" baseline="0" dirty="0"/>
            <a:t> e </a:t>
          </a:r>
          <a:r>
            <a:rPr lang="it-IT" sz="1600" b="0" i="0" kern="1200" baseline="0" dirty="0" err="1"/>
            <a:t>RefluxStop</a:t>
          </a:r>
          <a:r>
            <a:rPr lang="it-IT" sz="1600" b="0" i="0" kern="1200" baseline="0" dirty="0"/>
            <a:t>® dimostrano tassi di successo promettenti negli studi iniziali.</a:t>
          </a:r>
          <a:endParaRPr lang="en-US" sz="1600" kern="1200" dirty="0"/>
        </a:p>
      </dsp:txBody>
      <dsp:txXfrm>
        <a:off x="0" y="1444373"/>
        <a:ext cx="11170388" cy="722186"/>
      </dsp:txXfrm>
    </dsp:sp>
    <dsp:sp modelId="{2726D386-22AB-084E-BA50-7940B41F138F}">
      <dsp:nvSpPr>
        <dsp:cNvPr id="0" name=""/>
        <dsp:cNvSpPr/>
      </dsp:nvSpPr>
      <dsp:spPr>
        <a:xfrm>
          <a:off x="0" y="2166559"/>
          <a:ext cx="11170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5200B1-5CFD-F34C-AD61-7C3621E8C875}">
      <dsp:nvSpPr>
        <dsp:cNvPr id="0" name=""/>
        <dsp:cNvSpPr/>
      </dsp:nvSpPr>
      <dsp:spPr>
        <a:xfrm>
          <a:off x="0" y="2166559"/>
          <a:ext cx="11170388" cy="722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0" i="0" u="none" kern="1200"/>
            <a:t>Piani di trattamento personalizzati in base ai profili individuali dei pazienti. Considerazione delle comorbidità e delle preferenze del paziente. L'approccio personalizzato migliora il successo e la soddisfazione del trattamento.</a:t>
          </a:r>
          <a:endParaRPr lang="it-IT" sz="1600" kern="1200" dirty="0"/>
        </a:p>
      </dsp:txBody>
      <dsp:txXfrm>
        <a:off x="0" y="2166559"/>
        <a:ext cx="11170388" cy="72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E26DC-E1C2-4D49-9623-A85519AEA6E4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C1237-CCE6-8244-B922-E441BE2C8C8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040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="0" i="0" dirty="0">
                <a:solidFill>
                  <a:srgbClr val="555555"/>
                </a:solidFill>
                <a:effectLst/>
                <a:latin typeface="Poppins" pitchFamily="2" charset="77"/>
              </a:rPr>
              <a:t>Ciò comporta un avvolgimento parziale, solitamente di 270 gradi, per ottenere l'effetto antireflusso desiderato riducendo potenzialmente il rischio di effetti collaterali come difficoltà di deglutizione (disfagia).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789A33-A361-4541-B6A7-456994CC0C0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634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Nissen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comporta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un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avvolgimento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360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gradi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stomaco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attorno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all'esofago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2C1237-CCE6-8244-B922-E441BE2C8C84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4652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A82DA-A6A8-DA45-9F24-94C066A7487C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0877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D96FA9-9C92-2446-887C-6F0B758B8CBF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1710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0D9AAE-899D-449F-8649-0A43F92DDBB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321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Stress the benefits and impact for the patient!</a:t>
            </a:r>
          </a:p>
          <a:p>
            <a:r>
              <a:rPr lang="en-US">
                <a:latin typeface="Calibri"/>
                <a:ea typeface="Calibri"/>
                <a:cs typeface="Calibri"/>
              </a:rPr>
              <a:t>Bearing that in mind a competent practitioner is essential.. Therefore an initiation technique is the approved technique with variances after competence and proficiency is achieved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700548-658A-47E1-8B4D-78C072A8D73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13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Stress the benefits and impact for the patient!</a:t>
            </a:r>
          </a:p>
          <a:p>
            <a:r>
              <a:rPr lang="en-US">
                <a:latin typeface="Calibri"/>
                <a:ea typeface="Calibri"/>
                <a:cs typeface="Calibri"/>
              </a:rPr>
              <a:t>Bearing that in mind a competent practitioner is essential.. Therefore an initiation technique is the approved technique with variances after competence and proficiency is achieved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700548-658A-47E1-8B4D-78C072A8D73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847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2C1237-CCE6-8244-B922-E441BE2C8C84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66707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7813" cy="37290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582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30BE7-79F6-4AAF-BBEC-D335EA13634C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5829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8308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Stress the benefits and impact for the patient!</a:t>
            </a:r>
          </a:p>
          <a:p>
            <a:r>
              <a:rPr lang="en-US">
                <a:latin typeface="Calibri"/>
                <a:ea typeface="Calibri"/>
                <a:cs typeface="Calibri"/>
              </a:rPr>
              <a:t>Bearing that in mind a competent practitioner is essential.. Therefore an initiation technique is the approved technique with variances after competence and proficiency is achieved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700548-658A-47E1-8B4D-78C072A8D73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248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82822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B54F-7DB9-4E9A-AACB-245EE64AFD52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BAB9E-0F7B-474F-8F98-B2B1CCB1BE4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326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99B4E04-141B-4D77-4A89-62100FE18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DBFF2F9-EC53-8E52-2F6C-3BEC91575B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E2C82BC-AC50-9273-E344-163537D6E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905FA-AF43-A344-99DB-2E661B525FF4}" type="datetimeFigureOut">
              <a:rPr lang="it-IT" smtClean="0"/>
              <a:t>10/01/26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5F98D71-A599-CD14-7C9E-FB152964B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F2BF907-9E4A-7391-A358-189B7D8BA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CF2EE-16BC-3B45-BB6F-7499800A813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7918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260648"/>
            <a:ext cx="11233248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23392" y="1028733"/>
            <a:ext cx="11233248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10462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534" y="225981"/>
            <a:ext cx="10972799" cy="824681"/>
          </a:xfrm>
          <a:prstGeom prst="rect">
            <a:avLst/>
          </a:prstGeom>
        </p:spPr>
        <p:txBody>
          <a:bodyPr lIns="91431" tIns="45715" rIns="91431" bIns="35996" anchor="b" anchorCtr="0"/>
          <a:lstStyle>
            <a:lvl1pPr>
              <a:defRPr sz="2908" b="1">
                <a:latin typeface="Helvetica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2955172" y="6576695"/>
            <a:ext cx="223699" cy="465887"/>
          </a:xfrm>
          <a:prstGeom prst="rect">
            <a:avLst/>
          </a:prstGeom>
          <a:noFill/>
        </p:spPr>
        <p:txBody>
          <a:bodyPr wrap="none" lIns="110736" tIns="55367" rIns="110736" bIns="55367" rtlCol="0">
            <a:spAutoFit/>
          </a:bodyPr>
          <a:lstStyle/>
          <a:p>
            <a:pPr defTabSz="1161510"/>
            <a:endParaRPr lang="en-US" sz="2301">
              <a:solidFill>
                <a:prstClr val="black"/>
              </a:solidFill>
              <a:latin typeface="Arial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5389" y="6400108"/>
            <a:ext cx="529535" cy="365125"/>
          </a:xfrm>
          <a:prstGeom prst="rect">
            <a:avLst/>
          </a:prstGeom>
        </p:spPr>
        <p:txBody>
          <a:bodyPr lIns="0" tIns="0" rIns="0"/>
          <a:lstStyle/>
          <a:p>
            <a:fld id="{E15FF6FE-0281-4280-9736-50D660E56C26}" type="slidenum">
              <a:rPr>
                <a:solidFill>
                  <a:prstClr val="white"/>
                </a:solidFill>
                <a:latin typeface="Arial"/>
              </a:rPr>
              <a:pPr/>
              <a:t>‹N›</a:t>
            </a:fld>
            <a:endParaRPr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05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902" y="102744"/>
            <a:ext cx="10972799" cy="824681"/>
          </a:xfrm>
          <a:prstGeom prst="rect">
            <a:avLst/>
          </a:prstGeom>
        </p:spPr>
        <p:txBody>
          <a:bodyPr lIns="91431" tIns="45715" rIns="91431" bIns="35996" anchor="ctr" anchorCtr="0">
            <a:normAutofit/>
          </a:bodyPr>
          <a:lstStyle>
            <a:lvl1pPr>
              <a:defRPr sz="2800" spc="145" baseline="0">
                <a:latin typeface="Gill Sans MT Book" panose="02000503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2955173" y="6576692"/>
            <a:ext cx="223699" cy="465889"/>
          </a:xfrm>
          <a:prstGeom prst="rect">
            <a:avLst/>
          </a:prstGeom>
          <a:noFill/>
        </p:spPr>
        <p:txBody>
          <a:bodyPr wrap="none" lIns="110736" tIns="55368" rIns="110736" bIns="55368" rtlCol="0">
            <a:spAutoFit/>
          </a:bodyPr>
          <a:lstStyle/>
          <a:p>
            <a:endParaRPr lang="en-US" sz="2301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CE14BB-0647-F081-4DA3-A097984D35E1}"/>
              </a:ext>
            </a:extLst>
          </p:cNvPr>
          <p:cNvSpPr txBox="1"/>
          <p:nvPr userDrawn="1"/>
        </p:nvSpPr>
        <p:spPr>
          <a:xfrm>
            <a:off x="11631953" y="6461275"/>
            <a:ext cx="3677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93F2B6AB-A7C7-C343-88E5-5689ED99E943}" type="slidenum">
              <a:rPr lang="en-US" sz="1100" smtClean="0">
                <a:solidFill>
                  <a:schemeClr val="bg1"/>
                </a:solidFill>
                <a:latin typeface="Gill Sans MT" panose="020B0502020104020203" pitchFamily="34" charset="77"/>
              </a:rPr>
              <a:pPr/>
              <a:t>‹N›</a:t>
            </a:fld>
            <a:endParaRPr lang="en-CH" sz="1100">
              <a:solidFill>
                <a:schemeClr val="bg1"/>
              </a:solidFill>
              <a:latin typeface="Gill Sans MT" panose="020B0502020104020203" pitchFamily="34" charset="7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C73330-43B4-1A20-562F-FE033046267B}"/>
              </a:ext>
            </a:extLst>
          </p:cNvPr>
          <p:cNvSpPr/>
          <p:nvPr userDrawn="1"/>
        </p:nvSpPr>
        <p:spPr>
          <a:xfrm>
            <a:off x="0" y="6720841"/>
            <a:ext cx="12192000" cy="129209"/>
          </a:xfrm>
          <a:prstGeom prst="rect">
            <a:avLst/>
          </a:prstGeom>
          <a:solidFill>
            <a:srgbClr val="6FB19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6708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865" y="1413430"/>
            <a:ext cx="11170388" cy="4683855"/>
          </a:xfrm>
        </p:spPr>
        <p:txBody>
          <a:bodyPr lIns="0">
            <a:normAutofit/>
          </a:bodyPr>
          <a:lstStyle>
            <a:lvl1pPr marL="217235" indent="-217235">
              <a:buClr>
                <a:srgbClr val="82ABCC"/>
              </a:buClr>
              <a:buSzPct val="120000"/>
              <a:tabLst/>
              <a:defRPr sz="2907">
                <a:latin typeface="Gill Sans MT Book" panose="02000503000000000000" pitchFamily="2" charset="0"/>
                <a:cs typeface="Calibri Light" panose="020F0302020204030204" pitchFamily="34" charset="0"/>
              </a:defRPr>
            </a:lvl1pPr>
            <a:lvl2pPr marL="434466" indent="-192242">
              <a:buClr>
                <a:srgbClr val="82ABCC"/>
              </a:buClr>
              <a:buSzPct val="120000"/>
              <a:buFont typeface=".AppleSystemUIFont" charset="-120"/>
              <a:buChar char="−"/>
              <a:tabLst/>
              <a:defRPr sz="2907">
                <a:latin typeface="Gill Sans MT Book" panose="02000503000000000000" pitchFamily="2" charset="0"/>
                <a:cs typeface="Calibri Light" panose="020F0302020204030204" pitchFamily="34" charset="0"/>
              </a:defRPr>
            </a:lvl2pPr>
            <a:lvl3pPr marL="653622" indent="-219156">
              <a:buClr>
                <a:srgbClr val="82ABCC"/>
              </a:buClr>
              <a:buSzPct val="120000"/>
              <a:buFont typeface=".PingFangSC-Regular" charset="-122"/>
              <a:buChar char="﹣"/>
              <a:tabLst/>
              <a:defRPr sz="2907">
                <a:latin typeface="Gill Sans MT Book" panose="02000503000000000000" pitchFamily="2" charset="0"/>
                <a:cs typeface="Calibri Light" panose="020F0302020204030204" pitchFamily="34" charset="0"/>
              </a:defRPr>
            </a:lvl3pPr>
            <a:lvl4pPr marL="870857" indent="-217235">
              <a:buClr>
                <a:srgbClr val="82ABCC"/>
              </a:buClr>
              <a:buSzPct val="120000"/>
              <a:buFont typeface=".PingFangSC-Regular" charset="-122"/>
              <a:buChar char="﹣"/>
              <a:tabLst/>
              <a:defRPr sz="2907">
                <a:latin typeface="Gill Sans MT Book" panose="02000503000000000000" pitchFamily="2" charset="0"/>
                <a:cs typeface="Calibri Light" panose="020F0302020204030204" pitchFamily="34" charset="0"/>
              </a:defRPr>
            </a:lvl4pPr>
            <a:lvl5pPr marL="1088089" indent="-217235">
              <a:buClr>
                <a:srgbClr val="82ABCC"/>
              </a:buClr>
              <a:buSzPct val="120000"/>
              <a:buFont typeface=".PingFangSC-Regular" charset="-122"/>
              <a:buChar char="﹣"/>
              <a:tabLst/>
              <a:defRPr sz="2907">
                <a:latin typeface="Gill Sans MT Book" panose="02000503000000000000" pitchFamily="2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level¨</a:t>
            </a:r>
            <a:endParaRPr lang="en-GB" dirty="0"/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492865" y="1023893"/>
            <a:ext cx="11169147" cy="38953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95" b="0" i="0" baseline="0">
                <a:solidFill>
                  <a:srgbClr val="4680AC"/>
                </a:solidFill>
                <a:latin typeface="Gill Sans MT" panose="02000603000000000000" pitchFamily="2" charset="0"/>
                <a:ea typeface="Gill Sans MT" panose="02000603000000000000" pitchFamily="2" charset="0"/>
                <a:cs typeface="Gill Sans MT" panose="02000603000000000000" pitchFamily="2" charset="0"/>
              </a:defRPr>
            </a:lvl1pPr>
          </a:lstStyle>
          <a:p>
            <a:pPr lvl="0"/>
            <a:r>
              <a:rPr lang="en-US" dirty="0"/>
              <a:t>Subheading text (optional)</a:t>
            </a: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FDAFF0-1C55-453F-BB8A-14D2CE1C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865" y="115752"/>
            <a:ext cx="10259207" cy="82468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sz="2800" spc="145" baseline="0">
                <a:latin typeface="Gill Sans MT Book" panose="020005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10000C-9E7E-F88D-3E79-622A53378C9E}"/>
              </a:ext>
            </a:extLst>
          </p:cNvPr>
          <p:cNvSpPr txBox="1"/>
          <p:nvPr userDrawn="1"/>
        </p:nvSpPr>
        <p:spPr>
          <a:xfrm>
            <a:off x="11610999" y="6444941"/>
            <a:ext cx="3256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93F2B6AB-A7C7-C343-88E5-5689ED99E943}" type="slidenum">
              <a:rPr lang="en-US" sz="1100" smtClean="0">
                <a:solidFill>
                  <a:schemeClr val="bg1"/>
                </a:solidFill>
                <a:latin typeface="Gill Sans MT" panose="020B0502020104020203" pitchFamily="34" charset="77"/>
              </a:rPr>
              <a:pPr/>
              <a:t>‹N›</a:t>
            </a:fld>
            <a:endParaRPr lang="en-CH" sz="1100" dirty="0">
              <a:solidFill>
                <a:schemeClr val="bg1"/>
              </a:solidFill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05708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7">
          <p15:clr>
            <a:srgbClr val="FBAE40"/>
          </p15:clr>
        </p15:guide>
        <p15:guide id="3" orient="horz" pos="3953">
          <p15:clr>
            <a:srgbClr val="A4A3A4"/>
          </p15:clr>
        </p15:guide>
        <p15:guide id="4" orient="horz" pos="573">
          <p15:clr>
            <a:srgbClr val="A4A3A4"/>
          </p15:clr>
        </p15:guide>
        <p15:guide id="5" orient="horz" pos="923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2592400" y="0"/>
            <a:ext cx="7007203" cy="6858000"/>
            <a:chOff x="1619672" y="548680"/>
            <a:chExt cx="5904656" cy="5778928"/>
          </a:xfrm>
        </p:grpSpPr>
        <p:sp>
          <p:nvSpPr>
            <p:cNvPr id="5" name="Oval 4"/>
            <p:cNvSpPr/>
            <p:nvPr userDrawn="1"/>
          </p:nvSpPr>
          <p:spPr>
            <a:xfrm>
              <a:off x="2411760" y="1268760"/>
              <a:ext cx="4320480" cy="4320480"/>
            </a:xfrm>
            <a:prstGeom prst="ellipse">
              <a:avLst/>
            </a:prstGeom>
            <a:noFill/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400"/>
            </a:p>
          </p:txBody>
        </p:sp>
        <p:sp>
          <p:nvSpPr>
            <p:cNvPr id="6" name="Oval 5"/>
            <p:cNvSpPr/>
            <p:nvPr userDrawn="1"/>
          </p:nvSpPr>
          <p:spPr>
            <a:xfrm>
              <a:off x="2483768" y="1340768"/>
              <a:ext cx="4176464" cy="4176464"/>
            </a:xfrm>
            <a:prstGeom prst="ellipse">
              <a:avLst/>
            </a:prstGeom>
            <a:blipFill>
              <a:blip r:embed="rId2"/>
              <a:stretch>
                <a:fillRect/>
              </a:stretch>
            </a:blipFill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400"/>
            </a:p>
          </p:txBody>
        </p:sp>
        <p:cxnSp>
          <p:nvCxnSpPr>
            <p:cNvPr id="7" name="Straight Connector 6"/>
            <p:cNvCxnSpPr/>
            <p:nvPr userDrawn="1"/>
          </p:nvCxnSpPr>
          <p:spPr>
            <a:xfrm>
              <a:off x="4572000" y="548680"/>
              <a:ext cx="0" cy="720080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 userDrawn="1"/>
          </p:nvCxnSpPr>
          <p:spPr>
            <a:xfrm>
              <a:off x="4572000" y="5607528"/>
              <a:ext cx="0" cy="720080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 userDrawn="1"/>
          </p:nvCxnSpPr>
          <p:spPr>
            <a:xfrm>
              <a:off x="6732240" y="3429000"/>
              <a:ext cx="792088" cy="0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1619672" y="3429000"/>
              <a:ext cx="792088" cy="0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 flipV="1">
              <a:off x="6156176" y="2378312"/>
              <a:ext cx="792088" cy="330608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 flipV="1">
              <a:off x="5431496" y="1124744"/>
              <a:ext cx="432048" cy="792088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>
              <a:off x="3094136" y="1131624"/>
              <a:ext cx="613768" cy="785208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>
              <a:off x="2195736" y="2090992"/>
              <a:ext cx="898400" cy="492240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 flipV="1">
              <a:off x="3180984" y="4941168"/>
              <a:ext cx="526920" cy="576064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>
            <a:xfrm flipV="1">
              <a:off x="2456304" y="4329100"/>
              <a:ext cx="637832" cy="396044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>
              <a:off x="5979584" y="4142812"/>
              <a:ext cx="968680" cy="510324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>
              <a:off x="5431496" y="4875464"/>
              <a:ext cx="490068" cy="732064"/>
            </a:xfrm>
            <a:prstGeom prst="line">
              <a:avLst/>
            </a:prstGeom>
            <a:ln w="19050">
              <a:solidFill>
                <a:schemeClr val="bg1"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807726"/>
            <a:ext cx="12192000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97" y="357581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490355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7" r:id="rId7"/>
    <p:sldLayoutId id="2147483658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mp4"/><Relationship Id="rId7" Type="http://schemas.openxmlformats.org/officeDocument/2006/relationships/image" Target="../media/image4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video" Target="../media/media2.mp4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diagramData" Target="../diagrams/data3.xml"/><Relationship Id="rId5" Type="http://schemas.openxmlformats.org/officeDocument/2006/relationships/image" Target="../media/image10.png"/><Relationship Id="rId10" Type="http://schemas.microsoft.com/office/2007/relationships/diagramDrawing" Target="../diagrams/drawing3.xml"/><Relationship Id="rId4" Type="http://schemas.openxmlformats.org/officeDocument/2006/relationships/image" Target="../media/image11.jpeg"/><Relationship Id="rId9" Type="http://schemas.openxmlformats.org/officeDocument/2006/relationships/diagramColors" Target="../diagrams/colors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cid:image001.png@01D8CC59.5DF36EE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9.jpeg"/><Relationship Id="rId4" Type="http://schemas.openxmlformats.org/officeDocument/2006/relationships/image" Target="../media/image5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889A3678-C7BF-A03A-B133-A4925D199B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-259491" y="2240573"/>
            <a:ext cx="12192000" cy="768085"/>
          </a:xfrm>
        </p:spPr>
        <p:txBody>
          <a:bodyPr/>
          <a:lstStyle/>
          <a:p>
            <a:r>
              <a:rPr lang="it-IT" b="1" dirty="0"/>
              <a:t>Strategie Chirurgiche Innovanti per la MRGE: Confronto tra </a:t>
            </a:r>
            <a:r>
              <a:rPr lang="it-IT" b="1" dirty="0" err="1"/>
              <a:t>Fundoplicatio</a:t>
            </a:r>
            <a:r>
              <a:rPr lang="it-IT" b="1" dirty="0"/>
              <a:t> Parziale, </a:t>
            </a:r>
            <a:r>
              <a:rPr lang="it-IT" b="1" dirty="0" err="1"/>
              <a:t>Linx</a:t>
            </a:r>
            <a:r>
              <a:rPr lang="it-IT" b="1" dirty="0"/>
              <a:t> e </a:t>
            </a:r>
            <a:r>
              <a:rPr lang="it-IT" b="1" dirty="0" err="1"/>
              <a:t>RefluxStop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47809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39349" y="356659"/>
            <a:ext cx="12192000" cy="1440160"/>
          </a:xfrm>
        </p:spPr>
        <p:txBody>
          <a:bodyPr/>
          <a:lstStyle/>
          <a:p>
            <a:r>
              <a:rPr lang="it-IT" dirty="0" err="1"/>
              <a:t>Fundoplicatio</a:t>
            </a:r>
            <a:r>
              <a:rPr lang="it-IT" dirty="0"/>
              <a:t> parziale (Toupet, </a:t>
            </a:r>
            <a:r>
              <a:rPr lang="it-IT" dirty="0" err="1"/>
              <a:t>Dor</a:t>
            </a:r>
            <a:r>
              <a:rPr lang="it-IT" dirty="0"/>
              <a:t>) , </a:t>
            </a:r>
          </a:p>
          <a:p>
            <a:r>
              <a:rPr lang="it-IT" dirty="0" err="1"/>
              <a:t>Linx</a:t>
            </a:r>
            <a:r>
              <a:rPr lang="it-IT" dirty="0"/>
              <a:t>, </a:t>
            </a:r>
            <a:r>
              <a:rPr lang="it-IT" dirty="0" err="1"/>
              <a:t>RefluxStop</a:t>
            </a:r>
            <a:r>
              <a:rPr lang="it-IT" dirty="0"/>
              <a:t> </a:t>
            </a:r>
            <a:endParaRPr lang="ko-KR" altLang="en-US" b="1" dirty="0"/>
          </a:p>
        </p:txBody>
      </p:sp>
      <p:pic>
        <p:nvPicPr>
          <p:cNvPr id="1028" name="Picture 4" descr="Hiatal Hernia &amp; Fundoplication Surgery Sydney | Prof Chris ...">
            <a:extLst>
              <a:ext uri="{FF2B5EF4-FFF2-40B4-BE49-F238E27FC236}">
                <a16:creationId xmlns:a16="http://schemas.microsoft.com/office/drawing/2014/main" id="{6C6A6191-2120-21E2-A9F7-8951A1FA7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6" y="2276872"/>
            <a:ext cx="3454400" cy="325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LINX Reflux Management System encircling the distal esophagus in... |  Download Scientific Diagram">
            <a:extLst>
              <a:ext uri="{FF2B5EF4-FFF2-40B4-BE49-F238E27FC236}">
                <a16:creationId xmlns:a16="http://schemas.microsoft.com/office/drawing/2014/main" id="{1918E902-2AF8-7A34-9453-0DE049405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540" y="2426014"/>
            <a:ext cx="4639733" cy="311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fluxStop™ Procedure | RefluxStop Device - RefluxUK">
            <a:extLst>
              <a:ext uri="{FF2B5EF4-FFF2-40B4-BE49-F238E27FC236}">
                <a16:creationId xmlns:a16="http://schemas.microsoft.com/office/drawing/2014/main" id="{FA6217B1-F3E0-7744-972C-3CF3F1138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6373" y="2084851"/>
            <a:ext cx="2565807" cy="382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369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4027666" y="1725037"/>
            <a:ext cx="6722711" cy="112112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>
              <a:lnSpc>
                <a:spcPct val="200000"/>
              </a:lnSpc>
            </a:pP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La MRGE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è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condizione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cronica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caratterizzata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dal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riflusso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degli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acidi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stomaco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nell'esofago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includono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bruciore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stomaco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rigurgito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talvolta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difficoltà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deglutire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Se non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trattata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, la MRGE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può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portare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complicazioni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l'esofagite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o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l'esofago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Barrett.</a:t>
            </a:r>
            <a:endParaRPr kumimoji="1"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4023153" y="1145304"/>
            <a:ext cx="6367184" cy="57973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Comprendere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la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malattia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reflusso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gastroesofageo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(GERD)</a:t>
            </a:r>
            <a:endParaRPr kumimoji="1" lang="zh-CN" altLang="en-US" dirty="0"/>
          </a:p>
        </p:txBody>
      </p:sp>
      <p:sp>
        <p:nvSpPr>
          <p:cNvPr id="5" name="标题 1"/>
          <p:cNvSpPr txBox="1"/>
          <p:nvPr/>
        </p:nvSpPr>
        <p:spPr>
          <a:xfrm flipH="1">
            <a:off x="8448772" y="2916285"/>
            <a:ext cx="1978524" cy="1315453"/>
          </a:xfrm>
          <a:custGeom>
            <a:avLst/>
            <a:gdLst>
              <a:gd name="connsiteX0" fmla="*/ 1505663 w 2251241"/>
              <a:gd name="connsiteY0" fmla="*/ 0 h 1587418"/>
              <a:gd name="connsiteX1" fmla="*/ 2251241 w 2251241"/>
              <a:gd name="connsiteY1" fmla="*/ 793709 h 1587418"/>
              <a:gd name="connsiteX2" fmla="*/ 1505663 w 2251241"/>
              <a:gd name="connsiteY2" fmla="*/ 1587418 h 1587418"/>
              <a:gd name="connsiteX3" fmla="*/ 1505663 w 2251241"/>
              <a:gd name="connsiteY3" fmla="*/ 1246866 h 1587418"/>
              <a:gd name="connsiteX4" fmla="*/ 454991 w 2251241"/>
              <a:gd name="connsiteY4" fmla="*/ 1246866 h 1587418"/>
              <a:gd name="connsiteX5" fmla="*/ 0 w 2251241"/>
              <a:gd name="connsiteY5" fmla="*/ 791875 h 1587418"/>
              <a:gd name="connsiteX6" fmla="*/ 454991 w 2251241"/>
              <a:gd name="connsiteY6" fmla="*/ 336884 h 1587418"/>
              <a:gd name="connsiteX7" fmla="*/ 1505663 w 2251241"/>
              <a:gd name="connsiteY7" fmla="*/ 336884 h 1587418"/>
            </a:gdLst>
            <a:ahLst/>
            <a:cxnLst/>
            <a:rect l="l" t="t" r="r" b="b"/>
            <a:pathLst>
              <a:path w="2251241" h="1587418">
                <a:moveTo>
                  <a:pt x="1505663" y="0"/>
                </a:moveTo>
                <a:lnTo>
                  <a:pt x="2251241" y="793709"/>
                </a:lnTo>
                <a:lnTo>
                  <a:pt x="1505663" y="1587418"/>
                </a:lnTo>
                <a:lnTo>
                  <a:pt x="1505663" y="1246866"/>
                </a:lnTo>
                <a:lnTo>
                  <a:pt x="454991" y="1246866"/>
                </a:lnTo>
                <a:cubicBezTo>
                  <a:pt x="203706" y="1246866"/>
                  <a:pt x="0" y="1043160"/>
                  <a:pt x="0" y="791875"/>
                </a:cubicBezTo>
                <a:cubicBezTo>
                  <a:pt x="0" y="540590"/>
                  <a:pt x="203706" y="336884"/>
                  <a:pt x="454991" y="336884"/>
                </a:cubicBezTo>
                <a:lnTo>
                  <a:pt x="1505663" y="336884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756519" y="3619261"/>
            <a:ext cx="6367184" cy="92818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just">
              <a:lnSpc>
                <a:spcPct val="150000"/>
              </a:lnSpc>
            </a:pP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comporta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l'avvolgimento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parte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superiore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stomaco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attorno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all'esofago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inferiore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Questa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procedura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rafforza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lo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sfintere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inferiore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(LES),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riducendo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.</a:t>
            </a:r>
            <a:endParaRPr kumimoji="1"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标题 1"/>
          <p:cNvSpPr txBox="1"/>
          <p:nvPr/>
        </p:nvSpPr>
        <p:spPr>
          <a:xfrm>
            <a:off x="1752005" y="2931289"/>
            <a:ext cx="6367184" cy="57973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Definizione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procedura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di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sp>
        <p:nvSpPr>
          <p:cNvPr id="9" name="标题 1"/>
          <p:cNvSpPr txBox="1"/>
          <p:nvPr/>
        </p:nvSpPr>
        <p:spPr>
          <a:xfrm>
            <a:off x="4935597" y="5452200"/>
            <a:ext cx="6367184" cy="140580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>
              <a:lnSpc>
                <a:spcPct val="150000"/>
              </a:lnSpc>
            </a:pP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Nissen,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introdotta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negli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anni '50,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trattamento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la MRGE.
Nel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corso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tempo,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state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sviluppate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varianti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le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Toupet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Dor per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migliorare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risultati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progressi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tecnologici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hanno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portato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tecniche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meno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invasive e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nuovi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dispositivi</a:t>
            </a:r>
            <a:r>
              <a:rPr kumimoji="1" lang="en-US" altLang="zh-CN" sz="101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dirty="0"/>
          </a:p>
        </p:txBody>
      </p:sp>
      <p:sp>
        <p:nvSpPr>
          <p:cNvPr id="10" name="标题 1"/>
          <p:cNvSpPr txBox="1"/>
          <p:nvPr/>
        </p:nvSpPr>
        <p:spPr>
          <a:xfrm>
            <a:off x="4935597" y="4607866"/>
            <a:ext cx="6367184" cy="57973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Evoluzione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storica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tecniche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di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sp>
        <p:nvSpPr>
          <p:cNvPr id="11" name="标题 1"/>
          <p:cNvSpPr txBox="1"/>
          <p:nvPr/>
        </p:nvSpPr>
        <p:spPr>
          <a:xfrm>
            <a:off x="2412873" y="1628546"/>
            <a:ext cx="344796" cy="318960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434314" y="5187599"/>
            <a:ext cx="301914" cy="344796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9512872" y="3401613"/>
            <a:ext cx="331587" cy="344796"/>
          </a:xfrm>
          <a:custGeom>
            <a:avLst/>
            <a:gdLst>
              <a:gd name="connsiteX0" fmla="*/ 337768 w 1372282"/>
              <a:gd name="connsiteY0" fmla="*/ 1315328 h 1426949"/>
              <a:gd name="connsiteX1" fmla="*/ 530173 w 1372282"/>
              <a:gd name="connsiteY1" fmla="*/ 1315328 h 1426949"/>
              <a:gd name="connsiteX2" fmla="*/ 842109 w 1372282"/>
              <a:gd name="connsiteY2" fmla="*/ 1315328 h 1426949"/>
              <a:gd name="connsiteX3" fmla="*/ 1034514 w 1372282"/>
              <a:gd name="connsiteY3" fmla="*/ 1315328 h 1426949"/>
              <a:gd name="connsiteX4" fmla="*/ 1090325 w 1372282"/>
              <a:gd name="connsiteY4" fmla="*/ 1371139 h 1426949"/>
              <a:gd name="connsiteX5" fmla="*/ 1034514 w 1372282"/>
              <a:gd name="connsiteY5" fmla="*/ 1426949 h 1426949"/>
              <a:gd name="connsiteX6" fmla="*/ 842109 w 1372282"/>
              <a:gd name="connsiteY6" fmla="*/ 1426949 h 1426949"/>
              <a:gd name="connsiteX7" fmla="*/ 530173 w 1372282"/>
              <a:gd name="connsiteY7" fmla="*/ 1426949 h 1426949"/>
              <a:gd name="connsiteX8" fmla="*/ 337768 w 1372282"/>
              <a:gd name="connsiteY8" fmla="*/ 1426949 h 1426949"/>
              <a:gd name="connsiteX9" fmla="*/ 281957 w 1372282"/>
              <a:gd name="connsiteY9" fmla="*/ 1371139 h 1426949"/>
              <a:gd name="connsiteX10" fmla="*/ 337768 w 1372282"/>
              <a:gd name="connsiteY10" fmla="*/ 1315328 h 1426949"/>
              <a:gd name="connsiteX11" fmla="*/ 686154 w 1372282"/>
              <a:gd name="connsiteY11" fmla="*/ 111621 h 1426949"/>
              <a:gd name="connsiteX12" fmla="*/ 237624 w 1372282"/>
              <a:gd name="connsiteY12" fmla="*/ 560152 h 1426949"/>
              <a:gd name="connsiteX13" fmla="*/ 237624 w 1372282"/>
              <a:gd name="connsiteY13" fmla="*/ 985614 h 1426949"/>
              <a:gd name="connsiteX14" fmla="*/ 229252 w 1372282"/>
              <a:gd name="connsiteY14" fmla="*/ 1014822 h 1426949"/>
              <a:gd name="connsiteX15" fmla="*/ 155768 w 1372282"/>
              <a:gd name="connsiteY15" fmla="*/ 1134814 h 1426949"/>
              <a:gd name="connsiteX16" fmla="*/ 1214680 w 1372282"/>
              <a:gd name="connsiteY16" fmla="*/ 1134814 h 1426949"/>
              <a:gd name="connsiteX17" fmla="*/ 1143429 w 1372282"/>
              <a:gd name="connsiteY17" fmla="*/ 1023565 h 1426949"/>
              <a:gd name="connsiteX18" fmla="*/ 1134685 w 1372282"/>
              <a:gd name="connsiteY18" fmla="*/ 993428 h 1426949"/>
              <a:gd name="connsiteX19" fmla="*/ 1134685 w 1372282"/>
              <a:gd name="connsiteY19" fmla="*/ 560152 h 1426949"/>
              <a:gd name="connsiteX20" fmla="*/ 686154 w 1372282"/>
              <a:gd name="connsiteY20" fmla="*/ 111621 h 1426949"/>
              <a:gd name="connsiteX21" fmla="*/ 686154 w 1372282"/>
              <a:gd name="connsiteY21" fmla="*/ 0 h 1426949"/>
              <a:gd name="connsiteX22" fmla="*/ 903815 w 1372282"/>
              <a:gd name="connsiteY22" fmla="*/ 44276 h 1426949"/>
              <a:gd name="connsiteX23" fmla="*/ 1081851 w 1372282"/>
              <a:gd name="connsiteY23" fmla="*/ 164455 h 1426949"/>
              <a:gd name="connsiteX24" fmla="*/ 1202030 w 1372282"/>
              <a:gd name="connsiteY24" fmla="*/ 342491 h 1426949"/>
              <a:gd name="connsiteX25" fmla="*/ 1246306 w 1372282"/>
              <a:gd name="connsiteY25" fmla="*/ 560152 h 1426949"/>
              <a:gd name="connsiteX26" fmla="*/ 1246306 w 1372282"/>
              <a:gd name="connsiteY26" fmla="*/ 977243 h 1426949"/>
              <a:gd name="connsiteX27" fmla="*/ 1363508 w 1372282"/>
              <a:gd name="connsiteY27" fmla="*/ 1160487 h 1426949"/>
              <a:gd name="connsiteX28" fmla="*/ 1365369 w 1372282"/>
              <a:gd name="connsiteY28" fmla="*/ 1217414 h 1426949"/>
              <a:gd name="connsiteX29" fmla="*/ 1316628 w 1372282"/>
              <a:gd name="connsiteY29" fmla="*/ 1246436 h 1426949"/>
              <a:gd name="connsiteX30" fmla="*/ 55867 w 1372282"/>
              <a:gd name="connsiteY30" fmla="*/ 1246436 h 1426949"/>
              <a:gd name="connsiteX31" fmla="*/ 7126 w 1372282"/>
              <a:gd name="connsiteY31" fmla="*/ 1217786 h 1426949"/>
              <a:gd name="connsiteX32" fmla="*/ 8242 w 1372282"/>
              <a:gd name="connsiteY32" fmla="*/ 1161232 h 1426949"/>
              <a:gd name="connsiteX33" fmla="*/ 126002 w 1372282"/>
              <a:gd name="connsiteY33" fmla="*/ 969801 h 1426949"/>
              <a:gd name="connsiteX34" fmla="*/ 126002 w 1372282"/>
              <a:gd name="connsiteY34" fmla="*/ 560152 h 1426949"/>
              <a:gd name="connsiteX35" fmla="*/ 170279 w 1372282"/>
              <a:gd name="connsiteY35" fmla="*/ 342491 h 1426949"/>
              <a:gd name="connsiteX36" fmla="*/ 290458 w 1372282"/>
              <a:gd name="connsiteY36" fmla="*/ 164455 h 1426949"/>
              <a:gd name="connsiteX37" fmla="*/ 468493 w 1372282"/>
              <a:gd name="connsiteY37" fmla="*/ 44276 h 1426949"/>
              <a:gd name="connsiteX38" fmla="*/ 686154 w 1372282"/>
              <a:gd name="connsiteY38" fmla="*/ 0 h 1426949"/>
            </a:gdLst>
            <a:ahLst/>
            <a:cxnLst/>
            <a:rect l="l" t="t" r="r" b="b"/>
            <a:pathLst>
              <a:path w="1372282" h="1426949">
                <a:moveTo>
                  <a:pt x="337768" y="1315328"/>
                </a:moveTo>
                <a:lnTo>
                  <a:pt x="530173" y="1315328"/>
                </a:lnTo>
                <a:lnTo>
                  <a:pt x="842109" y="1315328"/>
                </a:lnTo>
                <a:lnTo>
                  <a:pt x="1034514" y="1315328"/>
                </a:lnTo>
                <a:cubicBezTo>
                  <a:pt x="1065396" y="1315328"/>
                  <a:pt x="1090325" y="1340257"/>
                  <a:pt x="1090325" y="1371139"/>
                </a:cubicBezTo>
                <a:cubicBezTo>
                  <a:pt x="1090325" y="1402021"/>
                  <a:pt x="1065210" y="1426949"/>
                  <a:pt x="1034514" y="1426949"/>
                </a:cubicBezTo>
                <a:lnTo>
                  <a:pt x="842109" y="1426949"/>
                </a:lnTo>
                <a:lnTo>
                  <a:pt x="530173" y="1426949"/>
                </a:lnTo>
                <a:lnTo>
                  <a:pt x="337768" y="1426949"/>
                </a:lnTo>
                <a:cubicBezTo>
                  <a:pt x="306886" y="1426949"/>
                  <a:pt x="281957" y="1402021"/>
                  <a:pt x="281957" y="1371139"/>
                </a:cubicBezTo>
                <a:cubicBezTo>
                  <a:pt x="281957" y="1340257"/>
                  <a:pt x="306886" y="1315328"/>
                  <a:pt x="337768" y="1315328"/>
                </a:cubicBezTo>
                <a:close/>
                <a:moveTo>
                  <a:pt x="686154" y="111621"/>
                </a:moveTo>
                <a:cubicBezTo>
                  <a:pt x="438914" y="111621"/>
                  <a:pt x="237624" y="312725"/>
                  <a:pt x="237624" y="560152"/>
                </a:cubicBezTo>
                <a:lnTo>
                  <a:pt x="237624" y="985614"/>
                </a:lnTo>
                <a:cubicBezTo>
                  <a:pt x="237624" y="996032"/>
                  <a:pt x="234833" y="1006078"/>
                  <a:pt x="229252" y="1014822"/>
                </a:cubicBezTo>
                <a:lnTo>
                  <a:pt x="155768" y="1134814"/>
                </a:lnTo>
                <a:lnTo>
                  <a:pt x="1214680" y="1134814"/>
                </a:lnTo>
                <a:lnTo>
                  <a:pt x="1143429" y="1023565"/>
                </a:lnTo>
                <a:cubicBezTo>
                  <a:pt x="1137662" y="1014636"/>
                  <a:pt x="1134685" y="1004218"/>
                  <a:pt x="1134685" y="993428"/>
                </a:cubicBezTo>
                <a:lnTo>
                  <a:pt x="1134685" y="560152"/>
                </a:lnTo>
                <a:cubicBezTo>
                  <a:pt x="1134685" y="312911"/>
                  <a:pt x="933581" y="111621"/>
                  <a:pt x="686154" y="111621"/>
                </a:cubicBezTo>
                <a:close/>
                <a:moveTo>
                  <a:pt x="686154" y="0"/>
                </a:moveTo>
                <a:cubicBezTo>
                  <a:pt x="761499" y="0"/>
                  <a:pt x="834610" y="14883"/>
                  <a:pt x="903815" y="44276"/>
                </a:cubicBezTo>
                <a:cubicBezTo>
                  <a:pt x="970416" y="72554"/>
                  <a:pt x="1030319" y="113109"/>
                  <a:pt x="1081851" y="164455"/>
                </a:cubicBezTo>
                <a:cubicBezTo>
                  <a:pt x="1133383" y="215987"/>
                  <a:pt x="1173753" y="275890"/>
                  <a:pt x="1202030" y="342491"/>
                </a:cubicBezTo>
                <a:cubicBezTo>
                  <a:pt x="1231423" y="411510"/>
                  <a:pt x="1246306" y="484808"/>
                  <a:pt x="1246306" y="560152"/>
                </a:cubicBezTo>
                <a:lnTo>
                  <a:pt x="1246306" y="977243"/>
                </a:lnTo>
                <a:lnTo>
                  <a:pt x="1363508" y="1160487"/>
                </a:lnTo>
                <a:cubicBezTo>
                  <a:pt x="1374484" y="1177603"/>
                  <a:pt x="1375229" y="1199555"/>
                  <a:pt x="1365369" y="1217414"/>
                </a:cubicBezTo>
                <a:cubicBezTo>
                  <a:pt x="1355695" y="1235273"/>
                  <a:pt x="1336905" y="1246436"/>
                  <a:pt x="1316628" y="1246436"/>
                </a:cubicBezTo>
                <a:lnTo>
                  <a:pt x="55867" y="1246436"/>
                </a:lnTo>
                <a:cubicBezTo>
                  <a:pt x="35589" y="1246436"/>
                  <a:pt x="16986" y="1235460"/>
                  <a:pt x="7126" y="1217786"/>
                </a:cubicBezTo>
                <a:cubicBezTo>
                  <a:pt x="-2734" y="1200113"/>
                  <a:pt x="-2362" y="1178533"/>
                  <a:pt x="8242" y="1161232"/>
                </a:cubicBezTo>
                <a:lnTo>
                  <a:pt x="126002" y="969801"/>
                </a:lnTo>
                <a:lnTo>
                  <a:pt x="126002" y="560152"/>
                </a:lnTo>
                <a:cubicBezTo>
                  <a:pt x="126002" y="484808"/>
                  <a:pt x="140885" y="411696"/>
                  <a:pt x="170279" y="342491"/>
                </a:cubicBezTo>
                <a:cubicBezTo>
                  <a:pt x="198556" y="275890"/>
                  <a:pt x="239112" y="215987"/>
                  <a:pt x="290458" y="164455"/>
                </a:cubicBezTo>
                <a:cubicBezTo>
                  <a:pt x="341803" y="112923"/>
                  <a:pt x="401893" y="72554"/>
                  <a:pt x="468493" y="44276"/>
                </a:cubicBezTo>
                <a:cubicBezTo>
                  <a:pt x="537512" y="14883"/>
                  <a:pt x="610810" y="0"/>
                  <a:pt x="686154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>
              <a:lnSpc>
                <a:spcPct val="110000"/>
              </a:lnSpc>
            </a:pPr>
            <a:endParaRPr kumimoji="1" lang="zh-CN" altLang="en-US" dirty="0"/>
          </a:p>
        </p:txBody>
      </p:sp>
      <p:sp>
        <p:nvSpPr>
          <p:cNvPr id="15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17" name="Picture 8" descr="Figure 1.">
            <a:extLst>
              <a:ext uri="{FF2B5EF4-FFF2-40B4-BE49-F238E27FC236}">
                <a16:creationId xmlns:a16="http://schemas.microsoft.com/office/drawing/2014/main" id="{74ED3E90-D6A8-0C3A-8D92-D1CD68F31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117" y="4547446"/>
            <a:ext cx="4751512" cy="23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标题 1">
            <a:extLst>
              <a:ext uri="{FF2B5EF4-FFF2-40B4-BE49-F238E27FC236}">
                <a16:creationId xmlns:a16="http://schemas.microsoft.com/office/drawing/2014/main" id="{75DD4B76-BF14-4406-6C74-834D36AC03CA}"/>
              </a:ext>
            </a:extLst>
          </p:cNvPr>
          <p:cNvSpPr txBox="1"/>
          <p:nvPr/>
        </p:nvSpPr>
        <p:spPr>
          <a:xfrm>
            <a:off x="1018575" y="270184"/>
            <a:ext cx="6367184" cy="57973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Evoluzione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storica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tecniche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di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pic>
        <p:nvPicPr>
          <p:cNvPr id="2050" name="Picture 2" descr="GERD | Los Angeles Integrative Gastroenterology &amp; Nutrition">
            <a:extLst>
              <a:ext uri="{FF2B5EF4-FFF2-40B4-BE49-F238E27FC236}">
                <a16:creationId xmlns:a16="http://schemas.microsoft.com/office/drawing/2014/main" id="{26FC5CCE-1961-5C5E-59B2-4F62D33A4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76" y="1126408"/>
            <a:ext cx="1978524" cy="179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8" descr="RefluxStop™ Procedure | RefluxStop Device - RefluxUK">
            <a:extLst>
              <a:ext uri="{FF2B5EF4-FFF2-40B4-BE49-F238E27FC236}">
                <a16:creationId xmlns:a16="http://schemas.microsoft.com/office/drawing/2014/main" id="{A12E2FB9-9EB2-15EE-B5AD-64882C701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124" y="3037179"/>
            <a:ext cx="2565807" cy="382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标题 1"/>
          <p:cNvSpPr txBox="1"/>
          <p:nvPr/>
        </p:nvSpPr>
        <p:spPr>
          <a:xfrm>
            <a:off x="4691852" y="1473166"/>
            <a:ext cx="6190205" cy="8857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persistenti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MRGE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nonostante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terapia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medica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ottimale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Complicanze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MRGE come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stenosi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Barrett o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esofagite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ricorrente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Ernia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iatale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contribuisce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4643592" y="3137105"/>
            <a:ext cx="6238466" cy="13239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devono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avere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diagnosi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confermata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MRGE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tramite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monitoraggio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pH o EGDS.
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valutazione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è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essenziale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scegliere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tecnica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appropriata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标题 1"/>
          <p:cNvCxnSpPr/>
          <p:nvPr/>
        </p:nvCxnSpPr>
        <p:spPr>
          <a:xfrm>
            <a:off x="4691852" y="2481336"/>
            <a:ext cx="6190205" cy="0"/>
          </a:xfrm>
          <a:prstGeom prst="line">
            <a:avLst/>
          </a:pr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miter/>
          </a:ln>
        </p:spPr>
      </p:cxnSp>
      <p:cxnSp>
        <p:nvCxnSpPr>
          <p:cNvPr id="6" name="标题 1"/>
          <p:cNvCxnSpPr/>
          <p:nvPr/>
        </p:nvCxnSpPr>
        <p:spPr>
          <a:xfrm>
            <a:off x="4691852" y="4307718"/>
            <a:ext cx="6190205" cy="0"/>
          </a:xfrm>
          <a:prstGeom prst="line">
            <a:avLst/>
          </a:pr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miter/>
          </a:ln>
        </p:spPr>
      </p:cxnSp>
      <p:sp>
        <p:nvSpPr>
          <p:cNvPr id="8" name="标题 1"/>
          <p:cNvSpPr txBox="1"/>
          <p:nvPr/>
        </p:nvSpPr>
        <p:spPr>
          <a:xfrm>
            <a:off x="4691852" y="1130300"/>
            <a:ext cx="6190205" cy="34286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Indicazioni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cliniche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per la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sp>
        <p:nvSpPr>
          <p:cNvPr id="9" name="标题 1"/>
          <p:cNvSpPr txBox="1"/>
          <p:nvPr/>
        </p:nvSpPr>
        <p:spPr>
          <a:xfrm>
            <a:off x="4643591" y="2671853"/>
            <a:ext cx="6190205" cy="34286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Criteri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per la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selezione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pazienti</a:t>
            </a:r>
            <a:endParaRPr kumimoji="1" lang="zh-CN" altLang="en-US" dirty="0"/>
          </a:p>
        </p:txBody>
      </p:sp>
      <p:sp>
        <p:nvSpPr>
          <p:cNvPr id="10" name="标题 1"/>
          <p:cNvSpPr txBox="1"/>
          <p:nvPr/>
        </p:nvSpPr>
        <p:spPr>
          <a:xfrm>
            <a:off x="4691852" y="4863561"/>
            <a:ext cx="6190205" cy="127053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benefici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includono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un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sollievo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lungo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termine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dai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ridotta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PPI
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rischi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comportano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potenziali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complicanze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disfagia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,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sindrome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gonfiore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gas o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infezione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Un'attenta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selezione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l'esperienza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riducono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minimo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questi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rischi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标题 1"/>
          <p:cNvCxnSpPr/>
          <p:nvPr/>
        </p:nvCxnSpPr>
        <p:spPr>
          <a:xfrm>
            <a:off x="4691852" y="6568815"/>
            <a:ext cx="6190205" cy="0"/>
          </a:xfrm>
          <a:prstGeom prst="line">
            <a:avLst/>
          </a:pr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miter/>
          </a:ln>
        </p:spPr>
      </p:cxnSp>
      <p:sp>
        <p:nvSpPr>
          <p:cNvPr id="12" name="标题 1"/>
          <p:cNvSpPr txBox="1"/>
          <p:nvPr/>
        </p:nvSpPr>
        <p:spPr>
          <a:xfrm>
            <a:off x="4643590" y="4408666"/>
            <a:ext cx="6190205" cy="34286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Benefici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rischi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dell'intervento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chirurgico</a:t>
            </a:r>
            <a:endParaRPr kumimoji="1" lang="zh-CN" altLang="en-US" dirty="0"/>
          </a:p>
        </p:txBody>
      </p:sp>
      <p:sp>
        <p:nvSpPr>
          <p:cNvPr id="13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Indicazioni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per la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chirurgia</a:t>
            </a:r>
            <a:endParaRPr kumimoji="1" lang="zh-CN" altLang="en-US" dirty="0"/>
          </a:p>
        </p:txBody>
      </p:sp>
      <p:sp>
        <p:nvSpPr>
          <p:cNvPr id="14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17" name="Picture 4" descr="Hiatal Hernia &amp; Fundoplication Surgery Sydney | Prof Chris ...">
            <a:extLst>
              <a:ext uri="{FF2B5EF4-FFF2-40B4-BE49-F238E27FC236}">
                <a16:creationId xmlns:a16="http://schemas.microsoft.com/office/drawing/2014/main" id="{32AF3BEC-7774-DA47-4FAE-16263B19B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640" y="1551737"/>
            <a:ext cx="25908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The LINX Reflux Management System encircling the distal esophagus in... |  Download Scientific Diagram">
            <a:extLst>
              <a:ext uri="{FF2B5EF4-FFF2-40B4-BE49-F238E27FC236}">
                <a16:creationId xmlns:a16="http://schemas.microsoft.com/office/drawing/2014/main" id="{631B78FD-2C8E-0757-5F33-66F01E1CC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48" y="4407666"/>
            <a:ext cx="2953384" cy="198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2091755" y="1834189"/>
            <a:ext cx="432000" cy="432000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873650" y="1834158"/>
            <a:ext cx="432000" cy="432063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655544" y="1846604"/>
            <a:ext cx="432000" cy="407170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783520" y="2698445"/>
            <a:ext cx="3294710" cy="71999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completo</a:t>
            </a:r>
            <a:endParaRPr kumimoji="1" lang="zh-CN" altLang="en-US" dirty="0"/>
          </a:p>
        </p:txBody>
      </p:sp>
      <p:sp>
        <p:nvSpPr>
          <p:cNvPr id="9" name="标题 1"/>
          <p:cNvSpPr txBox="1"/>
          <p:nvPr/>
        </p:nvSpPr>
        <p:spPr>
          <a:xfrm>
            <a:off x="660400" y="3300225"/>
            <a:ext cx="3294710" cy="23819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È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ideale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normale</a:t>
            </a:r>
            <a:endParaRPr kumimoji="1" lang="en-US" altLang="zh-CN" sz="1400" dirty="0">
              <a:ln w="12700">
                <a:noFill/>
              </a:ln>
              <a:solidFill>
                <a:srgbClr val="262626">
                  <a:alpha val="100000"/>
                </a:srgbClr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problemi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post-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operatori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comuni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includono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difficoltà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deglutire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sindrome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gonfiore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gassoso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标题 1"/>
          <p:cNvSpPr txBox="1"/>
          <p:nvPr/>
        </p:nvSpPr>
        <p:spPr>
          <a:xfrm>
            <a:off x="4442295" y="2698445"/>
            <a:ext cx="3294710" cy="71999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parziale</a:t>
            </a:r>
            <a:endParaRPr kumimoji="1" lang="zh-CN" altLang="en-US" dirty="0"/>
          </a:p>
        </p:txBody>
      </p:sp>
      <p:sp>
        <p:nvSpPr>
          <p:cNvPr id="11" name="标题 1"/>
          <p:cNvSpPr txBox="1"/>
          <p:nvPr/>
        </p:nvSpPr>
        <p:spPr>
          <a:xfrm>
            <a:off x="4442295" y="3418444"/>
            <a:ext cx="3294710" cy="297251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Approcci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Toupet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(270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gradi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) e Dor (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anteriore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180-200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gradi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)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consentono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avvolgimenti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parziali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Queste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tecniche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riducono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rischio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disfagia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adatte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limitata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Le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parziali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bilanciano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controllo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la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conservazione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8224189" y="2698445"/>
            <a:ext cx="3294710" cy="71999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Alternative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emergenti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alla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sp>
        <p:nvSpPr>
          <p:cNvPr id="13" name="标题 1"/>
          <p:cNvSpPr txBox="1"/>
          <p:nvPr/>
        </p:nvSpPr>
        <p:spPr>
          <a:xfrm>
            <a:off x="8224189" y="3418443"/>
            <a:ext cx="3294710" cy="28474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Innovazioni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il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dispositivo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Linx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RefluxStop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®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presentano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nuovi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metodi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la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gestione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GERD.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Queste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alternative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mirano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ridurre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l'invasività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migliorare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esiti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La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ricerca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in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corso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esplora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l'efficacia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la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sicurezza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lungo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termine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queste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nuove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opzioni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Overview of Surgical Techniques</a:t>
            </a:r>
            <a:endParaRPr kumimoji="1" lang="zh-CN" altLang="en-US" dirty="0"/>
          </a:p>
        </p:txBody>
      </p:sp>
      <p:sp>
        <p:nvSpPr>
          <p:cNvPr id="15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17" name="Picture 4" descr="Hiatal Hernia &amp; Fundoplication Surgery Sydney | Prof Chris ...">
            <a:extLst>
              <a:ext uri="{FF2B5EF4-FFF2-40B4-BE49-F238E27FC236}">
                <a16:creationId xmlns:a16="http://schemas.microsoft.com/office/drawing/2014/main" id="{A4A3C260-34E3-0A1B-FEB8-3E01DD8D3F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67" r="-769" b="50499"/>
          <a:stretch/>
        </p:blipFill>
        <p:spPr bwMode="auto">
          <a:xfrm>
            <a:off x="1229923" y="864298"/>
            <a:ext cx="2115877" cy="205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IMG_0239_AC7B7CA6-3740-4007-A78F-588087D7FC89.mp4">
            <a:hlinkClick r:id="" action="ppaction://media"/>
            <a:extLst>
              <a:ext uri="{FF2B5EF4-FFF2-40B4-BE49-F238E27FC236}">
                <a16:creationId xmlns:a16="http://schemas.microsoft.com/office/drawing/2014/main" id="{22FF80FE-9DA4-AB7B-FB42-75420A1E99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/>
          <a:stretch/>
        </p:blipFill>
        <p:spPr>
          <a:xfrm>
            <a:off x="3955110" y="918169"/>
            <a:ext cx="3809900" cy="1949800"/>
          </a:xfrm>
          <a:prstGeom prst="rect">
            <a:avLst/>
          </a:prstGeom>
        </p:spPr>
      </p:pic>
      <p:pic>
        <p:nvPicPr>
          <p:cNvPr id="22" name="IMG_0241_D1CEE66F-9569-482A-87BD-A5EE3847FBD7.mp4">
            <a:hlinkClick r:id="" action="ppaction://media"/>
            <a:extLst>
              <a:ext uri="{FF2B5EF4-FFF2-40B4-BE49-F238E27FC236}">
                <a16:creationId xmlns:a16="http://schemas.microsoft.com/office/drawing/2014/main" id="{FF718D14-420E-2A53-3FC3-395EE3182267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62279" y="783148"/>
            <a:ext cx="3515799" cy="19776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2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video>
              <p:cMediaNode vol="0" mute="1">
                <p:cTn id="16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2133702"/>
            <a:ext cx="12192000" cy="1505372"/>
          </a:xfrm>
          <a:custGeom>
            <a:avLst/>
            <a:gdLst>
              <a:gd name="connsiteX0" fmla="*/ 0 w 12973050"/>
              <a:gd name="connsiteY0" fmla="*/ 152298 h 1505372"/>
              <a:gd name="connsiteX1" fmla="*/ 2390775 w 12973050"/>
              <a:gd name="connsiteY1" fmla="*/ 1504848 h 1505372"/>
              <a:gd name="connsiteX2" fmla="*/ 8763000 w 12973050"/>
              <a:gd name="connsiteY2" fmla="*/ 18948 h 1505372"/>
              <a:gd name="connsiteX3" fmla="*/ 12973050 w 12973050"/>
              <a:gd name="connsiteY3" fmla="*/ 799998 h 1505372"/>
            </a:gdLst>
            <a:ahLst/>
            <a:cxnLst/>
            <a:rect l="l" t="t" r="r" b="b"/>
            <a:pathLst>
              <a:path w="12973050" h="1505372">
                <a:moveTo>
                  <a:pt x="0" y="152298"/>
                </a:moveTo>
                <a:cubicBezTo>
                  <a:pt x="465137" y="839685"/>
                  <a:pt x="930275" y="1527073"/>
                  <a:pt x="2390775" y="1504848"/>
                </a:cubicBezTo>
                <a:cubicBezTo>
                  <a:pt x="3851275" y="1482623"/>
                  <a:pt x="6999287" y="136423"/>
                  <a:pt x="8763000" y="18948"/>
                </a:cubicBezTo>
                <a:cubicBezTo>
                  <a:pt x="10526713" y="-98527"/>
                  <a:pt x="11749881" y="350735"/>
                  <a:pt x="12973050" y="799998"/>
                </a:cubicBezTo>
              </a:path>
            </a:pathLst>
          </a:custGeom>
          <a:noFill/>
          <a:ln w="25400" cap="sq"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accent1"/>
                </a:gs>
              </a:gsLst>
              <a:lin ang="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839788" y="3198011"/>
            <a:ext cx="304800" cy="304800"/>
          </a:xfrm>
          <a:prstGeom prst="ellipse">
            <a:avLst/>
          </a:prstGeom>
          <a:solidFill>
            <a:schemeClr val="accent1"/>
          </a:solidFill>
          <a:ln w="57150" cap="flat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3594686" y="3198011"/>
            <a:ext cx="304800" cy="304800"/>
          </a:xfrm>
          <a:prstGeom prst="ellipse">
            <a:avLst/>
          </a:prstGeom>
          <a:solidFill>
            <a:schemeClr val="accent1"/>
          </a:solidFill>
          <a:ln w="57150" cap="flat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349584" y="2395371"/>
            <a:ext cx="304800" cy="304800"/>
          </a:xfrm>
          <a:prstGeom prst="ellipse">
            <a:avLst/>
          </a:prstGeom>
          <a:solidFill>
            <a:schemeClr val="accent1"/>
          </a:solidFill>
          <a:ln w="57150" cap="flat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9104482" y="1991462"/>
            <a:ext cx="304800" cy="304800"/>
          </a:xfrm>
          <a:prstGeom prst="ellipse">
            <a:avLst/>
          </a:prstGeom>
          <a:solidFill>
            <a:schemeClr val="accent1"/>
          </a:solidFill>
          <a:ln w="57150" cap="flat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773175" y="3870600"/>
            <a:ext cx="2523243" cy="46166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none" lIns="85039" tIns="42520" rIns="85039" bIns="42520" rtlCol="0" anchor="t"/>
          <a:lstStyle/>
          <a:p>
            <a:pPr algn="l">
              <a:lnSpc>
                <a:spcPct val="110000"/>
              </a:lnSpc>
            </a:pPr>
            <a:r>
              <a:rPr kumimoji="1" lang="en-US" altLang="zh-CN" sz="1196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Surgical Technique Overview</a:t>
            </a:r>
            <a:endParaRPr kumimoji="1" lang="zh-CN" altLang="en-US" dirty="0"/>
          </a:p>
        </p:txBody>
      </p:sp>
      <p:sp>
        <p:nvSpPr>
          <p:cNvPr id="8" name="标题 1"/>
          <p:cNvSpPr txBox="1"/>
          <p:nvPr/>
        </p:nvSpPr>
        <p:spPr>
          <a:xfrm>
            <a:off x="571635" y="4379400"/>
            <a:ext cx="2617547" cy="24165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Comporta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un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avvolgimento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270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gradi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fondo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gastrico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attorno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all'esofago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posteriore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Progettato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aumentare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il LES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consentendo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normale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deglutizione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标题 1"/>
          <p:cNvSpPr txBox="1"/>
          <p:nvPr/>
        </p:nvSpPr>
        <p:spPr>
          <a:xfrm>
            <a:off x="3523362" y="3917735"/>
            <a:ext cx="2580258" cy="46166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none" lIns="85039" tIns="42520" rIns="85039" bIns="42520" rtlCol="0" anchor="t"/>
          <a:lstStyle/>
          <a:p>
            <a:pPr>
              <a:lnSpc>
                <a:spcPct val="110000"/>
              </a:lnSpc>
            </a:pP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Indicazioni</a:t>
            </a:r>
            <a:r>
              <a:rPr kumimoji="1" lang="en-US" altLang="zh-CN" sz="12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e </a:t>
            </a: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selezione</a:t>
            </a:r>
            <a:r>
              <a:rPr kumimoji="1" lang="en-US" altLang="zh-CN" sz="12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dei</a:t>
            </a:r>
            <a:r>
              <a:rPr kumimoji="1" lang="en-US" altLang="zh-CN" sz="12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pazienti</a:t>
            </a:r>
            <a:endParaRPr kumimoji="1" lang="zh-CN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标题 1"/>
          <p:cNvSpPr txBox="1"/>
          <p:nvPr/>
        </p:nvSpPr>
        <p:spPr>
          <a:xfrm>
            <a:off x="3515447" y="4309514"/>
            <a:ext cx="2612436" cy="24165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MRGE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compromissione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ricorrente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nonostante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farmaci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Utilizzato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anche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in cui la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completo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presenta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un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rischio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più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elevato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disfagia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标题 1"/>
          <p:cNvSpPr txBox="1"/>
          <p:nvPr/>
        </p:nvSpPr>
        <p:spPr>
          <a:xfrm>
            <a:off x="6259962" y="3198011"/>
            <a:ext cx="2523243" cy="381256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none" lIns="85039" tIns="42520" rIns="85039" bIns="42520" rtlCol="0" anchor="t"/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Esiti</a:t>
            </a:r>
            <a:r>
              <a:rPr kumimoji="1" lang="en-US" altLang="zh-CN" sz="14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14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clinici</a:t>
            </a:r>
            <a:r>
              <a:rPr kumimoji="1" lang="en-US" altLang="zh-CN" sz="14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e </a:t>
            </a:r>
            <a:r>
              <a:rPr kumimoji="1" lang="en-US" altLang="zh-CN" sz="14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complicanze</a:t>
            </a:r>
            <a:endParaRPr kumimoji="1" lang="zh-CN" alt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6259962" y="3514401"/>
            <a:ext cx="2732759" cy="301472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Sollievo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dai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ridotta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esposizione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all'acido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Le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complicanze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possono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includere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sindrome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gonfiore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gassoso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rari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casi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ernia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avvolgente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risultati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lungo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termine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mostrano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durata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controllo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reflusso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标题 1"/>
          <p:cNvSpPr txBox="1"/>
          <p:nvPr/>
        </p:nvSpPr>
        <p:spPr>
          <a:xfrm>
            <a:off x="8992721" y="2651503"/>
            <a:ext cx="2562621" cy="46166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none" lIns="85039" tIns="42520" rIns="85039" bIns="42520" rtlCol="0" anchor="t"/>
          <a:lstStyle/>
          <a:p>
            <a:pPr>
              <a:lnSpc>
                <a:spcPct val="110000"/>
              </a:lnSpc>
            </a:pP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Vantaggio</a:t>
            </a:r>
            <a:r>
              <a:rPr kumimoji="1" lang="en-US" altLang="zh-CN" sz="12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rispetto </a:t>
            </a:r>
          </a:p>
          <a:p>
            <a:pPr>
              <a:lnSpc>
                <a:spcPct val="110000"/>
              </a:lnSpc>
            </a:pP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Fundoplicatio</a:t>
            </a:r>
            <a:r>
              <a:rPr kumimoji="1" lang="en-US" altLang="zh-CN" sz="1200" b="1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1200" b="1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completa</a:t>
            </a:r>
            <a:endParaRPr kumimoji="1" lang="zh-CN" alt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标题 1"/>
          <p:cNvSpPr txBox="1"/>
          <p:nvPr/>
        </p:nvSpPr>
        <p:spPr>
          <a:xfrm>
            <a:off x="9149063" y="3336761"/>
            <a:ext cx="2612436" cy="327328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Minore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incidenza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disfagia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postoperatoria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rispetto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all'avvolgimento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completo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Migliore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tolleranza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minori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restrizioni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dietetiche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dopo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l'intervento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Adatto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una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gamma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più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ampia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variabile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Toupet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endParaRPr kumimoji="1" lang="zh-CN" altLang="en-US" dirty="0"/>
          </a:p>
        </p:txBody>
      </p:sp>
      <p:sp>
        <p:nvSpPr>
          <p:cNvPr id="16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01D95908-97C4-5908-7DA8-E3A30FBE9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9189" y="536419"/>
            <a:ext cx="1263191" cy="183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G_0239_AC7B7CA6-3740-4007-A78F-588087D7FC89.mp4">
            <a:hlinkClick r:id="" action="ppaction://media"/>
            <a:extLst>
              <a:ext uri="{FF2B5EF4-FFF2-40B4-BE49-F238E27FC236}">
                <a16:creationId xmlns:a16="http://schemas.microsoft.com/office/drawing/2014/main" id="{FBFF8501-EEED-F496-5F18-49BAB275F0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/>
        </p:blipFill>
        <p:spPr>
          <a:xfrm>
            <a:off x="691053" y="1153015"/>
            <a:ext cx="3809900" cy="194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0" mute="1">
                <p:cTn id="12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alphaModFix/>
          </a:blip>
          <a:srcRect l="15077" r="15077"/>
          <a:stretch>
            <a:fillRect/>
          </a:stretch>
        </p:blipFill>
        <p:spPr>
          <a:xfrm>
            <a:off x="660401" y="2168413"/>
            <a:ext cx="2511955" cy="3963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alphaModFix/>
          </a:blip>
          <a:srcRect l="17565" r="17565"/>
          <a:stretch>
            <a:fillRect/>
          </a:stretch>
        </p:blipFill>
        <p:spPr>
          <a:xfrm>
            <a:off x="3456566" y="1324535"/>
            <a:ext cx="2650651" cy="48095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>
            <a:off x="6202604" y="804951"/>
            <a:ext cx="156034" cy="156034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469444" y="630759"/>
            <a:ext cx="4673966" cy="379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Surgical Technique Overview</a:t>
            </a:r>
            <a:endParaRPr kumimoji="1" lang="zh-CN" altLang="en-US" dirty="0"/>
          </a:p>
        </p:txBody>
      </p:sp>
      <p:sp>
        <p:nvSpPr>
          <p:cNvPr id="6" name="标题 1"/>
          <p:cNvSpPr txBox="1"/>
          <p:nvPr/>
        </p:nvSpPr>
        <p:spPr>
          <a:xfrm>
            <a:off x="6761009" y="1150378"/>
            <a:ext cx="4871358" cy="92697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Avvolgimento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anteriore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180-200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gradi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del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fondo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gastrico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Spesso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combinato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miotomia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nei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acalasia</a:t>
            </a:r>
            <a:endParaRPr kumimoji="1"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标题 1"/>
          <p:cNvSpPr txBox="1"/>
          <p:nvPr/>
        </p:nvSpPr>
        <p:spPr>
          <a:xfrm>
            <a:off x="6205937" y="2305258"/>
            <a:ext cx="156034" cy="156034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6761009" y="2461292"/>
            <a:ext cx="4673966" cy="379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10000"/>
              </a:lnSpc>
            </a:pPr>
            <a:endParaRPr kumimoji="1" lang="zh-CN" altLang="en-US" dirty="0"/>
          </a:p>
        </p:txBody>
      </p:sp>
      <p:sp>
        <p:nvSpPr>
          <p:cNvPr id="9" name="标题 1"/>
          <p:cNvSpPr txBox="1"/>
          <p:nvPr/>
        </p:nvSpPr>
        <p:spPr>
          <a:xfrm>
            <a:off x="6761009" y="2627480"/>
            <a:ext cx="4673966" cy="93663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Pazienti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con MRGE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motilità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anormale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Spesso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selezionato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per chi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soffre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disturbi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dismotilità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esofagea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endParaRPr kumimoji="1"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标题 1"/>
          <p:cNvSpPr txBox="1"/>
          <p:nvPr/>
        </p:nvSpPr>
        <p:spPr>
          <a:xfrm>
            <a:off x="6768798" y="4169226"/>
            <a:ext cx="4673966" cy="89139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>
              <a:lnSpc>
                <a:spcPct val="150000"/>
              </a:lnSpc>
            </a:pP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Efficace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nel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ridurre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della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MRGE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migliorare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la QOL.
Le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complicanze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meno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comuni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includono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disfagia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gonfiore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gassoso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Studi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a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lungo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termine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indicano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un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sollievo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2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sintomatico</a:t>
            </a:r>
            <a:r>
              <a:rPr kumimoji="1" lang="en-US" altLang="zh-CN" sz="12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stabile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6209922" y="3896448"/>
            <a:ext cx="156034" cy="156034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6780729" y="5138638"/>
            <a:ext cx="4673966" cy="379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10000"/>
              </a:lnSpc>
            </a:pPr>
            <a:r>
              <a:rPr kumimoji="1" lang="en-US" altLang="zh-CN" sz="1375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Vantaggio</a:t>
            </a:r>
            <a:r>
              <a:rPr kumimoji="1" lang="en-US" altLang="zh-CN" sz="1375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rispetto la </a:t>
            </a:r>
            <a:r>
              <a:rPr kumimoji="1" lang="en-US" altLang="zh-CN" sz="1375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r>
              <a:rPr kumimoji="1" lang="en-US" altLang="zh-CN" sz="1375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375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completa</a:t>
            </a:r>
            <a:r>
              <a:rPr kumimoji="1" lang="en-US" altLang="zh-CN" sz="1375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14" name="标题 1"/>
          <p:cNvSpPr txBox="1"/>
          <p:nvPr/>
        </p:nvSpPr>
        <p:spPr>
          <a:xfrm>
            <a:off x="6768798" y="5321550"/>
            <a:ext cx="4673966" cy="72676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Tecnica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chirurgica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più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semplice rispetto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all'avvolgimento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completo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con tempi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operatori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più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brevi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Riduzione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della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morbilità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recupero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più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rapido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Minor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rischio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sviluppare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disfagia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053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postoperatoria</a:t>
            </a:r>
            <a:r>
              <a:rPr kumimoji="1" lang="en-US" altLang="zh-CN" sz="1053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dirty="0"/>
          </a:p>
        </p:txBody>
      </p:sp>
      <p:sp>
        <p:nvSpPr>
          <p:cNvPr id="15" name="标题 1"/>
          <p:cNvSpPr txBox="1"/>
          <p:nvPr/>
        </p:nvSpPr>
        <p:spPr>
          <a:xfrm>
            <a:off x="6167403" y="5060621"/>
            <a:ext cx="156034" cy="156034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Dor Fundoplication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8CC99E1-F2E6-9AE9-628B-F2CA195A1B52}"/>
              </a:ext>
            </a:extLst>
          </p:cNvPr>
          <p:cNvSpPr txBox="1"/>
          <p:nvPr/>
        </p:nvSpPr>
        <p:spPr>
          <a:xfrm>
            <a:off x="6690607" y="2180083"/>
            <a:ext cx="6100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en-US" altLang="zh-CN" sz="1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Indicazioni</a:t>
            </a:r>
            <a:r>
              <a:rPr kumimoji="1" lang="en-US" altLang="zh-CN" sz="1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e </a:t>
            </a:r>
            <a:r>
              <a:rPr kumimoji="1" lang="en-US" altLang="zh-CN" sz="1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selezione</a:t>
            </a:r>
            <a:r>
              <a:rPr kumimoji="1" lang="en-US" altLang="zh-CN" sz="1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dei</a:t>
            </a:r>
            <a:r>
              <a:rPr kumimoji="1" lang="en-US" altLang="zh-CN" sz="1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pazienti</a:t>
            </a:r>
            <a:endParaRPr lang="it-IT" dirty="0"/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0C8BBFA3-3959-3B7C-F5B5-6ECD79B036A8}"/>
              </a:ext>
            </a:extLst>
          </p:cNvPr>
          <p:cNvSpPr/>
          <p:nvPr/>
        </p:nvSpPr>
        <p:spPr>
          <a:xfrm>
            <a:off x="6690607" y="375460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Esiti clinici e complicanze
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Immagine che contiene testo, schermata, design&#10;&#10;Descrizione generata automaticamente">
            <a:extLst>
              <a:ext uri="{FF2B5EF4-FFF2-40B4-BE49-F238E27FC236}">
                <a16:creationId xmlns:a16="http://schemas.microsoft.com/office/drawing/2014/main" id="{022E0CB5-63AC-2BB5-8BCC-9B7D3868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" r="656"/>
          <a:stretch/>
        </p:blipFill>
        <p:spPr>
          <a:xfrm>
            <a:off x="83123" y="542008"/>
            <a:ext cx="5962603" cy="2987040"/>
          </a:xfrm>
          <a:prstGeom prst="rect">
            <a:avLst/>
          </a:prstGeom>
        </p:spPr>
      </p:pic>
      <p:pic>
        <p:nvPicPr>
          <p:cNvPr id="8" name="Immagine 7" descr="Immagine che contiene testo, schermata, Carattere, informazione&#10;&#10;Descrizione generata automaticamente">
            <a:extLst>
              <a:ext uri="{FF2B5EF4-FFF2-40B4-BE49-F238E27FC236}">
                <a16:creationId xmlns:a16="http://schemas.microsoft.com/office/drawing/2014/main" id="{6A4D895E-4088-D5E2-3A83-9F71AA4F5C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66" b="-1"/>
          <a:stretch/>
        </p:blipFill>
        <p:spPr>
          <a:xfrm>
            <a:off x="6106754" y="225936"/>
            <a:ext cx="5962609" cy="2987040"/>
          </a:xfrm>
          <a:prstGeom prst="rect">
            <a:avLst/>
          </a:prstGeom>
        </p:spPr>
      </p:pic>
      <p:pic>
        <p:nvPicPr>
          <p:cNvPr id="10" name="Immagine 9" descr="Immagine che contiene testo, schermata, computer, Carattere&#10;&#10;Il contenuto generato dall'IA potrebbe non essere corretto.">
            <a:extLst>
              <a:ext uri="{FF2B5EF4-FFF2-40B4-BE49-F238E27FC236}">
                <a16:creationId xmlns:a16="http://schemas.microsoft.com/office/drawing/2014/main" id="{97C4D823-A3AE-523D-1257-3EED07E478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05" r="2661" b="10271"/>
          <a:stretch/>
        </p:blipFill>
        <p:spPr>
          <a:xfrm>
            <a:off x="335360" y="4293096"/>
            <a:ext cx="4320480" cy="2410976"/>
          </a:xfrm>
          <a:prstGeom prst="rect">
            <a:avLst/>
          </a:prstGeom>
        </p:spPr>
      </p:pic>
      <p:pic>
        <p:nvPicPr>
          <p:cNvPr id="12" name="Immagine 11" descr="Immagine che contiene testo, schermata&#10;&#10;Il contenuto generato dall'IA potrebbe non essere corretto.">
            <a:extLst>
              <a:ext uri="{FF2B5EF4-FFF2-40B4-BE49-F238E27FC236}">
                <a16:creationId xmlns:a16="http://schemas.microsoft.com/office/drawing/2014/main" id="{0D8E8A1C-055A-2B4D-AF76-366CE46E6B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" t="12857" r="1809" b="32501"/>
          <a:stretch/>
        </p:blipFill>
        <p:spPr>
          <a:xfrm>
            <a:off x="5807968" y="4101075"/>
            <a:ext cx="6144683" cy="163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62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92CD66B2-A0CC-3B4B-DF2F-2EE53B24607F}"/>
              </a:ext>
            </a:extLst>
          </p:cNvPr>
          <p:cNvSpPr txBox="1"/>
          <p:nvPr/>
        </p:nvSpPr>
        <p:spPr>
          <a:xfrm>
            <a:off x="430307" y="133351"/>
            <a:ext cx="10668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600" b="1" spc="-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LINX: </a:t>
            </a:r>
            <a:r>
              <a:rPr lang="it-IT" sz="3600" b="1" spc="-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Magnetic</a:t>
            </a:r>
            <a:r>
              <a:rPr lang="it-IT" sz="3600" b="1" spc="-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it-IT" sz="3600" b="1" spc="-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Sphincter</a:t>
            </a:r>
            <a:r>
              <a:rPr lang="it-IT" sz="3600" b="1" spc="-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it-IT" sz="3600" b="1" spc="-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Augmentation</a:t>
            </a:r>
            <a:r>
              <a:rPr lang="it-IT" sz="3600" b="1" spc="-1" dirty="0">
                <a:solidFill>
                  <a:srgbClr val="FFFFFF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</a:t>
            </a:r>
            <a:r>
              <a:rPr lang="it-IT" sz="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12" name="Segnaposto contenuto 2">
            <a:extLst>
              <a:ext uri="{FF2B5EF4-FFF2-40B4-BE49-F238E27FC236}">
                <a16:creationId xmlns:a16="http://schemas.microsoft.com/office/drawing/2014/main" id="{DE93E883-E4B9-9241-052B-291FA79BD1FC}"/>
              </a:ext>
            </a:extLst>
          </p:cNvPr>
          <p:cNvGraphicFramePr/>
          <p:nvPr/>
        </p:nvGraphicFramePr>
        <p:xfrm>
          <a:off x="438152" y="1061633"/>
          <a:ext cx="6966697" cy="5663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2" name="Picture 4" descr="GERD | KY, IN &amp; OH |St. Elizabeth Healthcare">
            <a:extLst>
              <a:ext uri="{FF2B5EF4-FFF2-40B4-BE49-F238E27FC236}">
                <a16:creationId xmlns:a16="http://schemas.microsoft.com/office/drawing/2014/main" id="{EF311CBD-9703-9B45-2291-BF415E435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467" y="1363662"/>
            <a:ext cx="3673381" cy="41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405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6276976" y="3429000"/>
            <a:ext cx="5476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2" name="Segnaposto contenuto 3">
            <a:extLst>
              <a:ext uri="{FF2B5EF4-FFF2-40B4-BE49-F238E27FC236}">
                <a16:creationId xmlns:a16="http://schemas.microsoft.com/office/drawing/2014/main" id="{BEF3FCFF-4C0B-20A7-23D8-EB9CEDB70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6419" y="1231266"/>
            <a:ext cx="6297431" cy="1619509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3747760C-1E42-3FE2-E8A6-C3F1192EF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27" y="3140968"/>
            <a:ext cx="10163748" cy="2855098"/>
          </a:xfrm>
          <a:prstGeom prst="rect">
            <a:avLst/>
          </a:prstGeom>
        </p:spPr>
      </p:pic>
      <p:sp>
        <p:nvSpPr>
          <p:cNvPr id="4" name="标题 1">
            <a:extLst>
              <a:ext uri="{FF2B5EF4-FFF2-40B4-BE49-F238E27FC236}">
                <a16:creationId xmlns:a16="http://schemas.microsoft.com/office/drawing/2014/main" id="{7AD3AFEB-61FC-A0C6-5712-CF87389EC4C8}"/>
              </a:ext>
            </a:extLst>
          </p:cNvPr>
          <p:cNvSpPr txBox="1"/>
          <p:nvPr/>
        </p:nvSpPr>
        <p:spPr>
          <a:xfrm>
            <a:off x="384627" y="0"/>
            <a:ext cx="7110455" cy="103684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32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Indications and Patient Selection</a:t>
            </a:r>
            <a:endParaRPr kumimoji="1" lang="zh-CN" alt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557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2A8ED04-1816-04F3-6DFA-B54AAD248587}"/>
              </a:ext>
            </a:extLst>
          </p:cNvPr>
          <p:cNvSpPr txBox="1"/>
          <p:nvPr/>
        </p:nvSpPr>
        <p:spPr>
          <a:xfrm>
            <a:off x="492865" y="115752"/>
            <a:ext cx="10259207" cy="82468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spc="145">
                <a:latin typeface="Gill Sans MT Book" panose="02000503000000000000" pitchFamily="2" charset="0"/>
                <a:ea typeface="+mj-ea"/>
                <a:cs typeface="+mj-cs"/>
              </a:rPr>
              <a:t>Controindicazioni al posizionamento del LINX</a:t>
            </a:r>
            <a:endParaRPr lang="en-US" sz="2800" spc="145">
              <a:latin typeface="Gill Sans MT Book" panose="02000503000000000000" pitchFamily="2" charset="0"/>
              <a:ea typeface="+mj-ea"/>
              <a:cs typeface="+mj-cs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276976" y="3429000"/>
            <a:ext cx="5476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8" name="CasellaDiTesto 3">
            <a:extLst>
              <a:ext uri="{FF2B5EF4-FFF2-40B4-BE49-F238E27FC236}">
                <a16:creationId xmlns:a16="http://schemas.microsoft.com/office/drawing/2014/main" id="{635CE492-ECE6-2BC1-3634-71B526459F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1671984"/>
              </p:ext>
            </p:extLst>
          </p:nvPr>
        </p:nvGraphicFramePr>
        <p:xfrm>
          <a:off x="492865" y="1413430"/>
          <a:ext cx="11170388" cy="4683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6065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D19C6B7E-2611-FE8B-CBCD-AA80E638FE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0"/>
            <a:ext cx="6610662" cy="1080910"/>
          </a:xfrm>
        </p:spPr>
        <p:txBody>
          <a:bodyPr vert="horz" lIns="0" tIns="0" rIns="0" bIns="0" rtlCol="0" anchor="ctr">
            <a:normAutofit/>
          </a:bodyPr>
          <a:lstStyle/>
          <a:p>
            <a:r>
              <a:rPr kumimoji="1" lang="en-US" altLang="zh-CN" dirty="0">
                <a:ln w="12700">
                  <a:noFill/>
                </a:ln>
              </a:rPr>
              <a:t>Overview of Surgical Techniques</a:t>
            </a:r>
            <a:endParaRPr kumimoji="1" lang="zh-CN" alt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2381341-984B-04B1-0C23-860373D1A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0405" y="-47669"/>
            <a:ext cx="3003255" cy="435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G_0241_D1CEE66F-9569-482A-87BD-A5EE3847FBD7.mp4">
            <a:hlinkClick r:id="" action="ppaction://media"/>
            <a:extLst>
              <a:ext uri="{FF2B5EF4-FFF2-40B4-BE49-F238E27FC236}">
                <a16:creationId xmlns:a16="http://schemas.microsoft.com/office/drawing/2014/main" id="{8EFE9EB2-15A4-D986-F1A8-EFAD009CBF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16755" y="3918952"/>
            <a:ext cx="5067300" cy="2850354"/>
          </a:xfrm>
          <a:prstGeom prst="rect">
            <a:avLst/>
          </a:prstGeom>
          <a:noFill/>
        </p:spPr>
      </p:pic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1C374E04-A07A-E5F5-F2CC-4FD4C8AD88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1142773"/>
              </p:ext>
            </p:extLst>
          </p:nvPr>
        </p:nvGraphicFramePr>
        <p:xfrm>
          <a:off x="172921" y="2128603"/>
          <a:ext cx="5223538" cy="31929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F0636BFF-E103-25D0-4648-1329986ACC42}"/>
              </a:ext>
            </a:extLst>
          </p:cNvPr>
          <p:cNvSpPr txBox="1"/>
          <p:nvPr/>
        </p:nvSpPr>
        <p:spPr>
          <a:xfrm>
            <a:off x="54595" y="1513871"/>
            <a:ext cx="6740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5 fasi necessarie per il successo dell'impianto dell’anello MSA LINX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2185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 mute="1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F7DB151A-03EA-0130-752B-6C98D56C9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169638" y="2132017"/>
            <a:ext cx="3837482" cy="1923196"/>
          </a:xfrm>
          <a:prstGeom prst="rect">
            <a:avLst/>
          </a:prstGeom>
        </p:spPr>
      </p:pic>
      <p:pic>
        <p:nvPicPr>
          <p:cNvPr id="2" name="Picture 2" descr="https://lh7-us.googleusercontent.com/2FSn2zLuZ-2xWooLZwj6Jpy3TlykVqTuR6EoLT2UlFH5BduA9-x1_ViPuoqf0XShImN9uhoEw8yHwKP3NaajyZwIDyJD864CKUDRK09ytBg12jrhBH_7AgVSJIAqO9c_GvsEbBeL0F1D33EEMCHwvLF6hz0hHrlv=s2048">
            <a:extLst>
              <a:ext uri="{FF2B5EF4-FFF2-40B4-BE49-F238E27FC236}">
                <a16:creationId xmlns:a16="http://schemas.microsoft.com/office/drawing/2014/main" id="{C7B58495-6A13-4BA0-0ACD-D832EF7189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1" b="9475"/>
          <a:stretch/>
        </p:blipFill>
        <p:spPr bwMode="auto">
          <a:xfrm>
            <a:off x="438142" y="4213262"/>
            <a:ext cx="7839872" cy="238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标题 1">
            <a:extLst>
              <a:ext uri="{FF2B5EF4-FFF2-40B4-BE49-F238E27FC236}">
                <a16:creationId xmlns:a16="http://schemas.microsoft.com/office/drawing/2014/main" id="{8A0C04D0-72C4-22FD-1D32-666820C9484F}"/>
              </a:ext>
            </a:extLst>
          </p:cNvPr>
          <p:cNvSpPr txBox="1"/>
          <p:nvPr/>
        </p:nvSpPr>
        <p:spPr>
          <a:xfrm>
            <a:off x="1108435" y="524656"/>
            <a:ext cx="7061203" cy="84031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10000"/>
              </a:lnSpc>
            </a:pP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Esiti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clinici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e </a:t>
            </a: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complicanze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MSA - LINX
</a:t>
            </a:r>
            <a:endParaRPr kumimoji="1"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711691D-BA91-288C-4882-7A48C93106C3}"/>
              </a:ext>
            </a:extLst>
          </p:cNvPr>
          <p:cNvSpPr txBox="1"/>
          <p:nvPr/>
        </p:nvSpPr>
        <p:spPr>
          <a:xfrm>
            <a:off x="438142" y="1364973"/>
            <a:ext cx="6397373" cy="2533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Alti tassi di miglioramento dei sintomi e ridotta esposizione all'acido.
Le potenziali complicanze includono la disfagia e la migrazione del dispositivo.
Gli studi evidenziano una sostanziale soddisfazione del paziente e un miglioramento della qualità della vita.</a:t>
            </a:r>
          </a:p>
        </p:txBody>
      </p:sp>
    </p:spTree>
    <p:extLst>
      <p:ext uri="{BB962C8B-B14F-4D97-AF65-F5344CB8AC3E}">
        <p14:creationId xmlns:p14="http://schemas.microsoft.com/office/powerpoint/2010/main" val="3058646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Segnaposto contenuto 2">
            <a:extLst>
              <a:ext uri="{FF2B5EF4-FFF2-40B4-BE49-F238E27FC236}">
                <a16:creationId xmlns:a16="http://schemas.microsoft.com/office/drawing/2014/main" id="{2259E5FD-2BC2-4D65-7833-9D15D9BB29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582167"/>
              </p:ext>
            </p:extLst>
          </p:nvPr>
        </p:nvGraphicFramePr>
        <p:xfrm>
          <a:off x="492865" y="1413430"/>
          <a:ext cx="11170388" cy="4683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标题 1">
            <a:extLst>
              <a:ext uri="{FF2B5EF4-FFF2-40B4-BE49-F238E27FC236}">
                <a16:creationId xmlns:a16="http://schemas.microsoft.com/office/drawing/2014/main" id="{9CBEA5C4-BF3B-2912-A6E9-42A027A444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2125" y="115888"/>
            <a:ext cx="10260013" cy="8239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10000"/>
              </a:lnSpc>
            </a:pP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Esiti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</a:t>
            </a: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clinici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e </a:t>
            </a:r>
            <a:r>
              <a:rPr kumimoji="1" lang="en-US" altLang="zh-CN" sz="2400" b="1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complicanze</a:t>
            </a:r>
            <a:r>
              <a:rPr kumimoji="1" lang="en-US" altLang="zh-CN" sz="2400" b="1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Arial" panose="020B0604020202020204" pitchFamily="34" charset="0"/>
                <a:ea typeface="poppins-bold"/>
                <a:cs typeface="Arial" panose="020B0604020202020204" pitchFamily="34" charset="0"/>
              </a:rPr>
              <a:t> MSA - LINX
</a:t>
            </a:r>
            <a:endParaRPr kumimoji="1"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28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FD6C90B3-60CC-B339-1DAB-747D3C053E1B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8968353" y="1640490"/>
            <a:ext cx="3223647" cy="3748427"/>
          </a:xfrm>
          <a:prstGeom prst="rect">
            <a:avLst/>
          </a:prstGeom>
        </p:spPr>
      </p:pic>
      <p:graphicFrame>
        <p:nvGraphicFramePr>
          <p:cNvPr id="34" name="Segnaposto contenuto 5">
            <a:extLst>
              <a:ext uri="{FF2B5EF4-FFF2-40B4-BE49-F238E27FC236}">
                <a16:creationId xmlns:a16="http://schemas.microsoft.com/office/drawing/2014/main" id="{411DC528-DABD-1A4B-1798-C35C1E013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6308573"/>
              </p:ext>
            </p:extLst>
          </p:nvPr>
        </p:nvGraphicFramePr>
        <p:xfrm>
          <a:off x="264062" y="1469083"/>
          <a:ext cx="8904280" cy="3634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F9F096C5-4AD3-B235-83E0-EBDD5FF2B54C}"/>
              </a:ext>
            </a:extLst>
          </p:cNvPr>
          <p:cNvSpPr txBox="1"/>
          <p:nvPr/>
        </p:nvSpPr>
        <p:spPr>
          <a:xfrm>
            <a:off x="1498875" y="691978"/>
            <a:ext cx="436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latin typeface="Arial" panose="020B0604020202020204" pitchFamily="34" charset="0"/>
                <a:cs typeface="Arial" panose="020B0604020202020204" pitchFamily="34" charset="0"/>
              </a:rPr>
              <a:t>CONCLUSIONI</a:t>
            </a:r>
          </a:p>
        </p:txBody>
      </p:sp>
    </p:spTree>
    <p:extLst>
      <p:ext uri="{BB962C8B-B14F-4D97-AF65-F5344CB8AC3E}">
        <p14:creationId xmlns:p14="http://schemas.microsoft.com/office/powerpoint/2010/main" val="821331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3607900" y="15350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BFFFFE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02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411400" y="15350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CCE0FE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03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214900" y="15350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BFFFFE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04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804400" y="15350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CCE0FE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463900" y="3389372"/>
            <a:ext cx="2448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w="254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3463900" y="1966681"/>
            <a:ext cx="2448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5400000" scaled="0"/>
          </a:gradFill>
          <a:ln w="25400" cap="sq">
            <a:noFill/>
            <a:miter/>
          </a:ln>
          <a:effectLst>
            <a:outerShdw blurRad="254000" dist="63500" dir="5400000" algn="t" rotWithShape="0">
              <a:schemeClr val="accent2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6267400" y="3389372"/>
            <a:ext cx="2448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w="254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267400" y="1966681"/>
            <a:ext cx="2448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5400000" scaled="0"/>
          </a:gradFill>
          <a:ln cap="sq">
            <a:noFill/>
            <a:prstDash val="solid"/>
            <a:miter/>
          </a:ln>
          <a:effectLst>
            <a:outerShdw blurRad="254000" dist="63500" dir="5400000" algn="t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070900" y="3389372"/>
            <a:ext cx="2448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w="254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9070900" y="1966681"/>
            <a:ext cx="2448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5400000" scaled="0"/>
          </a:gradFill>
          <a:ln w="25400" cap="sq">
            <a:noFill/>
            <a:miter/>
          </a:ln>
          <a:effectLst>
            <a:outerShdw blurRad="254000" dist="63500" dir="5400000" algn="t" rotWithShape="0">
              <a:schemeClr val="accent2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660400" y="3389372"/>
            <a:ext cx="2448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w="254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60400" y="1966681"/>
            <a:ext cx="2448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5400000" scaled="0"/>
          </a:gradFill>
          <a:ln cap="sq">
            <a:noFill/>
            <a:prstDash val="solid"/>
            <a:miter/>
          </a:ln>
          <a:effectLst>
            <a:outerShdw blurRad="254000" dist="63500" dir="5400000" algn="t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76400" y="3606376"/>
            <a:ext cx="2016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5000"/>
              </a:lnSpc>
            </a:pPr>
            <a:r>
              <a:rPr kumimoji="1" lang="en-US" altLang="zh-CN" sz="109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Designed to prevent mechanical failure of the cardia.
Placed on the diaphragm to augment the LES functionality.
Allows normal physiological functions while preventing reflux.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76400" y="2146681"/>
            <a:ext cx="20160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Device Mechanism and Implementation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3679900" y="3606376"/>
            <a:ext cx="2016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5000"/>
              </a:lnSpc>
            </a:pPr>
            <a:r>
              <a:rPr kumimoji="1" lang="en-US" altLang="zh-CN" sz="109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Suitable for patients with persistent GERD despite medical therapy.
Ideal for those seeking a non- constrictive solution.
Evaluation of esophageal motility is crucial for patient selection.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3679900" y="2146681"/>
            <a:ext cx="20160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Indications and Patient Selection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6483400" y="3606376"/>
            <a:ext cx="2016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5000"/>
              </a:lnSpc>
            </a:pPr>
            <a:r>
              <a:rPr kumimoji="1" lang="en-US" altLang="zh-CN" sz="984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Reports indicate significant reduction in GERD symptoms.
Complications are rare but may include device- related issues or surgical complications.
High levels of patient satisfaction and improved quality of life.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6483400" y="2146681"/>
            <a:ext cx="20160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Clinical Outcomes and Complications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9286900" y="3606376"/>
            <a:ext cx="2016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5000"/>
              </a:lnSpc>
            </a:pPr>
            <a:r>
              <a:rPr kumimoji="1" lang="en-US" altLang="zh-CN" sz="984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Long- term studies affirm sustained symptom control and device functionality.
Patients report high satisfaction rates and continued GERD symptom relief.
Ongoing monitoring and evaluation crucial for long- term success.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9286900" y="2146681"/>
            <a:ext cx="20160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212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Long-term Efficacy and Patient Satisfaction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316690" y="373380"/>
            <a:ext cx="8171180" cy="655320"/>
          </a:xfrm>
          <a:prstGeom prst="roundRect">
            <a:avLst>
              <a:gd name="adj" fmla="val 13854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RefluxStop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®</a:t>
            </a:r>
            <a:endParaRPr kumimoji="1" lang="zh-CN" altLang="en-US" dirty="0"/>
          </a:p>
        </p:txBody>
      </p:sp>
      <p:sp>
        <p:nvSpPr>
          <p:cNvPr id="25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5E874-6066-3F6A-3B7B-5F753AC27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41558"/>
            <a:ext cx="7152117" cy="4198076"/>
          </a:xfrm>
        </p:spPr>
        <p:txBody>
          <a:bodyPr lIns="91440" tIns="45720" rIns="91440" bIns="45720" anchor="ctr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RefluxStop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™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riposiziona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mantiene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giunzione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gastroesofagea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nella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sua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corretta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posizione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anatomica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fisiologica</a:t>
            </a: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RefluxStop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™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mantiene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il LES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nella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sua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posizione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anatomicamente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corretta</a:t>
            </a: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RefluxStop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™ non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circonda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il passaggio del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cibo</a:t>
            </a: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Disfagia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postoperatoria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evitata</a:t>
            </a:r>
            <a:r>
              <a:rPr lang="en-GB" sz="1867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867" dirty="0" err="1">
                <a:latin typeface="Arial" panose="020B0604020202020204" pitchFamily="34" charset="0"/>
                <a:cs typeface="Arial" panose="020B0604020202020204" pitchFamily="34" charset="0"/>
              </a:rPr>
              <a:t>minimizzata</a:t>
            </a:r>
            <a:endParaRPr lang="en-GB" sz="18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ABE82A8-1455-A5C8-ECDD-6FCB336D0AEF}"/>
              </a:ext>
            </a:extLst>
          </p:cNvPr>
          <p:cNvSpPr txBox="1">
            <a:spLocks/>
          </p:cNvSpPr>
          <p:nvPr/>
        </p:nvSpPr>
        <p:spPr>
          <a:xfrm>
            <a:off x="683263" y="424037"/>
            <a:ext cx="4508947" cy="81752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>
                <a:solidFill>
                  <a:schemeClr val="bg1"/>
                </a:solidFill>
              </a:rPr>
              <a:t>Overview</a:t>
            </a:r>
          </a:p>
        </p:txBody>
      </p:sp>
      <p:pic>
        <p:nvPicPr>
          <p:cNvPr id="21" name="Picture 20" descr="A screenshot of a computer generated image&#10;&#10;Description automatically generated">
            <a:extLst>
              <a:ext uri="{FF2B5EF4-FFF2-40B4-BE49-F238E27FC236}">
                <a16:creationId xmlns:a16="http://schemas.microsoft.com/office/drawing/2014/main" id="{A474549F-4493-1BB4-9FBC-D5E6264394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5978" y="1460695"/>
            <a:ext cx="4786889" cy="56906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C2D8A0-55EA-64FA-B2AA-C0AB4F75E388}"/>
              </a:ext>
            </a:extLst>
          </p:cNvPr>
          <p:cNvSpPr txBox="1"/>
          <p:nvPr/>
        </p:nvSpPr>
        <p:spPr>
          <a:xfrm>
            <a:off x="335435" y="5546288"/>
            <a:ext cx="51922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 err="1">
                <a:solidFill>
                  <a:srgbClr val="6FB19E"/>
                </a:solidFill>
                <a:latin typeface="Arial"/>
                <a:cs typeface="Arial"/>
              </a:rPr>
              <a:t>RefluxStop</a:t>
            </a:r>
            <a:r>
              <a:rPr lang="en-US" b="1" baseline="30000" dirty="0" err="1">
                <a:solidFill>
                  <a:srgbClr val="6FB19E"/>
                </a:solidFill>
                <a:latin typeface="Arial"/>
                <a:cs typeface="Arial"/>
              </a:rPr>
              <a:t>TM</a:t>
            </a:r>
            <a:r>
              <a:rPr lang="en-US" b="1" dirty="0">
                <a:solidFill>
                  <a:srgbClr val="6FB19E"/>
                </a:solidFill>
                <a:latin typeface="Arial"/>
                <a:cs typeface="Arial"/>
              </a:rPr>
              <a:t> treats the cause of acid reflux</a:t>
            </a:r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4EE8F38E-C696-F4EF-9265-364F5DEFF65D}"/>
              </a:ext>
            </a:extLst>
          </p:cNvPr>
          <p:cNvSpPr txBox="1"/>
          <p:nvPr/>
        </p:nvSpPr>
        <p:spPr>
          <a:xfrm>
            <a:off x="316690" y="373380"/>
            <a:ext cx="8171180" cy="655320"/>
          </a:xfrm>
          <a:prstGeom prst="roundRect">
            <a:avLst>
              <a:gd name="adj" fmla="val 13854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E8AFCE88-886E-01DE-C6FC-2223A9D5C889}"/>
              </a:ext>
            </a:extLst>
          </p:cNvPr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RefluxStop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®</a:t>
            </a:r>
            <a:endParaRPr kumimoji="1" lang="zh-CN" altLang="en-US" dirty="0"/>
          </a:p>
        </p:txBody>
      </p:sp>
      <p:pic>
        <p:nvPicPr>
          <p:cNvPr id="11266" name="Picture 2" descr="Implantica espande ulteriormente la sua presenza commerciale in Italia -  Implantica">
            <a:extLst>
              <a:ext uri="{FF2B5EF4-FFF2-40B4-BE49-F238E27FC236}">
                <a16:creationId xmlns:a16="http://schemas.microsoft.com/office/drawing/2014/main" id="{B43C82CA-FC8E-C677-4888-F41103DE0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975" y="-58615"/>
            <a:ext cx="2981025" cy="192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080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7B605E-BFB9-8B9E-1B19-30C17107B85D}"/>
              </a:ext>
            </a:extLst>
          </p:cNvPr>
          <p:cNvSpPr txBox="1"/>
          <p:nvPr/>
        </p:nvSpPr>
        <p:spPr>
          <a:xfrm>
            <a:off x="841248" y="365760"/>
            <a:ext cx="10515600" cy="1325880"/>
          </a:xfrm>
          <a:prstGeom prst="rect">
            <a:avLst/>
          </a:prstGeom>
        </p:spPr>
        <p:txBody>
          <a:bodyPr vert="horz" lIns="91431" tIns="45715" rIns="91431" bIns="35996" rtlCol="0" anchor="ctr" anchorCtr="0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kumimoji="1" lang="en-US" altLang="zh-CN" sz="2908" b="1" kern="1200">
                <a:ln w="12700">
                  <a:noFill/>
                </a:ln>
              </a:rPr>
              <a:t>Indications and Patient Selection</a:t>
            </a:r>
            <a:endParaRPr kumimoji="1" lang="en-US" altLang="zh-CN" sz="2908" b="1" kern="1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FAA41E-BFB2-795F-F934-7863A86B3A93}"/>
              </a:ext>
            </a:extLst>
          </p:cNvPr>
          <p:cNvSpPr txBox="1"/>
          <p:nvPr/>
        </p:nvSpPr>
        <p:spPr>
          <a:xfrm>
            <a:off x="841248" y="1882140"/>
            <a:ext cx="7094220" cy="4352544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/>
          <a:p>
            <a:pPr>
              <a:lnSpc>
                <a:spcPct val="200000"/>
              </a:lnSpc>
              <a:spcBef>
                <a:spcPct val="20000"/>
              </a:spcBef>
            </a:pPr>
            <a:r>
              <a:rPr lang="en-US" altLang="ko-KR" sz="1900" dirty="0" err="1">
                <a:latin typeface="Arial" panose="020B0604020202020204" pitchFamily="34" charset="0"/>
                <a:cs typeface="Arial" panose="020B0604020202020204" pitchFamily="34" charset="0"/>
              </a:rPr>
              <a:t>Pz</a:t>
            </a:r>
            <a:r>
              <a:rPr lang="en-US" altLang="ko-KR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pazienti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reflusso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gastroesofageo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(GERD)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definita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da un pH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anormale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impedenza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e/o test del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pH.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
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Popolazione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pazienti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prevista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
•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Pazienti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età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≥ 18 anni
• MRGE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documentato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presente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da &gt; 6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mesi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
•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Monitoraggio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del pH 24 ore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24 GERD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comprovata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esofagite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verificata</a:t>
            </a:r>
            <a:r>
              <a:rPr lang="en-US" altLang="ko-KR" sz="1900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9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endoscopicamente</a:t>
            </a:r>
            <a:endParaRPr lang="en-US" altLang="ko-KR" sz="1900" kern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spcBef>
                <a:spcPct val="20000"/>
              </a:spcBef>
            </a:pPr>
            <a:r>
              <a:rPr lang="en-US" altLang="ko-KR" sz="1400" kern="1200" dirty="0"/>
              <a:t>	</a:t>
            </a:r>
          </a:p>
        </p:txBody>
      </p:sp>
      <p:pic>
        <p:nvPicPr>
          <p:cNvPr id="10242" name="Picture 2" descr="Short-term results of laparoscopic anti-reflux surgery with the RefluxStop  device in patients with gastro-esophageal reflux disease and ineffective  esophageal motility | Langenbeck's Archives of Surgery">
            <a:extLst>
              <a:ext uri="{FF2B5EF4-FFF2-40B4-BE49-F238E27FC236}">
                <a16:creationId xmlns:a16="http://schemas.microsoft.com/office/drawing/2014/main" id="{1CA71F45-45E9-7FEE-5D68-6B4451AE6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6" r="7003" b="-2"/>
          <a:stretch/>
        </p:blipFill>
        <p:spPr bwMode="auto">
          <a:xfrm>
            <a:off x="8316468" y="1882140"/>
            <a:ext cx="3040379" cy="435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122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D4C273C-1963-0452-5A6E-1A72AA51A758}"/>
              </a:ext>
            </a:extLst>
          </p:cNvPr>
          <p:cNvSpPr txBox="1"/>
          <p:nvPr/>
        </p:nvSpPr>
        <p:spPr>
          <a:xfrm>
            <a:off x="841248" y="365760"/>
            <a:ext cx="10515600" cy="1325880"/>
          </a:xfrm>
          <a:prstGeom prst="rect">
            <a:avLst/>
          </a:prstGeom>
        </p:spPr>
        <p:txBody>
          <a:bodyPr vert="horz" lIns="91431" tIns="45715" rIns="91431" bIns="35996" rtlCol="0" anchor="ctr" anchorCtr="0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908" b="1" kern="1200" spc="145"/>
              <a:t>Controindicazioni a RefluxStop</a:t>
            </a:r>
          </a:p>
        </p:txBody>
      </p:sp>
      <p:pic>
        <p:nvPicPr>
          <p:cNvPr id="13314" name="Picture 2" descr="CONTROINDICAZIONI correzione Atlante - ATLANTOMED">
            <a:extLst>
              <a:ext uri="{FF2B5EF4-FFF2-40B4-BE49-F238E27FC236}">
                <a16:creationId xmlns:a16="http://schemas.microsoft.com/office/drawing/2014/main" id="{D5606152-B454-0331-F021-47A2B54F2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r="9409" b="2"/>
          <a:stretch/>
        </p:blipFill>
        <p:spPr bwMode="auto">
          <a:xfrm>
            <a:off x="841248" y="1882140"/>
            <a:ext cx="3040379" cy="435254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FAA41E-BFB2-795F-F934-7863A86B3A93}"/>
              </a:ext>
            </a:extLst>
          </p:cNvPr>
          <p:cNvSpPr txBox="1"/>
          <p:nvPr/>
        </p:nvSpPr>
        <p:spPr>
          <a:xfrm>
            <a:off x="4262627" y="1882140"/>
            <a:ext cx="7094220" cy="4610100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Paziente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con (BMI) &gt; 35 kg/m2; 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Presenza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ernia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para-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esofagea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ernia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scorrevole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&gt; 3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centimetri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omologata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per &gt; 8, da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attuare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a breve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termine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)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Presenza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disturbo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della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dismotilità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esofagea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tra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cui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sclerodermia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acalasia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ed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schiaccianoci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; 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Anamnesi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sospetto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cancro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esofageo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gastrico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; 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Presenza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nota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varici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esofagee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; 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Stenosi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stenosi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dell'esofago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inferiore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; 
•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Presenza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esofagite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 secondo la </a:t>
            </a:r>
            <a:r>
              <a:rPr lang="en-US" altLang="ko-KR" sz="2000" i="1" kern="1200" dirty="0" err="1">
                <a:latin typeface="Arial" panose="020B0604020202020204" pitchFamily="34" charset="0"/>
                <a:cs typeface="Arial" panose="020B0604020202020204" pitchFamily="34" charset="0"/>
              </a:rPr>
              <a:t>classificazione</a:t>
            </a:r>
            <a:r>
              <a:rPr lang="en-US" altLang="ko-KR" sz="2000" i="1" kern="1200" dirty="0">
                <a:latin typeface="Arial" panose="020B0604020202020204" pitchFamily="34" charset="0"/>
                <a:cs typeface="Arial" panose="020B0604020202020204" pitchFamily="34" charset="0"/>
              </a:rPr>
              <a:t> di Los Angeles.</a:t>
            </a:r>
            <a:endParaRPr lang="en-US" altLang="ko-KR" sz="20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5631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E6C07-AB51-A7A5-6ED9-9E7995CD7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6A7CD107-20B3-89C2-D3BC-5B984DA06B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0"/>
            <a:ext cx="6610662" cy="1080910"/>
          </a:xfrm>
        </p:spPr>
        <p:txBody>
          <a:bodyPr vert="horz" lIns="0" tIns="0" rIns="0" bIns="0" rtlCol="0" anchor="ctr">
            <a:normAutofit/>
          </a:bodyPr>
          <a:lstStyle/>
          <a:p>
            <a:r>
              <a:rPr kumimoji="1" lang="en-US" altLang="zh-CN" dirty="0">
                <a:ln w="12700">
                  <a:noFill/>
                </a:ln>
              </a:rPr>
              <a:t>Overview of Surgical Techniques</a:t>
            </a:r>
            <a:endParaRPr kumimoji="1" lang="zh-CN" altLang="en-US" dirty="0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E4D35A3-6E44-26C3-20DC-D256EE09AC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9272210"/>
              </p:ext>
            </p:extLst>
          </p:nvPr>
        </p:nvGraphicFramePr>
        <p:xfrm>
          <a:off x="172921" y="1214203"/>
          <a:ext cx="7007368" cy="5081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6961A077-9BD3-5A38-3C80-B708947D94D5}"/>
              </a:ext>
            </a:extLst>
          </p:cNvPr>
          <p:cNvSpPr txBox="1"/>
          <p:nvPr/>
        </p:nvSpPr>
        <p:spPr>
          <a:xfrm>
            <a:off x="0" y="731104"/>
            <a:ext cx="71978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6 fasi necessarie per il successo dell'impianto del dispositivo </a:t>
            </a:r>
            <a:r>
              <a:rPr lang="it-IT" dirty="0" err="1"/>
              <a:t>RefluxStop</a:t>
            </a:r>
            <a:br>
              <a:rPr lang="it-IT" dirty="0"/>
            </a:br>
            <a:endParaRPr lang="it-IT" dirty="0"/>
          </a:p>
        </p:txBody>
      </p:sp>
      <p:pic>
        <p:nvPicPr>
          <p:cNvPr id="2" name="Picture 10" descr="A person's stomach with screws&#10;&#10;Description automatically generated">
            <a:extLst>
              <a:ext uri="{FF2B5EF4-FFF2-40B4-BE49-F238E27FC236}">
                <a16:creationId xmlns:a16="http://schemas.microsoft.com/office/drawing/2014/main" id="{06DC203B-5999-05C0-A14D-1C64670828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5543" y="1767247"/>
            <a:ext cx="4502957" cy="3915615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9" name="Picture 12" descr="A cartoon of a stomach&#10;&#10;Description automatically generated">
            <a:extLst>
              <a:ext uri="{FF2B5EF4-FFF2-40B4-BE49-F238E27FC236}">
                <a16:creationId xmlns:a16="http://schemas.microsoft.com/office/drawing/2014/main" id="{6F2CE1A0-9096-23E6-847E-263A28B88AD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7281" y="1330057"/>
            <a:ext cx="1652854" cy="172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866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1182C-2A26-BEA1-747B-A168740F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53" y="409077"/>
            <a:ext cx="10977880" cy="1325563"/>
          </a:xfrm>
        </p:spPr>
        <p:txBody>
          <a:bodyPr lIns="91440" tIns="45720" rIns="91440" bIns="45720" anchor="t"/>
          <a:lstStyle/>
          <a:p>
            <a:r>
              <a:rPr lang="en-GB" sz="4000" b="1" dirty="0"/>
              <a:t>plication technique </a:t>
            </a:r>
          </a:p>
          <a:p>
            <a:endParaRPr lang="en-GB" sz="4000" dirty="0">
              <a:cs typeface="Arial"/>
            </a:endParaRPr>
          </a:p>
        </p:txBody>
      </p:sp>
      <p:pic>
        <p:nvPicPr>
          <p:cNvPr id="8" name="Picture 7" descr="A diagram of a cylinder&#10;&#10;Description automatically generated">
            <a:extLst>
              <a:ext uri="{FF2B5EF4-FFF2-40B4-BE49-F238E27FC236}">
                <a16:creationId xmlns:a16="http://schemas.microsoft.com/office/drawing/2014/main" id="{310C021B-9E6B-BE9F-AE94-EA69715930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31"/>
          <a:stretch/>
        </p:blipFill>
        <p:spPr>
          <a:xfrm>
            <a:off x="692891" y="1467722"/>
            <a:ext cx="3519103" cy="45071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94D2F3-33FF-DC52-5DAB-9F055516C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530" y="2682351"/>
            <a:ext cx="462047" cy="195667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7579DA8-2DB5-426E-A45A-F5DEE467082E}"/>
              </a:ext>
            </a:extLst>
          </p:cNvPr>
          <p:cNvSpPr/>
          <p:nvPr/>
        </p:nvSpPr>
        <p:spPr>
          <a:xfrm>
            <a:off x="4814273" y="2388159"/>
            <a:ext cx="6517907" cy="3045881"/>
          </a:xfrm>
          <a:prstGeom prst="rect">
            <a:avLst/>
          </a:prstGeom>
        </p:spPr>
        <p:txBody>
          <a:bodyPr wrap="square" lIns="110664" tIns="55332" rIns="110664" bIns="55332" anchor="t">
            <a:spAutoFit/>
          </a:bodyPr>
          <a:lstStyle/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b="1" dirty="0">
                <a:cs typeface="Calibri"/>
              </a:rPr>
              <a:t>continuous and single 3 rows:   4 + 1 + continuous</a:t>
            </a: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 b="1" dirty="0">
              <a:cs typeface="Calibri"/>
            </a:endParaRP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 b="1" dirty="0">
              <a:cs typeface="Calibri"/>
            </a:endParaRP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u="sng" dirty="0">
                <a:cs typeface="Calibri"/>
              </a:rPr>
              <a:t>90-120</a:t>
            </a:r>
            <a:r>
              <a:rPr lang="en-US" dirty="0">
                <a:cs typeface="Calibri"/>
              </a:rPr>
              <a:t>˚ plication – suture between the </a:t>
            </a:r>
            <a:r>
              <a:rPr lang="en-US" dirty="0" err="1">
                <a:cs typeface="Calibri"/>
              </a:rPr>
              <a:t>vagus</a:t>
            </a:r>
            <a:r>
              <a:rPr lang="en-US" dirty="0">
                <a:cs typeface="Calibri"/>
              </a:rPr>
              <a:t> trunks</a:t>
            </a: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 dirty="0">
              <a:cs typeface="Calibri"/>
            </a:endParaRP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>
                <a:cs typeface="Calibri"/>
              </a:rPr>
              <a:t>First column posterior left  –45° to –60°</a:t>
            </a: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 dirty="0">
              <a:cs typeface="Calibri"/>
            </a:endParaRPr>
          </a:p>
          <a:p>
            <a:pPr marL="172716" indent="-172716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dirty="0">
                <a:cs typeface="Calibri"/>
              </a:rPr>
              <a:t>Most anterior column         +45° to +60°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DAB726-3F20-A13C-26FF-F89E9910F091}"/>
              </a:ext>
            </a:extLst>
          </p:cNvPr>
          <p:cNvSpPr/>
          <p:nvPr/>
        </p:nvSpPr>
        <p:spPr>
          <a:xfrm>
            <a:off x="4717143" y="3298373"/>
            <a:ext cx="7242112" cy="22787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5780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lide Number Placeholder 5"/>
          <p:cNvSpPr txBox="1">
            <a:spLocks/>
          </p:cNvSpPr>
          <p:nvPr/>
        </p:nvSpPr>
        <p:spPr>
          <a:xfrm>
            <a:off x="11507772" y="7433291"/>
            <a:ext cx="528845" cy="486020"/>
          </a:xfrm>
          <a:prstGeom prst="rect">
            <a:avLst/>
          </a:prstGeom>
        </p:spPr>
        <p:txBody>
          <a:bodyPr lIns="110664" tIns="55332" rIns="110664" bIns="55332" anchor="ctr" anchorCtr="1"/>
          <a:lstStyle>
            <a:defPPr>
              <a:defRPr lang="en-US"/>
            </a:defPPr>
            <a:lvl1pPr marL="0" algn="l" defTabSz="959162" rtl="0" eaLnBrk="1" latinLnBrk="0" hangingPunct="1">
              <a:defRPr lang="en-GB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79584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9162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874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832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7902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748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7064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664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60822">
              <a:defRPr/>
            </a:pPr>
            <a:endParaRPr lang="en-US" sz="1209">
              <a:solidFill>
                <a:prstClr val="white"/>
              </a:solidFill>
              <a:latin typeface="Arial"/>
            </a:endParaRPr>
          </a:p>
        </p:txBody>
      </p:sp>
      <p:sp>
        <p:nvSpPr>
          <p:cNvPr id="56" name="Slide Number Placeholder 5"/>
          <p:cNvSpPr txBox="1">
            <a:spLocks/>
          </p:cNvSpPr>
          <p:nvPr/>
        </p:nvSpPr>
        <p:spPr>
          <a:xfrm>
            <a:off x="11507771" y="7467833"/>
            <a:ext cx="528845" cy="486020"/>
          </a:xfrm>
          <a:prstGeom prst="rect">
            <a:avLst/>
          </a:prstGeom>
        </p:spPr>
        <p:txBody>
          <a:bodyPr anchor="ctr" anchorCtr="1"/>
          <a:lstStyle>
            <a:defPPr>
              <a:defRPr lang="en-US"/>
            </a:defPPr>
            <a:lvl1pPr marL="0" algn="l" defTabSz="959162" rtl="0" eaLnBrk="1" latinLnBrk="0" hangingPunct="1">
              <a:defRPr lang="en-GB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79584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9162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874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832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7902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748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7064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6641" algn="l" defTabSz="959162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60822">
              <a:defRPr/>
            </a:pPr>
            <a:endParaRPr lang="en-US" sz="1209">
              <a:solidFill>
                <a:prstClr val="white"/>
              </a:solidFill>
              <a:latin typeface="Arial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537CAFA-53D8-A544-867A-3200E472CE77}"/>
              </a:ext>
            </a:extLst>
          </p:cNvPr>
          <p:cNvSpPr/>
          <p:nvPr/>
        </p:nvSpPr>
        <p:spPr>
          <a:xfrm>
            <a:off x="7447472" y="2334201"/>
            <a:ext cx="5977603" cy="752946"/>
          </a:xfrm>
          <a:prstGeom prst="rect">
            <a:avLst/>
          </a:prstGeom>
        </p:spPr>
        <p:txBody>
          <a:bodyPr wrap="square" lIns="110664" tIns="55332" rIns="110664" bIns="55332" anchor="t">
            <a:spAutoFit/>
          </a:bodyPr>
          <a:lstStyle/>
          <a:p>
            <a:pPr>
              <a:spcBef>
                <a:spcPts val="200"/>
              </a:spcBef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Assemble </a:t>
            </a:r>
            <a:r>
              <a:rPr lang="en-US" sz="2000" dirty="0" err="1">
                <a:solidFill>
                  <a:srgbClr val="000000"/>
                </a:solidFill>
                <a:cs typeface="Calibri"/>
              </a:rPr>
              <a:t>RefluxStop</a:t>
            </a:r>
            <a:r>
              <a:rPr lang="en-US" sz="2000" dirty="0">
                <a:solidFill>
                  <a:srgbClr val="000000"/>
                </a:solidFill>
                <a:cs typeface="Calibri"/>
              </a:rPr>
              <a:t>™ device with </a:t>
            </a:r>
          </a:p>
          <a:p>
            <a:pPr>
              <a:spcBef>
                <a:spcPts val="200"/>
              </a:spcBef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resorbable suture </a:t>
            </a:r>
            <a:r>
              <a:rPr lang="en-US" sz="2000" dirty="0">
                <a:solidFill>
                  <a:srgbClr val="000000"/>
                </a:solidFill>
              </a:rPr>
              <a:t>2-0 </a:t>
            </a:r>
            <a:r>
              <a:rPr lang="en-US" sz="2000" dirty="0" err="1">
                <a:solidFill>
                  <a:srgbClr val="000000"/>
                </a:solidFill>
              </a:rPr>
              <a:t>Vicryl</a:t>
            </a:r>
            <a:r>
              <a:rPr lang="en-US" sz="2000" dirty="0">
                <a:solidFill>
                  <a:srgbClr val="000000"/>
                </a:solidFill>
              </a:rPr>
              <a:t> Plus, 70 cm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1A54E7F-CEE2-6821-86C0-B0EFF3B2566B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7675" y="1731599"/>
            <a:ext cx="5095756" cy="1747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picture containing indoor, wall&#10;&#10;Description automatically generated">
            <a:extLst>
              <a:ext uri="{FF2B5EF4-FFF2-40B4-BE49-F238E27FC236}">
                <a16:creationId xmlns:a16="http://schemas.microsoft.com/office/drawing/2014/main" id="{477D8093-E270-7394-889A-3F97A0ACF0D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2" y="1344695"/>
            <a:ext cx="2002323" cy="19790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E5D8C5D-CEB4-FB5E-0D43-40AD43BD19BD}"/>
              </a:ext>
            </a:extLst>
          </p:cNvPr>
          <p:cNvSpPr txBox="1"/>
          <p:nvPr/>
        </p:nvSpPr>
        <p:spPr>
          <a:xfrm>
            <a:off x="560827" y="458033"/>
            <a:ext cx="11191462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4400" b="1" dirty="0"/>
              <a:t>Assemblaggio </a:t>
            </a:r>
            <a:r>
              <a:rPr lang="en-GB" sz="4400" b="1" dirty="0" err="1">
                <a:solidFill>
                  <a:srgbClr val="FF0000"/>
                </a:solidFill>
                <a:cs typeface="Arial"/>
              </a:rPr>
              <a:t>RefluxStop</a:t>
            </a:r>
            <a:r>
              <a:rPr lang="en-GB" sz="4400" b="1" baseline="30000" dirty="0" err="1">
                <a:solidFill>
                  <a:srgbClr val="FF0000"/>
                </a:solidFill>
                <a:cs typeface="Arial"/>
              </a:rPr>
              <a:t>TM</a:t>
            </a:r>
            <a:r>
              <a:rPr lang="en-GB" sz="4400" b="1" dirty="0">
                <a:solidFill>
                  <a:srgbClr val="FF0000"/>
                </a:solidFill>
                <a:cs typeface="Arial"/>
              </a:rPr>
              <a:t> </a:t>
            </a:r>
            <a:r>
              <a:rPr lang="en-GB" sz="4400" b="1" dirty="0">
                <a:solidFill>
                  <a:schemeClr val="bg1"/>
                </a:solidFill>
                <a:cs typeface="Arial"/>
              </a:rPr>
              <a:t>Device</a:t>
            </a:r>
            <a:endParaRPr lang="en-US" sz="4400" dirty="0">
              <a:solidFill>
                <a:schemeClr val="bg1"/>
              </a:solidFill>
              <a:cs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DD1F3A-0788-A635-F2A5-C0598214C04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40927"/>
            <a:ext cx="11559973" cy="3147391"/>
          </a:xfrm>
          <a:prstGeom prst="rect">
            <a:avLst/>
          </a:prstGeom>
          <a:scene3d>
            <a:camera prst="orthographicFront">
              <a:rot lat="0" lon="19799991" rev="0"/>
            </a:camera>
            <a:lightRig rig="threePt" dir="t"/>
          </a:scene3d>
        </p:spPr>
      </p:pic>
      <p:pic>
        <p:nvPicPr>
          <p:cNvPr id="2" name="Picture 4" descr="Hands holding a tool with a screwdriver&#10;&#10;Description automatically generated">
            <a:extLst>
              <a:ext uri="{FF2B5EF4-FFF2-40B4-BE49-F238E27FC236}">
                <a16:creationId xmlns:a16="http://schemas.microsoft.com/office/drawing/2014/main" id="{2458B23C-8ED6-FDE3-8D05-0BEB7AD9087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9421" y="4922780"/>
            <a:ext cx="3122868" cy="2019318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8269744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3B95BF-E65E-9A4E-17B1-B2D14CC3A5F6}"/>
              </a:ext>
            </a:extLst>
          </p:cNvPr>
          <p:cNvSpPr txBox="1"/>
          <p:nvPr/>
        </p:nvSpPr>
        <p:spPr>
          <a:xfrm>
            <a:off x="634353" y="5002155"/>
            <a:ext cx="436778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2000" dirty="0"/>
              <a:t>Una volta </a:t>
            </a:r>
            <a:r>
              <a:rPr lang="en-GB" sz="2000" dirty="0" err="1"/>
              <a:t>determinata</a:t>
            </a:r>
            <a:r>
              <a:rPr lang="en-GB" sz="2000" dirty="0"/>
              <a:t> la </a:t>
            </a:r>
            <a:r>
              <a:rPr lang="en-GB" sz="2000" dirty="0" err="1"/>
              <a:t>posizione</a:t>
            </a:r>
            <a:r>
              <a:rPr lang="en-GB" sz="2000" dirty="0"/>
              <a:t> di </a:t>
            </a:r>
            <a:r>
              <a:rPr lang="en-GB" sz="2000" dirty="0" err="1"/>
              <a:t>posizionamento</a:t>
            </a:r>
            <a:r>
              <a:rPr lang="en-GB" sz="2000" dirty="0"/>
              <a:t>, </a:t>
            </a:r>
            <a:r>
              <a:rPr lang="en-GB" sz="2000" dirty="0" err="1"/>
              <a:t>allentare</a:t>
            </a:r>
            <a:r>
              <a:rPr lang="en-GB" sz="2000" dirty="0"/>
              <a:t> il </a:t>
            </a:r>
            <a:r>
              <a:rPr lang="en-GB" sz="2000" dirty="0" err="1"/>
              <a:t>RefluxStop</a:t>
            </a:r>
            <a:r>
              <a:rPr lang="en-GB" sz="2000" dirty="0"/>
              <a:t> da </a:t>
            </a:r>
            <a:r>
              <a:rPr lang="en-GB" sz="2000" dirty="0" err="1"/>
              <a:t>questa</a:t>
            </a:r>
            <a:r>
              <a:rPr lang="en-GB" sz="2000" dirty="0"/>
              <a:t> </a:t>
            </a:r>
            <a:r>
              <a:rPr lang="en-GB" sz="2000" dirty="0" err="1"/>
              <a:t>posizione</a:t>
            </a:r>
            <a:r>
              <a:rPr lang="en-GB" sz="2000" dirty="0"/>
              <a:t> e </a:t>
            </a:r>
            <a:r>
              <a:rPr lang="en-GB" sz="2000" dirty="0" err="1"/>
              <a:t>iniziare</a:t>
            </a:r>
            <a:r>
              <a:rPr lang="en-GB" sz="2000" dirty="0"/>
              <a:t> la sutura </a:t>
            </a:r>
            <a:r>
              <a:rPr lang="en-GB" sz="2000" dirty="0" err="1"/>
              <a:t>prossimale</a:t>
            </a:r>
            <a:r>
              <a:rPr lang="en-GB" sz="2000" dirty="0"/>
              <a:t> "Hat"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EAD6B-7765-A3E4-9D46-388543DB0AA3}"/>
              </a:ext>
            </a:extLst>
          </p:cNvPr>
          <p:cNvSpPr/>
          <p:nvPr/>
        </p:nvSpPr>
        <p:spPr>
          <a:xfrm>
            <a:off x="82296" y="6325594"/>
            <a:ext cx="1709928" cy="3586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drawing of a human body&#10;&#10;Description automatically generated">
            <a:extLst>
              <a:ext uri="{FF2B5EF4-FFF2-40B4-BE49-F238E27FC236}">
                <a16:creationId xmlns:a16="http://schemas.microsoft.com/office/drawing/2014/main" id="{223C93FF-D63A-B012-76BE-930987EFA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090" y="1494620"/>
            <a:ext cx="3695225" cy="3399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4E968B-F022-146A-F726-A162ED391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6217" y="48960"/>
            <a:ext cx="5002860" cy="966892"/>
          </a:xfrm>
        </p:spPr>
        <p:txBody>
          <a:bodyPr lIns="91440" tIns="45720" rIns="91440" bIns="45720" anchor="t"/>
          <a:lstStyle/>
          <a:p>
            <a:r>
              <a:rPr lang="en-GB" sz="4000" b="1" dirty="0" err="1"/>
              <a:t>Invaginazione</a:t>
            </a:r>
            <a:endParaRPr lang="en-GB" sz="4000" b="1" dirty="0"/>
          </a:p>
          <a:p>
            <a:endParaRPr lang="en-GB" sz="4000" dirty="0">
              <a:cs typeface="Arial"/>
            </a:endParaRPr>
          </a:p>
        </p:txBody>
      </p:sp>
      <p:pic>
        <p:nvPicPr>
          <p:cNvPr id="6" name="object 25">
            <a:extLst>
              <a:ext uri="{FF2B5EF4-FFF2-40B4-BE49-F238E27FC236}">
                <a16:creationId xmlns:a16="http://schemas.microsoft.com/office/drawing/2014/main" id="{06F7D58F-762B-F4CE-1101-B84AB6E1755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6217" y="1629164"/>
            <a:ext cx="3494151" cy="3494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ject 40">
            <a:extLst>
              <a:ext uri="{FF2B5EF4-FFF2-40B4-BE49-F238E27FC236}">
                <a16:creationId xmlns:a16="http://schemas.microsoft.com/office/drawing/2014/main" id="{00B1342C-F593-8CCC-2D8B-A4FEFE6D83A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1984" y="1629186"/>
            <a:ext cx="3494151" cy="3494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79A6F581-3360-E6B8-1677-B12374A2BFA9}"/>
              </a:ext>
            </a:extLst>
          </p:cNvPr>
          <p:cNvSpPr txBox="1"/>
          <p:nvPr/>
        </p:nvSpPr>
        <p:spPr>
          <a:xfrm>
            <a:off x="-89848" y="1058171"/>
            <a:ext cx="3327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50371">
              <a:spcAft>
                <a:spcPts val="600"/>
              </a:spcAft>
            </a:pPr>
            <a:r>
              <a:rPr lang="en-GB" sz="2400" b="1" dirty="0"/>
              <a:t>1</a:t>
            </a:r>
            <a:r>
              <a:rPr lang="en-GB" sz="2400" b="1" baseline="30000" dirty="0"/>
              <a:t>st</a:t>
            </a:r>
            <a:r>
              <a:rPr lang="en-GB" sz="2400" b="1" dirty="0"/>
              <a:t> Step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B7742EB4-5D9B-04AF-41C9-E2D22DF925C5}"/>
              </a:ext>
            </a:extLst>
          </p:cNvPr>
          <p:cNvSpPr txBox="1"/>
          <p:nvPr/>
        </p:nvSpPr>
        <p:spPr>
          <a:xfrm>
            <a:off x="3566366" y="1125976"/>
            <a:ext cx="3652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50371">
              <a:spcAft>
                <a:spcPts val="600"/>
              </a:spcAft>
            </a:pPr>
            <a:r>
              <a:rPr lang="en-GB" sz="2400" b="1"/>
              <a:t>2</a:t>
            </a:r>
            <a:r>
              <a:rPr lang="en-GB" sz="2400" b="1" baseline="30000"/>
              <a:t>nd</a:t>
            </a:r>
            <a:r>
              <a:rPr lang="en-GB" sz="2400" b="1"/>
              <a:t>  Step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36D68E56-060E-F5DA-817E-51A162096CF3}"/>
              </a:ext>
            </a:extLst>
          </p:cNvPr>
          <p:cNvSpPr txBox="1"/>
          <p:nvPr/>
        </p:nvSpPr>
        <p:spPr>
          <a:xfrm>
            <a:off x="8485165" y="1032556"/>
            <a:ext cx="3327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50371">
              <a:spcAft>
                <a:spcPts val="600"/>
              </a:spcAft>
            </a:pPr>
            <a:r>
              <a:rPr lang="en-GB" sz="2400" b="1" dirty="0"/>
              <a:t>3</a:t>
            </a:r>
            <a:r>
              <a:rPr lang="en-GB" sz="2400" b="1" baseline="30000" dirty="0"/>
              <a:t>rd</a:t>
            </a:r>
            <a:r>
              <a:rPr lang="en-GB" sz="2400" b="1" dirty="0"/>
              <a:t>  Step</a:t>
            </a:r>
          </a:p>
        </p:txBody>
      </p:sp>
    </p:spTree>
    <p:extLst>
      <p:ext uri="{BB962C8B-B14F-4D97-AF65-F5344CB8AC3E}">
        <p14:creationId xmlns:p14="http://schemas.microsoft.com/office/powerpoint/2010/main" val="4114318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18D3C9-A353-90F0-4593-8A6E27B1A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631" y="1113631"/>
            <a:ext cx="7796738" cy="24780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52B291-74C6-469B-18E6-E8AB39517085}"/>
              </a:ext>
            </a:extLst>
          </p:cNvPr>
          <p:cNvSpPr txBox="1"/>
          <p:nvPr/>
        </p:nvSpPr>
        <p:spPr>
          <a:xfrm rot="19497710">
            <a:off x="-87897" y="1874720"/>
            <a:ext cx="2777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594"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467EAC"/>
                </a:solidFill>
                <a:latin typeface="Aptos" panose="02110004020202020204"/>
              </a:rPr>
              <a:t>Position is key!</a:t>
            </a:r>
            <a:endParaRPr lang="en-US" sz="2000" dirty="0">
              <a:solidFill>
                <a:srgbClr val="467EAC"/>
              </a:solidFill>
              <a:latin typeface="Aptos" panose="02110004020202020204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C408889-DB59-2CEE-B592-906E1010B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9" y="365126"/>
            <a:ext cx="10945812" cy="935039"/>
          </a:xfrm>
        </p:spPr>
        <p:txBody>
          <a:bodyPr>
            <a:normAutofit/>
          </a:bodyPr>
          <a:lstStyle/>
          <a:p>
            <a:r>
              <a:rPr lang="en-GB" dirty="0"/>
              <a:t>Invagination Closure suture</a:t>
            </a:r>
          </a:p>
        </p:txBody>
      </p:sp>
      <p:pic>
        <p:nvPicPr>
          <p:cNvPr id="5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F4EAE637-4EF0-8364-246A-5D0304B692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5209" y="3822082"/>
            <a:ext cx="3112975" cy="2764468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51F3CE0A-67CE-6784-76EA-667293A251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58737" y="3591726"/>
            <a:ext cx="2814063" cy="31129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oel="http://schemas.microsoft.com/office/2019/extlst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316079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F56A7D6-CFEB-574B-95C7-F75C9699D2C0}"/>
              </a:ext>
            </a:extLst>
          </p:cNvPr>
          <p:cNvSpPr txBox="1"/>
          <p:nvPr/>
        </p:nvSpPr>
        <p:spPr>
          <a:xfrm>
            <a:off x="5994401" y="1696513"/>
            <a:ext cx="4961467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71446" indent="-171446">
              <a:buClr>
                <a:srgbClr val="DE9B36"/>
              </a:buClr>
              <a:buFont typeface="Arial" panose="020B0604020202020204" pitchFamily="34" charset="0"/>
              <a:buChar char="•"/>
            </a:pP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Miglioramento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della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qualità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della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vita
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Riduzione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dei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sintomi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della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MRGE come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bruciore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di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stomaco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e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rigurgito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
Senza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incorrere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in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disfagia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
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Miglioramento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del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gonfiore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
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Eliminazione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riduzione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dell'uso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di PPI
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Normalizzazione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dei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livelli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di pH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esofageo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
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Rischio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potenzialmente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ridotto di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sviluppare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condizioni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come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l'esofago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di Barrett o il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cancro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esofageo</a:t>
            </a:r>
            <a:endParaRPr lang="en-GB" b="1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</p:txBody>
      </p:sp>
      <p:pic>
        <p:nvPicPr>
          <p:cNvPr id="5" name="Picture 4" descr="A hand holding a glowing light&#10;&#10;Description automatically generated">
            <a:extLst>
              <a:ext uri="{FF2B5EF4-FFF2-40B4-BE49-F238E27FC236}">
                <a16:creationId xmlns:a16="http://schemas.microsoft.com/office/drawing/2014/main" id="{A5792374-B154-35AC-EC6C-F703FD12C6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6876" y="1564726"/>
            <a:ext cx="4354109" cy="4638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3950381-003F-FC6C-DF3C-C22C1EE4A06F}"/>
              </a:ext>
            </a:extLst>
          </p:cNvPr>
          <p:cNvSpPr txBox="1"/>
          <p:nvPr/>
        </p:nvSpPr>
        <p:spPr>
          <a:xfrm>
            <a:off x="504139" y="421298"/>
            <a:ext cx="60978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+mj-lt"/>
              </a:rPr>
              <a:t>Patient Outcomes</a:t>
            </a:r>
          </a:p>
        </p:txBody>
      </p:sp>
      <p:pic>
        <p:nvPicPr>
          <p:cNvPr id="2" name="Picture 2" descr="Implantica on X: &quot;RefluxStop™ 4-year Results in @SurgEndosc confirm the  excellent outcomes found at 1- and 3-year post RefluxStop™ are stable and  long-term, supporting the safety &amp; effectiveness of the RefluxStop™ device">
            <a:extLst>
              <a:ext uri="{FF2B5EF4-FFF2-40B4-BE49-F238E27FC236}">
                <a16:creationId xmlns:a16="http://schemas.microsoft.com/office/drawing/2014/main" id="{D25249D0-92D3-A5D1-DB0A-354B4B696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586" y="4513913"/>
            <a:ext cx="39497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210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B2F73-76E0-6CFC-A89E-7203B685D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>
            <a:extLst>
              <a:ext uri="{FF2B5EF4-FFF2-40B4-BE49-F238E27FC236}">
                <a16:creationId xmlns:a16="http://schemas.microsoft.com/office/drawing/2014/main" id="{3079AAF3-A1FC-E633-9AA8-9C42DD5C2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2865" y="1023893"/>
            <a:ext cx="11169147" cy="38953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it-IT" dirty="0"/>
              <a:t>CONCLUSIONI</a:t>
            </a:r>
            <a:endParaRPr lang="it-IT"/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0D23EBE9-76A7-7B36-315D-43ED01616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865" y="115752"/>
            <a:ext cx="10259207" cy="82468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01204FF7-4EB3-820E-53DA-AFC6D9051F74}"/>
              </a:ext>
            </a:extLst>
          </p:cNvPr>
          <p:cNvSpPr txBox="1"/>
          <p:nvPr/>
        </p:nvSpPr>
        <p:spPr>
          <a:xfrm flipH="1">
            <a:off x="3152783" y="2668249"/>
            <a:ext cx="704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6" name="Segnaposto testo 2">
            <a:extLst>
              <a:ext uri="{FF2B5EF4-FFF2-40B4-BE49-F238E27FC236}">
                <a16:creationId xmlns:a16="http://schemas.microsoft.com/office/drawing/2014/main" id="{68BB57BF-F3E5-B52A-AECF-1FC8422086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6846302"/>
              </p:ext>
            </p:extLst>
          </p:nvPr>
        </p:nvGraphicFramePr>
        <p:xfrm>
          <a:off x="492865" y="1413431"/>
          <a:ext cx="11170388" cy="2888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43310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3" name="标题 1"/>
          <p:cNvCxnSpPr/>
          <p:nvPr/>
        </p:nvCxnSpPr>
        <p:spPr>
          <a:xfrm>
            <a:off x="1152861" y="4256704"/>
            <a:ext cx="1692000" cy="0"/>
          </a:xfrm>
          <a:prstGeom prst="line">
            <a:avLst/>
          </a:prstGeom>
          <a:noFill/>
          <a:ln w="6350" cap="sq">
            <a:gradFill>
              <a:gsLst>
                <a:gs pos="0">
                  <a:schemeClr val="accent1">
                    <a:alpha val="0"/>
                  </a:schemeClr>
                </a:gs>
                <a:gs pos="5000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0"/>
            </a:gradFill>
            <a:miter/>
          </a:ln>
        </p:spPr>
      </p:cxnSp>
      <p:cxnSp>
        <p:nvCxnSpPr>
          <p:cNvPr id="4" name="标题 1"/>
          <p:cNvCxnSpPr/>
          <p:nvPr/>
        </p:nvCxnSpPr>
        <p:spPr>
          <a:xfrm>
            <a:off x="3884287" y="4256704"/>
            <a:ext cx="1692000" cy="0"/>
          </a:xfrm>
          <a:prstGeom prst="line">
            <a:avLst/>
          </a:prstGeom>
          <a:noFill/>
          <a:ln w="6350" cap="sq">
            <a:gradFill>
              <a:gsLst>
                <a:gs pos="0">
                  <a:schemeClr val="accent2">
                    <a:alpha val="0"/>
                  </a:schemeClr>
                </a:gs>
                <a:gs pos="5000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  <a:miter/>
          </a:ln>
        </p:spPr>
      </p:cxnSp>
      <p:cxnSp>
        <p:nvCxnSpPr>
          <p:cNvPr id="5" name="标题 1"/>
          <p:cNvCxnSpPr/>
          <p:nvPr/>
        </p:nvCxnSpPr>
        <p:spPr>
          <a:xfrm>
            <a:off x="6615714" y="4256704"/>
            <a:ext cx="1692000" cy="0"/>
          </a:xfrm>
          <a:prstGeom prst="line">
            <a:avLst/>
          </a:prstGeom>
          <a:noFill/>
          <a:ln w="6350" cap="sq">
            <a:gradFill>
              <a:gsLst>
                <a:gs pos="0">
                  <a:schemeClr val="accent1">
                    <a:alpha val="0"/>
                  </a:schemeClr>
                </a:gs>
                <a:gs pos="5000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0"/>
            </a:gradFill>
            <a:miter/>
          </a:ln>
        </p:spPr>
      </p:cxnSp>
      <p:cxnSp>
        <p:nvCxnSpPr>
          <p:cNvPr id="6" name="标题 1"/>
          <p:cNvCxnSpPr/>
          <p:nvPr/>
        </p:nvCxnSpPr>
        <p:spPr>
          <a:xfrm>
            <a:off x="9347140" y="4256704"/>
            <a:ext cx="1692000" cy="0"/>
          </a:xfrm>
          <a:prstGeom prst="line">
            <a:avLst/>
          </a:prstGeom>
          <a:noFill/>
          <a:ln w="6350" cap="sq">
            <a:gradFill>
              <a:gsLst>
                <a:gs pos="0">
                  <a:schemeClr val="accent2">
                    <a:alpha val="0"/>
                  </a:schemeClr>
                </a:gs>
                <a:gs pos="5000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  <a:miter/>
          </a:ln>
        </p:spPr>
      </p:cxnSp>
      <p:sp>
        <p:nvSpPr>
          <p:cNvPr id="7" name="标题 1"/>
          <p:cNvSpPr txBox="1"/>
          <p:nvPr/>
        </p:nvSpPr>
        <p:spPr>
          <a:xfrm>
            <a:off x="918861" y="3576101"/>
            <a:ext cx="2160000" cy="648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r>
              <a:rPr kumimoji="1" lang="en-US" altLang="zh-CN" sz="1188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Complicanze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Toupet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
</a:t>
            </a:r>
            <a:endParaRPr kumimoji="1" lang="zh-CN" altLang="en-US" dirty="0"/>
          </a:p>
        </p:txBody>
      </p:sp>
      <p:sp>
        <p:nvSpPr>
          <p:cNvPr id="8" name="标题 1"/>
          <p:cNvSpPr txBox="1"/>
          <p:nvPr/>
        </p:nvSpPr>
        <p:spPr>
          <a:xfrm>
            <a:off x="906975" y="4356583"/>
            <a:ext cx="2731426" cy="1872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Disfagia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anche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se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meno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comune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rispetto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alla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fundoplicatio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completo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Sindrome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gonfiore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gassoso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dovuta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ad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alterata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funzionalità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gastrica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Rare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incidenze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slittamento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o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ernia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dell'involucro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endParaRPr kumimoji="1" lang="zh-CN" altLang="en-US" dirty="0"/>
          </a:p>
        </p:txBody>
      </p:sp>
      <p:sp>
        <p:nvSpPr>
          <p:cNvPr id="9" name="标题 1"/>
          <p:cNvSpPr txBox="1"/>
          <p:nvPr/>
        </p:nvSpPr>
        <p:spPr>
          <a:xfrm>
            <a:off x="3650287" y="3576101"/>
            <a:ext cx="2160000" cy="648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Complicanze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della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fundoplicatio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Dor
</a:t>
            </a:r>
            <a:endParaRPr kumimoji="1" lang="zh-CN" altLang="en-US" dirty="0"/>
          </a:p>
        </p:txBody>
      </p:sp>
      <p:sp>
        <p:nvSpPr>
          <p:cNvPr id="10" name="标题 1"/>
          <p:cNvSpPr txBox="1"/>
          <p:nvPr/>
        </p:nvSpPr>
        <p:spPr>
          <a:xfrm>
            <a:off x="3638401" y="4356583"/>
            <a:ext cx="2183772" cy="1872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Potenziale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disfagia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postoperatoria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Sindrome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gonfiore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gassoso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anche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se in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genere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lieve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Alcuni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possono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manifestare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spasmi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esofagei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transitori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endParaRPr kumimoji="1" lang="zh-CN" altLang="en-US" dirty="0"/>
          </a:p>
        </p:txBody>
      </p:sp>
      <p:sp>
        <p:nvSpPr>
          <p:cNvPr id="11" name="标题 1"/>
          <p:cNvSpPr txBox="1"/>
          <p:nvPr/>
        </p:nvSpPr>
        <p:spPr>
          <a:xfrm>
            <a:off x="6381714" y="3576101"/>
            <a:ext cx="2160000" cy="648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r>
              <a:rPr kumimoji="1" lang="en-US" altLang="zh-CN" sz="1188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Complicazioni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del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dispositivo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663F5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Linx
</a:t>
            </a:r>
            <a:endParaRPr kumimoji="1" lang="zh-CN" altLang="en-US" dirty="0"/>
          </a:p>
        </p:txBody>
      </p:sp>
      <p:sp>
        <p:nvSpPr>
          <p:cNvPr id="12" name="标题 1"/>
          <p:cNvSpPr txBox="1"/>
          <p:nvPr/>
        </p:nvSpPr>
        <p:spPr>
          <a:xfrm>
            <a:off x="6369828" y="4356584"/>
            <a:ext cx="2183772" cy="1872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Disfagia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durante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il primo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periodo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postoperatorio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Rischi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migrazione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o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erosione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dispositivo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nel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tempo.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Rari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casi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rimozione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dispositivo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a causa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eventi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avversi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endParaRPr kumimoji="1" lang="zh-CN" altLang="en-US" dirty="0"/>
          </a:p>
        </p:txBody>
      </p:sp>
      <p:sp>
        <p:nvSpPr>
          <p:cNvPr id="13" name="标题 1"/>
          <p:cNvSpPr txBox="1"/>
          <p:nvPr/>
        </p:nvSpPr>
        <p:spPr>
          <a:xfrm>
            <a:off x="9113140" y="3576101"/>
            <a:ext cx="2160000" cy="648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Complicanze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comuni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di </a:t>
            </a:r>
            <a:r>
              <a:rPr kumimoji="1" lang="en-US" altLang="zh-CN" sz="1188" dirty="0" err="1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RefluxStop</a:t>
            </a:r>
            <a:r>
              <a:rPr kumimoji="1" lang="en-US" altLang="zh-CN" sz="1188" dirty="0">
                <a:ln w="12700">
                  <a:noFill/>
                </a:ln>
                <a:solidFill>
                  <a:srgbClr val="00BCB8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®
</a:t>
            </a:r>
            <a:endParaRPr kumimoji="1" lang="zh-CN" altLang="en-US" dirty="0"/>
          </a:p>
        </p:txBody>
      </p:sp>
      <p:sp>
        <p:nvSpPr>
          <p:cNvPr id="14" name="标题 1"/>
          <p:cNvSpPr txBox="1"/>
          <p:nvPr/>
        </p:nvSpPr>
        <p:spPr>
          <a:xfrm>
            <a:off x="9101254" y="4356583"/>
            <a:ext cx="2183772" cy="1872000"/>
          </a:xfrm>
          <a:prstGeom prst="rect">
            <a:avLst/>
          </a:prstGeom>
          <a:noFill/>
          <a:ln w="9525" cap="sq">
            <a:noFill/>
            <a:miter/>
            <a:headEnd/>
            <a:tailEnd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Le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complicanze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minori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includono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dolore o disagio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transitorio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I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problemi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relativi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al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dispositivo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sono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rari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ma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devono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essere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monitorati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Possono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verificarsi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complicanze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chirurgiche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sebbene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non </a:t>
            </a:r>
            <a:r>
              <a:rPr kumimoji="1" lang="en-US" altLang="zh-CN" sz="1235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comuni</a:t>
            </a:r>
            <a:r>
              <a:rPr kumimoji="1" lang="en-US" altLang="zh-CN" sz="1235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dirty="0"/>
          </a:p>
        </p:txBody>
      </p:sp>
      <p:sp>
        <p:nvSpPr>
          <p:cNvPr id="15" name="标题 1"/>
          <p:cNvSpPr txBox="1"/>
          <p:nvPr/>
        </p:nvSpPr>
        <p:spPr>
          <a:xfrm>
            <a:off x="1079526" y="1624544"/>
            <a:ext cx="1838670" cy="1838670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2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212973" y="1755280"/>
            <a:ext cx="1571776" cy="1571776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/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778603" y="2104949"/>
            <a:ext cx="440517" cy="440517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173826" y="2649870"/>
            <a:ext cx="1650071" cy="33238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01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3813201" y="1626794"/>
            <a:ext cx="1834172" cy="1834172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2">
                  <a:lumMod val="75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3946321" y="1757203"/>
            <a:ext cx="1567932" cy="1567932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/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512882" y="2120299"/>
            <a:ext cx="434810" cy="409818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3881131" y="2649870"/>
            <a:ext cx="1698313" cy="33238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02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6544628" y="1626794"/>
            <a:ext cx="1834172" cy="1834172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2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6677748" y="1757203"/>
            <a:ext cx="1567932" cy="1567932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/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7253029" y="2136011"/>
            <a:ext cx="417370" cy="378394"/>
          </a:xfrm>
          <a:custGeom>
            <a:avLst/>
            <a:gdLst>
              <a:gd name="connsiteX0" fmla="*/ 31770 w 794163"/>
              <a:gd name="connsiteY0" fmla="*/ 656460 h 720001"/>
              <a:gd name="connsiteX1" fmla="*/ 762297 w 794163"/>
              <a:gd name="connsiteY1" fmla="*/ 656460 h 720001"/>
              <a:gd name="connsiteX2" fmla="*/ 794163 w 794163"/>
              <a:gd name="connsiteY2" fmla="*/ 688230 h 720001"/>
              <a:gd name="connsiteX3" fmla="*/ 762392 w 794163"/>
              <a:gd name="connsiteY3" fmla="*/ 720001 h 720001"/>
              <a:gd name="connsiteX4" fmla="*/ 31770 w 794163"/>
              <a:gd name="connsiteY4" fmla="*/ 720001 h 720001"/>
              <a:gd name="connsiteX5" fmla="*/ 0 w 794163"/>
              <a:gd name="connsiteY5" fmla="*/ 688230 h 720001"/>
              <a:gd name="connsiteX6" fmla="*/ 31770 w 794163"/>
              <a:gd name="connsiteY6" fmla="*/ 656460 h 720001"/>
              <a:gd name="connsiteX7" fmla="*/ 613493 w 794163"/>
              <a:gd name="connsiteY7" fmla="*/ 317608 h 720001"/>
              <a:gd name="connsiteX8" fmla="*/ 710048 w 794163"/>
              <a:gd name="connsiteY8" fmla="*/ 317608 h 720001"/>
              <a:gd name="connsiteX9" fmla="*/ 767655 w 794163"/>
              <a:gd name="connsiteY9" fmla="*/ 375216 h 720001"/>
              <a:gd name="connsiteX10" fmla="*/ 767655 w 794163"/>
              <a:gd name="connsiteY10" fmla="*/ 524689 h 720001"/>
              <a:gd name="connsiteX11" fmla="*/ 710048 w 794163"/>
              <a:gd name="connsiteY11" fmla="*/ 582297 h 720001"/>
              <a:gd name="connsiteX12" fmla="*/ 613493 w 794163"/>
              <a:gd name="connsiteY12" fmla="*/ 582297 h 720001"/>
              <a:gd name="connsiteX13" fmla="*/ 555885 w 794163"/>
              <a:gd name="connsiteY13" fmla="*/ 524689 h 720001"/>
              <a:gd name="connsiteX14" fmla="*/ 555885 w 794163"/>
              <a:gd name="connsiteY14" fmla="*/ 375216 h 720001"/>
              <a:gd name="connsiteX15" fmla="*/ 613493 w 794163"/>
              <a:gd name="connsiteY15" fmla="*/ 317608 h 720001"/>
              <a:gd name="connsiteX16" fmla="*/ 84019 w 794163"/>
              <a:gd name="connsiteY16" fmla="*/ 211770 h 720001"/>
              <a:gd name="connsiteX17" fmla="*/ 180574 w 794163"/>
              <a:gd name="connsiteY17" fmla="*/ 211770 h 720001"/>
              <a:gd name="connsiteX18" fmla="*/ 238182 w 794163"/>
              <a:gd name="connsiteY18" fmla="*/ 269282 h 720001"/>
              <a:gd name="connsiteX19" fmla="*/ 238182 w 794163"/>
              <a:gd name="connsiteY19" fmla="*/ 524785 h 720001"/>
              <a:gd name="connsiteX20" fmla="*/ 180574 w 794163"/>
              <a:gd name="connsiteY20" fmla="*/ 582393 h 720001"/>
              <a:gd name="connsiteX21" fmla="*/ 84019 w 794163"/>
              <a:gd name="connsiteY21" fmla="*/ 582393 h 720001"/>
              <a:gd name="connsiteX22" fmla="*/ 26411 w 794163"/>
              <a:gd name="connsiteY22" fmla="*/ 524785 h 720001"/>
              <a:gd name="connsiteX23" fmla="*/ 26411 w 794163"/>
              <a:gd name="connsiteY23" fmla="*/ 269378 h 720001"/>
              <a:gd name="connsiteX24" fmla="*/ 84019 w 794163"/>
              <a:gd name="connsiteY24" fmla="*/ 211770 h 720001"/>
              <a:gd name="connsiteX25" fmla="*/ 348708 w 794163"/>
              <a:gd name="connsiteY25" fmla="*/ 0 h 720001"/>
              <a:gd name="connsiteX26" fmla="*/ 445359 w 794163"/>
              <a:gd name="connsiteY26" fmla="*/ 0 h 720001"/>
              <a:gd name="connsiteX27" fmla="*/ 502871 w 794163"/>
              <a:gd name="connsiteY27" fmla="*/ 57607 h 720001"/>
              <a:gd name="connsiteX28" fmla="*/ 502871 w 794163"/>
              <a:gd name="connsiteY28" fmla="*/ 524785 h 720001"/>
              <a:gd name="connsiteX29" fmla="*/ 445263 w 794163"/>
              <a:gd name="connsiteY29" fmla="*/ 582393 h 720001"/>
              <a:gd name="connsiteX30" fmla="*/ 348708 w 794163"/>
              <a:gd name="connsiteY30" fmla="*/ 582393 h 720001"/>
              <a:gd name="connsiteX31" fmla="*/ 291100 w 794163"/>
              <a:gd name="connsiteY31" fmla="*/ 524785 h 720001"/>
              <a:gd name="connsiteX32" fmla="*/ 291100 w 794163"/>
              <a:gd name="connsiteY32" fmla="*/ 57607 h 720001"/>
              <a:gd name="connsiteX33" fmla="*/ 348708 w 794163"/>
              <a:gd name="connsiteY33" fmla="*/ 0 h 720001"/>
            </a:gdLst>
            <a:ahLst/>
            <a:cxnLst/>
            <a:rect l="l" t="t" r="r" b="b"/>
            <a:pathLst>
              <a:path w="794163" h="720001">
                <a:moveTo>
                  <a:pt x="31770" y="656460"/>
                </a:moveTo>
                <a:lnTo>
                  <a:pt x="762297" y="656460"/>
                </a:lnTo>
                <a:cubicBezTo>
                  <a:pt x="779904" y="656460"/>
                  <a:pt x="794067" y="670622"/>
                  <a:pt x="794163" y="688230"/>
                </a:cubicBezTo>
                <a:cubicBezTo>
                  <a:pt x="794163" y="705742"/>
                  <a:pt x="779904" y="720001"/>
                  <a:pt x="762392" y="720001"/>
                </a:cubicBezTo>
                <a:lnTo>
                  <a:pt x="31770" y="720001"/>
                </a:lnTo>
                <a:cubicBezTo>
                  <a:pt x="14258" y="720001"/>
                  <a:pt x="0" y="705742"/>
                  <a:pt x="0" y="688230"/>
                </a:cubicBezTo>
                <a:cubicBezTo>
                  <a:pt x="0" y="670718"/>
                  <a:pt x="14258" y="656460"/>
                  <a:pt x="31770" y="656460"/>
                </a:cubicBezTo>
                <a:close/>
                <a:moveTo>
                  <a:pt x="613493" y="317608"/>
                </a:moveTo>
                <a:lnTo>
                  <a:pt x="710048" y="317608"/>
                </a:lnTo>
                <a:cubicBezTo>
                  <a:pt x="741818" y="317608"/>
                  <a:pt x="767655" y="343445"/>
                  <a:pt x="767655" y="375216"/>
                </a:cubicBezTo>
                <a:lnTo>
                  <a:pt x="767655" y="524689"/>
                </a:lnTo>
                <a:cubicBezTo>
                  <a:pt x="767655" y="556364"/>
                  <a:pt x="741723" y="582297"/>
                  <a:pt x="710048" y="582297"/>
                </a:cubicBezTo>
                <a:lnTo>
                  <a:pt x="613493" y="582297"/>
                </a:lnTo>
                <a:cubicBezTo>
                  <a:pt x="581818" y="582297"/>
                  <a:pt x="555885" y="556364"/>
                  <a:pt x="555885" y="524689"/>
                </a:cubicBezTo>
                <a:lnTo>
                  <a:pt x="555885" y="375216"/>
                </a:lnTo>
                <a:cubicBezTo>
                  <a:pt x="555885" y="343349"/>
                  <a:pt x="581722" y="317608"/>
                  <a:pt x="613493" y="317608"/>
                </a:cubicBezTo>
                <a:close/>
                <a:moveTo>
                  <a:pt x="84019" y="211770"/>
                </a:moveTo>
                <a:lnTo>
                  <a:pt x="180574" y="211770"/>
                </a:lnTo>
                <a:cubicBezTo>
                  <a:pt x="212440" y="211770"/>
                  <a:pt x="238182" y="237512"/>
                  <a:pt x="238182" y="269282"/>
                </a:cubicBezTo>
                <a:lnTo>
                  <a:pt x="238182" y="524785"/>
                </a:lnTo>
                <a:cubicBezTo>
                  <a:pt x="238182" y="556460"/>
                  <a:pt x="212248" y="582393"/>
                  <a:pt x="180574" y="582393"/>
                </a:cubicBezTo>
                <a:lnTo>
                  <a:pt x="84019" y="582393"/>
                </a:lnTo>
                <a:cubicBezTo>
                  <a:pt x="52344" y="582393"/>
                  <a:pt x="26411" y="556460"/>
                  <a:pt x="26411" y="524785"/>
                </a:cubicBezTo>
                <a:lnTo>
                  <a:pt x="26411" y="269378"/>
                </a:lnTo>
                <a:cubicBezTo>
                  <a:pt x="26411" y="237512"/>
                  <a:pt x="52248" y="211770"/>
                  <a:pt x="84019" y="211770"/>
                </a:cubicBezTo>
                <a:close/>
                <a:moveTo>
                  <a:pt x="348708" y="0"/>
                </a:moveTo>
                <a:lnTo>
                  <a:pt x="445359" y="0"/>
                </a:lnTo>
                <a:cubicBezTo>
                  <a:pt x="477129" y="0"/>
                  <a:pt x="502871" y="25741"/>
                  <a:pt x="502871" y="57607"/>
                </a:cubicBezTo>
                <a:lnTo>
                  <a:pt x="502871" y="524785"/>
                </a:lnTo>
                <a:cubicBezTo>
                  <a:pt x="502871" y="556460"/>
                  <a:pt x="476937" y="582393"/>
                  <a:pt x="445263" y="582393"/>
                </a:cubicBezTo>
                <a:lnTo>
                  <a:pt x="348708" y="582393"/>
                </a:lnTo>
                <a:cubicBezTo>
                  <a:pt x="317033" y="582393"/>
                  <a:pt x="291100" y="556460"/>
                  <a:pt x="291100" y="524785"/>
                </a:cubicBezTo>
                <a:lnTo>
                  <a:pt x="291100" y="57607"/>
                </a:lnTo>
                <a:cubicBezTo>
                  <a:pt x="291100" y="25741"/>
                  <a:pt x="316937" y="0"/>
                  <a:pt x="348708" y="0"/>
                </a:cubicBez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6657226" y="2649870"/>
            <a:ext cx="1608976" cy="33238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03</a:t>
            </a: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9273636" y="1621831"/>
            <a:ext cx="1839008" cy="1839008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2">
                  <a:lumMod val="75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>
            <a:off x="9407107" y="1752591"/>
            <a:ext cx="1572066" cy="1572066"/>
          </a:xfrm>
          <a:custGeom>
            <a:avLst/>
            <a:gdLst/>
            <a:ahLst/>
            <a:cxnLst/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/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19050" tIns="19050" rIns="19050" bIns="1905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>
            <a:off x="9987866" y="2111756"/>
            <a:ext cx="410548" cy="426904"/>
          </a:xfrm>
          <a:custGeom>
            <a:avLst/>
            <a:gdLst>
              <a:gd name="connsiteX0" fmla="*/ 198153 w 692417"/>
              <a:gd name="connsiteY0" fmla="*/ 663680 h 720001"/>
              <a:gd name="connsiteX1" fmla="*/ 239787 w 692417"/>
              <a:gd name="connsiteY1" fmla="*/ 663680 h 720001"/>
              <a:gd name="connsiteX2" fmla="*/ 295235 w 692417"/>
              <a:gd name="connsiteY2" fmla="*/ 663680 h 720001"/>
              <a:gd name="connsiteX3" fmla="*/ 397182 w 692417"/>
              <a:gd name="connsiteY3" fmla="*/ 663680 h 720001"/>
              <a:gd name="connsiteX4" fmla="*/ 452630 w 692417"/>
              <a:gd name="connsiteY4" fmla="*/ 663680 h 720001"/>
              <a:gd name="connsiteX5" fmla="*/ 494264 w 692417"/>
              <a:gd name="connsiteY5" fmla="*/ 663680 h 720001"/>
              <a:gd name="connsiteX6" fmla="*/ 522425 w 692417"/>
              <a:gd name="connsiteY6" fmla="*/ 691841 h 720001"/>
              <a:gd name="connsiteX7" fmla="*/ 494264 w 692417"/>
              <a:gd name="connsiteY7" fmla="*/ 720001 h 720001"/>
              <a:gd name="connsiteX8" fmla="*/ 452630 w 692417"/>
              <a:gd name="connsiteY8" fmla="*/ 720001 h 720001"/>
              <a:gd name="connsiteX9" fmla="*/ 397182 w 692417"/>
              <a:gd name="connsiteY9" fmla="*/ 720001 h 720001"/>
              <a:gd name="connsiteX10" fmla="*/ 295235 w 692417"/>
              <a:gd name="connsiteY10" fmla="*/ 720001 h 720001"/>
              <a:gd name="connsiteX11" fmla="*/ 239787 w 692417"/>
              <a:gd name="connsiteY11" fmla="*/ 720001 h 720001"/>
              <a:gd name="connsiteX12" fmla="*/ 198153 w 692417"/>
              <a:gd name="connsiteY12" fmla="*/ 720001 h 720001"/>
              <a:gd name="connsiteX13" fmla="*/ 169992 w 692417"/>
              <a:gd name="connsiteY13" fmla="*/ 691841 h 720001"/>
              <a:gd name="connsiteX14" fmla="*/ 198153 w 692417"/>
              <a:gd name="connsiteY14" fmla="*/ 663680 h 720001"/>
              <a:gd name="connsiteX15" fmla="*/ 154400 w 692417"/>
              <a:gd name="connsiteY15" fmla="*/ 572143 h 720001"/>
              <a:gd name="connsiteX16" fmla="*/ 154241 w 692417"/>
              <a:gd name="connsiteY16" fmla="*/ 572597 h 720001"/>
              <a:gd name="connsiteX17" fmla="*/ 160423 w 692417"/>
              <a:gd name="connsiteY17" fmla="*/ 572597 h 720001"/>
              <a:gd name="connsiteX18" fmla="*/ 346215 w 692417"/>
              <a:gd name="connsiteY18" fmla="*/ 0 h 720001"/>
              <a:gd name="connsiteX19" fmla="*/ 456041 w 692417"/>
              <a:gd name="connsiteY19" fmla="*/ 22341 h 720001"/>
              <a:gd name="connsiteX20" fmla="*/ 545873 w 692417"/>
              <a:gd name="connsiteY20" fmla="*/ 82980 h 720001"/>
              <a:gd name="connsiteX21" fmla="*/ 606513 w 692417"/>
              <a:gd name="connsiteY21" fmla="*/ 172812 h 720001"/>
              <a:gd name="connsiteX22" fmla="*/ 628853 w 692417"/>
              <a:gd name="connsiteY22" fmla="*/ 282638 h 720001"/>
              <a:gd name="connsiteX23" fmla="*/ 628853 w 692417"/>
              <a:gd name="connsiteY23" fmla="*/ 493091 h 720001"/>
              <a:gd name="connsiteX24" fmla="*/ 687990 w 692417"/>
              <a:gd name="connsiteY24" fmla="*/ 585551 h 720001"/>
              <a:gd name="connsiteX25" fmla="*/ 688929 w 692417"/>
              <a:gd name="connsiteY25" fmla="*/ 614275 h 720001"/>
              <a:gd name="connsiteX26" fmla="*/ 664336 w 692417"/>
              <a:gd name="connsiteY26" fmla="*/ 628918 h 720001"/>
              <a:gd name="connsiteX27" fmla="*/ 28189 w 692417"/>
              <a:gd name="connsiteY27" fmla="*/ 628918 h 720001"/>
              <a:gd name="connsiteX28" fmla="*/ 3596 w 692417"/>
              <a:gd name="connsiteY28" fmla="*/ 614462 h 720001"/>
              <a:gd name="connsiteX29" fmla="*/ 4159 w 692417"/>
              <a:gd name="connsiteY29" fmla="*/ 585927 h 720001"/>
              <a:gd name="connsiteX30" fmla="*/ 63578 w 692417"/>
              <a:gd name="connsiteY30" fmla="*/ 489336 h 720001"/>
              <a:gd name="connsiteX31" fmla="*/ 63578 w 692417"/>
              <a:gd name="connsiteY31" fmla="*/ 282638 h 720001"/>
              <a:gd name="connsiteX32" fmla="*/ 85919 w 692417"/>
              <a:gd name="connsiteY32" fmla="*/ 172812 h 720001"/>
              <a:gd name="connsiteX33" fmla="*/ 146558 w 692417"/>
              <a:gd name="connsiteY33" fmla="*/ 82980 h 720001"/>
              <a:gd name="connsiteX34" fmla="*/ 236389 w 692417"/>
              <a:gd name="connsiteY34" fmla="*/ 22341 h 720001"/>
              <a:gd name="connsiteX35" fmla="*/ 346215 w 692417"/>
              <a:gd name="connsiteY35" fmla="*/ 0 h 720001"/>
            </a:gdLst>
            <a:ahLst/>
            <a:cxnLst/>
            <a:rect l="l" t="t" r="r" b="b"/>
            <a:pathLst>
              <a:path w="692417" h="720001">
                <a:moveTo>
                  <a:pt x="198153" y="663680"/>
                </a:moveTo>
                <a:lnTo>
                  <a:pt x="239787" y="663680"/>
                </a:lnTo>
                <a:lnTo>
                  <a:pt x="295235" y="663680"/>
                </a:lnTo>
                <a:lnTo>
                  <a:pt x="397182" y="663680"/>
                </a:lnTo>
                <a:lnTo>
                  <a:pt x="452630" y="663680"/>
                </a:lnTo>
                <a:lnTo>
                  <a:pt x="494264" y="663680"/>
                </a:lnTo>
                <a:cubicBezTo>
                  <a:pt x="509847" y="663680"/>
                  <a:pt x="522425" y="676259"/>
                  <a:pt x="522425" y="691841"/>
                </a:cubicBezTo>
                <a:cubicBezTo>
                  <a:pt x="522425" y="707423"/>
                  <a:pt x="509753" y="720001"/>
                  <a:pt x="494264" y="720001"/>
                </a:cubicBezTo>
                <a:lnTo>
                  <a:pt x="452630" y="720001"/>
                </a:lnTo>
                <a:lnTo>
                  <a:pt x="397182" y="720001"/>
                </a:lnTo>
                <a:lnTo>
                  <a:pt x="295235" y="720001"/>
                </a:lnTo>
                <a:lnTo>
                  <a:pt x="239787" y="720001"/>
                </a:lnTo>
                <a:lnTo>
                  <a:pt x="198153" y="720001"/>
                </a:lnTo>
                <a:cubicBezTo>
                  <a:pt x="182571" y="720001"/>
                  <a:pt x="169992" y="707423"/>
                  <a:pt x="169992" y="691841"/>
                </a:cubicBezTo>
                <a:cubicBezTo>
                  <a:pt x="169992" y="676259"/>
                  <a:pt x="182571" y="663680"/>
                  <a:pt x="198153" y="663680"/>
                </a:cubicBezTo>
                <a:close/>
                <a:moveTo>
                  <a:pt x="154400" y="572143"/>
                </a:moveTo>
                <a:lnTo>
                  <a:pt x="154241" y="572597"/>
                </a:lnTo>
                <a:lnTo>
                  <a:pt x="160423" y="572597"/>
                </a:lnTo>
                <a:close/>
                <a:moveTo>
                  <a:pt x="346215" y="0"/>
                </a:moveTo>
                <a:cubicBezTo>
                  <a:pt x="384232" y="0"/>
                  <a:pt x="421122" y="7510"/>
                  <a:pt x="456041" y="22341"/>
                </a:cubicBezTo>
                <a:cubicBezTo>
                  <a:pt x="489646" y="36609"/>
                  <a:pt x="519872" y="57072"/>
                  <a:pt x="545873" y="82980"/>
                </a:cubicBezTo>
                <a:cubicBezTo>
                  <a:pt x="571875" y="108981"/>
                  <a:pt x="592245" y="139207"/>
                  <a:pt x="606513" y="172812"/>
                </a:cubicBezTo>
                <a:cubicBezTo>
                  <a:pt x="621344" y="207637"/>
                  <a:pt x="628853" y="244621"/>
                  <a:pt x="628853" y="282638"/>
                </a:cubicBezTo>
                <a:lnTo>
                  <a:pt x="628853" y="493091"/>
                </a:lnTo>
                <a:lnTo>
                  <a:pt x="687990" y="585551"/>
                </a:lnTo>
                <a:cubicBezTo>
                  <a:pt x="693528" y="594187"/>
                  <a:pt x="693904" y="605263"/>
                  <a:pt x="688929" y="614275"/>
                </a:cubicBezTo>
                <a:cubicBezTo>
                  <a:pt x="684048" y="623286"/>
                  <a:pt x="674567" y="628918"/>
                  <a:pt x="664336" y="628918"/>
                </a:cubicBezTo>
                <a:lnTo>
                  <a:pt x="28189" y="628918"/>
                </a:lnTo>
                <a:cubicBezTo>
                  <a:pt x="17958" y="628918"/>
                  <a:pt x="8571" y="623380"/>
                  <a:pt x="3596" y="614462"/>
                </a:cubicBezTo>
                <a:cubicBezTo>
                  <a:pt x="-1380" y="605545"/>
                  <a:pt x="-1192" y="594656"/>
                  <a:pt x="4159" y="585927"/>
                </a:cubicBezTo>
                <a:lnTo>
                  <a:pt x="63578" y="489336"/>
                </a:lnTo>
                <a:lnTo>
                  <a:pt x="63578" y="282638"/>
                </a:lnTo>
                <a:cubicBezTo>
                  <a:pt x="63578" y="244621"/>
                  <a:pt x="71087" y="207731"/>
                  <a:pt x="85919" y="172812"/>
                </a:cubicBezTo>
                <a:cubicBezTo>
                  <a:pt x="100186" y="139207"/>
                  <a:pt x="120650" y="108981"/>
                  <a:pt x="146558" y="82980"/>
                </a:cubicBezTo>
                <a:cubicBezTo>
                  <a:pt x="172465" y="56978"/>
                  <a:pt x="202785" y="36609"/>
                  <a:pt x="236389" y="22341"/>
                </a:cubicBezTo>
                <a:cubicBezTo>
                  <a:pt x="271214" y="7510"/>
                  <a:pt x="308199" y="0"/>
                  <a:pt x="346215" y="0"/>
                </a:cubicBez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>
            <a:off x="9388652" y="2649870"/>
            <a:ext cx="1608976" cy="332389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04</a:t>
            </a: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>
            <a:off x="316690" y="373380"/>
            <a:ext cx="8171180" cy="655320"/>
          </a:xfrm>
          <a:prstGeom prst="roundRect">
            <a:avLst>
              <a:gd name="adj" fmla="val 13854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Complicanze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ed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eventi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avversi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33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826935" y="1959942"/>
            <a:ext cx="1080000" cy="6022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01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2094489" y="2636910"/>
            <a:ext cx="544893" cy="9368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0" scaled="0"/>
          </a:gradFill>
          <a:ln w="6350" cap="sq">
            <a:solidFill>
              <a:schemeClr val="bg1"/>
            </a:solidFill>
            <a:miter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549650" y="1959942"/>
            <a:ext cx="1080000" cy="6022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02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817204" y="2636910"/>
            <a:ext cx="544893" cy="9368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0" scaled="0"/>
          </a:gradFill>
          <a:ln w="6350" cap="sq">
            <a:solidFill>
              <a:schemeClr val="bg1"/>
            </a:solidFill>
            <a:miter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272366" y="1959942"/>
            <a:ext cx="1080000" cy="6022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03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9539920" y="2636910"/>
            <a:ext cx="544893" cy="9368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0" scaled="0"/>
          </a:gradFill>
          <a:ln w="6350" cap="sq">
            <a:solidFill>
              <a:schemeClr val="bg1"/>
            </a:solidFill>
            <a:miter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36935" y="2832160"/>
            <a:ext cx="3060000" cy="689245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Principali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differenze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tra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le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tecniche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10" name="标题 1"/>
          <p:cNvSpPr txBox="1"/>
          <p:nvPr/>
        </p:nvSpPr>
        <p:spPr>
          <a:xfrm>
            <a:off x="836935" y="3521406"/>
            <a:ext cx="3495222" cy="310424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Differenziazione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basata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sull'approccio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chirurgico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,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sull'invasività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sugli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esiti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Le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fundoplicatio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complete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parziali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bilanciano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controllo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reflusso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le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complicanze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postoperatorie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Le alternative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emergenti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presentano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opzioni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meno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invasive con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risultati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iniziali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promettenti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sz="2800" dirty="0"/>
          </a:p>
        </p:txBody>
      </p:sp>
      <p:sp>
        <p:nvSpPr>
          <p:cNvPr id="11" name="标题 1"/>
          <p:cNvSpPr txBox="1"/>
          <p:nvPr/>
        </p:nvSpPr>
        <p:spPr>
          <a:xfrm>
            <a:off x="4559650" y="2832160"/>
            <a:ext cx="3060000" cy="689245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Efficacia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complessiva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ed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esiti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per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pazienti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12" name="标题 1"/>
          <p:cNvSpPr txBox="1"/>
          <p:nvPr/>
        </p:nvSpPr>
        <p:spPr>
          <a:xfrm>
            <a:off x="4559649" y="3521406"/>
            <a:ext cx="3722716" cy="25945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Generalmente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elevata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efficacia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in tutte le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tecniche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con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significativo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sollievo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dai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sintomi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La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soddisfazione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è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legata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alla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riduzione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delle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complicanze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al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miglioramento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della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qualità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della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vita</a:t>
            </a:r>
            <a:endParaRPr kumimoji="1" lang="zh-CN" altLang="en-US" dirty="0"/>
          </a:p>
        </p:txBody>
      </p:sp>
      <p:sp>
        <p:nvSpPr>
          <p:cNvPr id="13" name="标题 1"/>
          <p:cNvSpPr txBox="1"/>
          <p:nvPr/>
        </p:nvSpPr>
        <p:spPr>
          <a:xfrm>
            <a:off x="8282366" y="2832160"/>
            <a:ext cx="3060000" cy="689245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Raccomandazioni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
</a:t>
            </a:r>
            <a:endParaRPr kumimoji="1" lang="zh-CN" altLang="en-US" dirty="0"/>
          </a:p>
        </p:txBody>
      </p:sp>
      <p:sp>
        <p:nvSpPr>
          <p:cNvPr id="14" name="标题 1"/>
          <p:cNvSpPr txBox="1"/>
          <p:nvPr/>
        </p:nvSpPr>
        <p:spPr>
          <a:xfrm>
            <a:off x="8282365" y="3521406"/>
            <a:ext cx="3495221" cy="272949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Un'attenta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selezione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piani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trattamento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su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misura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sono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fondamentali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Preferenza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per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metodi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meno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invasivi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quando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adatti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Uso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continuato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tecniche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consolidate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durante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la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valutazione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nuove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innovazioni</a:t>
            </a:r>
            <a:r>
              <a:rPr kumimoji="1" lang="en-US" altLang="zh-CN" sz="1205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dirty="0"/>
          </a:p>
        </p:txBody>
      </p:sp>
      <p:sp>
        <p:nvSpPr>
          <p:cNvPr id="15" name="标题 1"/>
          <p:cNvSpPr txBox="1"/>
          <p:nvPr/>
        </p:nvSpPr>
        <p:spPr>
          <a:xfrm>
            <a:off x="316690" y="373380"/>
            <a:ext cx="8171180" cy="655320"/>
          </a:xfrm>
          <a:prstGeom prst="roundRect">
            <a:avLst>
              <a:gd name="adj" fmla="val 13854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Riassunto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dei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28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risultati</a:t>
            </a: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17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41724" y="5303580"/>
            <a:ext cx="10814602" cy="787157"/>
          </a:xfrm>
          <a:prstGeom prst="trapezoid">
            <a:avLst>
              <a:gd name="adj" fmla="val 180569"/>
            </a:avLst>
          </a:prstGeom>
          <a:gradFill>
            <a:gsLst>
              <a:gs pos="11000">
                <a:schemeClr val="accent1">
                  <a:alpha val="0"/>
                </a:schemeClr>
              </a:gs>
              <a:gs pos="100000">
                <a:schemeClr val="accent1">
                  <a:alpha val="10000"/>
                </a:schemeClr>
              </a:gs>
            </a:gsLst>
            <a:lin ang="5400000" scaled="0"/>
          </a:gradFill>
          <a:ln w="12700" cap="sq">
            <a:gradFill>
              <a:gsLst>
                <a:gs pos="30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249570" y="5637522"/>
            <a:ext cx="9798911" cy="701465"/>
          </a:xfrm>
          <a:prstGeom prst="trapezoid">
            <a:avLst>
              <a:gd name="adj" fmla="val 144932"/>
            </a:avLst>
          </a:prstGeom>
          <a:gradFill>
            <a:gsLst>
              <a:gs pos="30000">
                <a:schemeClr val="accent1">
                  <a:alpha val="0"/>
                </a:schemeClr>
              </a:gs>
              <a:gs pos="100000">
                <a:schemeClr val="accent1">
                  <a:alpha val="10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grpSp>
        <p:nvGrpSpPr>
          <p:cNvPr id="5" name="Gruppo 4"/>
          <p:cNvGrpSpPr/>
          <p:nvPr/>
        </p:nvGrpSpPr>
        <p:grpSpPr>
          <a:xfrm>
            <a:off x="257354" y="5389271"/>
            <a:ext cx="11783342" cy="701465"/>
            <a:chOff x="257354" y="5389271"/>
            <a:chExt cx="11783342" cy="701465"/>
          </a:xfrm>
        </p:grpSpPr>
        <p:cxnSp>
          <p:nvCxnSpPr>
            <p:cNvPr id="6" name="标题 1"/>
            <p:cNvCxnSpPr/>
            <p:nvPr/>
          </p:nvCxnSpPr>
          <p:spPr>
            <a:xfrm flipH="1">
              <a:off x="257354" y="5389271"/>
              <a:ext cx="1530310" cy="701465"/>
            </a:xfrm>
            <a:prstGeom prst="line">
              <a:avLst/>
            </a:prstGeom>
            <a:noFill/>
            <a:ln w="15875" cap="rnd">
              <a:gradFill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miter/>
            </a:ln>
          </p:spPr>
        </p:cxnSp>
        <p:cxnSp>
          <p:nvCxnSpPr>
            <p:cNvPr id="7" name="标题 1"/>
            <p:cNvCxnSpPr/>
            <p:nvPr/>
          </p:nvCxnSpPr>
          <p:spPr>
            <a:xfrm>
              <a:off x="10510386" y="5389271"/>
              <a:ext cx="1530310" cy="701465"/>
            </a:xfrm>
            <a:prstGeom prst="line">
              <a:avLst/>
            </a:prstGeom>
            <a:noFill/>
            <a:ln w="15875" cap="rnd">
              <a:gradFill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  <a:miter/>
            </a:ln>
          </p:spPr>
        </p:cxnSp>
      </p:grpSp>
      <p:sp>
        <p:nvSpPr>
          <p:cNvPr id="8" name="标题 1"/>
          <p:cNvSpPr txBox="1"/>
          <p:nvPr/>
        </p:nvSpPr>
        <p:spPr>
          <a:xfrm>
            <a:off x="4555452" y="3248871"/>
            <a:ext cx="3081098" cy="347315"/>
          </a:xfrm>
          <a:prstGeom prst="trapezoid">
            <a:avLst>
              <a:gd name="adj" fmla="val 0"/>
            </a:avLst>
          </a:prstGeom>
          <a:gradFill>
            <a:gsLst>
              <a:gs pos="11000">
                <a:schemeClr val="accent1">
                  <a:alpha val="0"/>
                </a:schemeClr>
              </a:gs>
              <a:gs pos="100000">
                <a:schemeClr val="accent1">
                  <a:alpha val="15000"/>
                </a:schemeClr>
              </a:gs>
            </a:gsLst>
            <a:lin ang="5400000" scaled="0"/>
          </a:gradFill>
          <a:ln w="12700" cap="sq">
            <a:gradFill>
              <a:gsLst>
                <a:gs pos="30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365222" y="3248871"/>
            <a:ext cx="3081098" cy="347315"/>
          </a:xfrm>
          <a:prstGeom prst="trapezoid">
            <a:avLst>
              <a:gd name="adj" fmla="val 0"/>
            </a:avLst>
          </a:prstGeom>
          <a:gradFill>
            <a:gsLst>
              <a:gs pos="11000">
                <a:schemeClr val="accent1">
                  <a:alpha val="0"/>
                </a:schemeClr>
              </a:gs>
              <a:gs pos="100000">
                <a:schemeClr val="accent1">
                  <a:alpha val="15000"/>
                </a:schemeClr>
              </a:gs>
            </a:gsLst>
            <a:lin ang="5400000" scaled="0"/>
          </a:gradFill>
          <a:ln w="12700" cap="sq">
            <a:gradFill>
              <a:gsLst>
                <a:gs pos="30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745681" y="3248871"/>
            <a:ext cx="3081098" cy="347315"/>
          </a:xfrm>
          <a:prstGeom prst="trapezoid">
            <a:avLst>
              <a:gd name="adj" fmla="val 0"/>
            </a:avLst>
          </a:prstGeom>
          <a:gradFill>
            <a:gsLst>
              <a:gs pos="11000">
                <a:schemeClr val="accent1">
                  <a:alpha val="0"/>
                </a:schemeClr>
              </a:gs>
              <a:gs pos="100000">
                <a:schemeClr val="accent1">
                  <a:alpha val="15000"/>
                </a:schemeClr>
              </a:gs>
            </a:gsLst>
            <a:lin ang="5400000" scaled="0"/>
          </a:gradFill>
          <a:ln w="12700" cap="sq">
            <a:gradFill>
              <a:gsLst>
                <a:gs pos="30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2293621" y="2103082"/>
            <a:ext cx="2612559" cy="590617"/>
          </a:xfrm>
          <a:custGeom>
            <a:avLst/>
            <a:gdLst>
              <a:gd name="connsiteX0" fmla="*/ 3314700 w 3314700"/>
              <a:gd name="connsiteY0" fmla="*/ 0 h 504825"/>
              <a:gd name="connsiteX1" fmla="*/ 1543050 w 3314700"/>
              <a:gd name="connsiteY1" fmla="*/ 95250 h 504825"/>
              <a:gd name="connsiteX2" fmla="*/ 0 w 3314700"/>
              <a:gd name="connsiteY2" fmla="*/ 504825 h 504825"/>
            </a:gdLst>
            <a:ahLst/>
            <a:cxnLst/>
            <a:rect l="l" t="t" r="r" b="b"/>
            <a:pathLst>
              <a:path w="3314700" h="504825">
                <a:moveTo>
                  <a:pt x="3314700" y="0"/>
                </a:moveTo>
                <a:cubicBezTo>
                  <a:pt x="2705100" y="5556"/>
                  <a:pt x="2095500" y="11113"/>
                  <a:pt x="1543050" y="95250"/>
                </a:cubicBezTo>
                <a:cubicBezTo>
                  <a:pt x="990600" y="179387"/>
                  <a:pt x="495300" y="342106"/>
                  <a:pt x="0" y="504825"/>
                </a:cubicBezTo>
              </a:path>
            </a:pathLst>
          </a:custGeom>
          <a:noFill/>
          <a:ln w="19050" cap="sq">
            <a:gradFill>
              <a:gsLst>
                <a:gs pos="0">
                  <a:schemeClr val="accent1">
                    <a:lumMod val="20000"/>
                    <a:lumOff val="80000"/>
                    <a:alpha val="40000"/>
                  </a:schemeClr>
                </a:gs>
                <a:gs pos="36000">
                  <a:schemeClr val="accent1"/>
                </a:gs>
              </a:gsLst>
              <a:lin ang="5400000" scaled="0"/>
            </a:gradFill>
            <a:miter/>
            <a:headEnd type="none" w="lg" len="lg"/>
            <a:tailEnd type="stealth" w="lg" len="lg"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929061" y="2149318"/>
            <a:ext cx="166939" cy="590617"/>
          </a:xfrm>
          <a:custGeom>
            <a:avLst/>
            <a:gdLst>
              <a:gd name="connsiteX0" fmla="*/ 3314700 w 3314700"/>
              <a:gd name="connsiteY0" fmla="*/ 0 h 504825"/>
              <a:gd name="connsiteX1" fmla="*/ 1543050 w 3314700"/>
              <a:gd name="connsiteY1" fmla="*/ 95250 h 504825"/>
              <a:gd name="connsiteX2" fmla="*/ 0 w 3314700"/>
              <a:gd name="connsiteY2" fmla="*/ 504825 h 504825"/>
            </a:gdLst>
            <a:ahLst/>
            <a:cxnLst/>
            <a:rect l="l" t="t" r="r" b="b"/>
            <a:pathLst>
              <a:path w="3314700" h="504825">
                <a:moveTo>
                  <a:pt x="3314700" y="0"/>
                </a:moveTo>
                <a:cubicBezTo>
                  <a:pt x="2705100" y="5556"/>
                  <a:pt x="2095500" y="11113"/>
                  <a:pt x="1543050" y="95250"/>
                </a:cubicBezTo>
                <a:cubicBezTo>
                  <a:pt x="990600" y="179387"/>
                  <a:pt x="495300" y="342106"/>
                  <a:pt x="0" y="504825"/>
                </a:cubicBezTo>
              </a:path>
            </a:pathLst>
          </a:custGeom>
          <a:noFill/>
          <a:ln w="19050" cap="sq">
            <a:gradFill>
              <a:gsLst>
                <a:gs pos="0">
                  <a:schemeClr val="accent1">
                    <a:lumMod val="20000"/>
                    <a:lumOff val="80000"/>
                    <a:alpha val="40000"/>
                  </a:schemeClr>
                </a:gs>
                <a:gs pos="63000">
                  <a:schemeClr val="accent1"/>
                </a:gs>
              </a:gsLst>
              <a:lin ang="5400000" scaled="0"/>
            </a:gradFill>
            <a:miter/>
            <a:headEnd type="none" w="lg" len="lg"/>
            <a:tailEnd type="stealth" w="lg" len="lg"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H="1">
            <a:off x="7509656" y="2103082"/>
            <a:ext cx="2388723" cy="590617"/>
          </a:xfrm>
          <a:custGeom>
            <a:avLst/>
            <a:gdLst>
              <a:gd name="connsiteX0" fmla="*/ 3314700 w 3314700"/>
              <a:gd name="connsiteY0" fmla="*/ 0 h 504825"/>
              <a:gd name="connsiteX1" fmla="*/ 1543050 w 3314700"/>
              <a:gd name="connsiteY1" fmla="*/ 95250 h 504825"/>
              <a:gd name="connsiteX2" fmla="*/ 0 w 3314700"/>
              <a:gd name="connsiteY2" fmla="*/ 504825 h 504825"/>
            </a:gdLst>
            <a:ahLst/>
            <a:cxnLst/>
            <a:rect l="l" t="t" r="r" b="b"/>
            <a:pathLst>
              <a:path w="3314700" h="504825">
                <a:moveTo>
                  <a:pt x="3314700" y="0"/>
                </a:moveTo>
                <a:cubicBezTo>
                  <a:pt x="2705100" y="5556"/>
                  <a:pt x="2095500" y="11113"/>
                  <a:pt x="1543050" y="95250"/>
                </a:cubicBezTo>
                <a:cubicBezTo>
                  <a:pt x="990600" y="179387"/>
                  <a:pt x="495300" y="342106"/>
                  <a:pt x="0" y="504825"/>
                </a:cubicBezTo>
              </a:path>
            </a:pathLst>
          </a:custGeom>
          <a:noFill/>
          <a:ln w="19050" cap="sq">
            <a:gradFill>
              <a:gsLst>
                <a:gs pos="0">
                  <a:schemeClr val="accent1">
                    <a:lumMod val="20000"/>
                    <a:lumOff val="80000"/>
                    <a:alpha val="40000"/>
                  </a:schemeClr>
                </a:gs>
                <a:gs pos="36000">
                  <a:schemeClr val="accent1"/>
                </a:gs>
              </a:gsLst>
              <a:lin ang="5400000" scaled="0"/>
            </a:gradFill>
            <a:miter/>
            <a:headEnd type="none" w="lg" len="lg"/>
            <a:tailEnd type="stealth" w="lg" len="lg"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236911" y="1230972"/>
            <a:ext cx="1718178" cy="83947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cap="sq">
            <a:solidFill>
              <a:schemeClr val="accent1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107870" y="3135083"/>
            <a:ext cx="3579868" cy="7655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Assistenza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centrata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sul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paziente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20" name="标题 1"/>
          <p:cNvSpPr txBox="1"/>
          <p:nvPr/>
        </p:nvSpPr>
        <p:spPr>
          <a:xfrm>
            <a:off x="8365222" y="3745961"/>
            <a:ext cx="3675474" cy="189155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Dare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priorità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alle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preferenze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alle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esigenze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nelle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decisioni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terapeutiche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Approccio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multidisciplinare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all'assistenza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integrale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Impegno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a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migliorare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benessere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generale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</a:t>
            </a:r>
            <a:endParaRPr kumimoji="1" lang="zh-CN" altLang="en-US" dirty="0"/>
          </a:p>
        </p:txBody>
      </p:sp>
      <p:sp>
        <p:nvSpPr>
          <p:cNvPr id="21" name="标题 1"/>
          <p:cNvSpPr txBox="1"/>
          <p:nvPr/>
        </p:nvSpPr>
        <p:spPr>
          <a:xfrm>
            <a:off x="5830194" y="1416803"/>
            <a:ext cx="531612" cy="467809"/>
          </a:xfrm>
          <a:custGeom>
            <a:avLst/>
            <a:gdLst>
              <a:gd name="connsiteX0" fmla="*/ 1371696 w 1870330"/>
              <a:gd name="connsiteY0" fmla="*/ 1296270 h 1845296"/>
              <a:gd name="connsiteX1" fmla="*/ 1371696 w 1870330"/>
              <a:gd name="connsiteY1" fmla="*/ 1371136 h 1845296"/>
              <a:gd name="connsiteX2" fmla="*/ 1671448 w 1870330"/>
              <a:gd name="connsiteY2" fmla="*/ 1371136 h 1845296"/>
              <a:gd name="connsiteX3" fmla="*/ 1671448 w 1870330"/>
              <a:gd name="connsiteY3" fmla="*/ 1296270 h 1845296"/>
              <a:gd name="connsiteX4" fmla="*/ 1371696 w 1870330"/>
              <a:gd name="connsiteY4" fmla="*/ 996899 h 1845296"/>
              <a:gd name="connsiteX5" fmla="*/ 1371696 w 1870330"/>
              <a:gd name="connsiteY5" fmla="*/ 1071765 h 1845296"/>
              <a:gd name="connsiteX6" fmla="*/ 1671448 w 1870330"/>
              <a:gd name="connsiteY6" fmla="*/ 1071765 h 1845296"/>
              <a:gd name="connsiteX7" fmla="*/ 1671448 w 1870330"/>
              <a:gd name="connsiteY7" fmla="*/ 996899 h 1845296"/>
              <a:gd name="connsiteX8" fmla="*/ 1371696 w 1870330"/>
              <a:gd name="connsiteY8" fmla="*/ 747820 h 1845296"/>
              <a:gd name="connsiteX9" fmla="*/ 1371696 w 1870330"/>
              <a:gd name="connsiteY9" fmla="*/ 822401 h 1845296"/>
              <a:gd name="connsiteX10" fmla="*/ 1671448 w 1870330"/>
              <a:gd name="connsiteY10" fmla="*/ 822401 h 1845296"/>
              <a:gd name="connsiteX11" fmla="*/ 1671448 w 1870330"/>
              <a:gd name="connsiteY11" fmla="*/ 747820 h 1845296"/>
              <a:gd name="connsiteX12" fmla="*/ 1371696 w 1870330"/>
              <a:gd name="connsiteY12" fmla="*/ 473405 h 1845296"/>
              <a:gd name="connsiteX13" fmla="*/ 1371696 w 1870330"/>
              <a:gd name="connsiteY13" fmla="*/ 547986 h 1845296"/>
              <a:gd name="connsiteX14" fmla="*/ 1671448 w 1870330"/>
              <a:gd name="connsiteY14" fmla="*/ 547986 h 1845296"/>
              <a:gd name="connsiteX15" fmla="*/ 1671448 w 1870330"/>
              <a:gd name="connsiteY15" fmla="*/ 473405 h 1845296"/>
              <a:gd name="connsiteX16" fmla="*/ 1221963 w 1870330"/>
              <a:gd name="connsiteY16" fmla="*/ 224040 h 1845296"/>
              <a:gd name="connsiteX17" fmla="*/ 1794130 w 1870330"/>
              <a:gd name="connsiteY17" fmla="*/ 224040 h 1845296"/>
              <a:gd name="connsiteX18" fmla="*/ 1870330 w 1870330"/>
              <a:gd name="connsiteY18" fmla="*/ 298811 h 1845296"/>
              <a:gd name="connsiteX19" fmla="*/ 1870330 w 1870330"/>
              <a:gd name="connsiteY19" fmla="*/ 1570971 h 1845296"/>
              <a:gd name="connsiteX20" fmla="*/ 1794130 w 1870330"/>
              <a:gd name="connsiteY20" fmla="*/ 1645742 h 1845296"/>
              <a:gd name="connsiteX21" fmla="*/ 1221963 w 1870330"/>
              <a:gd name="connsiteY21" fmla="*/ 1645742 h 1845296"/>
              <a:gd name="connsiteX22" fmla="*/ 1221963 w 1870330"/>
              <a:gd name="connsiteY22" fmla="*/ 1383804 h 1845296"/>
              <a:gd name="connsiteX23" fmla="*/ 1298163 w 1870330"/>
              <a:gd name="connsiteY23" fmla="*/ 1383804 h 1845296"/>
              <a:gd name="connsiteX24" fmla="*/ 1298163 w 1870330"/>
              <a:gd name="connsiteY24" fmla="*/ 1309033 h 1845296"/>
              <a:gd name="connsiteX25" fmla="*/ 1221963 w 1870330"/>
              <a:gd name="connsiteY25" fmla="*/ 1309033 h 1845296"/>
              <a:gd name="connsiteX26" fmla="*/ 1221963 w 1870330"/>
              <a:gd name="connsiteY26" fmla="*/ 1084434 h 1845296"/>
              <a:gd name="connsiteX27" fmla="*/ 1298163 w 1870330"/>
              <a:gd name="connsiteY27" fmla="*/ 1084434 h 1845296"/>
              <a:gd name="connsiteX28" fmla="*/ 1298163 w 1870330"/>
              <a:gd name="connsiteY28" fmla="*/ 1009662 h 1845296"/>
              <a:gd name="connsiteX29" fmla="*/ 1221963 w 1870330"/>
              <a:gd name="connsiteY29" fmla="*/ 1009662 h 1845296"/>
              <a:gd name="connsiteX30" fmla="*/ 1221963 w 1870330"/>
              <a:gd name="connsiteY30" fmla="*/ 822496 h 1845296"/>
              <a:gd name="connsiteX31" fmla="*/ 1298163 w 1870330"/>
              <a:gd name="connsiteY31" fmla="*/ 822496 h 1845296"/>
              <a:gd name="connsiteX32" fmla="*/ 1298163 w 1870330"/>
              <a:gd name="connsiteY32" fmla="*/ 747725 h 1845296"/>
              <a:gd name="connsiteX33" fmla="*/ 1221963 w 1870330"/>
              <a:gd name="connsiteY33" fmla="*/ 747725 h 1845296"/>
              <a:gd name="connsiteX34" fmla="*/ 1221963 w 1870330"/>
              <a:gd name="connsiteY34" fmla="*/ 560654 h 1845296"/>
              <a:gd name="connsiteX35" fmla="*/ 1298163 w 1870330"/>
              <a:gd name="connsiteY35" fmla="*/ 560654 h 1845296"/>
              <a:gd name="connsiteX36" fmla="*/ 1298163 w 1870330"/>
              <a:gd name="connsiteY36" fmla="*/ 485883 h 1845296"/>
              <a:gd name="connsiteX37" fmla="*/ 1221963 w 1870330"/>
              <a:gd name="connsiteY37" fmla="*/ 485883 h 1845296"/>
              <a:gd name="connsiteX38" fmla="*/ 1054227 w 1870330"/>
              <a:gd name="connsiteY38" fmla="*/ 393 h 1845296"/>
              <a:gd name="connsiteX39" fmla="*/ 1054132 w 1870330"/>
              <a:gd name="connsiteY39" fmla="*/ 869 h 1845296"/>
              <a:gd name="connsiteX40" fmla="*/ 1083754 w 1870330"/>
              <a:gd name="connsiteY40" fmla="*/ 7727 h 1845296"/>
              <a:gd name="connsiteX41" fmla="*/ 1097470 w 1870330"/>
              <a:gd name="connsiteY41" fmla="*/ 36302 h 1845296"/>
              <a:gd name="connsiteX42" fmla="*/ 1097470 w 1870330"/>
              <a:gd name="connsiteY42" fmla="*/ 1808714 h 1845296"/>
              <a:gd name="connsiteX43" fmla="*/ 1083754 w 1870330"/>
              <a:gd name="connsiteY43" fmla="*/ 1837289 h 1845296"/>
              <a:gd name="connsiteX44" fmla="*/ 1060895 w 1870330"/>
              <a:gd name="connsiteY44" fmla="*/ 1845290 h 1845296"/>
              <a:gd name="connsiteX45" fmla="*/ 1053941 w 1870330"/>
              <a:gd name="connsiteY45" fmla="*/ 1844148 h 1845296"/>
              <a:gd name="connsiteX46" fmla="*/ 29623 w 1870330"/>
              <a:gd name="connsiteY46" fmla="*/ 1647932 h 1845296"/>
              <a:gd name="connsiteX47" fmla="*/ 0 w 1870330"/>
              <a:gd name="connsiteY47" fmla="*/ 1611071 h 1845296"/>
              <a:gd name="connsiteX48" fmla="*/ 0 w 1870330"/>
              <a:gd name="connsiteY48" fmla="*/ 233375 h 1845296"/>
              <a:gd name="connsiteX49" fmla="*/ 29813 w 1870330"/>
              <a:gd name="connsiteY49" fmla="*/ 196513 h 1845296"/>
            </a:gdLst>
            <a:ahLst/>
            <a:cxnLst/>
            <a:rect l="l" t="t" r="r" b="b"/>
            <a:pathLst>
              <a:path w="1870330" h="1845296">
                <a:moveTo>
                  <a:pt x="1371696" y="1296270"/>
                </a:moveTo>
                <a:lnTo>
                  <a:pt x="1371696" y="1371136"/>
                </a:lnTo>
                <a:lnTo>
                  <a:pt x="1671448" y="1371136"/>
                </a:lnTo>
                <a:lnTo>
                  <a:pt x="1671448" y="1296270"/>
                </a:lnTo>
                <a:close/>
                <a:moveTo>
                  <a:pt x="1371696" y="996899"/>
                </a:moveTo>
                <a:lnTo>
                  <a:pt x="1371696" y="1071765"/>
                </a:lnTo>
                <a:lnTo>
                  <a:pt x="1671448" y="1071765"/>
                </a:lnTo>
                <a:lnTo>
                  <a:pt x="1671448" y="996899"/>
                </a:lnTo>
                <a:close/>
                <a:moveTo>
                  <a:pt x="1371696" y="747820"/>
                </a:moveTo>
                <a:lnTo>
                  <a:pt x="1371696" y="822401"/>
                </a:lnTo>
                <a:lnTo>
                  <a:pt x="1671448" y="822401"/>
                </a:lnTo>
                <a:lnTo>
                  <a:pt x="1671448" y="747820"/>
                </a:lnTo>
                <a:close/>
                <a:moveTo>
                  <a:pt x="1371696" y="473405"/>
                </a:moveTo>
                <a:lnTo>
                  <a:pt x="1371696" y="547986"/>
                </a:lnTo>
                <a:lnTo>
                  <a:pt x="1671448" y="547986"/>
                </a:lnTo>
                <a:lnTo>
                  <a:pt x="1671448" y="473405"/>
                </a:lnTo>
                <a:close/>
                <a:moveTo>
                  <a:pt x="1221963" y="224040"/>
                </a:moveTo>
                <a:lnTo>
                  <a:pt x="1794130" y="224040"/>
                </a:lnTo>
                <a:cubicBezTo>
                  <a:pt x="1835792" y="223723"/>
                  <a:pt x="1869863" y="257155"/>
                  <a:pt x="1870330" y="298811"/>
                </a:cubicBezTo>
                <a:lnTo>
                  <a:pt x="1870330" y="1570971"/>
                </a:lnTo>
                <a:cubicBezTo>
                  <a:pt x="1869863" y="1612623"/>
                  <a:pt x="1835792" y="1646056"/>
                  <a:pt x="1794130" y="1645742"/>
                </a:cubicBezTo>
                <a:lnTo>
                  <a:pt x="1221963" y="1645742"/>
                </a:lnTo>
                <a:lnTo>
                  <a:pt x="1221963" y="1383804"/>
                </a:lnTo>
                <a:lnTo>
                  <a:pt x="1298163" y="1383804"/>
                </a:lnTo>
                <a:lnTo>
                  <a:pt x="1298163" y="1309033"/>
                </a:lnTo>
                <a:lnTo>
                  <a:pt x="1221963" y="1309033"/>
                </a:lnTo>
                <a:lnTo>
                  <a:pt x="1221963" y="1084434"/>
                </a:lnTo>
                <a:lnTo>
                  <a:pt x="1298163" y="1084434"/>
                </a:lnTo>
                <a:lnTo>
                  <a:pt x="1298163" y="1009662"/>
                </a:lnTo>
                <a:lnTo>
                  <a:pt x="1221963" y="1009662"/>
                </a:lnTo>
                <a:lnTo>
                  <a:pt x="1221963" y="822496"/>
                </a:lnTo>
                <a:lnTo>
                  <a:pt x="1298163" y="822496"/>
                </a:lnTo>
                <a:lnTo>
                  <a:pt x="1298163" y="747725"/>
                </a:lnTo>
                <a:lnTo>
                  <a:pt x="1221963" y="747725"/>
                </a:lnTo>
                <a:lnTo>
                  <a:pt x="1221963" y="560654"/>
                </a:lnTo>
                <a:lnTo>
                  <a:pt x="1298163" y="560654"/>
                </a:lnTo>
                <a:lnTo>
                  <a:pt x="1298163" y="485883"/>
                </a:lnTo>
                <a:lnTo>
                  <a:pt x="1221963" y="485883"/>
                </a:lnTo>
                <a:close/>
                <a:moveTo>
                  <a:pt x="1054227" y="393"/>
                </a:moveTo>
                <a:lnTo>
                  <a:pt x="1054132" y="869"/>
                </a:lnTo>
                <a:cubicBezTo>
                  <a:pt x="1064533" y="-1498"/>
                  <a:pt x="1075449" y="1029"/>
                  <a:pt x="1083754" y="7727"/>
                </a:cubicBezTo>
                <a:cubicBezTo>
                  <a:pt x="1092260" y="14808"/>
                  <a:pt x="1097261" y="25237"/>
                  <a:pt x="1097470" y="36302"/>
                </a:cubicBezTo>
                <a:lnTo>
                  <a:pt x="1097470" y="1808714"/>
                </a:lnTo>
                <a:cubicBezTo>
                  <a:pt x="1097271" y="1819783"/>
                  <a:pt x="1092260" y="1830212"/>
                  <a:pt x="1083754" y="1837289"/>
                </a:cubicBezTo>
                <a:cubicBezTo>
                  <a:pt x="1077344" y="1842614"/>
                  <a:pt x="1069229" y="1845452"/>
                  <a:pt x="1060895" y="1845290"/>
                </a:cubicBezTo>
                <a:cubicBezTo>
                  <a:pt x="1058551" y="1845100"/>
                  <a:pt x="1056227" y="1844719"/>
                  <a:pt x="1053941" y="1844148"/>
                </a:cubicBezTo>
                <a:lnTo>
                  <a:pt x="29623" y="1647932"/>
                </a:lnTo>
                <a:cubicBezTo>
                  <a:pt x="12259" y="1644227"/>
                  <a:pt x="-124" y="1628825"/>
                  <a:pt x="0" y="1611071"/>
                </a:cubicBezTo>
                <a:lnTo>
                  <a:pt x="0" y="233375"/>
                </a:lnTo>
                <a:cubicBezTo>
                  <a:pt x="-105" y="215558"/>
                  <a:pt x="12373" y="200139"/>
                  <a:pt x="29813" y="19651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316690" y="373380"/>
            <a:ext cx="8171180" cy="655320"/>
          </a:xfrm>
          <a:prstGeom prst="roundRect">
            <a:avLst>
              <a:gd name="adj" fmla="val 13854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783520" y="467040"/>
            <a:ext cx="10671175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2800" dirty="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Final Thoughts</a:t>
            </a:r>
            <a:endParaRPr kumimoji="1" lang="zh-CN" altLang="en-US" dirty="0"/>
          </a:p>
        </p:txBody>
      </p:sp>
      <p:sp>
        <p:nvSpPr>
          <p:cNvPr id="24" name="标题 1"/>
          <p:cNvSpPr txBox="1"/>
          <p:nvPr/>
        </p:nvSpPr>
        <p:spPr>
          <a:xfrm>
            <a:off x="24765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482870" y="441095"/>
            <a:ext cx="177530" cy="519890"/>
          </a:xfrm>
          <a:prstGeom prst="roundRect">
            <a:avLst>
              <a:gd name="adj" fmla="val 48424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7" name="标题 1">
            <a:extLst>
              <a:ext uri="{FF2B5EF4-FFF2-40B4-BE49-F238E27FC236}">
                <a16:creationId xmlns:a16="http://schemas.microsoft.com/office/drawing/2014/main" id="{F3348538-9528-A1C5-0693-F4D660979110}"/>
              </a:ext>
            </a:extLst>
          </p:cNvPr>
          <p:cNvSpPr txBox="1"/>
          <p:nvPr/>
        </p:nvSpPr>
        <p:spPr>
          <a:xfrm>
            <a:off x="504262" y="3681877"/>
            <a:ext cx="3899886" cy="213448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Studi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comparativi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su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fundoplicatio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totale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parziale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
Follow-up a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lungo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termine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di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interventi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più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recenti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come Linx 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RefluxStop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®.
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Valutazione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dei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progressi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non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chirurgici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 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farmacologici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</a:rPr>
              <a:t>.</a:t>
            </a:r>
            <a:endParaRPr kumimoji="1"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标题 1">
            <a:extLst>
              <a:ext uri="{FF2B5EF4-FFF2-40B4-BE49-F238E27FC236}">
                <a16:creationId xmlns:a16="http://schemas.microsoft.com/office/drawing/2014/main" id="{B277D682-CC6A-116B-394B-91B0DB2B5F0A}"/>
              </a:ext>
            </a:extLst>
          </p:cNvPr>
          <p:cNvSpPr txBox="1"/>
          <p:nvPr/>
        </p:nvSpPr>
        <p:spPr>
          <a:xfrm>
            <a:off x="723308" y="3284784"/>
            <a:ext cx="3317404" cy="5729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Aree per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ulteriori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studi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clinici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
</a:t>
            </a:r>
            <a:endParaRPr kumimoji="1" lang="zh-CN" altLang="en-US" dirty="0"/>
          </a:p>
        </p:txBody>
      </p:sp>
      <p:sp>
        <p:nvSpPr>
          <p:cNvPr id="29" name="标题 1">
            <a:extLst>
              <a:ext uri="{FF2B5EF4-FFF2-40B4-BE49-F238E27FC236}">
                <a16:creationId xmlns:a16="http://schemas.microsoft.com/office/drawing/2014/main" id="{18E6CB12-3C9B-6F6A-0036-208203F63909}"/>
              </a:ext>
            </a:extLst>
          </p:cNvPr>
          <p:cNvSpPr txBox="1"/>
          <p:nvPr/>
        </p:nvSpPr>
        <p:spPr>
          <a:xfrm>
            <a:off x="4607926" y="3761930"/>
            <a:ext cx="3285976" cy="189155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Personalizzazione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avanzata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del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trattamento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Sviluppo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di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terapie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meno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invasive e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più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efficaci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.
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Miglioramento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degli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esiti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e del QOL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dei</a:t>
            </a:r>
            <a:r>
              <a:rPr kumimoji="1" lang="en-US" altLang="zh-CN" sz="14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 </a:t>
            </a:r>
            <a:r>
              <a:rPr kumimoji="1" lang="en-US" altLang="zh-CN" sz="14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"/>
                <a:ea typeface="Poppins"/>
                <a:cs typeface="Poppins"/>
              </a:rPr>
              <a:t>pazienti</a:t>
            </a:r>
            <a:endParaRPr kumimoji="1" lang="zh-CN" altLang="en-US" dirty="0"/>
          </a:p>
        </p:txBody>
      </p:sp>
      <p:sp>
        <p:nvSpPr>
          <p:cNvPr id="30" name="标题 1">
            <a:extLst>
              <a:ext uri="{FF2B5EF4-FFF2-40B4-BE49-F238E27FC236}">
                <a16:creationId xmlns:a16="http://schemas.microsoft.com/office/drawing/2014/main" id="{0986BCF0-3723-E7D8-3495-C95EE5E13666}"/>
              </a:ext>
            </a:extLst>
          </p:cNvPr>
          <p:cNvSpPr txBox="1"/>
          <p:nvPr/>
        </p:nvSpPr>
        <p:spPr>
          <a:xfrm>
            <a:off x="4655607" y="3277177"/>
            <a:ext cx="3184721" cy="5729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>
              <a:lnSpc>
                <a:spcPct val="130000"/>
              </a:lnSpc>
            </a:pP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Impatto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delle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future </a:t>
            </a:r>
            <a:r>
              <a:rPr kumimoji="1" lang="en-US" altLang="zh-CN" sz="1600" dirty="0" err="1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scoperte</a:t>
            </a:r>
            <a:r>
              <a:rPr kumimoji="1" lang="en-US" altLang="zh-CN" sz="1600" dirty="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poppins-bold"/>
                <a:ea typeface="poppins-bold"/>
                <a:cs typeface="poppins-bold"/>
              </a:rPr>
              <a:t> 
</a:t>
            </a:r>
            <a:endParaRPr kumimoji="1" lang="zh-CN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47F1E020-6D99-6E5F-A25D-62F25F90F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5852091"/>
            <a:ext cx="6576053" cy="1005909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245A6800-8707-3C3C-1104-9EF5EE4F48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00" t="3801" r="3529" b="3801"/>
          <a:stretch/>
        </p:blipFill>
        <p:spPr>
          <a:xfrm>
            <a:off x="10608501" y="5327764"/>
            <a:ext cx="1440160" cy="1440160"/>
          </a:xfrm>
          <a:prstGeom prst="ellipse">
            <a:avLst/>
          </a:prstGeom>
        </p:spPr>
      </p:pic>
      <p:pic>
        <p:nvPicPr>
          <p:cNvPr id="2" name="Immagine 1" descr="Immagine che contiene vestiti, persona, sorriso, uomo&#10;&#10;Descrizione generata automaticamente">
            <a:extLst>
              <a:ext uri="{FF2B5EF4-FFF2-40B4-BE49-F238E27FC236}">
                <a16:creationId xmlns:a16="http://schemas.microsoft.com/office/drawing/2014/main" id="{03E3BB00-34D5-2130-8C10-A697696C0C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199" y="1654293"/>
            <a:ext cx="4781602" cy="3984940"/>
          </a:xfrm>
          <a:prstGeom prst="rect">
            <a:avLst/>
          </a:prstGeom>
        </p:spPr>
      </p:pic>
      <p:pic>
        <p:nvPicPr>
          <p:cNvPr id="7" name="Picture 2" descr="Metodologia per lo studio - ppt scaricare">
            <a:extLst>
              <a:ext uri="{FF2B5EF4-FFF2-40B4-BE49-F238E27FC236}">
                <a16:creationId xmlns:a16="http://schemas.microsoft.com/office/drawing/2014/main" id="{AEA62B37-403C-BB77-46CE-F2A2C16D3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86801" y="90076"/>
            <a:ext cx="4079954" cy="2284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55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663F5"/>
      </a:accent1>
      <a:accent2>
        <a:srgbClr val="00BCB8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2333</Words>
  <Application>Microsoft Macintosh PowerPoint</Application>
  <PresentationFormat>Widescreen</PresentationFormat>
  <Paragraphs>179</Paragraphs>
  <Slides>30</Slides>
  <Notes>10</Notes>
  <HiddenSlides>0</HiddenSlides>
  <MMClips>4</MMClips>
  <ScaleCrop>false</ScaleCrop>
  <HeadingPairs>
    <vt:vector size="6" baseType="variant">
      <vt:variant>
        <vt:lpstr>Caratteri utilizzati</vt:lpstr>
      </vt:variant>
      <vt:variant>
        <vt:i4>12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43" baseType="lpstr">
      <vt:lpstr>Arial</vt:lpstr>
      <vt:lpstr>.PingFangSC-Regular</vt:lpstr>
      <vt:lpstr>Poppins</vt:lpstr>
      <vt:lpstr>poppins-bold</vt:lpstr>
      <vt:lpstr>Gill Sans MT Book</vt:lpstr>
      <vt:lpstr>Source Han Sans</vt:lpstr>
      <vt:lpstr>.AppleSystemUIFont</vt:lpstr>
      <vt:lpstr>OPPOSans H</vt:lpstr>
      <vt:lpstr>Calibri</vt:lpstr>
      <vt:lpstr>Aptos</vt:lpstr>
      <vt:lpstr>Helvetica</vt:lpstr>
      <vt:lpstr>Gill Sans MT</vt:lpstr>
      <vt:lpstr>Office 主题​​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Overview of Surgical Techniques</vt:lpstr>
      <vt:lpstr>Presentazione standard di PowerPoint</vt:lpstr>
      <vt:lpstr>Esiti clinici e complicanze MSA - LINX
</vt:lpstr>
      <vt:lpstr>Presentazione standard di PowerPoint</vt:lpstr>
      <vt:lpstr>Presentazione standard di PowerPoint</vt:lpstr>
      <vt:lpstr>RefluxStop™ riposiziona e mantiene la giunzione gastroesofagea nella sua corretta posizione anatomica e fisiologica  RefluxStop™ mantiene il LES nella sua posizione anatomicamente corretta  RefluxStop™ non circonda il passaggio del cibo  Disfagia postoperatoria evitata o minimizzata</vt:lpstr>
      <vt:lpstr>Presentazione standard di PowerPoint</vt:lpstr>
      <vt:lpstr>Presentazione standard di PowerPoint</vt:lpstr>
      <vt:lpstr>Overview of Surgical Techniques</vt:lpstr>
      <vt:lpstr>plication technique  </vt:lpstr>
      <vt:lpstr>Presentazione standard di PowerPoint</vt:lpstr>
      <vt:lpstr>Invaginazione </vt:lpstr>
      <vt:lpstr>Invagination Closure suture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GURGURI MEFARETE</cp:lastModifiedBy>
  <cp:revision>3</cp:revision>
  <dcterms:modified xsi:type="dcterms:W3CDTF">2026-01-10T15:57:49Z</dcterms:modified>
</cp:coreProperties>
</file>