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69" r:id="rId5"/>
    <p:sldId id="261" r:id="rId6"/>
    <p:sldId id="262" r:id="rId7"/>
    <p:sldId id="258" r:id="rId8"/>
    <p:sldId id="272" r:id="rId9"/>
    <p:sldId id="264" r:id="rId10"/>
    <p:sldId id="271" r:id="rId11"/>
    <p:sldId id="268" r:id="rId12"/>
    <p:sldId id="265" r:id="rId13"/>
    <p:sldId id="267" r:id="rId14"/>
  </p:sldIdLst>
  <p:sldSz cx="50399950" cy="28440063"/>
  <p:notesSz cx="6858000" cy="9144000"/>
  <p:embeddedFontLst>
    <p:embeddedFont>
      <p:font typeface="Barlow" pitchFamily="2" charset="77"/>
      <p:regular r:id="rId16"/>
      <p:bold r:id="rId17"/>
      <p:italic r:id="rId18"/>
      <p:boldItalic r:id="rId19"/>
    </p:embeddedFont>
    <p:embeddedFont>
      <p:font typeface="Barlow Black" panose="00000A00000000000000" pitchFamily="2" charset="77"/>
      <p:bold r:id="rId20"/>
      <p:italic r:id="rId21"/>
      <p:boldItalic r:id="rId22"/>
    </p:embeddedFont>
    <p:embeddedFont>
      <p:font typeface="Barlow ExtraBold" panose="00000900000000000000" pitchFamily="2" charset="77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972">
          <p15:clr>
            <a:srgbClr val="A4A3A4"/>
          </p15:clr>
        </p15:guide>
        <p15:guide id="2" pos="7937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8" roundtripDataSignature="AMtx7mjBV7xgN/cGGbonQrioF/XkBf/I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235F92-A5E8-4B39-BDA4-583F26D996E6}" v="2105" dt="2026-01-10T16:31:41.824"/>
    <p1510:client id="{FA1988F8-63BD-4A8C-BCA9-CCCBE801E41F}" v="778" dt="2026-01-08T16:41:29.8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60"/>
  </p:normalViewPr>
  <p:slideViewPr>
    <p:cSldViewPr snapToGrid="0">
      <p:cViewPr varScale="1">
        <p:scale>
          <a:sx n="28" d="100"/>
          <a:sy n="28" d="100"/>
        </p:scale>
        <p:origin x="624" y="240"/>
      </p:cViewPr>
      <p:guideLst>
        <p:guide orient="horz" pos="5972"/>
        <p:guide pos="79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9440E69E-F621-8BE4-235C-B3BC80B8A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:notes">
            <a:extLst>
              <a:ext uri="{FF2B5EF4-FFF2-40B4-BE49-F238E27FC236}">
                <a16:creationId xmlns:a16="http://schemas.microsoft.com/office/drawing/2014/main" id="{5105CCC5-7EA5-FA23-6FD9-4AFAB3EBC1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3:notes">
            <a:extLst>
              <a:ext uri="{FF2B5EF4-FFF2-40B4-BE49-F238E27FC236}">
                <a16:creationId xmlns:a16="http://schemas.microsoft.com/office/drawing/2014/main" id="{7F02B07D-D264-ED81-B0FF-9A29C52FFC8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689128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b472cf4bb5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g3b472cf4bb5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b4404f5cd0_0_3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g3b4404f5cd0_0_3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b4404f5cd0_0_3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g3b4404f5cd0_0_3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>
          <a:extLst>
            <a:ext uri="{FF2B5EF4-FFF2-40B4-BE49-F238E27FC236}">
              <a16:creationId xmlns:a16="http://schemas.microsoft.com/office/drawing/2014/main" id="{9D9DB5A9-8797-EB7D-4E45-008E9185F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b4404f5cd0_0_320:notes">
            <a:extLst>
              <a:ext uri="{FF2B5EF4-FFF2-40B4-BE49-F238E27FC236}">
                <a16:creationId xmlns:a16="http://schemas.microsoft.com/office/drawing/2014/main" id="{25AA80E5-3DE5-8E07-4302-D6D89FB000A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g3b4404f5cd0_0_320:notes">
            <a:extLst>
              <a:ext uri="{FF2B5EF4-FFF2-40B4-BE49-F238E27FC236}">
                <a16:creationId xmlns:a16="http://schemas.microsoft.com/office/drawing/2014/main" id="{C62F0478-2B56-A766-6CD0-D54ABAC492F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0699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b4404f5cd0_0_3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b4404f5cd0_0_3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>
          <a:extLst>
            <a:ext uri="{FF2B5EF4-FFF2-40B4-BE49-F238E27FC236}">
              <a16:creationId xmlns:a16="http://schemas.microsoft.com/office/drawing/2014/main" id="{68581DE7-5C9B-9783-97B5-EBF58A73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b4404f5cd0_0_343:notes">
            <a:extLst>
              <a:ext uri="{FF2B5EF4-FFF2-40B4-BE49-F238E27FC236}">
                <a16:creationId xmlns:a16="http://schemas.microsoft.com/office/drawing/2014/main" id="{3851A4EB-1E0D-464F-2B9E-80CEF42DEDF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b4404f5cd0_0_343:notes">
            <a:extLst>
              <a:ext uri="{FF2B5EF4-FFF2-40B4-BE49-F238E27FC236}">
                <a16:creationId xmlns:a16="http://schemas.microsoft.com/office/drawing/2014/main" id="{C45AC9D4-0C7D-6958-8CE6-B5E75DCFD4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95306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>
          <a:extLst>
            <a:ext uri="{FF2B5EF4-FFF2-40B4-BE49-F238E27FC236}">
              <a16:creationId xmlns:a16="http://schemas.microsoft.com/office/drawing/2014/main" id="{F5E70B13-669A-7838-51F7-BFBDC46A9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b4404f5cd0_0_343:notes">
            <a:extLst>
              <a:ext uri="{FF2B5EF4-FFF2-40B4-BE49-F238E27FC236}">
                <a16:creationId xmlns:a16="http://schemas.microsoft.com/office/drawing/2014/main" id="{BD0928BF-4091-F2CD-DEED-667BA9C2D2B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b4404f5cd0_0_343:notes">
            <a:extLst>
              <a:ext uri="{FF2B5EF4-FFF2-40B4-BE49-F238E27FC236}">
                <a16:creationId xmlns:a16="http://schemas.microsoft.com/office/drawing/2014/main" id="{DA9C8F83-BF09-0ACC-EDAB-9160A7B0631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533987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b472cf4bb5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g3b472cf4bb5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685800"/>
            <a:ext cx="60737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 txBox="1"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1764"/>
              </a:spcBef>
              <a:spcAft>
                <a:spcPts val="0"/>
              </a:spcAft>
              <a:buClr>
                <a:srgbClr val="888888"/>
              </a:buClr>
              <a:buSzPts val="8819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1543"/>
              </a:spcBef>
              <a:spcAft>
                <a:spcPts val="0"/>
              </a:spcAft>
              <a:buClr>
                <a:srgbClr val="888888"/>
              </a:buClr>
              <a:buSzPts val="7717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323"/>
              </a:spcBef>
              <a:spcAft>
                <a:spcPts val="0"/>
              </a:spcAft>
              <a:buClr>
                <a:srgbClr val="888888"/>
              </a:buClr>
              <a:buSzPts val="6614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102"/>
              </a:spcBef>
              <a:spcAft>
                <a:spcPts val="0"/>
              </a:spcAft>
              <a:buClr>
                <a:srgbClr val="888888"/>
              </a:buClr>
              <a:buSzPts val="5512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102"/>
              </a:spcBef>
              <a:spcAft>
                <a:spcPts val="0"/>
              </a:spcAft>
              <a:buClr>
                <a:srgbClr val="888888"/>
              </a:buClr>
              <a:buSzPts val="5512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102"/>
              </a:spcBef>
              <a:spcAft>
                <a:spcPts val="0"/>
              </a:spcAft>
              <a:buClr>
                <a:srgbClr val="888888"/>
              </a:buClr>
              <a:buSzPts val="5512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102"/>
              </a:spcBef>
              <a:spcAft>
                <a:spcPts val="0"/>
              </a:spcAft>
              <a:buClr>
                <a:srgbClr val="888888"/>
              </a:buClr>
              <a:buSzPts val="5512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102"/>
              </a:spcBef>
              <a:spcAft>
                <a:spcPts val="0"/>
              </a:spcAft>
              <a:buClr>
                <a:srgbClr val="888888"/>
              </a:buClr>
              <a:buSzPts val="5512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102"/>
              </a:spcBef>
              <a:spcAft>
                <a:spcPts val="0"/>
              </a:spcAft>
              <a:buClr>
                <a:srgbClr val="888888"/>
              </a:buClr>
              <a:buSzPts val="5512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8"/>
          <p:cNvSpPr txBox="1"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 txBox="1"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24"/>
              <a:buFont typeface="Calibri"/>
              <a:buNone/>
              <a:defRPr sz="11024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1102"/>
              </a:spcBef>
              <a:spcAft>
                <a:spcPts val="0"/>
              </a:spcAft>
              <a:buClr>
                <a:srgbClr val="888888"/>
              </a:buClr>
              <a:buSzPts val="5512"/>
              <a:buNone/>
              <a:defRPr sz="5512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992"/>
              </a:spcBef>
              <a:spcAft>
                <a:spcPts val="0"/>
              </a:spcAft>
              <a:buClr>
                <a:srgbClr val="888888"/>
              </a:buClr>
              <a:buSzPts val="4961"/>
              <a:buNone/>
              <a:defRPr sz="4961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882"/>
              </a:spcBef>
              <a:spcAft>
                <a:spcPts val="0"/>
              </a:spcAft>
              <a:buClr>
                <a:srgbClr val="888888"/>
              </a:buClr>
              <a:buSzPts val="4409"/>
              <a:buNone/>
              <a:defRPr sz="4409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772"/>
              </a:spcBef>
              <a:spcAft>
                <a:spcPts val="0"/>
              </a:spcAft>
              <a:buClr>
                <a:srgbClr val="888888"/>
              </a:buClr>
              <a:buSzPts val="3858"/>
              <a:buNone/>
              <a:defRPr sz="3858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772"/>
              </a:spcBef>
              <a:spcAft>
                <a:spcPts val="0"/>
              </a:spcAft>
              <a:buClr>
                <a:srgbClr val="888888"/>
              </a:buClr>
              <a:buSzPts val="3858"/>
              <a:buNone/>
              <a:defRPr sz="3858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772"/>
              </a:spcBef>
              <a:spcAft>
                <a:spcPts val="0"/>
              </a:spcAft>
              <a:buClr>
                <a:srgbClr val="888888"/>
              </a:buClr>
              <a:buSzPts val="3858"/>
              <a:buNone/>
              <a:defRPr sz="3858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772"/>
              </a:spcBef>
              <a:spcAft>
                <a:spcPts val="0"/>
              </a:spcAft>
              <a:buClr>
                <a:srgbClr val="888888"/>
              </a:buClr>
              <a:buSzPts val="3858"/>
              <a:buNone/>
              <a:defRPr sz="3858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772"/>
              </a:spcBef>
              <a:spcAft>
                <a:spcPts val="0"/>
              </a:spcAft>
              <a:buClr>
                <a:srgbClr val="888888"/>
              </a:buClr>
              <a:buSzPts val="3858"/>
              <a:buNone/>
              <a:defRPr sz="3858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772"/>
              </a:spcBef>
              <a:spcAft>
                <a:spcPts val="0"/>
              </a:spcAft>
              <a:buClr>
                <a:srgbClr val="888888"/>
              </a:buClr>
              <a:buSzPts val="3858"/>
              <a:buNone/>
              <a:defRPr sz="3858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1259999" y="4424011"/>
            <a:ext cx="11129989" cy="1251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718629" algn="l">
              <a:spcBef>
                <a:spcPts val="1543"/>
              </a:spcBef>
              <a:spcAft>
                <a:spcPts val="0"/>
              </a:spcAft>
              <a:buClr>
                <a:schemeClr val="dk1"/>
              </a:buClr>
              <a:buSzPts val="7717"/>
              <a:buChar char="•"/>
              <a:defRPr sz="7717"/>
            </a:lvl1pPr>
            <a:lvl2pPr marL="914400" lvl="1" indent="-648589" algn="l">
              <a:spcBef>
                <a:spcPts val="1323"/>
              </a:spcBef>
              <a:spcAft>
                <a:spcPts val="0"/>
              </a:spcAft>
              <a:buClr>
                <a:schemeClr val="dk1"/>
              </a:buClr>
              <a:buSzPts val="6614"/>
              <a:buChar char="–"/>
              <a:defRPr sz="6614"/>
            </a:lvl2pPr>
            <a:lvl3pPr marL="1371600" lvl="2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•"/>
              <a:defRPr sz="5512"/>
            </a:lvl3pPr>
            <a:lvl4pPr marL="1828800" lvl="3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–"/>
              <a:defRPr sz="4961"/>
            </a:lvl4pPr>
            <a:lvl5pPr marL="2286000" lvl="4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»"/>
              <a:defRPr sz="4961"/>
            </a:lvl5pPr>
            <a:lvl6pPr marL="2743200" lvl="5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6pPr>
            <a:lvl7pPr marL="3200400" lvl="6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7pPr>
            <a:lvl8pPr marL="3657600" lvl="7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8pPr>
            <a:lvl9pPr marL="4114800" lvl="8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12809987" y="4424011"/>
            <a:ext cx="11129989" cy="1251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718629" algn="l">
              <a:spcBef>
                <a:spcPts val="1543"/>
              </a:spcBef>
              <a:spcAft>
                <a:spcPts val="0"/>
              </a:spcAft>
              <a:buClr>
                <a:schemeClr val="dk1"/>
              </a:buClr>
              <a:buSzPts val="7717"/>
              <a:buChar char="•"/>
              <a:defRPr sz="7717"/>
            </a:lvl1pPr>
            <a:lvl2pPr marL="914400" lvl="1" indent="-648589" algn="l">
              <a:spcBef>
                <a:spcPts val="1323"/>
              </a:spcBef>
              <a:spcAft>
                <a:spcPts val="0"/>
              </a:spcAft>
              <a:buClr>
                <a:schemeClr val="dk1"/>
              </a:buClr>
              <a:buSzPts val="6614"/>
              <a:buChar char="–"/>
              <a:defRPr sz="6614"/>
            </a:lvl2pPr>
            <a:lvl3pPr marL="1371600" lvl="2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•"/>
              <a:defRPr sz="5512"/>
            </a:lvl3pPr>
            <a:lvl4pPr marL="1828800" lvl="3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–"/>
              <a:defRPr sz="4961"/>
            </a:lvl4pPr>
            <a:lvl5pPr marL="2286000" lvl="4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»"/>
              <a:defRPr sz="4961"/>
            </a:lvl5pPr>
            <a:lvl6pPr marL="2743200" lvl="5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6pPr>
            <a:lvl7pPr marL="3200400" lvl="6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7pPr>
            <a:lvl8pPr marL="3657600" lvl="7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8pPr>
            <a:lvl9pPr marL="4114800" lvl="8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1"/>
          <p:cNvSpPr txBox="1"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126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1323"/>
              </a:spcBef>
              <a:spcAft>
                <a:spcPts val="0"/>
              </a:spcAft>
              <a:buClr>
                <a:schemeClr val="dk1"/>
              </a:buClr>
              <a:buSzPts val="6614"/>
              <a:buNone/>
              <a:defRPr sz="6614" b="1"/>
            </a:lvl1pPr>
            <a:lvl2pPr marL="914400" lvl="1" indent="-228600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None/>
              <a:defRPr sz="5512" b="1"/>
            </a:lvl2pPr>
            <a:lvl3pPr marL="1371600" lvl="2" indent="-228600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None/>
              <a:defRPr sz="4961" b="1"/>
            </a:lvl3pPr>
            <a:lvl4pPr marL="1828800" lvl="3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4pPr>
            <a:lvl5pPr marL="2286000" lvl="4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5pPr>
            <a:lvl6pPr marL="2743200" lvl="5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6pPr>
            <a:lvl7pPr marL="3200400" lvl="6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7pPr>
            <a:lvl8pPr marL="3657600" lvl="7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8pPr>
            <a:lvl9pPr marL="4114800" lvl="8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2"/>
          </p:nvPr>
        </p:nvSpPr>
        <p:spPr>
          <a:xfrm>
            <a:off x="1259999" y="6012791"/>
            <a:ext cx="11134365" cy="10923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648589" algn="l">
              <a:spcBef>
                <a:spcPts val="1323"/>
              </a:spcBef>
              <a:spcAft>
                <a:spcPts val="0"/>
              </a:spcAft>
              <a:buClr>
                <a:schemeClr val="dk1"/>
              </a:buClr>
              <a:buSzPts val="6614"/>
              <a:buChar char="•"/>
              <a:defRPr sz="6614"/>
            </a:lvl1pPr>
            <a:lvl2pPr marL="914400" lvl="1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–"/>
              <a:defRPr sz="5512"/>
            </a:lvl2pPr>
            <a:lvl3pPr marL="1371600" lvl="2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3pPr>
            <a:lvl4pPr marL="1828800" lvl="3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–"/>
              <a:defRPr sz="4409"/>
            </a:lvl4pPr>
            <a:lvl5pPr marL="2286000" lvl="4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»"/>
              <a:defRPr sz="4409"/>
            </a:lvl5pPr>
            <a:lvl6pPr marL="2743200" lvl="5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•"/>
              <a:defRPr sz="4409"/>
            </a:lvl6pPr>
            <a:lvl7pPr marL="3200400" lvl="6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•"/>
              <a:defRPr sz="4409"/>
            </a:lvl7pPr>
            <a:lvl8pPr marL="3657600" lvl="7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•"/>
              <a:defRPr sz="4409"/>
            </a:lvl8pPr>
            <a:lvl9pPr marL="4114800" lvl="8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•"/>
              <a:defRPr sz="4409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body" idx="3"/>
          </p:nvPr>
        </p:nvSpPr>
        <p:spPr>
          <a:xfrm>
            <a:off x="12801239" y="4244066"/>
            <a:ext cx="11138739" cy="176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1323"/>
              </a:spcBef>
              <a:spcAft>
                <a:spcPts val="0"/>
              </a:spcAft>
              <a:buClr>
                <a:schemeClr val="dk1"/>
              </a:buClr>
              <a:buSzPts val="6614"/>
              <a:buNone/>
              <a:defRPr sz="6614" b="1"/>
            </a:lvl1pPr>
            <a:lvl2pPr marL="914400" lvl="1" indent="-228600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None/>
              <a:defRPr sz="5512" b="1"/>
            </a:lvl2pPr>
            <a:lvl3pPr marL="1371600" lvl="2" indent="-228600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None/>
              <a:defRPr sz="4961" b="1"/>
            </a:lvl3pPr>
            <a:lvl4pPr marL="1828800" lvl="3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4pPr>
            <a:lvl5pPr marL="2286000" lvl="4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5pPr>
            <a:lvl6pPr marL="2743200" lvl="5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6pPr>
            <a:lvl7pPr marL="3200400" lvl="6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7pPr>
            <a:lvl8pPr marL="3657600" lvl="7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8pPr>
            <a:lvl9pPr marL="4114800" lvl="8" indent="-228600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None/>
              <a:defRPr sz="4409" b="1"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body" idx="4"/>
          </p:nvPr>
        </p:nvSpPr>
        <p:spPr>
          <a:xfrm>
            <a:off x="12801239" y="6012791"/>
            <a:ext cx="11138739" cy="10923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648589" algn="l">
              <a:spcBef>
                <a:spcPts val="1323"/>
              </a:spcBef>
              <a:spcAft>
                <a:spcPts val="0"/>
              </a:spcAft>
              <a:buClr>
                <a:schemeClr val="dk1"/>
              </a:buClr>
              <a:buSzPts val="6614"/>
              <a:buChar char="•"/>
              <a:defRPr sz="6614"/>
            </a:lvl1pPr>
            <a:lvl2pPr marL="914400" lvl="1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–"/>
              <a:defRPr sz="5512"/>
            </a:lvl2pPr>
            <a:lvl3pPr marL="1371600" lvl="2" indent="-543623" algn="l">
              <a:spcBef>
                <a:spcPts val="992"/>
              </a:spcBef>
              <a:spcAft>
                <a:spcPts val="0"/>
              </a:spcAft>
              <a:buClr>
                <a:schemeClr val="dk1"/>
              </a:buClr>
              <a:buSzPts val="4961"/>
              <a:buChar char="•"/>
              <a:defRPr sz="4961"/>
            </a:lvl3pPr>
            <a:lvl4pPr marL="1828800" lvl="3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–"/>
              <a:defRPr sz="4409"/>
            </a:lvl4pPr>
            <a:lvl5pPr marL="2286000" lvl="4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»"/>
              <a:defRPr sz="4409"/>
            </a:lvl5pPr>
            <a:lvl6pPr marL="2743200" lvl="5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•"/>
              <a:defRPr sz="4409"/>
            </a:lvl6pPr>
            <a:lvl7pPr marL="3200400" lvl="6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•"/>
              <a:defRPr sz="4409"/>
            </a:lvl7pPr>
            <a:lvl8pPr marL="3657600" lvl="7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•"/>
              <a:defRPr sz="4409"/>
            </a:lvl8pPr>
            <a:lvl9pPr marL="4114800" lvl="8" indent="-508571" algn="l">
              <a:spcBef>
                <a:spcPts val="882"/>
              </a:spcBef>
              <a:spcAft>
                <a:spcPts val="0"/>
              </a:spcAft>
              <a:buClr>
                <a:schemeClr val="dk1"/>
              </a:buClr>
              <a:buSzPts val="4409"/>
              <a:buChar char="•"/>
              <a:defRPr sz="4409"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12"/>
              <a:buFont typeface="Calibri"/>
              <a:buNone/>
              <a:defRPr sz="5512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9852490" y="754892"/>
            <a:ext cx="14087486" cy="16181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788606" algn="l">
              <a:spcBef>
                <a:spcPts val="1764"/>
              </a:spcBef>
              <a:spcAft>
                <a:spcPts val="0"/>
              </a:spcAft>
              <a:buClr>
                <a:schemeClr val="dk1"/>
              </a:buClr>
              <a:buSzPts val="8819"/>
              <a:buChar char="•"/>
              <a:defRPr sz="8819"/>
            </a:lvl1pPr>
            <a:lvl2pPr marL="914400" lvl="1" indent="-718629" algn="l">
              <a:spcBef>
                <a:spcPts val="1543"/>
              </a:spcBef>
              <a:spcAft>
                <a:spcPts val="0"/>
              </a:spcAft>
              <a:buClr>
                <a:schemeClr val="dk1"/>
              </a:buClr>
              <a:buSzPts val="7717"/>
              <a:buChar char="–"/>
              <a:defRPr sz="7717"/>
            </a:lvl2pPr>
            <a:lvl3pPr marL="1371600" lvl="2" indent="-648589" algn="l">
              <a:spcBef>
                <a:spcPts val="1323"/>
              </a:spcBef>
              <a:spcAft>
                <a:spcPts val="0"/>
              </a:spcAft>
              <a:buClr>
                <a:schemeClr val="dk1"/>
              </a:buClr>
              <a:buSzPts val="6614"/>
              <a:buChar char="•"/>
              <a:defRPr sz="6614"/>
            </a:lvl3pPr>
            <a:lvl4pPr marL="1828800" lvl="3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–"/>
              <a:defRPr sz="5512"/>
            </a:lvl4pPr>
            <a:lvl5pPr marL="2286000" lvl="4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»"/>
              <a:defRPr sz="5512"/>
            </a:lvl5pPr>
            <a:lvl6pPr marL="2743200" lvl="5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•"/>
              <a:defRPr sz="5512"/>
            </a:lvl6pPr>
            <a:lvl7pPr marL="3200400" lvl="6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•"/>
              <a:defRPr sz="5512"/>
            </a:lvl7pPr>
            <a:lvl8pPr marL="3657600" lvl="7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•"/>
              <a:defRPr sz="5512"/>
            </a:lvl8pPr>
            <a:lvl9pPr marL="4114800" lvl="8" indent="-578612" algn="l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Char char="•"/>
              <a:defRPr sz="5512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1260000" y="3967566"/>
            <a:ext cx="8290618" cy="12969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772"/>
              </a:spcBef>
              <a:spcAft>
                <a:spcPts val="0"/>
              </a:spcAft>
              <a:buClr>
                <a:schemeClr val="dk1"/>
              </a:buClr>
              <a:buSzPts val="3858"/>
              <a:buNone/>
              <a:defRPr sz="3858"/>
            </a:lvl1pPr>
            <a:lvl2pPr marL="914400" lvl="1" indent="-228600" algn="l">
              <a:spcBef>
                <a:spcPts val="661"/>
              </a:spcBef>
              <a:spcAft>
                <a:spcPts val="0"/>
              </a:spcAft>
              <a:buClr>
                <a:schemeClr val="dk1"/>
              </a:buClr>
              <a:buSzPts val="3307"/>
              <a:buNone/>
              <a:defRPr sz="3307"/>
            </a:lvl2pPr>
            <a:lvl3pPr marL="1371600" lvl="2" indent="-228600" algn="l"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756"/>
              <a:buNone/>
              <a:defRPr sz="2756"/>
            </a:lvl3pPr>
            <a:lvl4pPr marL="1828800" lvl="3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4pPr>
            <a:lvl5pPr marL="2286000" lvl="4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5pPr>
            <a:lvl6pPr marL="2743200" lvl="5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6pPr>
            <a:lvl7pPr marL="3200400" lvl="6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7pPr>
            <a:lvl8pPr marL="3657600" lvl="7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8pPr>
            <a:lvl9pPr marL="4114800" lvl="8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512"/>
              <a:buFont typeface="Calibri"/>
              <a:buNone/>
              <a:defRPr sz="5512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4939371" y="1694115"/>
            <a:ext cx="15119985" cy="113760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939371" y="14838868"/>
            <a:ext cx="15119985" cy="2225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772"/>
              </a:spcBef>
              <a:spcAft>
                <a:spcPts val="0"/>
              </a:spcAft>
              <a:buClr>
                <a:schemeClr val="dk1"/>
              </a:buClr>
              <a:buSzPts val="3858"/>
              <a:buNone/>
              <a:defRPr sz="3858"/>
            </a:lvl1pPr>
            <a:lvl2pPr marL="914400" lvl="1" indent="-228600" algn="l">
              <a:spcBef>
                <a:spcPts val="661"/>
              </a:spcBef>
              <a:spcAft>
                <a:spcPts val="0"/>
              </a:spcAft>
              <a:buClr>
                <a:schemeClr val="dk1"/>
              </a:buClr>
              <a:buSzPts val="3307"/>
              <a:buNone/>
              <a:defRPr sz="3307"/>
            </a:lvl2pPr>
            <a:lvl3pPr marL="1371600" lvl="2" indent="-228600" algn="l"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756"/>
              <a:buNone/>
              <a:defRPr sz="2756"/>
            </a:lvl3pPr>
            <a:lvl4pPr marL="1828800" lvl="3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4pPr>
            <a:lvl5pPr marL="2286000" lvl="4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5pPr>
            <a:lvl6pPr marL="2743200" lvl="5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6pPr>
            <a:lvl7pPr marL="3200400" lvl="6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7pPr>
            <a:lvl8pPr marL="3657600" lvl="7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8pPr>
            <a:lvl9pPr marL="4114800" lvl="8" indent="-228600" algn="l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ts val="2480"/>
              <a:buNone/>
              <a:defRPr sz="248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6343612" y="-659602"/>
            <a:ext cx="12512751" cy="22679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3016239" y="6013025"/>
            <a:ext cx="16177480" cy="5669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1466251" y="553030"/>
            <a:ext cx="16177480" cy="16589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126"/>
              <a:buFont typeface="Calibri"/>
              <a:buNone/>
              <a:defRPr sz="1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788606" algn="l" rtl="0">
              <a:spcBef>
                <a:spcPts val="1764"/>
              </a:spcBef>
              <a:spcAft>
                <a:spcPts val="0"/>
              </a:spcAft>
              <a:buClr>
                <a:schemeClr val="dk1"/>
              </a:buClr>
              <a:buSzPts val="8819"/>
              <a:buFont typeface="Arial"/>
              <a:buChar char="•"/>
              <a:defRPr sz="88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18629" algn="l" rtl="0">
              <a:spcBef>
                <a:spcPts val="1543"/>
              </a:spcBef>
              <a:spcAft>
                <a:spcPts val="0"/>
              </a:spcAft>
              <a:buClr>
                <a:schemeClr val="dk1"/>
              </a:buClr>
              <a:buSzPts val="7717"/>
              <a:buFont typeface="Arial"/>
              <a:buChar char="–"/>
              <a:defRPr sz="771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48589" algn="l" rtl="0">
              <a:spcBef>
                <a:spcPts val="1323"/>
              </a:spcBef>
              <a:spcAft>
                <a:spcPts val="0"/>
              </a:spcAft>
              <a:buClr>
                <a:schemeClr val="dk1"/>
              </a:buClr>
              <a:buSzPts val="6614"/>
              <a:buFont typeface="Arial"/>
              <a:buChar char="•"/>
              <a:defRPr sz="661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578612" algn="l" rtl="0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Font typeface="Arial"/>
              <a:buChar char="–"/>
              <a:defRPr sz="55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578612" algn="l" rtl="0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Font typeface="Arial"/>
              <a:buChar char="»"/>
              <a:defRPr sz="55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578612" algn="l" rtl="0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Font typeface="Arial"/>
              <a:buChar char="•"/>
              <a:defRPr sz="55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578612" algn="l" rtl="0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Font typeface="Arial"/>
              <a:buChar char="•"/>
              <a:defRPr sz="55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578612" algn="l" rtl="0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Font typeface="Arial"/>
              <a:buChar char="•"/>
              <a:defRPr sz="55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578612" algn="l" rtl="0"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5512"/>
              <a:buFont typeface="Arial"/>
              <a:buChar char="•"/>
              <a:defRPr sz="55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30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doi.org/10.1007/s13304-024-01751-4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jpe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hyperlink" Target="https://doi.org/10.1007/s13304-024-01751-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hyperlink" Target="https://doi.org/10.1007/s13304-024-01751-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oi.org/10.1007/s13304-024-01751-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20472375" y="9909907"/>
            <a:ext cx="29927700" cy="6191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19739938" y="24040398"/>
            <a:ext cx="30660000" cy="22776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6" name="Google Shape;86;p1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87" name="Google Shape;87;p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0000" tIns="140000" rIns="140000" bIns="140000" anchor="ctr" anchorCtr="0">
              <a:noAutofit/>
            </a:bodyPr>
            <a:lstStyle/>
            <a:p>
              <a:pPr marL="0" marR="0" lvl="0" indent="0" algn="ctr" rtl="0">
                <a:lnSpc>
                  <a:spcPct val="5974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68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9" name="Google Shape;89;p1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0" name="Google Shape;90;p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0000" tIns="140000" rIns="140000" bIns="140000" anchor="ctr" anchorCtr="0">
              <a:noAutofit/>
            </a:bodyPr>
            <a:lstStyle/>
            <a:p>
              <a:pPr marL="0" marR="0" lvl="0" indent="0" algn="ctr" rtl="0">
                <a:lnSpc>
                  <a:spcPct val="5974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68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2" name="Google Shape;92;p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93" name="Google Shape;93;p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 extrusionOk="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0000" tIns="140000" rIns="140000" bIns="140000" anchor="ctr" anchorCtr="0">
              <a:noAutofit/>
            </a:bodyPr>
            <a:lstStyle/>
            <a:p>
              <a:pPr marL="0" marR="0" lvl="0" indent="0" algn="ctr" rtl="0">
                <a:lnSpc>
                  <a:spcPct val="5974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68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5" name="Google Shape;95;p1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0000" tIns="140000" rIns="140000" bIns="140000" anchor="ctr" anchorCtr="0">
            <a:noAutofit/>
          </a:bodyPr>
          <a:lstStyle/>
          <a:p>
            <a:pPr marL="0" marR="0" lvl="0" indent="0" algn="ctr" rtl="0">
              <a:lnSpc>
                <a:spcPct val="67032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68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23536075" y="960803"/>
            <a:ext cx="24383100" cy="9002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30019"/>
              </a:lnSpc>
            </a:pPr>
            <a:r>
              <a:rPr lang="en-US" sz="15000" b="1" dirty="0" err="1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rPr>
              <a:t>Intussuscezione</a:t>
            </a:r>
            <a:r>
              <a:rPr lang="en-US" sz="15000" b="1" dirty="0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rPr>
              <a:t> </a:t>
            </a:r>
            <a:r>
              <a:rPr lang="en-US" sz="15000" b="1" dirty="0" err="1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rPr>
              <a:t>cronica</a:t>
            </a:r>
            <a:r>
              <a:rPr lang="en-US" sz="15000" b="1" dirty="0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rPr>
              <a:t> </a:t>
            </a:r>
            <a:r>
              <a:rPr lang="en-US" sz="15000" b="1" dirty="0" err="1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rPr>
              <a:t>nell'adulto</a:t>
            </a:r>
            <a:r>
              <a:rPr lang="en-US" sz="15000" b="1" dirty="0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rPr>
              <a:t>: case report</a:t>
            </a:r>
            <a:endParaRPr sz="15000" b="1" i="0" u="none" strike="noStrike" cap="none" dirty="0">
              <a:solidFill>
                <a:srgbClr val="00255F"/>
              </a:solidFill>
              <a:latin typeface="Barlow Black"/>
              <a:ea typeface="Barlow Black"/>
              <a:cs typeface="Barlow Black"/>
              <a:sym typeface="Barlow Black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22926305" y="9999812"/>
            <a:ext cx="26396726" cy="5816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17"/>
              </a:lnSpc>
            </a:pPr>
            <a:r>
              <a:rPr lang="en-US" sz="135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D’Orazio B., Laquatra N., Dioguardi A., Vienna G., Callari C.</a:t>
            </a:r>
            <a:endParaRPr sz="13500" b="1" i="0" u="none" strike="noStrike" cap="none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38057124" y="24578775"/>
            <a:ext cx="9907200" cy="10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48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24-27</a:t>
            </a:r>
            <a:r>
              <a:rPr lang="en-US" sz="6948" b="1" i="0" u="none" strike="noStrike" cap="none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 Maggio 2026</a:t>
            </a:r>
            <a:endParaRPr/>
          </a:p>
        </p:txBody>
      </p:sp>
      <p:pic>
        <p:nvPicPr>
          <p:cNvPr id="99" name="Google Shape;99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138787" y="-430169"/>
            <a:ext cx="20715195" cy="293103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/>
          <p:cNvPicPr preferRelativeResize="0"/>
          <p:nvPr/>
        </p:nvPicPr>
        <p:blipFill rotWithShape="1">
          <a:blip r:embed="rId4">
            <a:alphaModFix/>
          </a:blip>
          <a:srcRect l="65144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"/>
          <p:cNvSpPr txBox="1"/>
          <p:nvPr/>
        </p:nvSpPr>
        <p:spPr>
          <a:xfrm>
            <a:off x="32361500" y="17661699"/>
            <a:ext cx="17003100" cy="48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5563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921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U.O.C. Chirurgia Generale</a:t>
            </a:r>
            <a:endParaRPr sz="9921" b="1" i="1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5563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921" b="1" i="1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5563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921" b="1" i="1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Ospedale Buccheri La Ferl</a:t>
            </a:r>
            <a:r>
              <a:rPr lang="en-US" sz="9921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 sz="9921"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5563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921"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25309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921" b="1" i="1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253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921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Palermo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"/>
          <p:cNvSpPr txBox="1"/>
          <p:nvPr/>
        </p:nvSpPr>
        <p:spPr>
          <a:xfrm>
            <a:off x="6506777" y="2743879"/>
            <a:ext cx="36540000" cy="2012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30019"/>
              </a:lnSpc>
              <a:buClr>
                <a:schemeClr val="dk1"/>
              </a:buClr>
            </a:pPr>
            <a:r>
              <a:rPr lang="en-US" sz="9600" b="1" dirty="0">
                <a:solidFill>
                  <a:srgbClr val="00255F"/>
                </a:solidFill>
                <a:latin typeface="Barlow Black"/>
              </a:rPr>
              <a:t>In </a:t>
            </a:r>
            <a:r>
              <a:rPr lang="en-US" sz="9600" b="1" dirty="0" err="1">
                <a:solidFill>
                  <a:srgbClr val="00255F"/>
                </a:solidFill>
                <a:latin typeface="Barlow Black"/>
              </a:rPr>
              <a:t>consulenza</a:t>
            </a:r>
            <a:r>
              <a:rPr lang="en-US" sz="9600" b="1" dirty="0">
                <a:solidFill>
                  <a:srgbClr val="00255F"/>
                </a:solidFill>
                <a:latin typeface="Barlow Black"/>
              </a:rPr>
              <a:t> da PS</a:t>
            </a:r>
          </a:p>
        </p:txBody>
      </p:sp>
      <p:sp>
        <p:nvSpPr>
          <p:cNvPr id="107" name="Google Shape;107;p2"/>
          <p:cNvSpPr/>
          <p:nvPr/>
        </p:nvSpPr>
        <p:spPr>
          <a:xfrm>
            <a:off x="1464506" y="2726899"/>
            <a:ext cx="70056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/>
          <p:nvPr/>
        </p:nvSpPr>
        <p:spPr>
          <a:xfrm>
            <a:off x="41832875" y="2478825"/>
            <a:ext cx="70971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/>
          <p:cNvSpPr/>
          <p:nvPr/>
        </p:nvSpPr>
        <p:spPr>
          <a:xfrm>
            <a:off x="18269982" y="24953068"/>
            <a:ext cx="30659970" cy="1889998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 b="0" u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2"/>
          <p:cNvPicPr preferRelativeResize="0"/>
          <p:nvPr/>
        </p:nvPicPr>
        <p:blipFill rotWithShape="1">
          <a:blip r:embed="rId3">
            <a:alphaModFix/>
          </a:blip>
          <a:srcRect l="3271" t="11013" r="43013" b="29359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"/>
          <p:cNvSpPr txBox="1"/>
          <p:nvPr/>
        </p:nvSpPr>
        <p:spPr>
          <a:xfrm>
            <a:off x="2245275" y="7887934"/>
            <a:ext cx="45063000" cy="108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it-IT" sz="8800" dirty="0">
                <a:solidFill>
                  <a:schemeClr val="dk1"/>
                </a:solidFill>
                <a:ea typeface="Calibri"/>
                <a:sym typeface="Calibri"/>
              </a:rPr>
              <a:t>Paziente di 86 anni, maschio, BMI 22.8 kg/m2, emodinamicamente stabile; riferisce recrudescenza improvvisa di dolore addominale presente da circa 3 mesi, associato alla comparsa di tumefazione in </a:t>
            </a:r>
            <a:r>
              <a:rPr lang="it-IT" sz="8800" dirty="0" err="1">
                <a:solidFill>
                  <a:schemeClr val="dk1"/>
                </a:solidFill>
                <a:ea typeface="Calibri"/>
                <a:sym typeface="Calibri"/>
              </a:rPr>
              <a:t>pocondrio</a:t>
            </a:r>
            <a:r>
              <a:rPr lang="it-IT" sz="8800" dirty="0">
                <a:solidFill>
                  <a:schemeClr val="dk1"/>
                </a:solidFill>
                <a:ea typeface="Calibri"/>
                <a:sym typeface="Calibri"/>
              </a:rPr>
              <a:t>/fianco destri. Nega iperpiressia. Alvo riferito tendenzialmente diarroico.</a:t>
            </a:r>
          </a:p>
          <a:p>
            <a:pPr algn="ctr"/>
            <a:endParaRPr lang="it-IT" sz="8800" dirty="0">
              <a:solidFill>
                <a:schemeClr val="dk1"/>
              </a:solidFill>
              <a:ea typeface="Calibri"/>
            </a:endParaRPr>
          </a:p>
          <a:p>
            <a:pPr algn="ctr"/>
            <a:r>
              <a:rPr lang="it-IT" sz="8800" dirty="0">
                <a:solidFill>
                  <a:schemeClr val="dk1"/>
                </a:solidFill>
                <a:ea typeface="Calibri"/>
              </a:rPr>
              <a:t>Pregresso intervento chirurgico: onfalectomia in giovane età.</a:t>
            </a:r>
          </a:p>
        </p:txBody>
      </p:sp>
      <p:pic>
        <p:nvPicPr>
          <p:cNvPr id="2" name="Elemento grafico 1" descr="Appunti con riempimento a tinta unita">
            <a:extLst>
              <a:ext uri="{FF2B5EF4-FFF2-40B4-BE49-F238E27FC236}">
                <a16:creationId xmlns:a16="http://schemas.microsoft.com/office/drawing/2014/main" id="{0577C83D-1CC4-3307-11BE-560C995BA7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424872" y="16560350"/>
            <a:ext cx="7058165" cy="66381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"/>
          <p:cNvSpPr/>
          <p:nvPr/>
        </p:nvSpPr>
        <p:spPr>
          <a:xfrm>
            <a:off x="18269982" y="24953068"/>
            <a:ext cx="30659970" cy="1889998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3"/>
          <p:cNvPicPr preferRelativeResize="0"/>
          <p:nvPr/>
        </p:nvPicPr>
        <p:blipFill rotWithShape="1">
          <a:blip r:embed="rId3">
            <a:alphaModFix/>
          </a:blip>
          <a:srcRect l="3271" t="11013" r="43013" b="29359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3"/>
          <p:cNvSpPr txBox="1"/>
          <p:nvPr/>
        </p:nvSpPr>
        <p:spPr>
          <a:xfrm>
            <a:off x="6719902" y="1768079"/>
            <a:ext cx="36540000" cy="2012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lnSpc>
                <a:spcPct val="13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1" dirty="0" err="1">
                <a:solidFill>
                  <a:srgbClr val="00255F"/>
                </a:solidFill>
                <a:latin typeface="Barlow Black"/>
                <a:sym typeface="Barlow Black"/>
              </a:rPr>
              <a:t>Anamnesi</a:t>
            </a:r>
            <a:endParaRPr lang="en-US" sz="9600" b="1" dirty="0" err="1">
              <a:solidFill>
                <a:srgbClr val="00255F"/>
              </a:solidFill>
              <a:latin typeface="Barlow Black"/>
            </a:endParaRPr>
          </a:p>
        </p:txBody>
      </p:sp>
      <p:sp>
        <p:nvSpPr>
          <p:cNvPr id="131" name="Google Shape;131;p3"/>
          <p:cNvSpPr/>
          <p:nvPr/>
        </p:nvSpPr>
        <p:spPr>
          <a:xfrm>
            <a:off x="1197770" y="1503025"/>
            <a:ext cx="143922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3"/>
          <p:cNvSpPr/>
          <p:nvPr/>
        </p:nvSpPr>
        <p:spPr>
          <a:xfrm>
            <a:off x="34807678" y="1503025"/>
            <a:ext cx="141819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1CC7468-98CB-196B-CD71-B3B9CE5DBAA0}"/>
              </a:ext>
            </a:extLst>
          </p:cNvPr>
          <p:cNvSpPr txBox="1"/>
          <p:nvPr/>
        </p:nvSpPr>
        <p:spPr>
          <a:xfrm>
            <a:off x="3684853" y="9468171"/>
            <a:ext cx="25122114" cy="68634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371600" indent="-1371600">
              <a:buChar char="•"/>
            </a:pPr>
            <a:r>
              <a:rPr lang="it-IT" sz="8800"/>
              <a:t>Ipertensione arteriosa</a:t>
            </a:r>
            <a:endParaRPr lang="it-IT"/>
          </a:p>
          <a:p>
            <a:pPr marL="1371600" indent="-1371600">
              <a:buChar char="•"/>
            </a:pPr>
            <a:r>
              <a:rPr lang="it-IT" sz="8800" dirty="0"/>
              <a:t>DM tipo II</a:t>
            </a:r>
          </a:p>
          <a:p>
            <a:pPr marL="1371600" indent="-1371600">
              <a:buChar char="•"/>
            </a:pPr>
            <a:r>
              <a:rPr lang="it-IT" sz="8800" dirty="0"/>
              <a:t>Ipercolesterolemia</a:t>
            </a:r>
          </a:p>
          <a:p>
            <a:pPr marL="1371600" indent="-1371600">
              <a:buChar char="•"/>
            </a:pPr>
            <a:r>
              <a:rPr lang="it-IT" sz="8800" dirty="0"/>
              <a:t>Angina pectoris trattata mediante angioplastica</a:t>
            </a:r>
          </a:p>
          <a:p>
            <a:pPr marL="1371600" indent="-1371600">
              <a:buChar char="•"/>
            </a:pPr>
            <a:r>
              <a:rPr lang="it-IT" sz="8800" dirty="0"/>
              <a:t>FA in trattamento con </a:t>
            </a:r>
            <a:r>
              <a:rPr lang="it-IT" sz="8800" err="1"/>
              <a:t>Eliquis</a:t>
            </a:r>
            <a:endParaRPr lang="it-IT" sz="8800"/>
          </a:p>
        </p:txBody>
      </p:sp>
      <p:pic>
        <p:nvPicPr>
          <p:cNvPr id="4" name="Elemento grafico 3" descr="Stetoscopio con riempimento a tinta unita">
            <a:extLst>
              <a:ext uri="{FF2B5EF4-FFF2-40B4-BE49-F238E27FC236}">
                <a16:creationId xmlns:a16="http://schemas.microsoft.com/office/drawing/2014/main" id="{82E57456-3818-0CFF-DAB9-FC230C6398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575357" y="8394311"/>
            <a:ext cx="9265028" cy="902309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91AF622F-B58B-6CAF-FCA5-232A20EBF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">
            <a:extLst>
              <a:ext uri="{FF2B5EF4-FFF2-40B4-BE49-F238E27FC236}">
                <a16:creationId xmlns:a16="http://schemas.microsoft.com/office/drawing/2014/main" id="{295E89A4-392C-54CB-3313-3D32F1354A91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3">
            <a:extLst>
              <a:ext uri="{FF2B5EF4-FFF2-40B4-BE49-F238E27FC236}">
                <a16:creationId xmlns:a16="http://schemas.microsoft.com/office/drawing/2014/main" id="{4C0B06E4-C87B-A2C4-C9DB-B5AFFC74BD0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271" t="11013" r="43013" b="29359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3">
            <a:extLst>
              <a:ext uri="{FF2B5EF4-FFF2-40B4-BE49-F238E27FC236}">
                <a16:creationId xmlns:a16="http://schemas.microsoft.com/office/drawing/2014/main" id="{966DA042-254A-C11B-8E94-CE757F2346C5}"/>
              </a:ext>
            </a:extLst>
          </p:cNvPr>
          <p:cNvSpPr txBox="1"/>
          <p:nvPr/>
        </p:nvSpPr>
        <p:spPr>
          <a:xfrm>
            <a:off x="6719902" y="1768079"/>
            <a:ext cx="36540000" cy="2012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30019"/>
              </a:lnSpc>
            </a:pPr>
            <a:r>
              <a:rPr lang="en-US" sz="9600" b="1" dirty="0" err="1">
                <a:solidFill>
                  <a:srgbClr val="00255F"/>
                </a:solidFill>
                <a:latin typeface="Barlow Black"/>
                <a:sym typeface="Barlow Black"/>
              </a:rPr>
              <a:t>Esame</a:t>
            </a:r>
            <a:r>
              <a:rPr lang="en-US" sz="9600" b="1" dirty="0">
                <a:solidFill>
                  <a:srgbClr val="00255F"/>
                </a:solidFill>
                <a:latin typeface="Barlow Black"/>
                <a:sym typeface="Barlow Black"/>
              </a:rPr>
              <a:t> </a:t>
            </a:r>
            <a:r>
              <a:rPr lang="en-US" sz="9600" b="1" dirty="0" err="1">
                <a:solidFill>
                  <a:srgbClr val="00255F"/>
                </a:solidFill>
                <a:latin typeface="Barlow Black"/>
                <a:sym typeface="Barlow Black"/>
              </a:rPr>
              <a:t>obiettivo</a:t>
            </a:r>
            <a:endParaRPr lang="en-US" sz="9600" b="1" dirty="0" err="1">
              <a:solidFill>
                <a:srgbClr val="00255F"/>
              </a:solidFill>
              <a:latin typeface="Barlow Black"/>
            </a:endParaRPr>
          </a:p>
        </p:txBody>
      </p:sp>
      <p:sp>
        <p:nvSpPr>
          <p:cNvPr id="131" name="Google Shape;131;p3">
            <a:extLst>
              <a:ext uri="{FF2B5EF4-FFF2-40B4-BE49-F238E27FC236}">
                <a16:creationId xmlns:a16="http://schemas.microsoft.com/office/drawing/2014/main" id="{18172CA0-E50A-C206-D64E-75F80B77887D}"/>
              </a:ext>
            </a:extLst>
          </p:cNvPr>
          <p:cNvSpPr/>
          <p:nvPr/>
        </p:nvSpPr>
        <p:spPr>
          <a:xfrm>
            <a:off x="840000" y="1503025"/>
            <a:ext cx="143922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3">
            <a:extLst>
              <a:ext uri="{FF2B5EF4-FFF2-40B4-BE49-F238E27FC236}">
                <a16:creationId xmlns:a16="http://schemas.microsoft.com/office/drawing/2014/main" id="{BF13A86C-96B6-868B-0C38-165F9EDA43E6}"/>
              </a:ext>
            </a:extLst>
          </p:cNvPr>
          <p:cNvSpPr/>
          <p:nvPr/>
        </p:nvSpPr>
        <p:spPr>
          <a:xfrm>
            <a:off x="34748050" y="1503025"/>
            <a:ext cx="141819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F44CA978-4EDB-6CD3-02B0-34628893A8BA}"/>
              </a:ext>
            </a:extLst>
          </p:cNvPr>
          <p:cNvSpPr txBox="1"/>
          <p:nvPr/>
        </p:nvSpPr>
        <p:spPr>
          <a:xfrm>
            <a:off x="3311897" y="7754997"/>
            <a:ext cx="20043177" cy="1092606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8800" dirty="0"/>
              <a:t>Addome piano, trattabile.</a:t>
            </a:r>
          </a:p>
          <a:p>
            <a:r>
              <a:rPr lang="it-IT" sz="8800" dirty="0"/>
              <a:t>Tumefazione in ipocondrio/fianco destro, non dolente e non dolorabile alla palpazione superficiale e  profonda, di consistenza teso-elastica, dai contorni lisci.</a:t>
            </a:r>
            <a:endParaRPr lang="it-IT"/>
          </a:p>
          <a:p>
            <a:r>
              <a:rPr lang="it-IT" sz="8800" dirty="0"/>
              <a:t>Blumberg, </a:t>
            </a:r>
            <a:r>
              <a:rPr lang="it-IT" sz="8800" dirty="0" err="1"/>
              <a:t>Rovsing</a:t>
            </a:r>
            <a:r>
              <a:rPr lang="it-IT" sz="8800" dirty="0"/>
              <a:t>, </a:t>
            </a:r>
            <a:r>
              <a:rPr lang="it-IT" sz="8800" dirty="0" err="1"/>
              <a:t>McBurney</a:t>
            </a:r>
            <a:r>
              <a:rPr lang="it-IT" sz="8800" dirty="0"/>
              <a:t> negativi.</a:t>
            </a:r>
          </a:p>
          <a:p>
            <a:r>
              <a:rPr lang="it-IT" sz="8800" dirty="0"/>
              <a:t>Peristalsi presente.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5C5CD28-9A3B-1F34-3108-6802BF18DFF0}"/>
              </a:ext>
            </a:extLst>
          </p:cNvPr>
          <p:cNvSpPr txBox="1"/>
          <p:nvPr/>
        </p:nvSpPr>
        <p:spPr>
          <a:xfrm>
            <a:off x="30414624" y="14241598"/>
            <a:ext cx="15860852" cy="8433078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8800" b="1" dirty="0"/>
              <a:t>Esami ematochimici</a:t>
            </a:r>
            <a:endParaRPr lang="it-IT"/>
          </a:p>
          <a:p>
            <a:pPr algn="ctr"/>
            <a:endParaRPr lang="it-IT" sz="8800" b="1" dirty="0"/>
          </a:p>
          <a:p>
            <a:pPr algn="ctr"/>
            <a:r>
              <a:rPr lang="it-IT" sz="8800" dirty="0"/>
              <a:t>Gb 9.24 mila/UL</a:t>
            </a:r>
          </a:p>
          <a:p>
            <a:pPr algn="ctr"/>
            <a:r>
              <a:rPr lang="it-IT" sz="8800" err="1"/>
              <a:t>Hb</a:t>
            </a:r>
            <a:r>
              <a:rPr lang="it-IT" sz="8800"/>
              <a:t> 11.8 g/dl</a:t>
            </a:r>
            <a:endParaRPr lang="it-IT" sz="8800" dirty="0"/>
          </a:p>
          <a:p>
            <a:pPr algn="ctr"/>
            <a:r>
              <a:rPr lang="it-IT" sz="8800" dirty="0"/>
              <a:t>PCR 0.84 mg/dl</a:t>
            </a:r>
          </a:p>
          <a:p>
            <a:pPr algn="ctr"/>
            <a:r>
              <a:rPr lang="it-IT" sz="8800" dirty="0"/>
              <a:t>PCT 22.9 ng/dl</a:t>
            </a:r>
          </a:p>
          <a:p>
            <a:pPr algn="ctr"/>
            <a:endParaRPr lang="it-IT" dirty="0"/>
          </a:p>
        </p:txBody>
      </p:sp>
      <p:pic>
        <p:nvPicPr>
          <p:cNvPr id="4" name="Elemento grafico 3" descr="Ago con riempimento a tinta unita">
            <a:extLst>
              <a:ext uri="{FF2B5EF4-FFF2-40B4-BE49-F238E27FC236}">
                <a16:creationId xmlns:a16="http://schemas.microsoft.com/office/drawing/2014/main" id="{CD7B9364-C845-BF4B-1320-3C9C2F93E4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543139" y="5890970"/>
            <a:ext cx="6282782" cy="604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183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b472cf4bb5_0_63"/>
          <p:cNvSpPr/>
          <p:nvPr/>
        </p:nvSpPr>
        <p:spPr>
          <a:xfrm>
            <a:off x="18627751" y="24953068"/>
            <a:ext cx="30660000" cy="189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2" name="Google Shape;162;g3b472cf4bb5_0_63"/>
          <p:cNvPicPr preferRelativeResize="0"/>
          <p:nvPr/>
        </p:nvPicPr>
        <p:blipFill rotWithShape="1">
          <a:blip r:embed="rId5">
            <a:alphaModFix/>
          </a:blip>
          <a:srcRect l="3271" t="11013" r="43014" b="29360"/>
          <a:stretch/>
        </p:blipFill>
        <p:spPr>
          <a:xfrm>
            <a:off x="839999" y="24300022"/>
            <a:ext cx="15119982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g3b472cf4bb5_0_63"/>
          <p:cNvSpPr/>
          <p:nvPr/>
        </p:nvSpPr>
        <p:spPr>
          <a:xfrm flipH="1">
            <a:off x="1679964" y="699239"/>
            <a:ext cx="47040000" cy="210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g3b472cf4bb5_0_63"/>
          <p:cNvSpPr txBox="1"/>
          <p:nvPr/>
        </p:nvSpPr>
        <p:spPr>
          <a:xfrm>
            <a:off x="8823500" y="1063550"/>
            <a:ext cx="33797100" cy="161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819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Diagnosi</a:t>
            </a:r>
            <a:endParaRPr sz="8819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g3b472cf4bb5_0_63"/>
          <p:cNvSpPr txBox="1"/>
          <p:nvPr/>
        </p:nvSpPr>
        <p:spPr>
          <a:xfrm>
            <a:off x="1181725" y="23654375"/>
            <a:ext cx="35372700" cy="87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</a:rPr>
              <a:t>Updates Surg. 2024 Feb 8;76(4):1405–1412. doi:</a:t>
            </a:r>
            <a:r>
              <a:rPr lang="en-US" sz="4800">
                <a:solidFill>
                  <a:schemeClr val="dk1"/>
                </a:solidFill>
                <a:uFill>
                  <a:noFill/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4800" u="sng">
                <a:solidFill>
                  <a:schemeClr val="dk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10.1007/s13304-024-01751-4</a:t>
            </a:r>
            <a:endParaRPr sz="4800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81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g3b472cf4bb5_0_63"/>
          <p:cNvSpPr txBox="1"/>
          <p:nvPr/>
        </p:nvSpPr>
        <p:spPr>
          <a:xfrm>
            <a:off x="1700682" y="3310886"/>
            <a:ext cx="18579276" cy="20406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8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TC con e senza mdc:</a:t>
            </a:r>
            <a:endParaRPr lang="it-IT" sz="8819" b="1" dirty="0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  <a:p>
            <a:pPr>
              <a:buClr>
                <a:schemeClr val="dk1"/>
              </a:buClr>
              <a:buSzPts val="8819"/>
            </a:pP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corrispondenza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del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cieco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/colon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ascendente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immagine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a "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bersaglio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", come da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intussuscezione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ileo-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colica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, con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invaginazione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dell'ileo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terminale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dell'adipe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e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dei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vasi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afferenti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. Nel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contesto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del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segmento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intussuscipiente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sembra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apprezzarsi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una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formazione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polilobata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dotata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di enhancement,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verosimilmente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responsabile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dellla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suddetta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invaginazione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. Il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segmento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colico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coinvolto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presente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marcato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ispessimento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delle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pareti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, con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ipodesità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dela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sottomucosa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e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congestione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dell'adipe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dirty="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pericolico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  <p:sp>
        <p:nvSpPr>
          <p:cNvPr id="167" name="Google Shape;167;g3b472cf4bb5_0_63"/>
          <p:cNvSpPr txBox="1"/>
          <p:nvPr/>
        </p:nvSpPr>
        <p:spPr>
          <a:xfrm>
            <a:off x="35076975" y="6696400"/>
            <a:ext cx="11462700" cy="107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81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TC arteriosa intussuscezione">
            <a:hlinkClick r:id="" action="ppaction://media"/>
            <a:extLst>
              <a:ext uri="{FF2B5EF4-FFF2-40B4-BE49-F238E27FC236}">
                <a16:creationId xmlns:a16="http://schemas.microsoft.com/office/drawing/2014/main" id="{B77D88AF-B574-5F63-0EE1-116DE9AC519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0946445" y="3320977"/>
            <a:ext cx="28303520" cy="204267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b4404f5cd0_0_338"/>
          <p:cNvSpPr/>
          <p:nvPr/>
        </p:nvSpPr>
        <p:spPr>
          <a:xfrm>
            <a:off x="18269982" y="24953068"/>
            <a:ext cx="30660000" cy="189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4" name="Google Shape;174;g3b4404f5cd0_0_338"/>
          <p:cNvPicPr preferRelativeResize="0"/>
          <p:nvPr/>
        </p:nvPicPr>
        <p:blipFill rotWithShape="1">
          <a:blip r:embed="rId5">
            <a:alphaModFix/>
          </a:blip>
          <a:srcRect l="3271" t="11013" r="43014" b="29360"/>
          <a:stretch/>
        </p:blipFill>
        <p:spPr>
          <a:xfrm>
            <a:off x="839999" y="24300022"/>
            <a:ext cx="15119982" cy="3196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TC arteriosa sagittlae intussuscezione">
            <a:hlinkClick r:id="" action="ppaction://media"/>
            <a:extLst>
              <a:ext uri="{FF2B5EF4-FFF2-40B4-BE49-F238E27FC236}">
                <a16:creationId xmlns:a16="http://schemas.microsoft.com/office/drawing/2014/main" id="{299022DA-8BA1-E279-5F6D-BFB35B57BFE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98494" y="5408306"/>
            <a:ext cx="21743489" cy="15776185"/>
          </a:xfrm>
          <a:prstGeom prst="rect">
            <a:avLst/>
          </a:prstGeom>
        </p:spPr>
      </p:pic>
      <p:grpSp>
        <p:nvGrpSpPr>
          <p:cNvPr id="9" name="Gruppo 8">
            <a:extLst>
              <a:ext uri="{FF2B5EF4-FFF2-40B4-BE49-F238E27FC236}">
                <a16:creationId xmlns:a16="http://schemas.microsoft.com/office/drawing/2014/main" id="{30959B0C-C15E-FA9E-A6F7-01FCE4E5A1DF}"/>
              </a:ext>
            </a:extLst>
          </p:cNvPr>
          <p:cNvGrpSpPr/>
          <p:nvPr/>
        </p:nvGrpSpPr>
        <p:grpSpPr>
          <a:xfrm>
            <a:off x="29864655" y="13259292"/>
            <a:ext cx="17082325" cy="11388502"/>
            <a:chOff x="29864655" y="13259292"/>
            <a:chExt cx="17082325" cy="11388502"/>
          </a:xfrm>
        </p:grpSpPr>
        <p:pic>
          <p:nvPicPr>
            <p:cNvPr id="5" name="Immagine 4" descr="Immagine che contiene Imaging medicale, osso, lastra dei raggi X&#10;&#10;Il contenuto generato dall&amp;#39;IA potrebbe non essere corretto.">
              <a:extLst>
                <a:ext uri="{FF2B5EF4-FFF2-40B4-BE49-F238E27FC236}">
                  <a16:creationId xmlns:a16="http://schemas.microsoft.com/office/drawing/2014/main" id="{D6843BF6-AC6D-A2A5-AE87-FBC6410B000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9946987" y="13259292"/>
              <a:ext cx="16999993" cy="11388502"/>
            </a:xfrm>
            <a:prstGeom prst="rect">
              <a:avLst/>
            </a:prstGeom>
          </p:spPr>
        </p:pic>
        <p:sp>
          <p:nvSpPr>
            <p:cNvPr id="6" name="Google Shape;179;g3b4404f5cd0_0_338">
              <a:extLst>
                <a:ext uri="{FF2B5EF4-FFF2-40B4-BE49-F238E27FC236}">
                  <a16:creationId xmlns:a16="http://schemas.microsoft.com/office/drawing/2014/main" id="{EB6FB1E7-48A1-AC42-E675-66E49909FF8D}"/>
                </a:ext>
              </a:extLst>
            </p:cNvPr>
            <p:cNvSpPr/>
            <p:nvPr/>
          </p:nvSpPr>
          <p:spPr>
            <a:xfrm rot="20142640" flipV="1">
              <a:off x="29864655" y="19534693"/>
              <a:ext cx="3836348" cy="36316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" name="Gruppo 7">
            <a:extLst>
              <a:ext uri="{FF2B5EF4-FFF2-40B4-BE49-F238E27FC236}">
                <a16:creationId xmlns:a16="http://schemas.microsoft.com/office/drawing/2014/main" id="{FE5AA271-27E2-D0E5-BD7F-D8182A94194E}"/>
              </a:ext>
            </a:extLst>
          </p:cNvPr>
          <p:cNvGrpSpPr/>
          <p:nvPr/>
        </p:nvGrpSpPr>
        <p:grpSpPr>
          <a:xfrm>
            <a:off x="28683224" y="553768"/>
            <a:ext cx="19403782" cy="11889113"/>
            <a:chOff x="28683224" y="553768"/>
            <a:chExt cx="19403782" cy="11889113"/>
          </a:xfrm>
        </p:grpSpPr>
        <p:pic>
          <p:nvPicPr>
            <p:cNvPr id="7" name="Immagine 6" descr="Immagine che contiene Imaging medicale, radiologia, medico, lastra dei raggi X&#10;&#10;Il contenuto generato dall&amp;#39;IA potrebbe non essere corretto.">
              <a:extLst>
                <a:ext uri="{FF2B5EF4-FFF2-40B4-BE49-F238E27FC236}">
                  <a16:creationId xmlns:a16="http://schemas.microsoft.com/office/drawing/2014/main" id="{5CBDCACC-CFE8-405F-B3FC-A9E0B7A80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8807494" y="553768"/>
              <a:ext cx="19279512" cy="11889113"/>
            </a:xfrm>
            <a:prstGeom prst="rect">
              <a:avLst/>
            </a:prstGeom>
          </p:spPr>
        </p:pic>
        <p:sp>
          <p:nvSpPr>
            <p:cNvPr id="179" name="Google Shape;179;g3b4404f5cd0_0_338"/>
            <p:cNvSpPr/>
            <p:nvPr/>
          </p:nvSpPr>
          <p:spPr>
            <a:xfrm rot="20142640" flipV="1">
              <a:off x="28683224" y="8686377"/>
              <a:ext cx="3836348" cy="36316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b4404f5cd0_0_320"/>
          <p:cNvSpPr/>
          <p:nvPr/>
        </p:nvSpPr>
        <p:spPr>
          <a:xfrm>
            <a:off x="18269982" y="24953068"/>
            <a:ext cx="30660000" cy="189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g3b4404f5cd0_0_320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839999" y="24300022"/>
            <a:ext cx="15119982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g3b4404f5cd0_0_320"/>
          <p:cNvSpPr/>
          <p:nvPr/>
        </p:nvSpPr>
        <p:spPr>
          <a:xfrm flipH="1">
            <a:off x="1679964" y="699239"/>
            <a:ext cx="47040000" cy="210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3b4404f5cd0_0_320"/>
          <p:cNvSpPr txBox="1"/>
          <p:nvPr/>
        </p:nvSpPr>
        <p:spPr>
          <a:xfrm>
            <a:off x="8823500" y="1063550"/>
            <a:ext cx="33797100" cy="161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800" b="1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Intussuscezione</a:t>
            </a:r>
            <a:endParaRPr lang="en-US" sz="8800" b="1" dirty="0" err="1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20" name="Google Shape;120;g3b4404f5cd0_0_320"/>
          <p:cNvSpPr txBox="1"/>
          <p:nvPr/>
        </p:nvSpPr>
        <p:spPr>
          <a:xfrm>
            <a:off x="1181725" y="23654375"/>
            <a:ext cx="35372700" cy="87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>
                <a:solidFill>
                  <a:schemeClr val="dk1"/>
                </a:solidFill>
              </a:rPr>
              <a:t>Updates Surg. 2024 Feb 8;76(4):1405–1412. doi:</a:t>
            </a:r>
            <a:r>
              <a:rPr lang="en-US" sz="480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4800" u="sng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10.1007/s13304-024-01751-4</a:t>
            </a:r>
            <a:endParaRPr sz="4800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81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g3b4404f5cd0_0_320"/>
          <p:cNvSpPr txBox="1"/>
          <p:nvPr/>
        </p:nvSpPr>
        <p:spPr>
          <a:xfrm>
            <a:off x="5593008" y="16293169"/>
            <a:ext cx="37050366" cy="5348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Solitamente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l'intussuscezione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è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una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condizione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acuta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che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necessita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di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intervento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chirurgico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in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urgenza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. E' molto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più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frequente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nei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bambini (95%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specialmente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con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linfomi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sottostanti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).</a:t>
            </a:r>
            <a:endParaRPr lang="it-IT">
              <a:solidFill>
                <a:schemeClr val="dk1"/>
              </a:solidFill>
            </a:endParaRPr>
          </a:p>
        </p:txBody>
      </p:sp>
      <p:pic>
        <p:nvPicPr>
          <p:cNvPr id="2" name="Immagine 1" descr="Intestinal obstruction immagini e fotografie stock ad alta risoluzione -  Alamy">
            <a:extLst>
              <a:ext uri="{FF2B5EF4-FFF2-40B4-BE49-F238E27FC236}">
                <a16:creationId xmlns:a16="http://schemas.microsoft.com/office/drawing/2014/main" id="{AF084A16-CF59-21C5-3F9F-E51B3B07BE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14" t="21498" r="1714" b="16000"/>
          <a:stretch>
            <a:fillRect/>
          </a:stretch>
        </p:blipFill>
        <p:spPr>
          <a:xfrm>
            <a:off x="1678623" y="4396320"/>
            <a:ext cx="19780902" cy="8391804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1F2BE4BA-8A3D-4E8C-C5C7-14641BF13D64}"/>
              </a:ext>
            </a:extLst>
          </p:cNvPr>
          <p:cNvSpPr txBox="1"/>
          <p:nvPr/>
        </p:nvSpPr>
        <p:spPr>
          <a:xfrm>
            <a:off x="22200138" y="6411627"/>
            <a:ext cx="25199975" cy="437042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8800" err="1">
                <a:latin typeface="Calibri"/>
                <a:cs typeface="Segoe UI"/>
              </a:rPr>
              <a:t>L'intussuscezione</a:t>
            </a:r>
            <a:r>
              <a:rPr lang="en-US" sz="8800" dirty="0">
                <a:latin typeface="Calibri"/>
                <a:cs typeface="Segoe UI"/>
              </a:rPr>
              <a:t> o </a:t>
            </a:r>
            <a:r>
              <a:rPr lang="en-US" sz="8800" err="1">
                <a:latin typeface="Calibri"/>
                <a:cs typeface="Segoe UI"/>
              </a:rPr>
              <a:t>l'invaginazione</a:t>
            </a:r>
            <a:r>
              <a:rPr lang="en-US" sz="8800" dirty="0">
                <a:latin typeface="Calibri"/>
                <a:cs typeface="Segoe UI"/>
              </a:rPr>
              <a:t> </a:t>
            </a:r>
            <a:r>
              <a:rPr lang="en-US" sz="8800" err="1">
                <a:latin typeface="Calibri"/>
                <a:cs typeface="Segoe UI"/>
              </a:rPr>
              <a:t>comporta</a:t>
            </a:r>
            <a:r>
              <a:rPr lang="en-US" sz="8800" dirty="0">
                <a:latin typeface="Calibri"/>
                <a:cs typeface="Segoe UI"/>
              </a:rPr>
              <a:t> la </a:t>
            </a:r>
            <a:r>
              <a:rPr lang="en-US" sz="8800" err="1">
                <a:latin typeface="Calibri"/>
                <a:cs typeface="Segoe UI"/>
              </a:rPr>
              <a:t>penetrazione</a:t>
            </a:r>
            <a:r>
              <a:rPr lang="en-US" sz="8800" dirty="0">
                <a:latin typeface="Calibri"/>
                <a:cs typeface="Segoe UI"/>
              </a:rPr>
              <a:t> di un </a:t>
            </a:r>
            <a:r>
              <a:rPr lang="en-US" sz="8800" err="1">
                <a:latin typeface="Calibri"/>
                <a:cs typeface="Segoe UI"/>
              </a:rPr>
              <a:t>segmento</a:t>
            </a:r>
            <a:r>
              <a:rPr lang="en-US" sz="8800" dirty="0">
                <a:latin typeface="Calibri"/>
                <a:cs typeface="Segoe UI"/>
              </a:rPr>
              <a:t> </a:t>
            </a:r>
            <a:r>
              <a:rPr lang="en-US" sz="8800" err="1">
                <a:latin typeface="Calibri"/>
                <a:cs typeface="Segoe UI"/>
              </a:rPr>
              <a:t>intestinale</a:t>
            </a:r>
            <a:r>
              <a:rPr lang="en-US" sz="8800" dirty="0">
                <a:latin typeface="Calibri"/>
                <a:cs typeface="Segoe UI"/>
              </a:rPr>
              <a:t> </a:t>
            </a:r>
            <a:r>
              <a:rPr lang="en-US" sz="8800" err="1">
                <a:latin typeface="Calibri"/>
                <a:cs typeface="Segoe UI"/>
              </a:rPr>
              <a:t>all'interno</a:t>
            </a:r>
            <a:r>
              <a:rPr lang="en-US" sz="8800" dirty="0">
                <a:latin typeface="Calibri"/>
                <a:cs typeface="Segoe UI"/>
              </a:rPr>
              <a:t> di in uno continuo. </a:t>
            </a:r>
            <a:endParaRPr lang="it-IT"/>
          </a:p>
          <a:p>
            <a:pPr algn="ctr"/>
            <a:endParaRPr lang="it-I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>
          <a:extLst>
            <a:ext uri="{FF2B5EF4-FFF2-40B4-BE49-F238E27FC236}">
              <a16:creationId xmlns:a16="http://schemas.microsoft.com/office/drawing/2014/main" id="{2FB5F583-1CD9-43BD-0CC9-BFBA50EA8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b4404f5cd0_0_320">
            <a:extLst>
              <a:ext uri="{FF2B5EF4-FFF2-40B4-BE49-F238E27FC236}">
                <a16:creationId xmlns:a16="http://schemas.microsoft.com/office/drawing/2014/main" id="{B61717A7-3F92-0319-4D9C-BF2F588F0BA9}"/>
              </a:ext>
            </a:extLst>
          </p:cNvPr>
          <p:cNvSpPr/>
          <p:nvPr/>
        </p:nvSpPr>
        <p:spPr>
          <a:xfrm>
            <a:off x="18269982" y="24953068"/>
            <a:ext cx="30660000" cy="189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g3b4404f5cd0_0_320">
            <a:extLst>
              <a:ext uri="{FF2B5EF4-FFF2-40B4-BE49-F238E27FC236}">
                <a16:creationId xmlns:a16="http://schemas.microsoft.com/office/drawing/2014/main" id="{CDAE1031-5BF1-573D-70DF-3E548A095E2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839999" y="24300022"/>
            <a:ext cx="15119982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g3b4404f5cd0_0_320">
            <a:extLst>
              <a:ext uri="{FF2B5EF4-FFF2-40B4-BE49-F238E27FC236}">
                <a16:creationId xmlns:a16="http://schemas.microsoft.com/office/drawing/2014/main" id="{F355D268-7735-AD8D-B290-2E2FF5CD3383}"/>
              </a:ext>
            </a:extLst>
          </p:cNvPr>
          <p:cNvSpPr/>
          <p:nvPr/>
        </p:nvSpPr>
        <p:spPr>
          <a:xfrm flipH="1">
            <a:off x="1679964" y="699239"/>
            <a:ext cx="47040000" cy="210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3b4404f5cd0_0_320">
            <a:extLst>
              <a:ext uri="{FF2B5EF4-FFF2-40B4-BE49-F238E27FC236}">
                <a16:creationId xmlns:a16="http://schemas.microsoft.com/office/drawing/2014/main" id="{D15133D4-046C-4D4B-1480-127C6FFB3B56}"/>
              </a:ext>
            </a:extLst>
          </p:cNvPr>
          <p:cNvSpPr txBox="1"/>
          <p:nvPr/>
        </p:nvSpPr>
        <p:spPr>
          <a:xfrm>
            <a:off x="8823500" y="1063550"/>
            <a:ext cx="33797100" cy="161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US" sz="88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Cosa fare?</a:t>
            </a:r>
            <a:endParaRPr lang="en-US" sz="8800" b="1" dirty="0" err="1">
              <a:solidFill>
                <a:schemeClr val="lt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20" name="Google Shape;120;g3b4404f5cd0_0_320">
            <a:extLst>
              <a:ext uri="{FF2B5EF4-FFF2-40B4-BE49-F238E27FC236}">
                <a16:creationId xmlns:a16="http://schemas.microsoft.com/office/drawing/2014/main" id="{9A8C6DF9-4F2B-9469-E0FD-973F3D57D3CA}"/>
              </a:ext>
            </a:extLst>
          </p:cNvPr>
          <p:cNvSpPr txBox="1"/>
          <p:nvPr/>
        </p:nvSpPr>
        <p:spPr>
          <a:xfrm>
            <a:off x="1181725" y="23654375"/>
            <a:ext cx="35372700" cy="87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>
                <a:solidFill>
                  <a:schemeClr val="dk1"/>
                </a:solidFill>
              </a:rPr>
              <a:t>Updates Surg. 2024 Feb 8;76(4):1405–1412. doi:</a:t>
            </a:r>
            <a:r>
              <a:rPr lang="en-US" sz="480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4800" u="sng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10.1007/s13304-024-01751-4</a:t>
            </a:r>
            <a:endParaRPr sz="4800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81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g3b4404f5cd0_0_320">
            <a:extLst>
              <a:ext uri="{FF2B5EF4-FFF2-40B4-BE49-F238E27FC236}">
                <a16:creationId xmlns:a16="http://schemas.microsoft.com/office/drawing/2014/main" id="{E1A06ED3-04E1-B2B8-9DFF-B511E26B7746}"/>
              </a:ext>
            </a:extLst>
          </p:cNvPr>
          <p:cNvSpPr txBox="1"/>
          <p:nvPr/>
        </p:nvSpPr>
        <p:spPr>
          <a:xfrm>
            <a:off x="13162283" y="4431466"/>
            <a:ext cx="25121385" cy="11548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0" indent="-1143000">
              <a:lnSpc>
                <a:spcPct val="200000"/>
              </a:lnSpc>
              <a:buChar char="•"/>
            </a:pP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Trattamento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conservativo</a:t>
            </a:r>
            <a:endParaRPr lang="it-IT">
              <a:solidFill>
                <a:schemeClr val="dk1"/>
              </a:solidFill>
            </a:endParaRPr>
          </a:p>
          <a:p>
            <a:pPr marL="1143000" indent="-1143000">
              <a:lnSpc>
                <a:spcPct val="200000"/>
              </a:lnSpc>
              <a:buChar char="•"/>
            </a:pP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Tentativo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di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distensione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mediante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clisma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con aria</a:t>
            </a:r>
          </a:p>
          <a:p>
            <a:pPr marL="1143000" indent="-1143000">
              <a:lnSpc>
                <a:spcPct val="200000"/>
              </a:lnSpc>
              <a:buChar char="•"/>
            </a:pP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Intervento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chirurgico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in 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elezione</a:t>
            </a:r>
            <a:r>
              <a:rPr lang="en-US" sz="880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dopo studio</a:t>
            </a:r>
          </a:p>
          <a:p>
            <a:pPr marL="1143000" indent="-1143000">
              <a:lnSpc>
                <a:spcPct val="200000"/>
              </a:lnSpc>
              <a:buFont typeface="Arial,Sans-Serif"/>
              <a:buChar char="•"/>
            </a:pP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Intervento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chirurgico</a:t>
            </a:r>
            <a:r>
              <a:rPr lang="en-US" sz="880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 in</a:t>
            </a:r>
            <a:r>
              <a:rPr lang="en-US" sz="8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8800" err="1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urgenza</a:t>
            </a:r>
            <a:endParaRPr lang="en-US" sz="8800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  <a:p>
            <a:pPr marL="1143000" indent="-1143000">
              <a:lnSpc>
                <a:spcPct val="200000"/>
              </a:lnSpc>
              <a:buChar char="•"/>
            </a:pPr>
            <a:endParaRPr lang="en-US" sz="8800" dirty="0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" name="Elemento grafico 1" descr="Testa con ingranaggi con riempimento a tinta unita">
            <a:extLst>
              <a:ext uri="{FF2B5EF4-FFF2-40B4-BE49-F238E27FC236}">
                <a16:creationId xmlns:a16="http://schemas.microsoft.com/office/drawing/2014/main" id="{59C5A574-06B8-9DEB-F174-0038700B53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2663484" y="17573771"/>
            <a:ext cx="6163492" cy="610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158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b4404f5cd0_0_343"/>
          <p:cNvSpPr/>
          <p:nvPr/>
        </p:nvSpPr>
        <p:spPr>
          <a:xfrm>
            <a:off x="18269982" y="24953068"/>
            <a:ext cx="30660000" cy="189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7" name="Google Shape;197;g3b4404f5cd0_0_343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839999" y="24300022"/>
            <a:ext cx="15119982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g3b4404f5cd0_0_343"/>
          <p:cNvSpPr/>
          <p:nvPr/>
        </p:nvSpPr>
        <p:spPr>
          <a:xfrm>
            <a:off x="1567775" y="1503025"/>
            <a:ext cx="143922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g3b4404f5cd0_0_343"/>
          <p:cNvSpPr/>
          <p:nvPr/>
        </p:nvSpPr>
        <p:spPr>
          <a:xfrm>
            <a:off x="34537775" y="1503025"/>
            <a:ext cx="143922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g3b4404f5cd0_0_343"/>
          <p:cNvSpPr txBox="1"/>
          <p:nvPr/>
        </p:nvSpPr>
        <p:spPr>
          <a:xfrm>
            <a:off x="6719902" y="1768079"/>
            <a:ext cx="365400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lnSpc>
                <a:spcPct val="13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1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rPr>
              <a:t>Intervento chirurgico</a:t>
            </a:r>
            <a:endParaRPr sz="9600"/>
          </a:p>
        </p:txBody>
      </p:sp>
      <p:pic>
        <p:nvPicPr>
          <p:cNvPr id="6" name="Immagine 5" descr="Immagine che contiene persona, medico, stanza, Attrezzature mediche&#10;&#10;Il contenuto generato dall&amp;#39;IA potrebbe non essere corretto.">
            <a:extLst>
              <a:ext uri="{FF2B5EF4-FFF2-40B4-BE49-F238E27FC236}">
                <a16:creationId xmlns:a16="http://schemas.microsoft.com/office/drawing/2014/main" id="{611F4012-554B-64ED-6424-728237A9FEB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697" r="22799" b="-210"/>
          <a:stretch>
            <a:fillRect/>
          </a:stretch>
        </p:blipFill>
        <p:spPr>
          <a:xfrm>
            <a:off x="3739252" y="7093130"/>
            <a:ext cx="17706382" cy="13993886"/>
          </a:xfrm>
          <a:prstGeom prst="rect">
            <a:avLst/>
          </a:prstGeom>
        </p:spPr>
      </p:pic>
      <p:pic>
        <p:nvPicPr>
          <p:cNvPr id="7" name="Immagine 6" descr="Immagine che contiene Carne, persona, medico, Attrezzature mediche&#10;&#10;Il contenuto generato dall&amp;#39;IA potrebbe non essere corretto.">
            <a:extLst>
              <a:ext uri="{FF2B5EF4-FFF2-40B4-BE49-F238E27FC236}">
                <a16:creationId xmlns:a16="http://schemas.microsoft.com/office/drawing/2014/main" id="{9D611759-29E9-110E-93E6-4861A150217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279" b="18269"/>
          <a:stretch>
            <a:fillRect/>
          </a:stretch>
        </p:blipFill>
        <p:spPr>
          <a:xfrm>
            <a:off x="28727867" y="4232036"/>
            <a:ext cx="18230542" cy="197202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17C4F9E2-B471-5797-4159-8B56D83CE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b4404f5cd0_0_343">
            <a:extLst>
              <a:ext uri="{FF2B5EF4-FFF2-40B4-BE49-F238E27FC236}">
                <a16:creationId xmlns:a16="http://schemas.microsoft.com/office/drawing/2014/main" id="{CFA1DB4E-B2B2-3ADA-EB78-A0386ABF6803}"/>
              </a:ext>
            </a:extLst>
          </p:cNvPr>
          <p:cNvSpPr/>
          <p:nvPr/>
        </p:nvSpPr>
        <p:spPr>
          <a:xfrm>
            <a:off x="18269982" y="24953068"/>
            <a:ext cx="30660000" cy="189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7" name="Google Shape;197;g3b4404f5cd0_0_343">
            <a:extLst>
              <a:ext uri="{FF2B5EF4-FFF2-40B4-BE49-F238E27FC236}">
                <a16:creationId xmlns:a16="http://schemas.microsoft.com/office/drawing/2014/main" id="{33E2A3DA-E7E1-4AAF-8F47-BA96727422A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839999" y="24300022"/>
            <a:ext cx="15119982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g3b4404f5cd0_0_343">
            <a:extLst>
              <a:ext uri="{FF2B5EF4-FFF2-40B4-BE49-F238E27FC236}">
                <a16:creationId xmlns:a16="http://schemas.microsoft.com/office/drawing/2014/main" id="{704A9CE4-3F4C-C399-6417-4747E8D56B14}"/>
              </a:ext>
            </a:extLst>
          </p:cNvPr>
          <p:cNvSpPr/>
          <p:nvPr/>
        </p:nvSpPr>
        <p:spPr>
          <a:xfrm>
            <a:off x="1567775" y="1503025"/>
            <a:ext cx="143922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g3b4404f5cd0_0_343">
            <a:extLst>
              <a:ext uri="{FF2B5EF4-FFF2-40B4-BE49-F238E27FC236}">
                <a16:creationId xmlns:a16="http://schemas.microsoft.com/office/drawing/2014/main" id="{CDAE7BE1-2B9C-ED08-032B-AE0B5DECBB65}"/>
              </a:ext>
            </a:extLst>
          </p:cNvPr>
          <p:cNvSpPr/>
          <p:nvPr/>
        </p:nvSpPr>
        <p:spPr>
          <a:xfrm>
            <a:off x="34537775" y="1503025"/>
            <a:ext cx="143922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g3b4404f5cd0_0_343">
            <a:extLst>
              <a:ext uri="{FF2B5EF4-FFF2-40B4-BE49-F238E27FC236}">
                <a16:creationId xmlns:a16="http://schemas.microsoft.com/office/drawing/2014/main" id="{A14137C8-BE99-BDFE-F679-A37B82A07BC3}"/>
              </a:ext>
            </a:extLst>
          </p:cNvPr>
          <p:cNvSpPr txBox="1"/>
          <p:nvPr/>
        </p:nvSpPr>
        <p:spPr>
          <a:xfrm>
            <a:off x="6719902" y="1768079"/>
            <a:ext cx="365400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lnSpc>
                <a:spcPct val="13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1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rPr>
              <a:t>Intervento chirurgico</a:t>
            </a:r>
            <a:endParaRPr sz="9600"/>
          </a:p>
        </p:txBody>
      </p:sp>
      <p:pic>
        <p:nvPicPr>
          <p:cNvPr id="2" name="Immagine 1" descr="Immagine che contiene Carne, medico, assistenza sanitaria, Attrezzature mediche&#10;&#10;Il contenuto generato dall&amp;#39;IA potrebbe non essere corretto.">
            <a:extLst>
              <a:ext uri="{FF2B5EF4-FFF2-40B4-BE49-F238E27FC236}">
                <a16:creationId xmlns:a16="http://schemas.microsoft.com/office/drawing/2014/main" id="{6E4CBFF2-6D07-0486-0D2C-5771602FCB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23282" y="6079826"/>
            <a:ext cx="22236963" cy="16328703"/>
          </a:xfrm>
          <a:prstGeom prst="rect">
            <a:avLst/>
          </a:prstGeom>
        </p:spPr>
      </p:pic>
      <p:pic>
        <p:nvPicPr>
          <p:cNvPr id="4" name="Immagine 3" descr="Immagine che contiene persona, Attrezzature mediche, medico, interno&#10;&#10;Il contenuto generato dall&amp;#39;IA potrebbe non essere corretto.">
            <a:extLst>
              <a:ext uri="{FF2B5EF4-FFF2-40B4-BE49-F238E27FC236}">
                <a16:creationId xmlns:a16="http://schemas.microsoft.com/office/drawing/2014/main" id="{25670E28-CC7D-35EA-B90A-4894E21733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0862" y="6079825"/>
            <a:ext cx="20745842" cy="163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24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>
          <a:extLst>
            <a:ext uri="{FF2B5EF4-FFF2-40B4-BE49-F238E27FC236}">
              <a16:creationId xmlns:a16="http://schemas.microsoft.com/office/drawing/2014/main" id="{4D9F4A80-E588-352A-ECF8-40675828DB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b4404f5cd0_0_343">
            <a:extLst>
              <a:ext uri="{FF2B5EF4-FFF2-40B4-BE49-F238E27FC236}">
                <a16:creationId xmlns:a16="http://schemas.microsoft.com/office/drawing/2014/main" id="{C40EA044-6309-12C3-30D0-9C56466F01F2}"/>
              </a:ext>
            </a:extLst>
          </p:cNvPr>
          <p:cNvSpPr/>
          <p:nvPr/>
        </p:nvSpPr>
        <p:spPr>
          <a:xfrm>
            <a:off x="18269982" y="24953068"/>
            <a:ext cx="30660000" cy="189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7" name="Google Shape;197;g3b4404f5cd0_0_343">
            <a:extLst>
              <a:ext uri="{FF2B5EF4-FFF2-40B4-BE49-F238E27FC236}">
                <a16:creationId xmlns:a16="http://schemas.microsoft.com/office/drawing/2014/main" id="{43EBF9D5-B727-6912-AE06-C70C3C27E9C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839999" y="24300022"/>
            <a:ext cx="15119982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g3b4404f5cd0_0_343">
            <a:extLst>
              <a:ext uri="{FF2B5EF4-FFF2-40B4-BE49-F238E27FC236}">
                <a16:creationId xmlns:a16="http://schemas.microsoft.com/office/drawing/2014/main" id="{86409227-06FA-EA9D-AD00-6ACD2A80D462}"/>
              </a:ext>
            </a:extLst>
          </p:cNvPr>
          <p:cNvSpPr/>
          <p:nvPr/>
        </p:nvSpPr>
        <p:spPr>
          <a:xfrm>
            <a:off x="1567775" y="1503025"/>
            <a:ext cx="14392200" cy="2100000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g3b4404f5cd0_0_343">
            <a:extLst>
              <a:ext uri="{FF2B5EF4-FFF2-40B4-BE49-F238E27FC236}">
                <a16:creationId xmlns:a16="http://schemas.microsoft.com/office/drawing/2014/main" id="{218B553B-D4D1-0587-E18E-F7B636E7DD9E}"/>
              </a:ext>
            </a:extLst>
          </p:cNvPr>
          <p:cNvSpPr/>
          <p:nvPr/>
        </p:nvSpPr>
        <p:spPr>
          <a:xfrm>
            <a:off x="33344877" y="1741516"/>
            <a:ext cx="15585098" cy="1980754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686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g3b4404f5cd0_0_343">
            <a:extLst>
              <a:ext uri="{FF2B5EF4-FFF2-40B4-BE49-F238E27FC236}">
                <a16:creationId xmlns:a16="http://schemas.microsoft.com/office/drawing/2014/main" id="{6354A4C8-7B49-8999-DE23-896CD1C2547A}"/>
              </a:ext>
            </a:extLst>
          </p:cNvPr>
          <p:cNvSpPr txBox="1"/>
          <p:nvPr/>
        </p:nvSpPr>
        <p:spPr>
          <a:xfrm>
            <a:off x="5885107" y="1648866"/>
            <a:ext cx="36540000" cy="2012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lnSpc>
                <a:spcPct val="13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1" dirty="0" err="1">
                <a:solidFill>
                  <a:srgbClr val="00255F"/>
                </a:solidFill>
                <a:latin typeface="Barlow Black"/>
              </a:rPr>
              <a:t>Istologico</a:t>
            </a:r>
          </a:p>
        </p:txBody>
      </p:sp>
      <p:pic>
        <p:nvPicPr>
          <p:cNvPr id="2" name="Immagine 1" descr="Immagine che contiene sangue, Carne, rosso&#10;&#10;Il contenuto generato dall&amp;#39;IA potrebbe non essere corretto.">
            <a:extLst>
              <a:ext uri="{FF2B5EF4-FFF2-40B4-BE49-F238E27FC236}">
                <a16:creationId xmlns:a16="http://schemas.microsoft.com/office/drawing/2014/main" id="{88FACEC2-B417-B69E-7C8E-C6F36751F46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620" r="28841" b="-363"/>
          <a:stretch>
            <a:fillRect/>
          </a:stretch>
        </p:blipFill>
        <p:spPr>
          <a:xfrm>
            <a:off x="2735341" y="4351247"/>
            <a:ext cx="12137842" cy="19549056"/>
          </a:xfrm>
          <a:prstGeom prst="rect">
            <a:avLst/>
          </a:prstGeom>
        </p:spPr>
      </p:pic>
      <p:pic>
        <p:nvPicPr>
          <p:cNvPr id="3" name="Immagine 2" descr="Immagine che contiene Carne, sangue, persona, lesione&#10;&#10;Il contenuto generato dall&amp;#39;IA potrebbe non essere corretto.">
            <a:extLst>
              <a:ext uri="{FF2B5EF4-FFF2-40B4-BE49-F238E27FC236}">
                <a16:creationId xmlns:a16="http://schemas.microsoft.com/office/drawing/2014/main" id="{0355C5ED-C57E-F1AF-C296-2FE9855886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1141491" y="6529836"/>
            <a:ext cx="19962547" cy="15600307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7A4A061F-74C8-D883-0931-D2D826D70B21}"/>
              </a:ext>
            </a:extLst>
          </p:cNvPr>
          <p:cNvSpPr txBox="1"/>
          <p:nvPr/>
        </p:nvSpPr>
        <p:spPr>
          <a:xfrm>
            <a:off x="16062420" y="9169459"/>
            <a:ext cx="16092036" cy="70788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8800" dirty="0"/>
              <a:t>Adenocarcinoma del grosso intestino, </a:t>
            </a:r>
            <a:endParaRPr lang="it-IT"/>
          </a:p>
          <a:p>
            <a:pPr algn="ctr"/>
            <a:r>
              <a:rPr lang="it-IT" sz="8800" dirty="0"/>
              <a:t>Moderatamente differenziato</a:t>
            </a:r>
            <a:endParaRPr lang="it-IT" sz="8800"/>
          </a:p>
          <a:p>
            <a:pPr algn="ctr"/>
            <a:r>
              <a:rPr lang="it-IT" sz="8800" dirty="0"/>
              <a:t>G 2</a:t>
            </a:r>
            <a:endParaRPr lang="it-IT" dirty="0"/>
          </a:p>
          <a:p>
            <a:pPr algn="ctr"/>
            <a:r>
              <a:rPr lang="it-IT" sz="8800" dirty="0"/>
              <a:t>Linfonodi 0/12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59724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b472cf4bb5_0_74"/>
          <p:cNvSpPr/>
          <p:nvPr/>
        </p:nvSpPr>
        <p:spPr>
          <a:xfrm>
            <a:off x="18269982" y="24953068"/>
            <a:ext cx="30660000" cy="189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96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7" name="Google Shape;207;g3b472cf4bb5_0_74"/>
          <p:cNvPicPr preferRelativeResize="0"/>
          <p:nvPr/>
        </p:nvPicPr>
        <p:blipFill rotWithShape="1">
          <a:blip r:embed="rId3">
            <a:alphaModFix/>
          </a:blip>
          <a:srcRect l="3271" t="11013" r="43014" b="29360"/>
          <a:stretch/>
        </p:blipFill>
        <p:spPr>
          <a:xfrm>
            <a:off x="839999" y="24300022"/>
            <a:ext cx="15119982" cy="319609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g3b472cf4bb5_0_74"/>
          <p:cNvSpPr/>
          <p:nvPr/>
        </p:nvSpPr>
        <p:spPr>
          <a:xfrm flipH="1">
            <a:off x="1679964" y="699239"/>
            <a:ext cx="47040000" cy="21000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chemeClr val="lt1"/>
              </a:gs>
              <a:gs pos="100000">
                <a:schemeClr val="lt1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g3b472cf4bb5_0_74"/>
          <p:cNvSpPr txBox="1"/>
          <p:nvPr/>
        </p:nvSpPr>
        <p:spPr>
          <a:xfrm>
            <a:off x="8823500" y="1063550"/>
            <a:ext cx="33797100" cy="161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819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Conclusioni</a:t>
            </a:r>
            <a:endParaRPr sz="8819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g3b472cf4bb5_0_74"/>
          <p:cNvSpPr txBox="1"/>
          <p:nvPr/>
        </p:nvSpPr>
        <p:spPr>
          <a:xfrm>
            <a:off x="1181725" y="23654375"/>
            <a:ext cx="35372700" cy="87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</a:rPr>
              <a:t>Updates Surg. 2024 Feb 8;76(4):1405–1412. doi:</a:t>
            </a:r>
            <a:r>
              <a:rPr lang="en-US" sz="480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4800" u="sng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10.1007/s13304-024-01751-4</a:t>
            </a:r>
            <a:endParaRPr sz="4800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81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g3b472cf4bb5_0_74"/>
          <p:cNvSpPr txBox="1"/>
          <p:nvPr/>
        </p:nvSpPr>
        <p:spPr>
          <a:xfrm>
            <a:off x="35076975" y="6696400"/>
            <a:ext cx="11462700" cy="107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81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2E51868-A173-AFD1-5FB0-0F50205E76B6}"/>
              </a:ext>
            </a:extLst>
          </p:cNvPr>
          <p:cNvSpPr txBox="1"/>
          <p:nvPr/>
        </p:nvSpPr>
        <p:spPr>
          <a:xfrm>
            <a:off x="1693705" y="5654741"/>
            <a:ext cx="20181685" cy="57246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8800" dirty="0"/>
              <a:t>La diagnosi di intussuscezione è spesso difficile dato la clinica aspecifica, soprattutto nelle manifestazioni croniche. </a:t>
            </a:r>
          </a:p>
          <a:p>
            <a:endParaRPr lang="it-IT" dirty="0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4FFBEE97-BD9E-939F-B500-ABD170DB9E36}"/>
              </a:ext>
            </a:extLst>
          </p:cNvPr>
          <p:cNvSpPr txBox="1"/>
          <p:nvPr/>
        </p:nvSpPr>
        <p:spPr>
          <a:xfrm>
            <a:off x="32097881" y="6650135"/>
            <a:ext cx="16611109" cy="30162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8800" dirty="0"/>
              <a:t>Considerarla come opportunità nelle </a:t>
            </a:r>
            <a:r>
              <a:rPr lang="it-IT" sz="8800" dirty="0" err="1"/>
              <a:t>addominalgie</a:t>
            </a:r>
            <a:r>
              <a:rPr lang="it-IT" sz="8800" dirty="0"/>
              <a:t> croniche.</a:t>
            </a:r>
          </a:p>
          <a:p>
            <a:pPr algn="ctr"/>
            <a:endParaRPr lang="it-IT"/>
          </a:p>
        </p:txBody>
      </p:sp>
      <p:cxnSp>
        <p:nvCxnSpPr>
          <p:cNvPr id="6" name="Connettore curvo 5">
            <a:extLst>
              <a:ext uri="{FF2B5EF4-FFF2-40B4-BE49-F238E27FC236}">
                <a16:creationId xmlns:a16="http://schemas.microsoft.com/office/drawing/2014/main" id="{9A3B83C0-456F-6E6E-7071-9E6BDD4DCD80}"/>
              </a:ext>
            </a:extLst>
          </p:cNvPr>
          <p:cNvCxnSpPr/>
          <p:nvPr/>
        </p:nvCxnSpPr>
        <p:spPr>
          <a:xfrm>
            <a:off x="22547849" y="6639331"/>
            <a:ext cx="8782376" cy="2144492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FAA7F99-8B8B-BC64-8EEF-0826F57062B7}"/>
              </a:ext>
            </a:extLst>
          </p:cNvPr>
          <p:cNvSpPr txBox="1"/>
          <p:nvPr/>
        </p:nvSpPr>
        <p:spPr>
          <a:xfrm>
            <a:off x="1688014" y="14160425"/>
            <a:ext cx="20845897" cy="17216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8800" dirty="0"/>
              <a:t>E' una condizione rara negli adulti</a:t>
            </a:r>
          </a:p>
          <a:p>
            <a:pPr algn="ctr"/>
            <a:endParaRPr lang="it-IT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777041F2-8BEE-B8F4-C813-05F40D6FA01D}"/>
              </a:ext>
            </a:extLst>
          </p:cNvPr>
          <p:cNvSpPr txBox="1"/>
          <p:nvPr/>
        </p:nvSpPr>
        <p:spPr>
          <a:xfrm>
            <a:off x="32098429" y="14220032"/>
            <a:ext cx="16551463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8800" dirty="0"/>
              <a:t>Sospettare l'eziologia tumorale</a:t>
            </a:r>
          </a:p>
          <a:p>
            <a:pPr algn="ctr"/>
            <a:endParaRPr lang="it-IT"/>
          </a:p>
        </p:txBody>
      </p:sp>
      <p:cxnSp>
        <p:nvCxnSpPr>
          <p:cNvPr id="9" name="Connettore curvo 8">
            <a:extLst>
              <a:ext uri="{FF2B5EF4-FFF2-40B4-BE49-F238E27FC236}">
                <a16:creationId xmlns:a16="http://schemas.microsoft.com/office/drawing/2014/main" id="{6E14A8D2-1599-9DA0-2383-5A773E99F1D0}"/>
              </a:ext>
            </a:extLst>
          </p:cNvPr>
          <p:cNvCxnSpPr>
            <a:cxnSpLocks/>
          </p:cNvCxnSpPr>
          <p:nvPr/>
        </p:nvCxnSpPr>
        <p:spPr>
          <a:xfrm>
            <a:off x="21883404" y="13732561"/>
            <a:ext cx="8782375" cy="208487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7A17941-292D-CFAA-0197-5F4EC83CB4A4}"/>
              </a:ext>
            </a:extLst>
          </p:cNvPr>
          <p:cNvSpPr txBox="1"/>
          <p:nvPr/>
        </p:nvSpPr>
        <p:spPr>
          <a:xfrm>
            <a:off x="1688014" y="18690491"/>
            <a:ext cx="4577746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8800" dirty="0"/>
              <a:t>Nelle manifestazioni acute o croniche nell'adulto preferire l'intervento chirurgico resettivo.</a:t>
            </a:r>
            <a:endParaRPr lang="it-IT" dirty="0"/>
          </a:p>
          <a:p>
            <a:pPr algn="ctr"/>
            <a:endParaRPr lang="it-IT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54209" y="780046"/>
            <a:ext cx="46856204" cy="8138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9572" y="9267424"/>
            <a:ext cx="48089952" cy="9152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9995" y="17370028"/>
            <a:ext cx="48549105" cy="9239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851547" y="24207306"/>
            <a:ext cx="28696857" cy="3662713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4"/>
          <p:cNvSpPr txBox="1"/>
          <p:nvPr/>
        </p:nvSpPr>
        <p:spPr>
          <a:xfrm>
            <a:off x="17240475" y="15519200"/>
            <a:ext cx="18960000" cy="267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0">
                <a:solidFill>
                  <a:schemeClr val="dk2"/>
                </a:solidFill>
                <a:latin typeface="Barlow ExtraBold"/>
                <a:ea typeface="Barlow ExtraBold"/>
                <a:cs typeface="Barlow ExtraBold"/>
                <a:sym typeface="Barlow ExtraBold"/>
              </a:rPr>
              <a:t>Grazie a tuttə!</a:t>
            </a:r>
            <a:endParaRPr sz="15000">
              <a:solidFill>
                <a:schemeClr val="dk2"/>
              </a:solidFill>
              <a:latin typeface="Barlow ExtraBold"/>
              <a:ea typeface="Barlow ExtraBold"/>
              <a:cs typeface="Barlow ExtraBold"/>
              <a:sym typeface="Barlow Extra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443</Words>
  <Application>Microsoft Macintosh PowerPoint</Application>
  <PresentationFormat>Personalizzato</PresentationFormat>
  <Paragraphs>59</Paragraphs>
  <Slides>13</Slides>
  <Notes>13</Notes>
  <HiddenSlides>0</HiddenSlides>
  <MMClips>2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0" baseType="lpstr">
      <vt:lpstr>Arial</vt:lpstr>
      <vt:lpstr>Barlow ExtraBold</vt:lpstr>
      <vt:lpstr>Calibri</vt:lpstr>
      <vt:lpstr>Barlow Black</vt:lpstr>
      <vt:lpstr>Barlow</vt:lpstr>
      <vt:lpstr>Arial,Sans-Serif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Beatrice D'Orazio</cp:lastModifiedBy>
  <cp:revision>434</cp:revision>
  <dcterms:created xsi:type="dcterms:W3CDTF">2006-08-16T00:00:00Z</dcterms:created>
  <dcterms:modified xsi:type="dcterms:W3CDTF">2026-01-10T16:56:29Z</dcterms:modified>
</cp:coreProperties>
</file>