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74" r:id="rId3"/>
    <p:sldId id="265" r:id="rId4"/>
    <p:sldId id="272" r:id="rId5"/>
    <p:sldId id="271" r:id="rId6"/>
  </p:sldIdLst>
  <p:sldSz cx="50399950" cy="28440063"/>
  <p:notesSz cx="6858000" cy="9144000"/>
  <p:embeddedFontLst>
    <p:embeddedFont>
      <p:font typeface="Barlow Bold" panose="020B0604020202020204" charset="0"/>
      <p:regular r:id="rId7"/>
    </p:embeddedFont>
  </p:embeddedFontLst>
  <p:defaultTextStyle>
    <a:defPPr>
      <a:defRPr lang="en-US"/>
    </a:defPPr>
    <a:lvl1pPr marL="0" algn="l" defTabSz="2522830" rtl="0" eaLnBrk="1" latinLnBrk="0" hangingPunct="1">
      <a:defRPr sz="4966" kern="1200">
        <a:solidFill>
          <a:schemeClr val="tx1"/>
        </a:solidFill>
        <a:latin typeface="+mn-lt"/>
        <a:ea typeface="+mn-ea"/>
        <a:cs typeface="+mn-cs"/>
      </a:defRPr>
    </a:lvl1pPr>
    <a:lvl2pPr marL="1261415" algn="l" defTabSz="2522830" rtl="0" eaLnBrk="1" latinLnBrk="0" hangingPunct="1">
      <a:defRPr sz="4966" kern="1200">
        <a:solidFill>
          <a:schemeClr val="tx1"/>
        </a:solidFill>
        <a:latin typeface="+mn-lt"/>
        <a:ea typeface="+mn-ea"/>
        <a:cs typeface="+mn-cs"/>
      </a:defRPr>
    </a:lvl2pPr>
    <a:lvl3pPr marL="2522830" algn="l" defTabSz="2522830" rtl="0" eaLnBrk="1" latinLnBrk="0" hangingPunct="1">
      <a:defRPr sz="4966" kern="1200">
        <a:solidFill>
          <a:schemeClr val="tx1"/>
        </a:solidFill>
        <a:latin typeface="+mn-lt"/>
        <a:ea typeface="+mn-ea"/>
        <a:cs typeface="+mn-cs"/>
      </a:defRPr>
    </a:lvl3pPr>
    <a:lvl4pPr marL="3784244" algn="l" defTabSz="2522830" rtl="0" eaLnBrk="1" latinLnBrk="0" hangingPunct="1">
      <a:defRPr sz="4966" kern="1200">
        <a:solidFill>
          <a:schemeClr val="tx1"/>
        </a:solidFill>
        <a:latin typeface="+mn-lt"/>
        <a:ea typeface="+mn-ea"/>
        <a:cs typeface="+mn-cs"/>
      </a:defRPr>
    </a:lvl4pPr>
    <a:lvl5pPr marL="5045659" algn="l" defTabSz="2522830" rtl="0" eaLnBrk="1" latinLnBrk="0" hangingPunct="1">
      <a:defRPr sz="4966" kern="1200">
        <a:solidFill>
          <a:schemeClr val="tx1"/>
        </a:solidFill>
        <a:latin typeface="+mn-lt"/>
        <a:ea typeface="+mn-ea"/>
        <a:cs typeface="+mn-cs"/>
      </a:defRPr>
    </a:lvl5pPr>
    <a:lvl6pPr marL="6307074" algn="l" defTabSz="2522830" rtl="0" eaLnBrk="1" latinLnBrk="0" hangingPunct="1">
      <a:defRPr sz="4966" kern="1200">
        <a:solidFill>
          <a:schemeClr val="tx1"/>
        </a:solidFill>
        <a:latin typeface="+mn-lt"/>
        <a:ea typeface="+mn-ea"/>
        <a:cs typeface="+mn-cs"/>
      </a:defRPr>
    </a:lvl6pPr>
    <a:lvl7pPr marL="7568489" algn="l" defTabSz="2522830" rtl="0" eaLnBrk="1" latinLnBrk="0" hangingPunct="1">
      <a:defRPr sz="4966" kern="1200">
        <a:solidFill>
          <a:schemeClr val="tx1"/>
        </a:solidFill>
        <a:latin typeface="+mn-lt"/>
        <a:ea typeface="+mn-ea"/>
        <a:cs typeface="+mn-cs"/>
      </a:defRPr>
    </a:lvl7pPr>
    <a:lvl8pPr marL="8829904" algn="l" defTabSz="2522830" rtl="0" eaLnBrk="1" latinLnBrk="0" hangingPunct="1">
      <a:defRPr sz="4966" kern="1200">
        <a:solidFill>
          <a:schemeClr val="tx1"/>
        </a:solidFill>
        <a:latin typeface="+mn-lt"/>
        <a:ea typeface="+mn-ea"/>
        <a:cs typeface="+mn-cs"/>
      </a:defRPr>
    </a:lvl8pPr>
    <a:lvl9pPr marL="10091318" algn="l" defTabSz="2522830" rtl="0" eaLnBrk="1" latinLnBrk="0" hangingPunct="1">
      <a:defRPr sz="4966"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72" userDrawn="1">
          <p15:clr>
            <a:srgbClr val="A4A3A4"/>
          </p15:clr>
        </p15:guide>
        <p15:guide id="2" pos="793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17" d="100"/>
          <a:sy n="17" d="100"/>
        </p:scale>
        <p:origin x="1779" y="300"/>
      </p:cViewPr>
      <p:guideLst>
        <p:guide orient="horz" pos="5972"/>
        <p:guide pos="793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1.fntdata"/><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9998" y="5889903"/>
            <a:ext cx="21419979" cy="4064120"/>
          </a:xfrm>
        </p:spPr>
        <p:txBody>
          <a:bodyPr/>
          <a:lstStyle/>
          <a:p>
            <a:r>
              <a:rPr lang="en-US"/>
              <a:t>Click to edit Master title style</a:t>
            </a:r>
          </a:p>
        </p:txBody>
      </p:sp>
      <p:sp>
        <p:nvSpPr>
          <p:cNvPr id="3" name="Subtitle 2"/>
          <p:cNvSpPr>
            <a:spLocks noGrp="1"/>
          </p:cNvSpPr>
          <p:nvPr>
            <p:ph type="subTitle" idx="1"/>
          </p:nvPr>
        </p:nvSpPr>
        <p:spPr>
          <a:xfrm>
            <a:off x="3779996" y="10744024"/>
            <a:ext cx="17639983" cy="4845344"/>
          </a:xfrm>
        </p:spPr>
        <p:txBody>
          <a:bodyPr/>
          <a:lstStyle>
            <a:lvl1pPr marL="0" indent="0" algn="ctr">
              <a:buNone/>
              <a:defRPr>
                <a:solidFill>
                  <a:schemeClr val="tx1">
                    <a:tint val="75000"/>
                  </a:schemeClr>
                </a:solidFill>
              </a:defRPr>
            </a:lvl1pPr>
            <a:lvl2pPr marL="1259997" indent="0" algn="ctr">
              <a:buNone/>
              <a:defRPr>
                <a:solidFill>
                  <a:schemeClr val="tx1">
                    <a:tint val="75000"/>
                  </a:schemeClr>
                </a:solidFill>
              </a:defRPr>
            </a:lvl2pPr>
            <a:lvl3pPr marL="2519995" indent="0" algn="ctr">
              <a:buNone/>
              <a:defRPr>
                <a:solidFill>
                  <a:schemeClr val="tx1">
                    <a:tint val="75000"/>
                  </a:schemeClr>
                </a:solidFill>
              </a:defRPr>
            </a:lvl3pPr>
            <a:lvl4pPr marL="3779992" indent="0" algn="ctr">
              <a:buNone/>
              <a:defRPr>
                <a:solidFill>
                  <a:schemeClr val="tx1">
                    <a:tint val="75000"/>
                  </a:schemeClr>
                </a:solidFill>
              </a:defRPr>
            </a:lvl4pPr>
            <a:lvl5pPr marL="5039990" indent="0" algn="ctr">
              <a:buNone/>
              <a:defRPr>
                <a:solidFill>
                  <a:schemeClr val="tx1">
                    <a:tint val="75000"/>
                  </a:schemeClr>
                </a:solidFill>
              </a:defRPr>
            </a:lvl5pPr>
            <a:lvl6pPr marL="6299987" indent="0" algn="ctr">
              <a:buNone/>
              <a:defRPr>
                <a:solidFill>
                  <a:schemeClr val="tx1">
                    <a:tint val="75000"/>
                  </a:schemeClr>
                </a:solidFill>
              </a:defRPr>
            </a:lvl6pPr>
            <a:lvl7pPr marL="7559985" indent="0" algn="ctr">
              <a:buNone/>
              <a:defRPr>
                <a:solidFill>
                  <a:schemeClr val="tx1">
                    <a:tint val="75000"/>
                  </a:schemeClr>
                </a:solidFill>
              </a:defRPr>
            </a:lvl7pPr>
            <a:lvl8pPr marL="8819982" indent="0" algn="ctr">
              <a:buNone/>
              <a:defRPr>
                <a:solidFill>
                  <a:schemeClr val="tx1">
                    <a:tint val="75000"/>
                  </a:schemeClr>
                </a:solidFill>
              </a:defRPr>
            </a:lvl8pPr>
            <a:lvl9pPr marL="100799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90624" y="12183584"/>
            <a:ext cx="21419979" cy="3765675"/>
          </a:xfrm>
        </p:spPr>
        <p:txBody>
          <a:bodyPr anchor="t"/>
          <a:lstStyle>
            <a:lvl1pPr algn="l">
              <a:defRPr sz="11024" b="1" cap="all"/>
            </a:lvl1pPr>
          </a:lstStyle>
          <a:p>
            <a:r>
              <a:rPr lang="en-US"/>
              <a:t>Click to edit Master title style</a:t>
            </a:r>
          </a:p>
        </p:txBody>
      </p:sp>
      <p:sp>
        <p:nvSpPr>
          <p:cNvPr id="3" name="Text Placeholder 2"/>
          <p:cNvSpPr>
            <a:spLocks noGrp="1"/>
          </p:cNvSpPr>
          <p:nvPr>
            <p:ph type="body" idx="1"/>
          </p:nvPr>
        </p:nvSpPr>
        <p:spPr>
          <a:xfrm>
            <a:off x="1990624" y="8036076"/>
            <a:ext cx="21419979" cy="4147508"/>
          </a:xfrm>
        </p:spPr>
        <p:txBody>
          <a:bodyPr anchor="b"/>
          <a:lstStyle>
            <a:lvl1pPr marL="0" indent="0">
              <a:buNone/>
              <a:defRPr sz="5512">
                <a:solidFill>
                  <a:schemeClr val="tx1">
                    <a:tint val="75000"/>
                  </a:schemeClr>
                </a:solidFill>
              </a:defRPr>
            </a:lvl1pPr>
            <a:lvl2pPr marL="1259997" indent="0">
              <a:buNone/>
              <a:defRPr sz="4961">
                <a:solidFill>
                  <a:schemeClr val="tx1">
                    <a:tint val="75000"/>
                  </a:schemeClr>
                </a:solidFill>
              </a:defRPr>
            </a:lvl2pPr>
            <a:lvl3pPr marL="2519995" indent="0">
              <a:buNone/>
              <a:defRPr sz="4409">
                <a:solidFill>
                  <a:schemeClr val="tx1">
                    <a:tint val="75000"/>
                  </a:schemeClr>
                </a:solidFill>
              </a:defRPr>
            </a:lvl3pPr>
            <a:lvl4pPr marL="3779992" indent="0">
              <a:buNone/>
              <a:defRPr sz="3858">
                <a:solidFill>
                  <a:schemeClr val="tx1">
                    <a:tint val="75000"/>
                  </a:schemeClr>
                </a:solidFill>
              </a:defRPr>
            </a:lvl4pPr>
            <a:lvl5pPr marL="5039990" indent="0">
              <a:buNone/>
              <a:defRPr sz="3858">
                <a:solidFill>
                  <a:schemeClr val="tx1">
                    <a:tint val="75000"/>
                  </a:schemeClr>
                </a:solidFill>
              </a:defRPr>
            </a:lvl5pPr>
            <a:lvl6pPr marL="6299987" indent="0">
              <a:buNone/>
              <a:defRPr sz="3858">
                <a:solidFill>
                  <a:schemeClr val="tx1">
                    <a:tint val="75000"/>
                  </a:schemeClr>
                </a:solidFill>
              </a:defRPr>
            </a:lvl6pPr>
            <a:lvl7pPr marL="7559985" indent="0">
              <a:buNone/>
              <a:defRPr sz="3858">
                <a:solidFill>
                  <a:schemeClr val="tx1">
                    <a:tint val="75000"/>
                  </a:schemeClr>
                </a:solidFill>
              </a:defRPr>
            </a:lvl7pPr>
            <a:lvl8pPr marL="8819982" indent="0">
              <a:buNone/>
              <a:defRPr sz="3858">
                <a:solidFill>
                  <a:schemeClr val="tx1">
                    <a:tint val="75000"/>
                  </a:schemeClr>
                </a:solidFill>
              </a:defRPr>
            </a:lvl8pPr>
            <a:lvl9pPr marL="10079980" indent="0">
              <a:buNone/>
              <a:defRPr sz="385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9999"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2809987"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59999" y="4244066"/>
            <a:ext cx="11134365"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4" name="Content Placeholder 3"/>
          <p:cNvSpPr>
            <a:spLocks noGrp="1"/>
          </p:cNvSpPr>
          <p:nvPr>
            <p:ph sz="half" idx="2"/>
          </p:nvPr>
        </p:nvSpPr>
        <p:spPr>
          <a:xfrm>
            <a:off x="1259999" y="6012791"/>
            <a:ext cx="11134365"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2801239" y="4244066"/>
            <a:ext cx="11138739"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6" name="Content Placeholder 5"/>
          <p:cNvSpPr>
            <a:spLocks noGrp="1"/>
          </p:cNvSpPr>
          <p:nvPr>
            <p:ph sz="quarter" idx="4"/>
          </p:nvPr>
        </p:nvSpPr>
        <p:spPr>
          <a:xfrm>
            <a:off x="12801239" y="6012791"/>
            <a:ext cx="11138739"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000" y="754890"/>
            <a:ext cx="8290618" cy="3212674"/>
          </a:xfrm>
        </p:spPr>
        <p:txBody>
          <a:bodyPr anchor="b"/>
          <a:lstStyle>
            <a:lvl1pPr algn="l">
              <a:defRPr sz="5512" b="1"/>
            </a:lvl1pPr>
          </a:lstStyle>
          <a:p>
            <a:r>
              <a:rPr lang="en-US"/>
              <a:t>Click to edit Master title style</a:t>
            </a:r>
          </a:p>
        </p:txBody>
      </p:sp>
      <p:sp>
        <p:nvSpPr>
          <p:cNvPr id="3" name="Content Placeholder 2"/>
          <p:cNvSpPr>
            <a:spLocks noGrp="1"/>
          </p:cNvSpPr>
          <p:nvPr>
            <p:ph idx="1"/>
          </p:nvPr>
        </p:nvSpPr>
        <p:spPr>
          <a:xfrm>
            <a:off x="9852490" y="754892"/>
            <a:ext cx="14087486" cy="16181871"/>
          </a:xfrm>
        </p:spPr>
        <p:txBody>
          <a:bodyPr/>
          <a:lstStyle>
            <a:lvl1pPr>
              <a:defRPr sz="8819"/>
            </a:lvl1pPr>
            <a:lvl2pPr>
              <a:defRPr sz="7717"/>
            </a:lvl2pPr>
            <a:lvl3pPr>
              <a:defRPr sz="6614"/>
            </a:lvl3pPr>
            <a:lvl4pPr>
              <a:defRPr sz="5512"/>
            </a:lvl4pPr>
            <a:lvl5pPr>
              <a:defRPr sz="5512"/>
            </a:lvl5pPr>
            <a:lvl6pPr>
              <a:defRPr sz="5512"/>
            </a:lvl6pPr>
            <a:lvl7pPr>
              <a:defRPr sz="5512"/>
            </a:lvl7pPr>
            <a:lvl8pPr>
              <a:defRPr sz="5512"/>
            </a:lvl8pPr>
            <a:lvl9pPr>
              <a:defRPr sz="551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60000" y="3967566"/>
            <a:ext cx="8290618" cy="12969197"/>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39371" y="13272029"/>
            <a:ext cx="15119985" cy="1566838"/>
          </a:xfrm>
        </p:spPr>
        <p:txBody>
          <a:bodyPr anchor="b"/>
          <a:lstStyle>
            <a:lvl1pPr algn="l">
              <a:defRPr sz="5512" b="1"/>
            </a:lvl1pPr>
          </a:lstStyle>
          <a:p>
            <a:r>
              <a:rPr lang="en-US"/>
              <a:t>Click to edit Master title style</a:t>
            </a:r>
          </a:p>
        </p:txBody>
      </p:sp>
      <p:sp>
        <p:nvSpPr>
          <p:cNvPr id="3" name="Picture Placeholder 2"/>
          <p:cNvSpPr>
            <a:spLocks noGrp="1"/>
          </p:cNvSpPr>
          <p:nvPr>
            <p:ph type="pic" idx="1"/>
          </p:nvPr>
        </p:nvSpPr>
        <p:spPr>
          <a:xfrm>
            <a:off x="4939371" y="1694115"/>
            <a:ext cx="15119985" cy="11376025"/>
          </a:xfrm>
        </p:spPr>
        <p:txBody>
          <a:bodyPr/>
          <a:lstStyle>
            <a:lvl1pPr marL="0" indent="0">
              <a:buNone/>
              <a:defRPr sz="8819"/>
            </a:lvl1pPr>
            <a:lvl2pPr marL="1259997" indent="0">
              <a:buNone/>
              <a:defRPr sz="7717"/>
            </a:lvl2pPr>
            <a:lvl3pPr marL="2519995" indent="0">
              <a:buNone/>
              <a:defRPr sz="6614"/>
            </a:lvl3pPr>
            <a:lvl4pPr marL="3779992" indent="0">
              <a:buNone/>
              <a:defRPr sz="5512"/>
            </a:lvl4pPr>
            <a:lvl5pPr marL="5039990" indent="0">
              <a:buNone/>
              <a:defRPr sz="5512"/>
            </a:lvl5pPr>
            <a:lvl6pPr marL="6299987" indent="0">
              <a:buNone/>
              <a:defRPr sz="5512"/>
            </a:lvl6pPr>
            <a:lvl7pPr marL="7559985" indent="0">
              <a:buNone/>
              <a:defRPr sz="5512"/>
            </a:lvl7pPr>
            <a:lvl8pPr marL="8819982" indent="0">
              <a:buNone/>
              <a:defRPr sz="5512"/>
            </a:lvl8pPr>
            <a:lvl9pPr marL="10079980" indent="0">
              <a:buNone/>
              <a:defRPr sz="5512"/>
            </a:lvl9pPr>
          </a:lstStyle>
          <a:p>
            <a:endParaRPr lang="en-US"/>
          </a:p>
        </p:txBody>
      </p:sp>
      <p:sp>
        <p:nvSpPr>
          <p:cNvPr id="4" name="Text Placeholder 3"/>
          <p:cNvSpPr>
            <a:spLocks noGrp="1"/>
          </p:cNvSpPr>
          <p:nvPr>
            <p:ph type="body" sz="half" idx="2"/>
          </p:nvPr>
        </p:nvSpPr>
        <p:spPr>
          <a:xfrm>
            <a:off x="4939371" y="14838868"/>
            <a:ext cx="15119985" cy="2225170"/>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269982" y="759282"/>
            <a:ext cx="5669994" cy="16177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9999" y="759282"/>
            <a:ext cx="16589984" cy="16177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9999" y="759281"/>
            <a:ext cx="22679978" cy="316000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59999" y="4424011"/>
            <a:ext cx="22679978" cy="1251275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9999" y="17573151"/>
            <a:ext cx="5879994" cy="1009447"/>
          </a:xfrm>
          <a:prstGeom prst="rect">
            <a:avLst/>
          </a:prstGeom>
        </p:spPr>
        <p:txBody>
          <a:bodyPr vert="horz" lIns="91440" tIns="45720" rIns="91440" bIns="45720" rtlCol="0" anchor="ctr"/>
          <a:lstStyle>
            <a:lvl1pPr algn="l">
              <a:defRPr sz="3307">
                <a:solidFill>
                  <a:schemeClr val="tx1">
                    <a:tint val="75000"/>
                  </a:schemeClr>
                </a:solidFill>
              </a:defRPr>
            </a:lvl1pPr>
          </a:lstStyle>
          <a:p>
            <a:fld id="{1D8BD707-D9CF-40AE-B4C6-C98DA3205C09}" type="datetimeFigureOut">
              <a:rPr lang="en-US" smtClean="0"/>
              <a:pPr/>
              <a:t>1/10/2026</a:t>
            </a:fld>
            <a:endParaRPr lang="en-US"/>
          </a:p>
        </p:txBody>
      </p:sp>
      <p:sp>
        <p:nvSpPr>
          <p:cNvPr id="5" name="Footer Placeholder 4"/>
          <p:cNvSpPr>
            <a:spLocks noGrp="1"/>
          </p:cNvSpPr>
          <p:nvPr>
            <p:ph type="ftr" sz="quarter" idx="3"/>
          </p:nvPr>
        </p:nvSpPr>
        <p:spPr>
          <a:xfrm>
            <a:off x="8609992" y="17573151"/>
            <a:ext cx="7979992" cy="1009447"/>
          </a:xfrm>
          <a:prstGeom prst="rect">
            <a:avLst/>
          </a:prstGeom>
        </p:spPr>
        <p:txBody>
          <a:bodyPr vert="horz" lIns="91440" tIns="45720" rIns="91440" bIns="45720" rtlCol="0" anchor="ctr"/>
          <a:lstStyle>
            <a:lvl1pPr algn="ctr">
              <a:defRPr sz="3307">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8059982" y="17573151"/>
            <a:ext cx="5879994" cy="1009447"/>
          </a:xfrm>
          <a:prstGeom prst="rect">
            <a:avLst/>
          </a:prstGeom>
        </p:spPr>
        <p:txBody>
          <a:bodyPr vert="horz" lIns="91440" tIns="45720" rIns="91440" bIns="45720" rtlCol="0" anchor="ctr"/>
          <a:lstStyle>
            <a:lvl1pPr algn="r">
              <a:defRPr sz="3307">
                <a:solidFill>
                  <a:schemeClr val="tx1">
                    <a:tint val="75000"/>
                  </a:schemeClr>
                </a:solidFill>
              </a:defRPr>
            </a:lvl1pPr>
          </a:lstStyle>
          <a:p>
            <a:fld id="{B6F15528-21DE-4FAA-801E-634DDDAF4B2B}"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519995" rtl="0" eaLnBrk="1" latinLnBrk="0" hangingPunct="1">
        <a:spcBef>
          <a:spcPct val="0"/>
        </a:spcBef>
        <a:buNone/>
        <a:defRPr sz="12126" kern="1200">
          <a:solidFill>
            <a:schemeClr val="tx1"/>
          </a:solidFill>
          <a:latin typeface="+mj-lt"/>
          <a:ea typeface="+mj-ea"/>
          <a:cs typeface="+mj-cs"/>
        </a:defRPr>
      </a:lvl1pPr>
    </p:titleStyle>
    <p:bodyStyle>
      <a:lvl1pPr marL="944998" indent="-944998" algn="l" defTabSz="2519995" rtl="0" eaLnBrk="1" latinLnBrk="0" hangingPunct="1">
        <a:spcBef>
          <a:spcPct val="20000"/>
        </a:spcBef>
        <a:buFont typeface="Arial" pitchFamily="34" charset="0"/>
        <a:buChar char="•"/>
        <a:defRPr sz="8819" kern="1200">
          <a:solidFill>
            <a:schemeClr val="tx1"/>
          </a:solidFill>
          <a:latin typeface="+mn-lt"/>
          <a:ea typeface="+mn-ea"/>
          <a:cs typeface="+mn-cs"/>
        </a:defRPr>
      </a:lvl1pPr>
      <a:lvl2pPr marL="2047496" indent="-787498" algn="l" defTabSz="2519995" rtl="0" eaLnBrk="1" latinLnBrk="0" hangingPunct="1">
        <a:spcBef>
          <a:spcPct val="20000"/>
        </a:spcBef>
        <a:buFont typeface="Arial" pitchFamily="34" charset="0"/>
        <a:buChar char="–"/>
        <a:defRPr sz="7717" kern="1200">
          <a:solidFill>
            <a:schemeClr val="tx1"/>
          </a:solidFill>
          <a:latin typeface="+mn-lt"/>
          <a:ea typeface="+mn-ea"/>
          <a:cs typeface="+mn-cs"/>
        </a:defRPr>
      </a:lvl2pPr>
      <a:lvl3pPr marL="3149994" indent="-629999" algn="l" defTabSz="2519995" rtl="0" eaLnBrk="1" latinLnBrk="0" hangingPunct="1">
        <a:spcBef>
          <a:spcPct val="20000"/>
        </a:spcBef>
        <a:buFont typeface="Arial" pitchFamily="34" charset="0"/>
        <a:buChar char="•"/>
        <a:defRPr sz="6614" kern="1200">
          <a:solidFill>
            <a:schemeClr val="tx1"/>
          </a:solidFill>
          <a:latin typeface="+mn-lt"/>
          <a:ea typeface="+mn-ea"/>
          <a:cs typeface="+mn-cs"/>
        </a:defRPr>
      </a:lvl3pPr>
      <a:lvl4pPr marL="440999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4pPr>
      <a:lvl5pPr marL="566998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5pPr>
      <a:lvl6pPr marL="6929986"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6pPr>
      <a:lvl7pPr marL="8189984"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7pPr>
      <a:lvl8pPr marL="944998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8pPr>
      <a:lvl9pPr marL="1070997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9pPr>
    </p:bodyStyle>
    <p:otherStyle>
      <a:defPPr>
        <a:defRPr lang="en-US"/>
      </a:defPPr>
      <a:lvl1pPr marL="0" algn="l" defTabSz="2519995" rtl="0" eaLnBrk="1" latinLnBrk="0" hangingPunct="1">
        <a:defRPr sz="4961" kern="1200">
          <a:solidFill>
            <a:schemeClr val="tx1"/>
          </a:solidFill>
          <a:latin typeface="+mn-lt"/>
          <a:ea typeface="+mn-ea"/>
          <a:cs typeface="+mn-cs"/>
        </a:defRPr>
      </a:lvl1pPr>
      <a:lvl2pPr marL="1259997" algn="l" defTabSz="2519995" rtl="0" eaLnBrk="1" latinLnBrk="0" hangingPunct="1">
        <a:defRPr sz="4961" kern="1200">
          <a:solidFill>
            <a:schemeClr val="tx1"/>
          </a:solidFill>
          <a:latin typeface="+mn-lt"/>
          <a:ea typeface="+mn-ea"/>
          <a:cs typeface="+mn-cs"/>
        </a:defRPr>
      </a:lvl2pPr>
      <a:lvl3pPr marL="2519995" algn="l" defTabSz="2519995" rtl="0" eaLnBrk="1" latinLnBrk="0" hangingPunct="1">
        <a:defRPr sz="4961" kern="1200">
          <a:solidFill>
            <a:schemeClr val="tx1"/>
          </a:solidFill>
          <a:latin typeface="+mn-lt"/>
          <a:ea typeface="+mn-ea"/>
          <a:cs typeface="+mn-cs"/>
        </a:defRPr>
      </a:lvl3pPr>
      <a:lvl4pPr marL="3779992" algn="l" defTabSz="2519995" rtl="0" eaLnBrk="1" latinLnBrk="0" hangingPunct="1">
        <a:defRPr sz="4961" kern="1200">
          <a:solidFill>
            <a:schemeClr val="tx1"/>
          </a:solidFill>
          <a:latin typeface="+mn-lt"/>
          <a:ea typeface="+mn-ea"/>
          <a:cs typeface="+mn-cs"/>
        </a:defRPr>
      </a:lvl4pPr>
      <a:lvl5pPr marL="5039990" algn="l" defTabSz="2519995" rtl="0" eaLnBrk="1" latinLnBrk="0" hangingPunct="1">
        <a:defRPr sz="4961" kern="1200">
          <a:solidFill>
            <a:schemeClr val="tx1"/>
          </a:solidFill>
          <a:latin typeface="+mn-lt"/>
          <a:ea typeface="+mn-ea"/>
          <a:cs typeface="+mn-cs"/>
        </a:defRPr>
      </a:lvl5pPr>
      <a:lvl6pPr marL="6299987" algn="l" defTabSz="2519995" rtl="0" eaLnBrk="1" latinLnBrk="0" hangingPunct="1">
        <a:defRPr sz="4961" kern="1200">
          <a:solidFill>
            <a:schemeClr val="tx1"/>
          </a:solidFill>
          <a:latin typeface="+mn-lt"/>
          <a:ea typeface="+mn-ea"/>
          <a:cs typeface="+mn-cs"/>
        </a:defRPr>
      </a:lvl6pPr>
      <a:lvl7pPr marL="7559985" algn="l" defTabSz="2519995" rtl="0" eaLnBrk="1" latinLnBrk="0" hangingPunct="1">
        <a:defRPr sz="4961" kern="1200">
          <a:solidFill>
            <a:schemeClr val="tx1"/>
          </a:solidFill>
          <a:latin typeface="+mn-lt"/>
          <a:ea typeface="+mn-ea"/>
          <a:cs typeface="+mn-cs"/>
        </a:defRPr>
      </a:lvl7pPr>
      <a:lvl8pPr marL="8819982" algn="l" defTabSz="2519995" rtl="0" eaLnBrk="1" latinLnBrk="0" hangingPunct="1">
        <a:defRPr sz="4961" kern="1200">
          <a:solidFill>
            <a:schemeClr val="tx1"/>
          </a:solidFill>
          <a:latin typeface="+mn-lt"/>
          <a:ea typeface="+mn-ea"/>
          <a:cs typeface="+mn-cs"/>
        </a:defRPr>
      </a:lvl8pPr>
      <a:lvl9pPr marL="10079980" algn="l" defTabSz="2519995" rtl="0" eaLnBrk="1" latinLnBrk="0" hangingPunct="1">
        <a:defRPr sz="49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doi.org/10.1016/j.epsc.2022.102262" TargetMode="Externa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ttangolo arrotondato 8">
            <a:extLst>
              <a:ext uri="{FF2B5EF4-FFF2-40B4-BE49-F238E27FC236}">
                <a16:creationId xmlns:a16="http://schemas.microsoft.com/office/drawing/2014/main" id="{8DA36808-6BD1-0772-5C0C-317A6217F234}"/>
              </a:ext>
            </a:extLst>
          </p:cNvPr>
          <p:cNvSpPr/>
          <p:nvPr/>
        </p:nvSpPr>
        <p:spPr>
          <a:xfrm>
            <a:off x="20655515" y="12835060"/>
            <a:ext cx="30659970" cy="3240537"/>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sp>
        <p:nvSpPr>
          <p:cNvPr id="36" name="Rettangolo arrotondato 8">
            <a:extLst>
              <a:ext uri="{FF2B5EF4-FFF2-40B4-BE49-F238E27FC236}">
                <a16:creationId xmlns:a16="http://schemas.microsoft.com/office/drawing/2014/main" id="{5A77AE0C-C061-1E59-70CD-3F147890BCA4}"/>
              </a:ext>
            </a:extLst>
          </p:cNvPr>
          <p:cNvSpPr/>
          <p:nvPr/>
        </p:nvSpPr>
        <p:spPr>
          <a:xfrm>
            <a:off x="20397638" y="24090023"/>
            <a:ext cx="30659970" cy="227769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grpSp>
        <p:nvGrpSpPr>
          <p:cNvPr id="2" name="Group 2"/>
          <p:cNvGrpSpPr/>
          <p:nvPr/>
        </p:nvGrpSpPr>
        <p:grpSpPr>
          <a:xfrm>
            <a:off x="-13561964" y="-8814269"/>
            <a:ext cx="49227349" cy="4922734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4" name="TextBox 4"/>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8" name="Group 8"/>
          <p:cNvGrpSpPr/>
          <p:nvPr/>
        </p:nvGrpSpPr>
        <p:grpSpPr>
          <a:xfrm>
            <a:off x="-18179212" y="-8578019"/>
            <a:ext cx="49227349" cy="4922734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10" name="TextBox 10"/>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11" name="Group 11"/>
          <p:cNvGrpSpPr/>
          <p:nvPr/>
        </p:nvGrpSpPr>
        <p:grpSpPr>
          <a:xfrm>
            <a:off x="-7961650" y="-2383232"/>
            <a:ext cx="35876433" cy="35876433"/>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13" name="TextBox 13"/>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sp>
        <p:nvSpPr>
          <p:cNvPr id="18" name="TextBox 18"/>
          <p:cNvSpPr txBox="1"/>
          <p:nvPr/>
        </p:nvSpPr>
        <p:spPr>
          <a:xfrm>
            <a:off x="24675847" y="25868179"/>
            <a:ext cx="26237754" cy="2486177"/>
          </a:xfrm>
          <a:prstGeom prst="rect">
            <a:avLst/>
          </a:prstGeom>
        </p:spPr>
        <p:txBody>
          <a:bodyPr lIns="140000" tIns="140000" rIns="140000" bIns="140000" rtlCol="0" anchor="ctr"/>
          <a:lstStyle/>
          <a:p>
            <a:pPr algn="ctr">
              <a:lnSpc>
                <a:spcPts val="9174"/>
              </a:lnSpc>
            </a:pPr>
            <a:endParaRPr sz="13686"/>
          </a:p>
        </p:txBody>
      </p:sp>
      <p:sp>
        <p:nvSpPr>
          <p:cNvPr id="23" name="TextBox 23"/>
          <p:cNvSpPr txBox="1"/>
          <p:nvPr/>
        </p:nvSpPr>
        <p:spPr>
          <a:xfrm>
            <a:off x="23981635" y="1271648"/>
            <a:ext cx="24383139" cy="8494633"/>
          </a:xfrm>
          <a:prstGeom prst="rect">
            <a:avLst/>
          </a:prstGeom>
        </p:spPr>
        <p:txBody>
          <a:bodyPr lIns="0" tIns="0" rIns="0" bIns="0" rtlCol="0" anchor="t">
            <a:spAutoFit/>
          </a:bodyPr>
          <a:lstStyle/>
          <a:p>
            <a:pPr algn="r"/>
            <a:r>
              <a:rPr lang="en-US" sz="13800" b="1" spc="-626" dirty="0">
                <a:solidFill>
                  <a:srgbClr val="00255F"/>
                </a:solidFill>
                <a:latin typeface="+mj-lt"/>
                <a:ea typeface="Barlow Ultra-Bold"/>
                <a:cs typeface="Barlow Ultra-Bold"/>
                <a:sym typeface="Barlow Ultra-Bold"/>
              </a:rPr>
              <a:t>A RARE CAUSE FOR A VERY COMMON PROBLEM: SMALL INTESTINE LEIOMYOMA AS A CAUSE OF INTUSUSCEPTION OCCLUSION</a:t>
            </a:r>
          </a:p>
        </p:txBody>
      </p:sp>
      <p:sp>
        <p:nvSpPr>
          <p:cNvPr id="24" name="TextBox 24"/>
          <p:cNvSpPr txBox="1"/>
          <p:nvPr/>
        </p:nvSpPr>
        <p:spPr>
          <a:xfrm>
            <a:off x="22405286" y="13383855"/>
            <a:ext cx="28010539" cy="2215991"/>
          </a:xfrm>
          <a:prstGeom prst="rect">
            <a:avLst/>
          </a:prstGeom>
        </p:spPr>
        <p:txBody>
          <a:bodyPr wrap="square" lIns="0" tIns="0" rIns="0" bIns="0" rtlCol="0" anchor="t">
            <a:spAutoFit/>
          </a:bodyPr>
          <a:lstStyle/>
          <a:p>
            <a:pPr algn="r"/>
            <a:r>
              <a:rPr lang="en-US" sz="7200" b="1" dirty="0">
                <a:solidFill>
                  <a:srgbClr val="FFFFFF"/>
                </a:solidFill>
                <a:latin typeface="+mj-lt"/>
                <a:ea typeface="Barlow Bold"/>
                <a:cs typeface="Barlow Bold"/>
                <a:sym typeface="Barlow Bold"/>
              </a:rPr>
              <a:t>Dr. Lorenzo Guidotti, </a:t>
            </a:r>
            <a:r>
              <a:rPr lang="en-US" sz="7200" b="1" dirty="0" err="1">
                <a:solidFill>
                  <a:srgbClr val="FFFFFF"/>
                </a:solidFill>
                <a:latin typeface="+mj-lt"/>
                <a:ea typeface="Barlow Bold"/>
                <a:cs typeface="Barlow Bold"/>
                <a:sym typeface="Barlow Bold"/>
              </a:rPr>
              <a:t>Dr.ssa</a:t>
            </a:r>
            <a:r>
              <a:rPr lang="en-US" sz="7200" b="1" dirty="0">
                <a:solidFill>
                  <a:srgbClr val="FFFFFF"/>
                </a:solidFill>
                <a:latin typeface="+mj-lt"/>
                <a:ea typeface="Barlow Bold"/>
                <a:cs typeface="Barlow Bold"/>
                <a:sym typeface="Barlow Bold"/>
              </a:rPr>
              <a:t> Benedetta </a:t>
            </a:r>
            <a:r>
              <a:rPr lang="en-US" sz="7200" b="1" dirty="0" err="1">
                <a:solidFill>
                  <a:srgbClr val="FFFFFF"/>
                </a:solidFill>
                <a:latin typeface="+mj-lt"/>
                <a:ea typeface="Barlow Bold"/>
                <a:cs typeface="Barlow Bold"/>
                <a:sym typeface="Barlow Bold"/>
              </a:rPr>
              <a:t>Vicentini</a:t>
            </a:r>
            <a:r>
              <a:rPr lang="en-US" sz="7200" b="1" dirty="0">
                <a:solidFill>
                  <a:srgbClr val="FFFFFF"/>
                </a:solidFill>
                <a:latin typeface="+mj-lt"/>
                <a:ea typeface="Barlow Bold"/>
                <a:cs typeface="Barlow Bold"/>
                <a:sym typeface="Barlow Bold"/>
              </a:rPr>
              <a:t>, </a:t>
            </a:r>
            <a:r>
              <a:rPr lang="en-US" sz="7200" b="1" dirty="0" err="1">
                <a:solidFill>
                  <a:srgbClr val="FFFFFF"/>
                </a:solidFill>
                <a:ea typeface="Barlow Bold"/>
                <a:cs typeface="Barlow Bold"/>
                <a:sym typeface="Barlow Bold"/>
              </a:rPr>
              <a:t>Dr.ssa</a:t>
            </a:r>
            <a:r>
              <a:rPr lang="en-US" sz="7200" b="1">
                <a:solidFill>
                  <a:srgbClr val="FFFFFF"/>
                </a:solidFill>
                <a:ea typeface="Barlow Bold"/>
                <a:cs typeface="Barlow Bold"/>
                <a:sym typeface="Barlow Bold"/>
              </a:rPr>
              <a:t> Samantha Vellei,  </a:t>
            </a:r>
            <a:r>
              <a:rPr lang="en-US" sz="7200" b="1">
                <a:solidFill>
                  <a:srgbClr val="FFFFFF"/>
                </a:solidFill>
                <a:latin typeface="+mj-lt"/>
                <a:ea typeface="Barlow Bold"/>
                <a:cs typeface="Barlow Bold"/>
                <a:sym typeface="Barlow Bold"/>
              </a:rPr>
              <a:t>Dr</a:t>
            </a:r>
            <a:r>
              <a:rPr lang="en-US" sz="7200" b="1" dirty="0">
                <a:solidFill>
                  <a:srgbClr val="FFFFFF"/>
                </a:solidFill>
                <a:latin typeface="+mj-lt"/>
                <a:ea typeface="Barlow Bold"/>
                <a:cs typeface="Barlow Bold"/>
                <a:sym typeface="Barlow Bold"/>
              </a:rPr>
              <a:t>. Riccardo Sacchetti, </a:t>
            </a:r>
            <a:r>
              <a:rPr lang="en-US" sz="7200" b="1" dirty="0" err="1">
                <a:solidFill>
                  <a:srgbClr val="FFFFFF"/>
                </a:solidFill>
                <a:latin typeface="+mj-lt"/>
                <a:ea typeface="Barlow Bold"/>
                <a:cs typeface="Barlow Bold"/>
                <a:sym typeface="Barlow Bold"/>
              </a:rPr>
              <a:t>Dr.ssa</a:t>
            </a:r>
            <a:r>
              <a:rPr lang="en-US" sz="7200" b="1" dirty="0">
                <a:solidFill>
                  <a:srgbClr val="FFFFFF"/>
                </a:solidFill>
                <a:latin typeface="+mj-lt"/>
                <a:ea typeface="Barlow Bold"/>
                <a:cs typeface="Barlow Bold"/>
                <a:sym typeface="Barlow Bold"/>
              </a:rPr>
              <a:t> Rebecca Aglietti,, Dr. Stefano </a:t>
            </a:r>
            <a:r>
              <a:rPr lang="en-US" sz="7200" b="1" dirty="0" err="1">
                <a:solidFill>
                  <a:srgbClr val="FFFFFF"/>
                </a:solidFill>
                <a:latin typeface="+mj-lt"/>
                <a:ea typeface="Barlow Bold"/>
                <a:cs typeface="Barlow Bold"/>
                <a:sym typeface="Barlow Bold"/>
              </a:rPr>
              <a:t>Cantafio</a:t>
            </a:r>
            <a:endParaRPr lang="en-US" sz="7200" b="1" dirty="0">
              <a:solidFill>
                <a:srgbClr val="FFFFFF"/>
              </a:solidFill>
              <a:latin typeface="+mj-lt"/>
              <a:ea typeface="Barlow Bold"/>
              <a:cs typeface="Barlow Bold"/>
              <a:sym typeface="Barlow Bold"/>
            </a:endParaRPr>
          </a:p>
        </p:txBody>
      </p:sp>
      <p:sp>
        <p:nvSpPr>
          <p:cNvPr id="29" name="TextBox 29"/>
          <p:cNvSpPr txBox="1"/>
          <p:nvPr/>
        </p:nvSpPr>
        <p:spPr>
          <a:xfrm>
            <a:off x="40947953" y="24498153"/>
            <a:ext cx="7016435" cy="1168205"/>
          </a:xfrm>
          <a:prstGeom prst="rect">
            <a:avLst/>
          </a:prstGeom>
        </p:spPr>
        <p:txBody>
          <a:bodyPr lIns="0" tIns="0" rIns="0" bIns="0" rtlCol="0" anchor="t">
            <a:spAutoFit/>
          </a:bodyPr>
          <a:lstStyle/>
          <a:p>
            <a:pPr algn="r">
              <a:lnSpc>
                <a:spcPts val="9728"/>
              </a:lnSpc>
            </a:pPr>
            <a:r>
              <a:rPr lang="en-US" sz="6948" b="1" dirty="0">
                <a:solidFill>
                  <a:schemeClr val="bg1"/>
                </a:solidFill>
                <a:latin typeface="+mj-lt"/>
                <a:ea typeface="Barlow Bold"/>
                <a:cs typeface="Barlow Bold"/>
                <a:sym typeface="Barlow Bold"/>
              </a:rPr>
              <a:t>Maggio 2026</a:t>
            </a:r>
          </a:p>
        </p:txBody>
      </p:sp>
      <p:pic>
        <p:nvPicPr>
          <p:cNvPr id="33" name="Immagine 32">
            <a:extLst>
              <a:ext uri="{FF2B5EF4-FFF2-40B4-BE49-F238E27FC236}">
                <a16:creationId xmlns:a16="http://schemas.microsoft.com/office/drawing/2014/main" id="{CB8F91D8-679D-7234-C35A-C1DA9DF39625}"/>
              </a:ext>
            </a:extLst>
          </p:cNvPr>
          <p:cNvPicPr>
            <a:picLocks noChangeAspect="1"/>
          </p:cNvPicPr>
          <p:nvPr/>
        </p:nvPicPr>
        <p:blipFill>
          <a:blip r:embed="rId2"/>
          <a:stretch>
            <a:fillRect/>
          </a:stretch>
        </p:blipFill>
        <p:spPr>
          <a:xfrm>
            <a:off x="-2138787" y="-430169"/>
            <a:ext cx="20715195" cy="29310354"/>
          </a:xfrm>
          <a:prstGeom prst="rect">
            <a:avLst/>
          </a:prstGeom>
        </p:spPr>
      </p:pic>
      <p:pic>
        <p:nvPicPr>
          <p:cNvPr id="34" name="Immagine 33">
            <a:extLst>
              <a:ext uri="{FF2B5EF4-FFF2-40B4-BE49-F238E27FC236}">
                <a16:creationId xmlns:a16="http://schemas.microsoft.com/office/drawing/2014/main" id="{81341285-E19E-367C-FBFD-454F10137C6C}"/>
              </a:ext>
            </a:extLst>
          </p:cNvPr>
          <p:cNvPicPr>
            <a:picLocks noChangeAspect="1"/>
          </p:cNvPicPr>
          <p:nvPr/>
        </p:nvPicPr>
        <p:blipFill rotWithShape="1">
          <a:blip r:embed="rId3"/>
          <a:srcRect l="65145" t="6403" r="2294" b="69619"/>
          <a:stretch/>
        </p:blipFill>
        <p:spPr>
          <a:xfrm rot="5400000">
            <a:off x="5845569" y="12406784"/>
            <a:ext cx="29357648" cy="3668820"/>
          </a:xfrm>
          <a:prstGeom prst="rect">
            <a:avLst/>
          </a:prstGeom>
        </p:spPr>
      </p:pic>
      <p:sp>
        <p:nvSpPr>
          <p:cNvPr id="35" name="TextBox 16">
            <a:extLst>
              <a:ext uri="{FF2B5EF4-FFF2-40B4-BE49-F238E27FC236}">
                <a16:creationId xmlns:a16="http://schemas.microsoft.com/office/drawing/2014/main" id="{540F9CB0-DD0A-F5CF-1E67-8A80E8FFB8E2}"/>
              </a:ext>
            </a:extLst>
          </p:cNvPr>
          <p:cNvSpPr txBox="1"/>
          <p:nvPr/>
        </p:nvSpPr>
        <p:spPr>
          <a:xfrm>
            <a:off x="32339185" y="17853753"/>
            <a:ext cx="16025589" cy="3996724"/>
          </a:xfrm>
          <a:prstGeom prst="rect">
            <a:avLst/>
          </a:prstGeom>
        </p:spPr>
        <p:txBody>
          <a:bodyPr lIns="0" tIns="0" rIns="0" bIns="0" rtlCol="0" anchor="t"/>
          <a:lstStyle/>
          <a:p>
            <a:pPr algn="r">
              <a:lnSpc>
                <a:spcPts val="5520"/>
              </a:lnSpc>
            </a:pPr>
            <a:r>
              <a:rPr lang="en-US" sz="9921" b="1" i="1" dirty="0" err="1">
                <a:solidFill>
                  <a:srgbClr val="0070C0"/>
                </a:solidFill>
                <a:latin typeface="+mj-lt"/>
                <a:ea typeface="Avenir Bold Italics"/>
                <a:cs typeface="Avenir Bold Italics"/>
                <a:sym typeface="Avenir Bold Italics"/>
              </a:rPr>
              <a:t>Usl</a:t>
            </a:r>
            <a:r>
              <a:rPr lang="en-US" sz="9921" b="1" i="1" dirty="0">
                <a:solidFill>
                  <a:srgbClr val="0070C0"/>
                </a:solidFill>
                <a:latin typeface="+mj-lt"/>
                <a:ea typeface="Avenir Bold Italics"/>
                <a:cs typeface="Avenir Bold Italics"/>
                <a:sym typeface="Avenir Bold Italics"/>
              </a:rPr>
              <a:t> Toscana Centro</a:t>
            </a:r>
          </a:p>
          <a:p>
            <a:pPr algn="r">
              <a:lnSpc>
                <a:spcPts val="5520"/>
              </a:lnSpc>
            </a:pPr>
            <a:endParaRPr lang="en-US" sz="9921" b="1" i="1" dirty="0">
              <a:solidFill>
                <a:srgbClr val="0070C0"/>
              </a:solidFill>
              <a:latin typeface="+mj-lt"/>
              <a:ea typeface="Avenir Bold Italics"/>
              <a:cs typeface="Avenir Bold Italics"/>
              <a:sym typeface="Avenir Bold Italics"/>
            </a:endParaRPr>
          </a:p>
          <a:p>
            <a:pPr algn="r">
              <a:lnSpc>
                <a:spcPts val="5520"/>
              </a:lnSpc>
            </a:pPr>
            <a:r>
              <a:rPr lang="en-US" sz="9921" b="1" i="1" dirty="0" err="1">
                <a:solidFill>
                  <a:srgbClr val="0070C0"/>
                </a:solidFill>
                <a:latin typeface="+mj-lt"/>
                <a:ea typeface="Avenir Bold Italics"/>
                <a:cs typeface="Avenir Bold Italics"/>
                <a:sym typeface="Avenir Bold Italics"/>
              </a:rPr>
              <a:t>Ospedale</a:t>
            </a:r>
            <a:r>
              <a:rPr lang="en-US" sz="9921" b="1" i="1" dirty="0">
                <a:solidFill>
                  <a:srgbClr val="0070C0"/>
                </a:solidFill>
                <a:latin typeface="+mj-lt"/>
                <a:ea typeface="Avenir Bold Italics"/>
                <a:cs typeface="Avenir Bold Italics"/>
                <a:sym typeface="Avenir Bold Italics"/>
              </a:rPr>
              <a:t> Santo Stefano</a:t>
            </a:r>
          </a:p>
          <a:p>
            <a:pPr algn="r">
              <a:lnSpc>
                <a:spcPts val="5520"/>
              </a:lnSpc>
            </a:pPr>
            <a:endParaRPr lang="en-US" sz="9921" b="1" i="1" dirty="0">
              <a:solidFill>
                <a:srgbClr val="0070C0"/>
              </a:solidFill>
              <a:latin typeface="+mj-lt"/>
              <a:ea typeface="Avenir Bold Italics"/>
              <a:cs typeface="Avenir Bold Italics"/>
              <a:sym typeface="Avenir Bold Italics"/>
            </a:endParaRPr>
          </a:p>
          <a:p>
            <a:pPr algn="r">
              <a:lnSpc>
                <a:spcPts val="2511"/>
              </a:lnSpc>
            </a:pPr>
            <a:r>
              <a:rPr lang="en-US" sz="9921" b="1" i="1" dirty="0">
                <a:solidFill>
                  <a:srgbClr val="0070C0"/>
                </a:solidFill>
                <a:latin typeface="+mj-lt"/>
                <a:ea typeface="Avenir Bold Italics"/>
                <a:cs typeface="Avenir Bold Italics"/>
                <a:sym typeface="Avenir Bold Italics"/>
              </a:rPr>
              <a:t>Prato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1" name="CasellaDiTesto 10">
            <a:extLst>
              <a:ext uri="{FF2B5EF4-FFF2-40B4-BE49-F238E27FC236}">
                <a16:creationId xmlns:a16="http://schemas.microsoft.com/office/drawing/2014/main" id="{12A6D05F-627C-557A-AF00-EE6658B1664E}"/>
              </a:ext>
            </a:extLst>
          </p:cNvPr>
          <p:cNvSpPr txBox="1"/>
          <p:nvPr/>
        </p:nvSpPr>
        <p:spPr>
          <a:xfrm>
            <a:off x="11203702" y="2125021"/>
            <a:ext cx="33622191" cy="2800767"/>
          </a:xfrm>
          <a:prstGeom prst="rect">
            <a:avLst/>
          </a:prstGeom>
          <a:noFill/>
        </p:spPr>
        <p:txBody>
          <a:bodyPr wrap="square" rtlCol="0">
            <a:spAutoFit/>
          </a:bodyPr>
          <a:lstStyle/>
          <a:p>
            <a:r>
              <a:rPr lang="en-US" sz="8800" b="1" spc="-626" dirty="0">
                <a:solidFill>
                  <a:srgbClr val="00255F"/>
                </a:solidFill>
                <a:latin typeface="+mj-lt"/>
                <a:ea typeface="Barlow Ultra-Bold"/>
                <a:cs typeface="Barlow Ultra-Bold"/>
                <a:sym typeface="Barlow Ultra-Bold"/>
              </a:rPr>
              <a:t>A RARE CAUSE FOR A VERY COMMON PROBLEM: SMALL INTESTINE LEIOMYOMA AS A CAUSE OF INTUSUSCEPTION OCCLUSION</a:t>
            </a:r>
          </a:p>
        </p:txBody>
      </p:sp>
      <p:sp>
        <p:nvSpPr>
          <p:cNvPr id="13" name="Rettangolo con angoli arrotondati 12">
            <a:extLst>
              <a:ext uri="{FF2B5EF4-FFF2-40B4-BE49-F238E27FC236}">
                <a16:creationId xmlns:a16="http://schemas.microsoft.com/office/drawing/2014/main" id="{19ACE76E-6488-1B89-671F-D503AC394BD4}"/>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FF31D285-F6CE-0E40-0B7C-F9E178FBF8C4}"/>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6" name="CasellaDiTesto 5"/>
          <p:cNvSpPr txBox="1"/>
          <p:nvPr/>
        </p:nvSpPr>
        <p:spPr>
          <a:xfrm>
            <a:off x="2111375" y="6149600"/>
            <a:ext cx="45578316" cy="12480340"/>
          </a:xfrm>
          <a:prstGeom prst="rect">
            <a:avLst/>
          </a:prstGeom>
          <a:noFill/>
        </p:spPr>
        <p:txBody>
          <a:bodyPr wrap="square" rtlCol="0">
            <a:spAutoFit/>
          </a:bodyPr>
          <a:lstStyle/>
          <a:p>
            <a:pPr algn="just"/>
            <a:r>
              <a:rPr lang="en-US" sz="11500" dirty="0">
                <a:latin typeface="+mj-lt"/>
              </a:rPr>
              <a:t>Intestinal obstruction, whether high and involving the intestine before the duodenal-</a:t>
            </a:r>
            <a:r>
              <a:rPr lang="en-US" sz="11500" dirty="0" err="1">
                <a:latin typeface="+mj-lt"/>
              </a:rPr>
              <a:t>jejunal</a:t>
            </a:r>
            <a:r>
              <a:rPr lang="en-US" sz="11500" dirty="0">
                <a:latin typeface="+mj-lt"/>
              </a:rPr>
              <a:t> junction or low when it develops in the latter, is one of the most common causes of emergency admission to general surgery departments, accounting for approximately 20% of admission to the emergency room. [1-2] Its incidence appears even higher when considering that up to 15% of non-specific cases of “abdominal pain” are attributable to intestinal obstruction. [3]</a:t>
            </a:r>
            <a:endParaRPr lang="it-IT" sz="11500" dirty="0">
              <a:latin typeface="+mj-lt"/>
            </a:endParaRPr>
          </a:p>
        </p:txBody>
      </p:sp>
      <p:sp>
        <p:nvSpPr>
          <p:cNvPr id="7" name="CasellaDiTesto 6"/>
          <p:cNvSpPr txBox="1"/>
          <p:nvPr/>
        </p:nvSpPr>
        <p:spPr>
          <a:xfrm>
            <a:off x="2111375" y="20661718"/>
            <a:ext cx="45578316" cy="3149067"/>
          </a:xfrm>
          <a:prstGeom prst="rect">
            <a:avLst/>
          </a:prstGeom>
          <a:noFill/>
        </p:spPr>
        <p:txBody>
          <a:bodyPr wrap="square" rtlCol="0">
            <a:spAutoFit/>
          </a:bodyPr>
          <a:lstStyle/>
          <a:p>
            <a:r>
              <a:rPr lang="it-IT" i="1" dirty="0">
                <a:latin typeface="+mj-lt"/>
              </a:rPr>
              <a:t>[1] Rami </a:t>
            </a:r>
            <a:r>
              <a:rPr lang="it-IT" i="1" dirty="0" err="1">
                <a:latin typeface="+mj-lt"/>
              </a:rPr>
              <a:t>Reddy</a:t>
            </a:r>
            <a:r>
              <a:rPr lang="it-IT" i="1" dirty="0">
                <a:latin typeface="+mj-lt"/>
              </a:rPr>
              <a:t> SR, </a:t>
            </a:r>
            <a:r>
              <a:rPr lang="it-IT" i="1" dirty="0" err="1">
                <a:latin typeface="+mj-lt"/>
              </a:rPr>
              <a:t>Cappell</a:t>
            </a:r>
            <a:r>
              <a:rPr lang="it-IT" i="1" dirty="0">
                <a:latin typeface="+mj-lt"/>
              </a:rPr>
              <a:t> MS. A </a:t>
            </a:r>
            <a:r>
              <a:rPr lang="it-IT" i="1" dirty="0" err="1">
                <a:latin typeface="+mj-lt"/>
              </a:rPr>
              <a:t>Systematic</a:t>
            </a:r>
            <a:r>
              <a:rPr lang="it-IT" i="1" dirty="0">
                <a:latin typeface="+mj-lt"/>
              </a:rPr>
              <a:t> </a:t>
            </a:r>
            <a:r>
              <a:rPr lang="it-IT" i="1" dirty="0" err="1">
                <a:latin typeface="+mj-lt"/>
              </a:rPr>
              <a:t>Review</a:t>
            </a:r>
            <a:r>
              <a:rPr lang="it-IT" i="1" dirty="0">
                <a:latin typeface="+mj-lt"/>
              </a:rPr>
              <a:t> of the </a:t>
            </a:r>
            <a:r>
              <a:rPr lang="it-IT" i="1" dirty="0" err="1">
                <a:latin typeface="+mj-lt"/>
              </a:rPr>
              <a:t>Clinical</a:t>
            </a:r>
            <a:r>
              <a:rPr lang="it-IT" i="1" dirty="0">
                <a:latin typeface="+mj-lt"/>
              </a:rPr>
              <a:t> Presentation, </a:t>
            </a:r>
            <a:r>
              <a:rPr lang="it-IT" i="1" dirty="0" err="1">
                <a:latin typeface="+mj-lt"/>
              </a:rPr>
              <a:t>Diagnosis</a:t>
            </a:r>
            <a:r>
              <a:rPr lang="it-IT" i="1" dirty="0">
                <a:latin typeface="+mj-lt"/>
              </a:rPr>
              <a:t>, and Treatment of Small </a:t>
            </a:r>
            <a:r>
              <a:rPr lang="it-IT" i="1" dirty="0" err="1">
                <a:latin typeface="+mj-lt"/>
              </a:rPr>
              <a:t>Bowel</a:t>
            </a:r>
            <a:r>
              <a:rPr lang="it-IT" i="1" dirty="0">
                <a:latin typeface="+mj-lt"/>
              </a:rPr>
              <a:t> </a:t>
            </a:r>
            <a:r>
              <a:rPr lang="it-IT" i="1" dirty="0" err="1">
                <a:latin typeface="+mj-lt"/>
              </a:rPr>
              <a:t>Obstruction</a:t>
            </a:r>
            <a:r>
              <a:rPr lang="it-IT" i="1" dirty="0">
                <a:latin typeface="+mj-lt"/>
              </a:rPr>
              <a:t>. </a:t>
            </a:r>
            <a:r>
              <a:rPr lang="it-IT" i="1" dirty="0" err="1">
                <a:latin typeface="+mj-lt"/>
              </a:rPr>
              <a:t>Curr</a:t>
            </a:r>
            <a:r>
              <a:rPr lang="it-IT" i="1" dirty="0">
                <a:latin typeface="+mj-lt"/>
              </a:rPr>
              <a:t> </a:t>
            </a:r>
            <a:r>
              <a:rPr lang="it-IT" i="1" dirty="0" err="1">
                <a:latin typeface="+mj-lt"/>
              </a:rPr>
              <a:t>Gastroenterol</a:t>
            </a:r>
            <a:r>
              <a:rPr lang="it-IT" i="1" dirty="0">
                <a:latin typeface="+mj-lt"/>
              </a:rPr>
              <a:t> Rep. 2017 Jun;19(6):28. </a:t>
            </a:r>
            <a:r>
              <a:rPr lang="it-IT" i="1" dirty="0" err="1">
                <a:latin typeface="+mj-lt"/>
              </a:rPr>
              <a:t>doi</a:t>
            </a:r>
            <a:r>
              <a:rPr lang="it-IT" i="1" dirty="0">
                <a:latin typeface="+mj-lt"/>
              </a:rPr>
              <a:t>: 10.1007/s11894-017-0566-9. PMID: 28439845.</a:t>
            </a:r>
          </a:p>
          <a:p>
            <a:r>
              <a:rPr lang="it-IT" i="1" dirty="0">
                <a:latin typeface="+mj-lt"/>
              </a:rPr>
              <a:t>[2] Medicina di Emergenza-Urgenza di A.M. </a:t>
            </a:r>
            <a:r>
              <a:rPr lang="it-IT" i="1" dirty="0" err="1">
                <a:latin typeface="+mj-lt"/>
              </a:rPr>
              <a:t>Ferrari-C.Barletta</a:t>
            </a:r>
            <a:r>
              <a:rPr lang="it-IT" i="1" dirty="0">
                <a:latin typeface="+mj-lt"/>
              </a:rPr>
              <a:t>, </a:t>
            </a:r>
            <a:r>
              <a:rPr lang="it-IT" i="1" dirty="0" err="1">
                <a:latin typeface="+mj-lt"/>
              </a:rPr>
              <a:t>Elsevier</a:t>
            </a:r>
            <a:r>
              <a:rPr lang="it-IT" i="1" dirty="0">
                <a:latin typeface="+mj-lt"/>
              </a:rPr>
              <a:t> Editore</a:t>
            </a:r>
          </a:p>
          <a:p>
            <a:r>
              <a:rPr lang="en-US" i="1" dirty="0">
                <a:latin typeface="+mj-lt"/>
              </a:rPr>
              <a:t>[3] Hastings RS, Powers RD. Abdominal pain in the ED: a 35 year retrospective. Am J </a:t>
            </a:r>
            <a:r>
              <a:rPr lang="en-US" i="1" dirty="0" err="1">
                <a:latin typeface="+mj-lt"/>
              </a:rPr>
              <a:t>Emerg</a:t>
            </a:r>
            <a:r>
              <a:rPr lang="en-US" i="1" dirty="0">
                <a:latin typeface="+mj-lt"/>
              </a:rPr>
              <a:t> Med. 2011;29(7):711–6. doi:10.1016/j.ajem.2010.01.045.</a:t>
            </a:r>
            <a:endParaRPr lang="it-IT" i="1" dirty="0">
              <a:latin typeface="+mj-lt"/>
            </a:endParaRPr>
          </a:p>
        </p:txBody>
      </p:sp>
    </p:spTree>
    <p:extLst>
      <p:ext uri="{BB962C8B-B14F-4D97-AF65-F5344CB8AC3E}">
        <p14:creationId xmlns:p14="http://schemas.microsoft.com/office/powerpoint/2010/main" val="4062583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1" name="CasellaDiTesto 10">
            <a:extLst>
              <a:ext uri="{FF2B5EF4-FFF2-40B4-BE49-F238E27FC236}">
                <a16:creationId xmlns:a16="http://schemas.microsoft.com/office/drawing/2014/main" id="{12A6D05F-627C-557A-AF00-EE6658B1664E}"/>
              </a:ext>
            </a:extLst>
          </p:cNvPr>
          <p:cNvSpPr txBox="1"/>
          <p:nvPr/>
        </p:nvSpPr>
        <p:spPr>
          <a:xfrm>
            <a:off x="11203702" y="2128447"/>
            <a:ext cx="33622191" cy="2800767"/>
          </a:xfrm>
          <a:prstGeom prst="rect">
            <a:avLst/>
          </a:prstGeom>
          <a:noFill/>
        </p:spPr>
        <p:txBody>
          <a:bodyPr wrap="square" rtlCol="0">
            <a:spAutoFit/>
          </a:bodyPr>
          <a:lstStyle/>
          <a:p>
            <a:r>
              <a:rPr lang="en-US" sz="8800" b="1" spc="-626" dirty="0">
                <a:solidFill>
                  <a:srgbClr val="00255F"/>
                </a:solidFill>
                <a:latin typeface="+mj-lt"/>
                <a:ea typeface="Barlow Ultra-Bold"/>
                <a:cs typeface="Barlow Ultra-Bold"/>
                <a:sym typeface="Barlow Ultra-Bold"/>
              </a:rPr>
              <a:t>A RARE CAUSE FOR A VERY COMMON PROBLEM: SMALL INTESTINE LEIOMYOMA AS A CAUSE OF INTUSUSCEPTION OCCLUSION</a:t>
            </a:r>
          </a:p>
        </p:txBody>
      </p:sp>
      <p:sp>
        <p:nvSpPr>
          <p:cNvPr id="13" name="Rettangolo con angoli arrotondati 12">
            <a:extLst>
              <a:ext uri="{FF2B5EF4-FFF2-40B4-BE49-F238E27FC236}">
                <a16:creationId xmlns:a16="http://schemas.microsoft.com/office/drawing/2014/main" id="{19ACE76E-6488-1B89-671F-D503AC394BD4}"/>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FF31D285-F6CE-0E40-0B7C-F9E178FBF8C4}"/>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6" name="CasellaDiTesto 5"/>
          <p:cNvSpPr txBox="1"/>
          <p:nvPr/>
        </p:nvSpPr>
        <p:spPr>
          <a:xfrm>
            <a:off x="2111375" y="6264303"/>
            <a:ext cx="45578316" cy="14250055"/>
          </a:xfrm>
          <a:prstGeom prst="rect">
            <a:avLst/>
          </a:prstGeom>
          <a:noFill/>
        </p:spPr>
        <p:txBody>
          <a:bodyPr wrap="square" rtlCol="0">
            <a:spAutoFit/>
          </a:bodyPr>
          <a:lstStyle/>
          <a:p>
            <a:pPr algn="just"/>
            <a:r>
              <a:rPr lang="en-US" sz="11500" dirty="0">
                <a:latin typeface="+mj-lt"/>
              </a:rPr>
              <a:t>Due to the multitude of possible causes contributing to the development of this condition, the correct and timely identification of the etiology of this disorder is often a challenge for both emergency surgeons and clinicians and radiologists called upon to assess the case. Among the many possible causes of intestinal obstruction, one of the least common is intestinal intussusception, often resulting from the presence of protruding neoplasms in the intestinal lumen that cause one segment of the intestine to project into the next. [4-5]</a:t>
            </a:r>
            <a:endParaRPr lang="it-IT" sz="11500" dirty="0">
              <a:latin typeface="+mj-lt"/>
            </a:endParaRPr>
          </a:p>
        </p:txBody>
      </p:sp>
      <p:sp>
        <p:nvSpPr>
          <p:cNvPr id="7" name="CasellaDiTesto 6"/>
          <p:cNvSpPr txBox="1"/>
          <p:nvPr/>
        </p:nvSpPr>
        <p:spPr>
          <a:xfrm>
            <a:off x="2111375" y="21159179"/>
            <a:ext cx="45578316" cy="3149067"/>
          </a:xfrm>
          <a:prstGeom prst="rect">
            <a:avLst/>
          </a:prstGeom>
          <a:noFill/>
        </p:spPr>
        <p:txBody>
          <a:bodyPr wrap="square" rtlCol="0">
            <a:spAutoFit/>
          </a:bodyPr>
          <a:lstStyle/>
          <a:p>
            <a:r>
              <a:rPr lang="it-IT" i="1" dirty="0">
                <a:latin typeface="+mj-lt"/>
              </a:rPr>
              <a:t>[4] Hughes J, Lee A, </a:t>
            </a:r>
            <a:r>
              <a:rPr lang="it-IT" i="1" dirty="0" err="1">
                <a:latin typeface="+mj-lt"/>
              </a:rPr>
              <a:t>Fong</a:t>
            </a:r>
            <a:r>
              <a:rPr lang="it-IT" i="1" dirty="0">
                <a:latin typeface="+mj-lt"/>
              </a:rPr>
              <a:t> J, </a:t>
            </a:r>
            <a:r>
              <a:rPr lang="it-IT" i="1" dirty="0" err="1">
                <a:latin typeface="+mj-lt"/>
              </a:rPr>
              <a:t>Vazquez</a:t>
            </a:r>
            <a:r>
              <a:rPr lang="it-IT" i="1" dirty="0">
                <a:latin typeface="+mj-lt"/>
              </a:rPr>
              <a:t> M, Wright D, Bui A. </a:t>
            </a:r>
            <a:r>
              <a:rPr lang="it-IT" i="1" dirty="0" err="1">
                <a:latin typeface="+mj-lt"/>
              </a:rPr>
              <a:t>Leiomyoma</a:t>
            </a:r>
            <a:r>
              <a:rPr lang="it-IT" i="1" dirty="0">
                <a:latin typeface="+mj-lt"/>
              </a:rPr>
              <a:t>: a rare cause of small </a:t>
            </a:r>
            <a:r>
              <a:rPr lang="it-IT" i="1" dirty="0" err="1">
                <a:latin typeface="+mj-lt"/>
              </a:rPr>
              <a:t>bowel</a:t>
            </a:r>
            <a:r>
              <a:rPr lang="it-IT" i="1" dirty="0">
                <a:latin typeface="+mj-lt"/>
              </a:rPr>
              <a:t> </a:t>
            </a:r>
            <a:r>
              <a:rPr lang="it-IT" i="1" dirty="0" err="1">
                <a:latin typeface="+mj-lt"/>
              </a:rPr>
              <a:t>obstruction</a:t>
            </a:r>
            <a:r>
              <a:rPr lang="it-IT" i="1" dirty="0">
                <a:latin typeface="+mj-lt"/>
              </a:rPr>
              <a:t>. ANZ J </a:t>
            </a:r>
            <a:r>
              <a:rPr lang="it-IT" i="1" dirty="0" err="1">
                <a:latin typeface="+mj-lt"/>
              </a:rPr>
              <a:t>Surg</a:t>
            </a:r>
            <a:r>
              <a:rPr lang="it-IT" i="1" dirty="0">
                <a:latin typeface="+mj-lt"/>
              </a:rPr>
              <a:t>. 2020 Jun;90(6):1165-1168. </a:t>
            </a:r>
            <a:r>
              <a:rPr lang="it-IT" i="1" dirty="0" err="1">
                <a:latin typeface="+mj-lt"/>
              </a:rPr>
              <a:t>doi</a:t>
            </a:r>
            <a:r>
              <a:rPr lang="it-IT" i="1" dirty="0">
                <a:latin typeface="+mj-lt"/>
              </a:rPr>
              <a:t>: 10.1111/ans.15698. </a:t>
            </a:r>
            <a:r>
              <a:rPr lang="it-IT" i="1" dirty="0" err="1">
                <a:latin typeface="+mj-lt"/>
              </a:rPr>
              <a:t>Epub</a:t>
            </a:r>
            <a:r>
              <a:rPr lang="it-IT" i="1" dirty="0">
                <a:latin typeface="+mj-lt"/>
              </a:rPr>
              <a:t> 2020 </a:t>
            </a:r>
            <a:r>
              <a:rPr lang="it-IT" i="1" dirty="0" err="1">
                <a:latin typeface="+mj-lt"/>
              </a:rPr>
              <a:t>Jan</a:t>
            </a:r>
            <a:r>
              <a:rPr lang="it-IT" i="1" dirty="0">
                <a:latin typeface="+mj-lt"/>
              </a:rPr>
              <a:t> 17. PMID: 31951072.</a:t>
            </a:r>
          </a:p>
          <a:p>
            <a:r>
              <a:rPr lang="it-IT" i="1" dirty="0">
                <a:latin typeface="+mj-lt"/>
              </a:rPr>
              <a:t>[5] Stephanie N. Williams, </a:t>
            </a:r>
            <a:r>
              <a:rPr lang="it-IT" i="1" dirty="0" err="1">
                <a:latin typeface="+mj-lt"/>
              </a:rPr>
              <a:t>Morris</a:t>
            </a:r>
            <a:r>
              <a:rPr lang="it-IT" i="1" dirty="0">
                <a:latin typeface="+mj-lt"/>
              </a:rPr>
              <a:t> </a:t>
            </a:r>
            <a:r>
              <a:rPr lang="it-IT" i="1" dirty="0" err="1">
                <a:latin typeface="+mj-lt"/>
              </a:rPr>
              <a:t>Edelman</a:t>
            </a:r>
            <a:r>
              <a:rPr lang="it-IT" i="1" dirty="0">
                <a:latin typeface="+mj-lt"/>
              </a:rPr>
              <a:t>, </a:t>
            </a:r>
            <a:r>
              <a:rPr lang="it-IT" i="1" dirty="0" err="1">
                <a:latin typeface="+mj-lt"/>
              </a:rPr>
              <a:t>Barrie</a:t>
            </a:r>
            <a:r>
              <a:rPr lang="it-IT" i="1" dirty="0">
                <a:latin typeface="+mj-lt"/>
              </a:rPr>
              <a:t> S. </a:t>
            </a:r>
            <a:r>
              <a:rPr lang="it-IT" i="1" dirty="0" err="1">
                <a:latin typeface="+mj-lt"/>
              </a:rPr>
              <a:t>Rich</a:t>
            </a:r>
            <a:r>
              <a:rPr lang="it-IT" i="1" dirty="0">
                <a:latin typeface="+mj-lt"/>
              </a:rPr>
              <a:t>. </a:t>
            </a:r>
            <a:r>
              <a:rPr lang="it-IT" i="1" dirty="0" err="1">
                <a:latin typeface="+mj-lt"/>
              </a:rPr>
              <a:t>Leiomyoma</a:t>
            </a:r>
            <a:r>
              <a:rPr lang="it-IT" i="1" dirty="0">
                <a:latin typeface="+mj-lt"/>
              </a:rPr>
              <a:t> </a:t>
            </a:r>
            <a:r>
              <a:rPr lang="it-IT" i="1" dirty="0" err="1">
                <a:latin typeface="+mj-lt"/>
              </a:rPr>
              <a:t>as</a:t>
            </a:r>
            <a:r>
              <a:rPr lang="it-IT" i="1" dirty="0">
                <a:latin typeface="+mj-lt"/>
              </a:rPr>
              <a:t> a </a:t>
            </a:r>
            <a:r>
              <a:rPr lang="it-IT" i="1" dirty="0" err="1">
                <a:latin typeface="+mj-lt"/>
              </a:rPr>
              <a:t>lead</a:t>
            </a:r>
            <a:r>
              <a:rPr lang="it-IT" i="1" dirty="0">
                <a:latin typeface="+mj-lt"/>
              </a:rPr>
              <a:t> </a:t>
            </a:r>
            <a:r>
              <a:rPr lang="it-IT" i="1" dirty="0" err="1">
                <a:latin typeface="+mj-lt"/>
              </a:rPr>
              <a:t>point</a:t>
            </a:r>
            <a:r>
              <a:rPr lang="it-IT" i="1" dirty="0">
                <a:latin typeface="+mj-lt"/>
              </a:rPr>
              <a:t> for small </a:t>
            </a:r>
            <a:r>
              <a:rPr lang="it-IT" i="1" dirty="0" err="1">
                <a:latin typeface="+mj-lt"/>
              </a:rPr>
              <a:t>bowel</a:t>
            </a:r>
            <a:r>
              <a:rPr lang="it-IT" i="1" dirty="0">
                <a:latin typeface="+mj-lt"/>
              </a:rPr>
              <a:t> </a:t>
            </a:r>
            <a:r>
              <a:rPr lang="it-IT" i="1" dirty="0" err="1">
                <a:latin typeface="+mj-lt"/>
              </a:rPr>
              <a:t>intussusception</a:t>
            </a:r>
            <a:r>
              <a:rPr lang="it-IT" i="1" dirty="0">
                <a:latin typeface="+mj-lt"/>
              </a:rPr>
              <a:t> in a 16-year-old. Journal of </a:t>
            </a:r>
            <a:r>
              <a:rPr lang="it-IT" i="1" dirty="0" err="1">
                <a:latin typeface="+mj-lt"/>
              </a:rPr>
              <a:t>Pediatric</a:t>
            </a:r>
            <a:r>
              <a:rPr lang="it-IT" i="1" dirty="0">
                <a:latin typeface="+mj-lt"/>
              </a:rPr>
              <a:t> </a:t>
            </a:r>
            <a:r>
              <a:rPr lang="it-IT" i="1" dirty="0" err="1">
                <a:latin typeface="+mj-lt"/>
              </a:rPr>
              <a:t>Surgery</a:t>
            </a:r>
            <a:r>
              <a:rPr lang="it-IT" i="1" dirty="0">
                <a:latin typeface="+mj-lt"/>
              </a:rPr>
              <a:t> Case Reports</a:t>
            </a:r>
          </a:p>
          <a:p>
            <a:r>
              <a:rPr lang="it-IT" i="1" dirty="0">
                <a:latin typeface="+mj-lt"/>
              </a:rPr>
              <a:t>Volume 81, 2022, 102262, ISSN 2213-5766, </a:t>
            </a:r>
            <a:r>
              <a:rPr lang="it-IT" i="1" dirty="0">
                <a:latin typeface="+mj-lt"/>
                <a:hlinkClick r:id="rId3"/>
              </a:rPr>
              <a:t>https://doi.org/10.1016/j.epsc.2022.102262</a:t>
            </a:r>
            <a:r>
              <a:rPr lang="it-IT" i="1" dirty="0">
                <a:latin typeface="+mj-lt"/>
              </a:rPr>
              <a:t>.</a:t>
            </a:r>
          </a:p>
        </p:txBody>
      </p:sp>
    </p:spTree>
    <p:extLst>
      <p:ext uri="{BB962C8B-B14F-4D97-AF65-F5344CB8AC3E}">
        <p14:creationId xmlns:p14="http://schemas.microsoft.com/office/powerpoint/2010/main" val="2160049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1" name="CasellaDiTesto 10">
            <a:extLst>
              <a:ext uri="{FF2B5EF4-FFF2-40B4-BE49-F238E27FC236}">
                <a16:creationId xmlns:a16="http://schemas.microsoft.com/office/drawing/2014/main" id="{12A6D05F-627C-557A-AF00-EE6658B1664E}"/>
              </a:ext>
            </a:extLst>
          </p:cNvPr>
          <p:cNvSpPr txBox="1"/>
          <p:nvPr/>
        </p:nvSpPr>
        <p:spPr>
          <a:xfrm>
            <a:off x="11203702" y="2128447"/>
            <a:ext cx="33622191" cy="2800767"/>
          </a:xfrm>
          <a:prstGeom prst="rect">
            <a:avLst/>
          </a:prstGeom>
          <a:noFill/>
        </p:spPr>
        <p:txBody>
          <a:bodyPr wrap="square" rtlCol="0">
            <a:spAutoFit/>
          </a:bodyPr>
          <a:lstStyle/>
          <a:p>
            <a:r>
              <a:rPr lang="en-US" sz="8800" b="1" spc="-626" dirty="0">
                <a:solidFill>
                  <a:srgbClr val="00255F"/>
                </a:solidFill>
                <a:latin typeface="+mj-lt"/>
                <a:ea typeface="Barlow Ultra-Bold"/>
                <a:cs typeface="Barlow Ultra-Bold"/>
                <a:sym typeface="Barlow Ultra-Bold"/>
              </a:rPr>
              <a:t>A RARE CAUSE FOR A VERY COMMON PROBLEM: SMALL INTESTINE LEIOMYOMA AS A CAUSE OF INTUSUSCEPTION OCCLUSION</a:t>
            </a:r>
          </a:p>
        </p:txBody>
      </p:sp>
      <p:sp>
        <p:nvSpPr>
          <p:cNvPr id="13" name="Rettangolo con angoli arrotondati 12">
            <a:extLst>
              <a:ext uri="{FF2B5EF4-FFF2-40B4-BE49-F238E27FC236}">
                <a16:creationId xmlns:a16="http://schemas.microsoft.com/office/drawing/2014/main" id="{19ACE76E-6488-1B89-671F-D503AC394BD4}"/>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FF31D285-F6CE-0E40-0B7C-F9E178FBF8C4}"/>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6" name="CasellaDiTesto 5"/>
          <p:cNvSpPr txBox="1"/>
          <p:nvPr/>
        </p:nvSpPr>
        <p:spPr>
          <a:xfrm>
            <a:off x="2111375" y="6264303"/>
            <a:ext cx="45578316" cy="17789485"/>
          </a:xfrm>
          <a:prstGeom prst="rect">
            <a:avLst/>
          </a:prstGeom>
          <a:noFill/>
        </p:spPr>
        <p:txBody>
          <a:bodyPr wrap="square" rtlCol="0">
            <a:spAutoFit/>
          </a:bodyPr>
          <a:lstStyle/>
          <a:p>
            <a:pPr algn="just"/>
            <a:r>
              <a:rPr lang="en-US" sz="11500" dirty="0">
                <a:latin typeface="+mj-lt"/>
              </a:rPr>
              <a:t>We present a case in which we found intussusception of the </a:t>
            </a:r>
            <a:r>
              <a:rPr lang="en-US" sz="11500" dirty="0" err="1">
                <a:latin typeface="+mj-lt"/>
              </a:rPr>
              <a:t>ileal</a:t>
            </a:r>
            <a:r>
              <a:rPr lang="en-US" sz="11500" dirty="0">
                <a:latin typeface="+mj-lt"/>
              </a:rPr>
              <a:t> loop caused by an intestinal leiomyoma at the origin of a severe case of septic shock due to inhalation pneumonia resulting from an occlusive condition. The patient was admitted to our Emergency and Admissions Department in serious condition following the inhalation of fecal material, requiring </a:t>
            </a:r>
            <a:r>
              <a:rPr lang="en-US" sz="11500" dirty="0" err="1">
                <a:latin typeface="+mj-lt"/>
              </a:rPr>
              <a:t>orotracheal</a:t>
            </a:r>
            <a:r>
              <a:rPr lang="en-US" sz="11500" dirty="0">
                <a:latin typeface="+mj-lt"/>
              </a:rPr>
              <a:t> intubation. Investigations revealed the presence of an </a:t>
            </a:r>
            <a:r>
              <a:rPr lang="en-US" sz="11500" dirty="0" err="1">
                <a:latin typeface="+mj-lt"/>
              </a:rPr>
              <a:t>ileal</a:t>
            </a:r>
            <a:r>
              <a:rPr lang="en-US" sz="11500" dirty="0">
                <a:latin typeface="+mj-lt"/>
              </a:rPr>
              <a:t> neoplasm that telescopes into a subsequent length of bowel. Surgery was performed and the bowel was resected. The patient was discharged on the 15th postoperative day. Histological examination revealed a leiomyoma measuring approximately 6 cm.</a:t>
            </a:r>
            <a:endParaRPr lang="it-IT" sz="11500" dirty="0">
              <a:latin typeface="+mj-lt"/>
            </a:endParaRPr>
          </a:p>
        </p:txBody>
      </p:sp>
    </p:spTree>
    <p:extLst>
      <p:ext uri="{BB962C8B-B14F-4D97-AF65-F5344CB8AC3E}">
        <p14:creationId xmlns:p14="http://schemas.microsoft.com/office/powerpoint/2010/main" val="2073684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954209" y="780046"/>
            <a:ext cx="46856204" cy="8138299"/>
          </a:xfrm>
          <a:prstGeom prst="rect">
            <a:avLst/>
          </a:prstGeom>
        </p:spPr>
      </p:pic>
      <p:pic>
        <p:nvPicPr>
          <p:cNvPr id="5" name="Immagine 4"/>
          <p:cNvPicPr>
            <a:picLocks noChangeAspect="1"/>
          </p:cNvPicPr>
          <p:nvPr/>
        </p:nvPicPr>
        <p:blipFill>
          <a:blip r:embed="rId3"/>
          <a:stretch>
            <a:fillRect/>
          </a:stretch>
        </p:blipFill>
        <p:spPr>
          <a:xfrm>
            <a:off x="859572" y="9267424"/>
            <a:ext cx="48089952" cy="9152604"/>
          </a:xfrm>
          <a:prstGeom prst="rect">
            <a:avLst/>
          </a:prstGeom>
        </p:spPr>
      </p:pic>
      <p:pic>
        <p:nvPicPr>
          <p:cNvPr id="6" name="Immagine 5"/>
          <p:cNvPicPr>
            <a:picLocks noChangeAspect="1"/>
          </p:cNvPicPr>
          <p:nvPr/>
        </p:nvPicPr>
        <p:blipFill>
          <a:blip r:embed="rId4"/>
          <a:stretch>
            <a:fillRect/>
          </a:stretch>
        </p:blipFill>
        <p:spPr>
          <a:xfrm>
            <a:off x="629995" y="17370028"/>
            <a:ext cx="48549105" cy="9239991"/>
          </a:xfrm>
          <a:prstGeom prst="rect">
            <a:avLst/>
          </a:prstGeom>
        </p:spPr>
      </p:pic>
      <p:pic>
        <p:nvPicPr>
          <p:cNvPr id="3" name="Immagine 2">
            <a:extLst>
              <a:ext uri="{FF2B5EF4-FFF2-40B4-BE49-F238E27FC236}">
                <a16:creationId xmlns:a16="http://schemas.microsoft.com/office/drawing/2014/main" id="{B71FFB53-BD24-51CD-E4E1-DB4D41A841DE}"/>
              </a:ext>
            </a:extLst>
          </p:cNvPr>
          <p:cNvPicPr>
            <a:picLocks noChangeAspect="1"/>
          </p:cNvPicPr>
          <p:nvPr/>
        </p:nvPicPr>
        <p:blipFill>
          <a:blip r:embed="rId5"/>
          <a:stretch>
            <a:fillRect/>
          </a:stretch>
        </p:blipFill>
        <p:spPr>
          <a:xfrm>
            <a:off x="10851547" y="24207306"/>
            <a:ext cx="28696857" cy="3662713"/>
          </a:xfrm>
          <a:prstGeom prst="rect">
            <a:avLst/>
          </a:prstGeom>
        </p:spPr>
      </p:pic>
    </p:spTree>
    <p:extLst>
      <p:ext uri="{BB962C8B-B14F-4D97-AF65-F5344CB8AC3E}">
        <p14:creationId xmlns:p14="http://schemas.microsoft.com/office/powerpoint/2010/main" val="2647355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615</Words>
  <Application>Microsoft Office PowerPoint</Application>
  <PresentationFormat>Personalizzato</PresentationFormat>
  <Paragraphs>20</Paragraphs>
  <Slides>5</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5</vt:i4>
      </vt:variant>
    </vt:vector>
  </HeadingPairs>
  <TitlesOfParts>
    <vt:vector size="9" baseType="lpstr">
      <vt:lpstr>Calibri</vt:lpstr>
      <vt:lpstr>Barlow Bold</vt:lpstr>
      <vt:lpstr>Arial</vt:lpstr>
      <vt:lpstr>Office Theme</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PC</dc:creator>
  <cp:lastModifiedBy>Samantha Vellei</cp:lastModifiedBy>
  <cp:revision>8</cp:revision>
  <dcterms:created xsi:type="dcterms:W3CDTF">2006-08-16T00:00:00Z</dcterms:created>
  <dcterms:modified xsi:type="dcterms:W3CDTF">2026-01-10T18:23:52Z</dcterms:modified>
  <dc:identifier>DAG35qkUN5c</dc:identifier>
</cp:coreProperties>
</file>