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74" r:id="rId3"/>
    <p:sldId id="275" r:id="rId4"/>
    <p:sldId id="276" r:id="rId5"/>
    <p:sldId id="277" r:id="rId6"/>
    <p:sldId id="278" r:id="rId7"/>
    <p:sldId id="271" r:id="rId8"/>
  </p:sldIdLst>
  <p:sldSz cx="50399950" cy="28440063"/>
  <p:notesSz cx="6858000" cy="9144000"/>
  <p:embeddedFontLst>
    <p:embeddedFont>
      <p:font typeface="Barlow Bold" panose="020B0604020202020204" charset="0"/>
      <p:regular r:id="rId9"/>
    </p:embeddedFont>
    <p:embeddedFont>
      <p:font typeface="Barlow Ultra-Bold" panose="020B0604020202020204" charset="0"/>
      <p:regular r:id="rId10"/>
    </p:embeddedFont>
  </p:embeddedFontLst>
  <p:defaultTextStyle>
    <a:defPPr>
      <a:defRPr lang="en-US"/>
    </a:defPPr>
    <a:lvl1pPr algn="l" defTabSz="2522538" rtl="0" eaLnBrk="0" fontAlgn="base" hangingPunct="0">
      <a:spcBef>
        <a:spcPct val="0"/>
      </a:spcBef>
      <a:spcAft>
        <a:spcPct val="0"/>
      </a:spcAft>
      <a:defRPr sz="4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1260475" indent="-803275" algn="l" defTabSz="2522538" rtl="0" eaLnBrk="0" fontAlgn="base" hangingPunct="0">
      <a:spcBef>
        <a:spcPct val="0"/>
      </a:spcBef>
      <a:spcAft>
        <a:spcPct val="0"/>
      </a:spcAft>
      <a:defRPr sz="4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2522538" indent="-1608138" algn="l" defTabSz="2522538" rtl="0" eaLnBrk="0" fontAlgn="base" hangingPunct="0">
      <a:spcBef>
        <a:spcPct val="0"/>
      </a:spcBef>
      <a:spcAft>
        <a:spcPct val="0"/>
      </a:spcAft>
      <a:defRPr sz="4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3783013" indent="-2411413" algn="l" defTabSz="2522538" rtl="0" eaLnBrk="0" fontAlgn="base" hangingPunct="0">
      <a:spcBef>
        <a:spcPct val="0"/>
      </a:spcBef>
      <a:spcAft>
        <a:spcPct val="0"/>
      </a:spcAft>
      <a:defRPr sz="4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5045075" indent="-3216275" algn="l" defTabSz="2522538" rtl="0" eaLnBrk="0" fontAlgn="base" hangingPunct="0">
      <a:spcBef>
        <a:spcPct val="0"/>
      </a:spcBef>
      <a:spcAft>
        <a:spcPct val="0"/>
      </a:spcAft>
      <a:defRPr sz="4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4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sz="4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sz="4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sz="4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972">
          <p15:clr>
            <a:srgbClr val="A4A3A4"/>
          </p15:clr>
        </p15:guide>
        <p15:guide id="2" pos="793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17" d="100"/>
          <a:sy n="17" d="100"/>
        </p:scale>
        <p:origin x="1779" y="300"/>
      </p:cViewPr>
      <p:guideLst>
        <p:guide orient="horz" pos="5972"/>
        <p:guide pos="793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89998" y="5889903"/>
            <a:ext cx="21419979" cy="4064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79996" y="10744024"/>
            <a:ext cx="17639983" cy="4845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5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519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779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299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559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81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EAF2CE-3BFE-C1B6-DFB8-2F5E68B5E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861EDB-A0DC-4991-88CD-DE72C67F9B14}" type="datetimeFigureOut">
              <a:rPr lang="en-US"/>
              <a:pPr>
                <a:defRPr/>
              </a:pPr>
              <a:t>1/10/2026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DF3BF4-C311-5B5C-1242-4C5317B789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B47874-5A85-10EB-609B-82D8D89D41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0E7D92-F552-44C8-B15D-016826A629EB}" type="slidenum">
              <a:rPr lang="en-US" altLang="it-IT"/>
              <a:pPr/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41374165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4E1187-0316-185B-C0BE-B11D339B2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8E84D0-E04B-4C05-9E9E-8A031C8E8F67}" type="datetimeFigureOut">
              <a:rPr lang="en-US"/>
              <a:pPr>
                <a:defRPr/>
              </a:pPr>
              <a:t>1/10/2026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FF6475-53A5-C267-318E-063ABC9E69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B967B7-DEBD-9532-5B2B-C14F4CE453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59338A-1948-4B33-B1F3-6D3A8D4166BC}" type="slidenum">
              <a:rPr lang="en-US" altLang="it-IT"/>
              <a:pPr/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1442960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0624" y="12183584"/>
            <a:ext cx="21419979" cy="3765675"/>
          </a:xfrm>
        </p:spPr>
        <p:txBody>
          <a:bodyPr anchor="t"/>
          <a:lstStyle>
            <a:lvl1pPr algn="l">
              <a:defRPr sz="11024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90624" y="8036076"/>
            <a:ext cx="21419979" cy="4147508"/>
          </a:xfrm>
        </p:spPr>
        <p:txBody>
          <a:bodyPr anchor="b"/>
          <a:lstStyle>
            <a:lvl1pPr marL="0" indent="0">
              <a:buNone/>
              <a:defRPr sz="5512">
                <a:solidFill>
                  <a:schemeClr val="tx1">
                    <a:tint val="75000"/>
                  </a:schemeClr>
                </a:solidFill>
              </a:defRPr>
            </a:lvl1pPr>
            <a:lvl2pPr marL="125999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2pPr>
            <a:lvl3pPr marL="2519995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3pPr>
            <a:lvl4pPr marL="377999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4pPr>
            <a:lvl5pPr marL="503999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5pPr>
            <a:lvl6pPr marL="6299987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6pPr>
            <a:lvl7pPr marL="7559985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7pPr>
            <a:lvl8pPr marL="881998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E8BE4E-D77E-A355-5EDC-E3F4DA6320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D6120F-1467-4CD8-AFD3-4027115BC490}" type="datetimeFigureOut">
              <a:rPr lang="en-US"/>
              <a:pPr>
                <a:defRPr/>
              </a:pPr>
              <a:t>1/10/2026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5493FF-DA02-5960-0954-1ECBE1646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C7DABF-4D1A-E0E7-285E-C6E5755D81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7E89D6-DF57-40C5-ABFA-86F2058CDA88}" type="slidenum">
              <a:rPr lang="en-US" altLang="it-IT"/>
              <a:pPr/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2618155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9999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809987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2390980-9D71-333B-DEE3-49B3B311B9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6A2A75-123E-44E6-8307-5FEDDE0537AB}" type="datetimeFigureOut">
              <a:rPr lang="en-US"/>
              <a:pPr>
                <a:defRPr/>
              </a:pPr>
              <a:t>1/10/2026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AAD6C85-6BE2-E581-7E12-7ABB53AB4E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FEA60A1-0D0E-FD8A-D816-FEEF1330F2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826DA3-3029-4817-A4F4-5993AC0AE694}" type="slidenum">
              <a:rPr lang="en-US" altLang="it-IT"/>
              <a:pPr/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1142561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244066"/>
            <a:ext cx="11134365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999" y="6012791"/>
            <a:ext cx="11134365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801239" y="4244066"/>
            <a:ext cx="11138739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801239" y="6012791"/>
            <a:ext cx="11138739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254F3643-885A-4B8F-CE7B-D282DD3619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513A07-487A-4D14-A630-85D83C41B78B}" type="datetimeFigureOut">
              <a:rPr lang="en-US"/>
              <a:pPr>
                <a:defRPr/>
              </a:pPr>
              <a:t>1/10/2026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3CDCBF0-A068-A23B-09A7-23C0717846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8A07824F-EBCF-9AD7-97FF-660C39931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9E643B-C23D-4422-B248-FF2D0C900CE7}" type="slidenum">
              <a:rPr lang="en-US" altLang="it-IT"/>
              <a:pPr/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15565785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0C42E448-8DCF-DE1A-2071-C0914AA79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3D2813-71E4-4C9E-9D2E-A7EE281B7993}" type="datetimeFigureOut">
              <a:rPr lang="en-US"/>
              <a:pPr>
                <a:defRPr/>
              </a:pPr>
              <a:t>1/10/2026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6C7C2C6-F74C-7EAA-50BF-9387F24892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2F86648-98CA-5C13-EEBA-240059748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AB848D-7193-42D9-8677-E6CF7902FE49}" type="slidenum">
              <a:rPr lang="en-US" altLang="it-IT"/>
              <a:pPr/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4037530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6BF3DD57-1B9D-4969-81A3-70E6E7F30F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929E83-8ACB-486F-A34C-7C231E93B31B}" type="datetimeFigureOut">
              <a:rPr lang="en-US"/>
              <a:pPr>
                <a:defRPr/>
              </a:pPr>
              <a:t>1/10/2026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15F8BA7-CB49-098A-CE24-167BCA357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672F13E-DB6F-F247-A2DD-A852AD31E9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F0CE53-B0F3-4C35-BC07-CCC52395D96A}" type="slidenum">
              <a:rPr lang="en-US" altLang="it-IT"/>
              <a:pPr/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2260036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0000" y="754890"/>
            <a:ext cx="8290618" cy="3212674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52490" y="754892"/>
            <a:ext cx="14087486" cy="16181871"/>
          </a:xfrm>
        </p:spPr>
        <p:txBody>
          <a:bodyPr/>
          <a:lstStyle>
            <a:lvl1pPr>
              <a:defRPr sz="8819"/>
            </a:lvl1pPr>
            <a:lvl2pPr>
              <a:defRPr sz="7717"/>
            </a:lvl2pPr>
            <a:lvl3pPr>
              <a:defRPr sz="6614"/>
            </a:lvl3pPr>
            <a:lvl4pPr>
              <a:defRPr sz="5512"/>
            </a:lvl4pPr>
            <a:lvl5pPr>
              <a:defRPr sz="5512"/>
            </a:lvl5pPr>
            <a:lvl6pPr>
              <a:defRPr sz="5512"/>
            </a:lvl6pPr>
            <a:lvl7pPr>
              <a:defRPr sz="5512"/>
            </a:lvl7pPr>
            <a:lvl8pPr>
              <a:defRPr sz="5512"/>
            </a:lvl8pPr>
            <a:lvl9pPr>
              <a:defRPr sz="551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60000" y="3967566"/>
            <a:ext cx="8290618" cy="12969197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B353FFC-F81A-98C3-9843-A0502F2E4E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18283D-15C0-4F2B-86B8-6EC9CD320D74}" type="datetimeFigureOut">
              <a:rPr lang="en-US"/>
              <a:pPr>
                <a:defRPr/>
              </a:pPr>
              <a:t>1/10/2026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4093D22-1E07-51A2-2012-052D1D7C5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06B31B0-69C4-213F-FE0F-4BC4D2681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ED4F8B-80DE-441F-B9D3-8D9228A9C194}" type="slidenum">
              <a:rPr lang="en-US" altLang="it-IT"/>
              <a:pPr/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2375000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9371" y="13272029"/>
            <a:ext cx="15119985" cy="1566838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9371" y="1694115"/>
            <a:ext cx="15119985" cy="11376025"/>
          </a:xfrm>
        </p:spPr>
        <p:txBody>
          <a:bodyPr rtlCol="0">
            <a:normAutofit/>
          </a:bodyPr>
          <a:lstStyle>
            <a:lvl1pPr marL="0" indent="0">
              <a:buNone/>
              <a:defRPr sz="8819"/>
            </a:lvl1pPr>
            <a:lvl2pPr marL="1259997" indent="0">
              <a:buNone/>
              <a:defRPr sz="7717"/>
            </a:lvl2pPr>
            <a:lvl3pPr marL="2519995" indent="0">
              <a:buNone/>
              <a:defRPr sz="6614"/>
            </a:lvl3pPr>
            <a:lvl4pPr marL="3779992" indent="0">
              <a:buNone/>
              <a:defRPr sz="5512"/>
            </a:lvl4pPr>
            <a:lvl5pPr marL="5039990" indent="0">
              <a:buNone/>
              <a:defRPr sz="5512"/>
            </a:lvl5pPr>
            <a:lvl6pPr marL="6299987" indent="0">
              <a:buNone/>
              <a:defRPr sz="5512"/>
            </a:lvl6pPr>
            <a:lvl7pPr marL="7559985" indent="0">
              <a:buNone/>
              <a:defRPr sz="5512"/>
            </a:lvl7pPr>
            <a:lvl8pPr marL="8819982" indent="0">
              <a:buNone/>
              <a:defRPr sz="5512"/>
            </a:lvl8pPr>
            <a:lvl9pPr marL="10079980" indent="0">
              <a:buNone/>
              <a:defRPr sz="5512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9371" y="14838868"/>
            <a:ext cx="15119985" cy="2225170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9E97A8E-B3C9-E8F3-86E8-D02B694A82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77C919-C301-4C04-8C31-E29FB842A29C}" type="datetimeFigureOut">
              <a:rPr lang="en-US"/>
              <a:pPr>
                <a:defRPr/>
              </a:pPr>
              <a:t>1/10/2026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1AE2CD1-5CDE-53CE-01E2-E5E2C914A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441FF66-0207-FF0A-9953-3912ED7ED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9C63D2-29DA-4FE6-8D22-2C68E1F79186}" type="slidenum">
              <a:rPr lang="en-US" altLang="it-IT"/>
              <a:pPr/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2355408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FCDE37-5608-DEDD-2D25-0CD2EC3873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0E5972-0051-4CBA-A774-57ADC1D6809B}" type="datetimeFigureOut">
              <a:rPr lang="en-US"/>
              <a:pPr>
                <a:defRPr/>
              </a:pPr>
              <a:t>1/10/2026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6A954-DC7A-0448-7487-050A44C440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2C8EB4-E595-9E87-FA51-527F05B74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B0F574-EBC1-4A61-A9C7-52D28C6D8E63}" type="slidenum">
              <a:rPr lang="en-US" altLang="it-IT"/>
              <a:pPr/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4054995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8269982" y="759282"/>
            <a:ext cx="5669994" cy="16177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9999" y="759282"/>
            <a:ext cx="16589984" cy="16177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21F4D1-BE34-DF5B-F869-193B80735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F0AFCB-BF12-4A8B-AA87-D50111E5C3C8}" type="datetimeFigureOut">
              <a:rPr lang="en-US"/>
              <a:pPr>
                <a:defRPr/>
              </a:pPr>
              <a:t>1/10/2026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BE6AAC-E2F7-B921-0365-CA7755200E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462C07-CC28-7721-F961-4BCB600B20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F2A5EA-DADD-4C00-9D5D-B6B2176401AD}" type="slidenum">
              <a:rPr lang="en-US" altLang="it-IT"/>
              <a:pPr/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18480180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AEBD521-E6FE-2024-FC4C-FBDEA1A15DF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260475" y="758825"/>
            <a:ext cx="22679025" cy="316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BA25E0DD-7DF6-34D3-5194-2A56DDCAFC4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1260475" y="4424363"/>
            <a:ext cx="22679025" cy="1251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/>
              <a:t>Click to edit Master text styles</a:t>
            </a:r>
          </a:p>
          <a:p>
            <a:pPr lvl="1"/>
            <a:r>
              <a:rPr lang="en-US" altLang="it-IT"/>
              <a:t>Second level</a:t>
            </a:r>
          </a:p>
          <a:p>
            <a:pPr lvl="2"/>
            <a:r>
              <a:rPr lang="en-US" altLang="it-IT"/>
              <a:t>Third level</a:t>
            </a:r>
          </a:p>
          <a:p>
            <a:pPr lvl="3"/>
            <a:r>
              <a:rPr lang="en-US" altLang="it-IT"/>
              <a:t>Fourth level</a:t>
            </a:r>
          </a:p>
          <a:p>
            <a:pPr lvl="4"/>
            <a:r>
              <a:rPr lang="en-US" altLang="it-IT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43E324-7ED8-4C19-D305-2773D347BF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60475" y="17573625"/>
            <a:ext cx="5880100" cy="10096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2522830" eaLnBrk="1" fontAlgn="auto" hangingPunct="1">
              <a:spcBef>
                <a:spcPts val="0"/>
              </a:spcBef>
              <a:spcAft>
                <a:spcPts val="0"/>
              </a:spcAft>
              <a:defRPr sz="3307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42F2CDF-FB0C-4980-85C0-297C2D4E1401}" type="datetimeFigureOut">
              <a:rPr lang="en-US"/>
              <a:pPr>
                <a:defRPr/>
              </a:pPr>
              <a:t>1/10/2026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6774CA-0B7C-BE0D-D607-2D8EBF1426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610600" y="17573625"/>
            <a:ext cx="7978775" cy="10096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2522830" eaLnBrk="1" fontAlgn="auto" hangingPunct="1">
              <a:spcBef>
                <a:spcPts val="0"/>
              </a:spcBef>
              <a:spcAft>
                <a:spcPts val="0"/>
              </a:spcAft>
              <a:defRPr sz="3307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310B8A-3CFE-392F-2B02-6C13BF9C60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8059400" y="17573625"/>
            <a:ext cx="5880100" cy="10096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3300">
                <a:solidFill>
                  <a:srgbClr val="898989"/>
                </a:solidFill>
              </a:defRPr>
            </a:lvl1pPr>
          </a:lstStyle>
          <a:p>
            <a:fld id="{4364DB9B-3F18-4D06-8386-BD86E5C20746}" type="slidenum">
              <a:rPr lang="en-US" altLang="it-IT"/>
              <a:pPr/>
              <a:t>‹N›</a:t>
            </a:fld>
            <a:endParaRPr lang="en-US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519363" rtl="0" eaLnBrk="0" fontAlgn="base" hangingPunct="0">
        <a:spcBef>
          <a:spcPct val="0"/>
        </a:spcBef>
        <a:spcAft>
          <a:spcPct val="0"/>
        </a:spcAft>
        <a:defRPr sz="121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2519363" rtl="0" eaLnBrk="0" fontAlgn="base" hangingPunct="0">
        <a:spcBef>
          <a:spcPct val="0"/>
        </a:spcBef>
        <a:spcAft>
          <a:spcPct val="0"/>
        </a:spcAft>
        <a:defRPr sz="12100">
          <a:solidFill>
            <a:schemeClr val="tx1"/>
          </a:solidFill>
          <a:latin typeface="Calibri" panose="020F0502020204030204" pitchFamily="34" charset="0"/>
        </a:defRPr>
      </a:lvl2pPr>
      <a:lvl3pPr algn="ctr" defTabSz="2519363" rtl="0" eaLnBrk="0" fontAlgn="base" hangingPunct="0">
        <a:spcBef>
          <a:spcPct val="0"/>
        </a:spcBef>
        <a:spcAft>
          <a:spcPct val="0"/>
        </a:spcAft>
        <a:defRPr sz="12100">
          <a:solidFill>
            <a:schemeClr val="tx1"/>
          </a:solidFill>
          <a:latin typeface="Calibri" panose="020F0502020204030204" pitchFamily="34" charset="0"/>
        </a:defRPr>
      </a:lvl3pPr>
      <a:lvl4pPr algn="ctr" defTabSz="2519363" rtl="0" eaLnBrk="0" fontAlgn="base" hangingPunct="0">
        <a:spcBef>
          <a:spcPct val="0"/>
        </a:spcBef>
        <a:spcAft>
          <a:spcPct val="0"/>
        </a:spcAft>
        <a:defRPr sz="12100">
          <a:solidFill>
            <a:schemeClr val="tx1"/>
          </a:solidFill>
          <a:latin typeface="Calibri" panose="020F0502020204030204" pitchFamily="34" charset="0"/>
        </a:defRPr>
      </a:lvl4pPr>
      <a:lvl5pPr algn="ctr" defTabSz="2519363" rtl="0" eaLnBrk="0" fontAlgn="base" hangingPunct="0">
        <a:spcBef>
          <a:spcPct val="0"/>
        </a:spcBef>
        <a:spcAft>
          <a:spcPct val="0"/>
        </a:spcAft>
        <a:defRPr sz="12100">
          <a:solidFill>
            <a:schemeClr val="tx1"/>
          </a:solidFill>
          <a:latin typeface="Calibri" panose="020F0502020204030204" pitchFamily="34" charset="0"/>
        </a:defRPr>
      </a:lvl5pPr>
      <a:lvl6pPr marL="457200" algn="ctr" defTabSz="2519363" rtl="0" fontAlgn="base">
        <a:spcBef>
          <a:spcPct val="0"/>
        </a:spcBef>
        <a:spcAft>
          <a:spcPct val="0"/>
        </a:spcAft>
        <a:defRPr sz="12100">
          <a:solidFill>
            <a:schemeClr val="tx1"/>
          </a:solidFill>
          <a:latin typeface="Calibri" panose="020F0502020204030204" pitchFamily="34" charset="0"/>
        </a:defRPr>
      </a:lvl6pPr>
      <a:lvl7pPr marL="914400" algn="ctr" defTabSz="2519363" rtl="0" fontAlgn="base">
        <a:spcBef>
          <a:spcPct val="0"/>
        </a:spcBef>
        <a:spcAft>
          <a:spcPct val="0"/>
        </a:spcAft>
        <a:defRPr sz="12100">
          <a:solidFill>
            <a:schemeClr val="tx1"/>
          </a:solidFill>
          <a:latin typeface="Calibri" panose="020F0502020204030204" pitchFamily="34" charset="0"/>
        </a:defRPr>
      </a:lvl7pPr>
      <a:lvl8pPr marL="1371600" algn="ctr" defTabSz="2519363" rtl="0" fontAlgn="base">
        <a:spcBef>
          <a:spcPct val="0"/>
        </a:spcBef>
        <a:spcAft>
          <a:spcPct val="0"/>
        </a:spcAft>
        <a:defRPr sz="12100">
          <a:solidFill>
            <a:schemeClr val="tx1"/>
          </a:solidFill>
          <a:latin typeface="Calibri" panose="020F0502020204030204" pitchFamily="34" charset="0"/>
        </a:defRPr>
      </a:lvl8pPr>
      <a:lvl9pPr marL="1828800" algn="ctr" defTabSz="2519363" rtl="0" fontAlgn="base">
        <a:spcBef>
          <a:spcPct val="0"/>
        </a:spcBef>
        <a:spcAft>
          <a:spcPct val="0"/>
        </a:spcAft>
        <a:defRPr sz="121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944563" indent="-944563" algn="l" defTabSz="251936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1pPr>
      <a:lvl2pPr marL="2046288" indent="-787400" algn="l" defTabSz="251936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7700" kern="1200">
          <a:solidFill>
            <a:schemeClr val="tx1"/>
          </a:solidFill>
          <a:latin typeface="+mn-lt"/>
          <a:ea typeface="+mn-ea"/>
          <a:cs typeface="+mn-cs"/>
        </a:defRPr>
      </a:lvl2pPr>
      <a:lvl3pPr marL="3149600" indent="-628650" algn="l" defTabSz="251936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6600" kern="1200">
          <a:solidFill>
            <a:schemeClr val="tx1"/>
          </a:solidFill>
          <a:latin typeface="+mn-lt"/>
          <a:ea typeface="+mn-ea"/>
          <a:cs typeface="+mn-cs"/>
        </a:defRPr>
      </a:lvl3pPr>
      <a:lvl4pPr marL="4408488" indent="-628650" algn="l" defTabSz="251936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5500" kern="1200">
          <a:solidFill>
            <a:schemeClr val="tx1"/>
          </a:solidFill>
          <a:latin typeface="+mn-lt"/>
          <a:ea typeface="+mn-ea"/>
          <a:cs typeface="+mn-cs"/>
        </a:defRPr>
      </a:lvl4pPr>
      <a:lvl5pPr marL="5668963" indent="-628650" algn="l" defTabSz="251936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5500" kern="1200">
          <a:solidFill>
            <a:schemeClr val="tx1"/>
          </a:solidFill>
          <a:latin typeface="+mn-lt"/>
          <a:ea typeface="+mn-ea"/>
          <a:cs typeface="+mn-cs"/>
        </a:defRPr>
      </a:lvl5pPr>
      <a:lvl6pPr marL="6929986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6pPr>
      <a:lvl7pPr marL="818998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7pPr>
      <a:lvl8pPr marL="9449981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8pPr>
      <a:lvl9pPr marL="10709979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1pPr>
      <a:lvl2pPr marL="125999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2pPr>
      <a:lvl3pPr marL="251999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03999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29998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755998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881998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07998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id="{8DA36808-6BD1-0772-5C0C-317A6217F234}"/>
              </a:ext>
            </a:extLst>
          </p:cNvPr>
          <p:cNvSpPr/>
          <p:nvPr/>
        </p:nvSpPr>
        <p:spPr>
          <a:xfrm>
            <a:off x="20654963" y="12834938"/>
            <a:ext cx="30660975" cy="3240087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4961"/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id="{5A77AE0C-C061-1E59-70CD-3F147890BCA4}"/>
              </a:ext>
            </a:extLst>
          </p:cNvPr>
          <p:cNvSpPr/>
          <p:nvPr/>
        </p:nvSpPr>
        <p:spPr>
          <a:xfrm>
            <a:off x="20397788" y="24090313"/>
            <a:ext cx="30659387" cy="2278062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4961"/>
          </a:p>
        </p:txBody>
      </p:sp>
      <p:grpSp>
        <p:nvGrpSpPr>
          <p:cNvPr id="2052" name="Group 2">
            <a:extLst>
              <a:ext uri="{FF2B5EF4-FFF2-40B4-BE49-F238E27FC236}">
                <a16:creationId xmlns:a16="http://schemas.microsoft.com/office/drawing/2014/main" id="{A4D043E5-31C5-7F86-5BC1-A988302294F7}"/>
              </a:ext>
            </a:extLst>
          </p:cNvPr>
          <p:cNvGrpSpPr>
            <a:grpSpLocks/>
          </p:cNvGrpSpPr>
          <p:nvPr/>
        </p:nvGrpSpPr>
        <p:grpSpPr bwMode="auto">
          <a:xfrm>
            <a:off x="-13562013" y="-8813800"/>
            <a:ext cx="49226788" cy="49226788"/>
            <a:chOff x="0" y="0"/>
            <a:chExt cx="812800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541390D1-71A8-F515-9AEE-C9FF81B4FAAC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pPr defTabSz="252283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t-IT" sz="4966">
                <a:latin typeface="+mn-lt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024F403B-36C3-83C1-F346-7C49FD49821F}"/>
                </a:ext>
              </a:extLst>
            </p:cNvPr>
            <p:cNvSpPr txBox="1"/>
            <p:nvPr/>
          </p:nvSpPr>
          <p:spPr>
            <a:xfrm>
              <a:off x="76198" y="38112"/>
              <a:ext cx="660405" cy="698491"/>
            </a:xfrm>
            <a:prstGeom prst="rect">
              <a:avLst/>
            </a:prstGeom>
          </p:spPr>
          <p:txBody>
            <a:bodyPr lIns="140000" tIns="140000" rIns="140000" bIns="140000" anchor="ctr"/>
            <a:lstStyle/>
            <a:p>
              <a:pPr algn="ctr" defTabSz="2522830" eaLnBrk="1" fontAlgn="auto" hangingPunct="1">
                <a:lnSpc>
                  <a:spcPts val="8177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sz="13686">
                <a:latin typeface="+mn-lt"/>
              </a:endParaRPr>
            </a:p>
          </p:txBody>
        </p:sp>
      </p:grpSp>
      <p:grpSp>
        <p:nvGrpSpPr>
          <p:cNvPr id="2053" name="Group 8">
            <a:extLst>
              <a:ext uri="{FF2B5EF4-FFF2-40B4-BE49-F238E27FC236}">
                <a16:creationId xmlns:a16="http://schemas.microsoft.com/office/drawing/2014/main" id="{9C0E8457-EF17-3E89-81A2-83DFDAC69B88}"/>
              </a:ext>
            </a:extLst>
          </p:cNvPr>
          <p:cNvGrpSpPr>
            <a:grpSpLocks/>
          </p:cNvGrpSpPr>
          <p:nvPr/>
        </p:nvGrpSpPr>
        <p:grpSpPr bwMode="auto">
          <a:xfrm>
            <a:off x="-18178463" y="-8577263"/>
            <a:ext cx="49226788" cy="49226788"/>
            <a:chOff x="0" y="0"/>
            <a:chExt cx="812800" cy="812800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75B8CD0D-FCC0-7AD9-88B6-AA21EC585558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pPr defTabSz="252283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t-IT" sz="4966">
                <a:latin typeface="+mn-lt"/>
              </a:endParaRPr>
            </a:p>
          </p:txBody>
        </p:sp>
        <p:sp>
          <p:nvSpPr>
            <p:cNvPr id="10" name="TextBox 10">
              <a:extLst>
                <a:ext uri="{FF2B5EF4-FFF2-40B4-BE49-F238E27FC236}">
                  <a16:creationId xmlns:a16="http://schemas.microsoft.com/office/drawing/2014/main" id="{5C93B611-F7EB-A3E6-FDCB-12A7C769904F}"/>
                </a:ext>
              </a:extLst>
            </p:cNvPr>
            <p:cNvSpPr txBox="1"/>
            <p:nvPr/>
          </p:nvSpPr>
          <p:spPr>
            <a:xfrm>
              <a:off x="76198" y="38112"/>
              <a:ext cx="660405" cy="698491"/>
            </a:xfrm>
            <a:prstGeom prst="rect">
              <a:avLst/>
            </a:prstGeom>
          </p:spPr>
          <p:txBody>
            <a:bodyPr lIns="140000" tIns="140000" rIns="140000" bIns="140000" anchor="ctr"/>
            <a:lstStyle/>
            <a:p>
              <a:pPr algn="ctr" defTabSz="2522830" eaLnBrk="1" fontAlgn="auto" hangingPunct="1">
                <a:lnSpc>
                  <a:spcPts val="8177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sz="13686">
                <a:latin typeface="+mn-lt"/>
              </a:endParaRPr>
            </a:p>
          </p:txBody>
        </p:sp>
      </p:grpSp>
      <p:grpSp>
        <p:nvGrpSpPr>
          <p:cNvPr id="2054" name="Group 11">
            <a:extLst>
              <a:ext uri="{FF2B5EF4-FFF2-40B4-BE49-F238E27FC236}">
                <a16:creationId xmlns:a16="http://schemas.microsoft.com/office/drawing/2014/main" id="{2746E06F-EC11-BD69-F1E2-303F560E7D21}"/>
              </a:ext>
            </a:extLst>
          </p:cNvPr>
          <p:cNvGrpSpPr>
            <a:grpSpLocks/>
          </p:cNvGrpSpPr>
          <p:nvPr/>
        </p:nvGrpSpPr>
        <p:grpSpPr bwMode="auto">
          <a:xfrm>
            <a:off x="-7961313" y="-2382838"/>
            <a:ext cx="35875913" cy="35875913"/>
            <a:chOff x="0" y="0"/>
            <a:chExt cx="812800" cy="812800"/>
          </a:xfrm>
        </p:grpSpPr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9B3CA7CB-7E4C-B367-54E8-EF7257CCFB0B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pPr defTabSz="252283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t-IT" sz="4966">
                <a:latin typeface="+mn-lt"/>
              </a:endParaRPr>
            </a:p>
          </p:txBody>
        </p:sp>
        <p:sp>
          <p:nvSpPr>
            <p:cNvPr id="13" name="TextBox 13">
              <a:extLst>
                <a:ext uri="{FF2B5EF4-FFF2-40B4-BE49-F238E27FC236}">
                  <a16:creationId xmlns:a16="http://schemas.microsoft.com/office/drawing/2014/main" id="{809471D7-FA2D-2251-81E9-313DFEC00ACD}"/>
                </a:ext>
              </a:extLst>
            </p:cNvPr>
            <p:cNvSpPr txBox="1"/>
            <p:nvPr/>
          </p:nvSpPr>
          <p:spPr>
            <a:xfrm>
              <a:off x="76212" y="38088"/>
              <a:ext cx="660375" cy="698499"/>
            </a:xfrm>
            <a:prstGeom prst="rect">
              <a:avLst/>
            </a:prstGeom>
          </p:spPr>
          <p:txBody>
            <a:bodyPr lIns="140000" tIns="140000" rIns="140000" bIns="140000" anchor="ctr"/>
            <a:lstStyle/>
            <a:p>
              <a:pPr algn="ctr" defTabSz="2522830" eaLnBrk="1" fontAlgn="auto" hangingPunct="1">
                <a:lnSpc>
                  <a:spcPts val="8177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sz="13686">
                <a:latin typeface="+mn-lt"/>
              </a:endParaRPr>
            </a:p>
          </p:txBody>
        </p:sp>
      </p:grpSp>
      <p:sp>
        <p:nvSpPr>
          <p:cNvPr id="18" name="TextBox 18">
            <a:extLst>
              <a:ext uri="{FF2B5EF4-FFF2-40B4-BE49-F238E27FC236}">
                <a16:creationId xmlns:a16="http://schemas.microsoft.com/office/drawing/2014/main" id="{F922AE79-D21B-D4A1-ED58-9866FFEBEEEC}"/>
              </a:ext>
            </a:extLst>
          </p:cNvPr>
          <p:cNvSpPr txBox="1"/>
          <p:nvPr/>
        </p:nvSpPr>
        <p:spPr>
          <a:xfrm>
            <a:off x="24676100" y="25868313"/>
            <a:ext cx="26238200" cy="2486025"/>
          </a:xfrm>
          <a:prstGeom prst="rect">
            <a:avLst/>
          </a:prstGeom>
        </p:spPr>
        <p:txBody>
          <a:bodyPr lIns="140000" tIns="140000" rIns="140000" bIns="140000" anchor="ctr"/>
          <a:lstStyle/>
          <a:p>
            <a:pPr algn="ctr" defTabSz="2522830" eaLnBrk="1" fontAlgn="auto" hangingPunct="1">
              <a:lnSpc>
                <a:spcPts val="9174"/>
              </a:lnSpc>
              <a:spcBef>
                <a:spcPts val="0"/>
              </a:spcBef>
              <a:spcAft>
                <a:spcPts val="0"/>
              </a:spcAft>
              <a:defRPr/>
            </a:pPr>
            <a:endParaRPr sz="13686">
              <a:latin typeface="+mn-lt"/>
            </a:endParaRPr>
          </a:p>
        </p:txBody>
      </p:sp>
      <p:sp>
        <p:nvSpPr>
          <p:cNvPr id="23" name="TextBox 23">
            <a:extLst>
              <a:ext uri="{FF2B5EF4-FFF2-40B4-BE49-F238E27FC236}">
                <a16:creationId xmlns:a16="http://schemas.microsoft.com/office/drawing/2014/main" id="{47A6EF52-9B3A-3320-EE39-BFB63A00040C}"/>
              </a:ext>
            </a:extLst>
          </p:cNvPr>
          <p:cNvSpPr txBox="1"/>
          <p:nvPr/>
        </p:nvSpPr>
        <p:spPr>
          <a:xfrm>
            <a:off x="23982363" y="1271588"/>
            <a:ext cx="24382412" cy="10218737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algn="r" defTabSz="25228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600" b="1" spc="-626" dirty="0">
                <a:solidFill>
                  <a:srgbClr val="00255F"/>
                </a:solidFill>
                <a:latin typeface="+mj-lt"/>
                <a:ea typeface="Barlow Ultra-Bold"/>
                <a:cs typeface="Barlow Ultra-Bold"/>
                <a:sym typeface="Barlow Ultra-Bold"/>
              </a:rPr>
              <a:t>VOLUMINOUS RETROPERITONEAL SOFT TISSUE SARCOMA: A CASE REPORT</a:t>
            </a:r>
          </a:p>
        </p:txBody>
      </p:sp>
      <p:sp>
        <p:nvSpPr>
          <p:cNvPr id="24" name="TextBox 24">
            <a:extLst>
              <a:ext uri="{FF2B5EF4-FFF2-40B4-BE49-F238E27FC236}">
                <a16:creationId xmlns:a16="http://schemas.microsoft.com/office/drawing/2014/main" id="{98B6D52F-B02C-A071-86EC-125C09836F86}"/>
              </a:ext>
            </a:extLst>
          </p:cNvPr>
          <p:cNvSpPr txBox="1"/>
          <p:nvPr/>
        </p:nvSpPr>
        <p:spPr>
          <a:xfrm>
            <a:off x="22358350" y="13217525"/>
            <a:ext cx="28009850" cy="2154238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algn="r" defTabSz="25228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Dr. Lorenzo Guidotti, </a:t>
            </a:r>
            <a:r>
              <a:rPr lang="en-US" sz="7000" b="1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Dr.ssa</a:t>
            </a:r>
            <a:r>
              <a:rPr lang="en-US" sz="7000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Benedetta </a:t>
            </a:r>
            <a:r>
              <a:rPr lang="en-US" sz="7000" b="1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Vicentini</a:t>
            </a:r>
            <a:r>
              <a:rPr lang="en-US" sz="7000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, </a:t>
            </a:r>
            <a:r>
              <a:rPr lang="en-US" sz="7000" b="1" dirty="0" err="1">
                <a:solidFill>
                  <a:srgbClr val="FFFFFF"/>
                </a:solidFill>
                <a:ea typeface="Barlow Bold"/>
                <a:cs typeface="Barlow Bold"/>
                <a:sym typeface="Barlow Bold"/>
              </a:rPr>
              <a:t>Dr.ssa</a:t>
            </a:r>
            <a:r>
              <a:rPr lang="en-US" sz="7000" b="1" dirty="0">
                <a:solidFill>
                  <a:srgbClr val="FFFFFF"/>
                </a:solidFill>
                <a:ea typeface="Barlow Bold"/>
                <a:cs typeface="Barlow Bold"/>
                <a:sym typeface="Barlow Bold"/>
              </a:rPr>
              <a:t> Samantha Vellei, </a:t>
            </a:r>
            <a:r>
              <a:rPr lang="en-US" sz="7000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Dr. Paolo Moroni, </a:t>
            </a:r>
            <a:r>
              <a:rPr lang="en-US" sz="7000" b="1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Dr.Luca</a:t>
            </a:r>
            <a:r>
              <a:rPr lang="en-US" sz="7000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</a:t>
            </a:r>
            <a:r>
              <a:rPr lang="en-US" sz="7000" b="1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Romoli</a:t>
            </a:r>
            <a:r>
              <a:rPr lang="en-US" sz="7000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, Dr. </a:t>
            </a:r>
            <a:r>
              <a:rPr lang="en-US" sz="7000" b="1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Egidio</a:t>
            </a:r>
            <a:r>
              <a:rPr lang="en-US" sz="7000" b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Miranda, </a:t>
            </a:r>
            <a:r>
              <a:rPr lang="en-US" sz="7000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Dr. Stefano </a:t>
            </a:r>
            <a:r>
              <a:rPr lang="en-US" sz="7000" b="1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Cantafio</a:t>
            </a:r>
            <a:endParaRPr lang="en-US" sz="7000" b="1" dirty="0">
              <a:solidFill>
                <a:srgbClr val="FFFFFF"/>
              </a:solidFill>
              <a:latin typeface="+mj-lt"/>
              <a:ea typeface="Barlow Bold"/>
              <a:cs typeface="Barlow Bold"/>
              <a:sym typeface="Barlow Bold"/>
            </a:endParaRPr>
          </a:p>
        </p:txBody>
      </p:sp>
      <p:sp>
        <p:nvSpPr>
          <p:cNvPr id="29" name="TextBox 29">
            <a:extLst>
              <a:ext uri="{FF2B5EF4-FFF2-40B4-BE49-F238E27FC236}">
                <a16:creationId xmlns:a16="http://schemas.microsoft.com/office/drawing/2014/main" id="{84DF915A-1996-2393-FA71-9C9A0A111159}"/>
              </a:ext>
            </a:extLst>
          </p:cNvPr>
          <p:cNvSpPr txBox="1"/>
          <p:nvPr/>
        </p:nvSpPr>
        <p:spPr>
          <a:xfrm>
            <a:off x="40947975" y="24498300"/>
            <a:ext cx="7016750" cy="1168400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algn="r" defTabSz="2522830" eaLnBrk="1" fontAlgn="auto" hangingPunct="1">
              <a:lnSpc>
                <a:spcPts val="9728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948" b="1" dirty="0">
                <a:solidFill>
                  <a:schemeClr val="bg1"/>
                </a:solidFill>
                <a:latin typeface="+mj-lt"/>
                <a:ea typeface="Barlow Bold"/>
                <a:cs typeface="Barlow Bold"/>
                <a:sym typeface="Barlow Bold"/>
              </a:rPr>
              <a:t>Maggio 2026</a:t>
            </a:r>
          </a:p>
        </p:txBody>
      </p:sp>
      <p:pic>
        <p:nvPicPr>
          <p:cNvPr id="2059" name="Immagine 32">
            <a:extLst>
              <a:ext uri="{FF2B5EF4-FFF2-40B4-BE49-F238E27FC236}">
                <a16:creationId xmlns:a16="http://schemas.microsoft.com/office/drawing/2014/main" id="{786326C7-34DB-CB48-836B-8D39CAAB3A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17738" y="-438150"/>
            <a:ext cx="20715288" cy="2928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Immagine 33">
            <a:extLst>
              <a:ext uri="{FF2B5EF4-FFF2-40B4-BE49-F238E27FC236}">
                <a16:creationId xmlns:a16="http://schemas.microsoft.com/office/drawing/2014/main" id="{0B8C8037-F26A-B639-72CF-B681F77AF4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620" t="65144" r="6403" b="2293"/>
          <a:stretch>
            <a:fillRect/>
          </a:stretch>
        </p:blipFill>
        <p:spPr bwMode="auto">
          <a:xfrm>
            <a:off x="18689638" y="-438150"/>
            <a:ext cx="3668712" cy="2935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TextBox 16">
            <a:extLst>
              <a:ext uri="{FF2B5EF4-FFF2-40B4-BE49-F238E27FC236}">
                <a16:creationId xmlns:a16="http://schemas.microsoft.com/office/drawing/2014/main" id="{540F9CB0-DD0A-F5CF-1E67-8A80E8FFB8E2}"/>
              </a:ext>
            </a:extLst>
          </p:cNvPr>
          <p:cNvSpPr txBox="1"/>
          <p:nvPr/>
        </p:nvSpPr>
        <p:spPr>
          <a:xfrm>
            <a:off x="32338963" y="17853025"/>
            <a:ext cx="16025812" cy="3997325"/>
          </a:xfrm>
          <a:prstGeom prst="rect">
            <a:avLst/>
          </a:prstGeom>
        </p:spPr>
        <p:txBody>
          <a:bodyPr lIns="0" tIns="0" rIns="0" bIns="0"/>
          <a:lstStyle/>
          <a:p>
            <a:pPr algn="r" defTabSz="2522830" eaLnBrk="1" fontAlgn="auto" hangingPunct="1">
              <a:lnSpc>
                <a:spcPts val="552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921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Usl</a:t>
            </a: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Toscana Centro</a:t>
            </a:r>
          </a:p>
          <a:p>
            <a:pPr algn="r" defTabSz="2522830" eaLnBrk="1" fontAlgn="auto" hangingPunct="1">
              <a:lnSpc>
                <a:spcPts val="552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 defTabSz="2522830" eaLnBrk="1" fontAlgn="auto" hangingPunct="1">
              <a:lnSpc>
                <a:spcPts val="552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921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Ospedale</a:t>
            </a: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Santo Stefano</a:t>
            </a:r>
          </a:p>
          <a:p>
            <a:pPr algn="r" defTabSz="2522830" eaLnBrk="1" fontAlgn="auto" hangingPunct="1">
              <a:lnSpc>
                <a:spcPts val="552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 defTabSz="2522830" eaLnBrk="1" fontAlgn="auto" hangingPunct="1">
              <a:lnSpc>
                <a:spcPts val="2511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Prato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11241088" y="2514600"/>
            <a:ext cx="33139062" cy="157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defTabSz="25228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600" b="1" spc="-626" dirty="0">
                <a:solidFill>
                  <a:srgbClr val="00255F"/>
                </a:solidFill>
                <a:ea typeface="Barlow Ultra-Bold"/>
                <a:cs typeface="Barlow Ultra-Bold"/>
                <a:sym typeface="Barlow Ultra-Bold"/>
              </a:rPr>
              <a:t>VOLUMINOUS RETROPERITONEAL SOFT TISSUE SARCOMA: A CASE REPORT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1344613" y="2249488"/>
            <a:ext cx="9450387" cy="2100262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5228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sz="13686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44826238" y="2478088"/>
            <a:ext cx="3790950" cy="2100262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5228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sz="13686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70538" y="24952325"/>
            <a:ext cx="30659387" cy="189071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4961"/>
          </a:p>
        </p:txBody>
      </p:sp>
      <p:pic>
        <p:nvPicPr>
          <p:cNvPr id="3078" name="Immagine 13">
            <a:extLst>
              <a:ext uri="{FF2B5EF4-FFF2-40B4-BE49-F238E27FC236}">
                <a16:creationId xmlns:a16="http://schemas.microsoft.com/office/drawing/2014/main" id="{C7A2DA1C-9F79-37D5-9533-A57535481A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1" t="11012" r="43013" b="29359"/>
          <a:stretch>
            <a:fillRect/>
          </a:stretch>
        </p:blipFill>
        <p:spPr bwMode="auto">
          <a:xfrm>
            <a:off x="839788" y="24299863"/>
            <a:ext cx="15120937" cy="319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CC7706F2-FC07-D2E7-4F2F-9F6712449BB3}"/>
              </a:ext>
            </a:extLst>
          </p:cNvPr>
          <p:cNvSpPr txBox="1"/>
          <p:nvPr/>
        </p:nvSpPr>
        <p:spPr>
          <a:xfrm>
            <a:off x="2111375" y="6149975"/>
            <a:ext cx="45578713" cy="12480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defTabSz="25228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500" dirty="0">
                <a:latin typeface="+mj-lt"/>
              </a:rPr>
              <a:t>Soft tissue sarcomas are a heterogeneous group of tumors, rare in adults (approximately 1% of all neoplasms), but much more common in adolescents and young adults, accounting for approximately 10% of tumors in these age groups. [1] Specifically, retroperitoneal sarcomas account for approximately 10% of all sarcomas; they have a vague presentation, and diagnosis is often delayed: the most common symptoms include abdominal pain, changes in bowel habits, and increased abdominal circumference. [2]</a:t>
            </a:r>
            <a:endParaRPr lang="it-IT" sz="11500" dirty="0">
              <a:latin typeface="+mj-lt"/>
            </a:endParaRP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E4D9DFA0-1C10-C537-4465-CCE896A9CB10}"/>
              </a:ext>
            </a:extLst>
          </p:cNvPr>
          <p:cNvSpPr txBox="1"/>
          <p:nvPr/>
        </p:nvSpPr>
        <p:spPr>
          <a:xfrm>
            <a:off x="2111375" y="20661313"/>
            <a:ext cx="45578713" cy="31496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25228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4966" i="1" dirty="0">
                <a:latin typeface="+mj-lt"/>
              </a:rPr>
              <a:t>[1] </a:t>
            </a:r>
            <a:r>
              <a:rPr lang="it-IT" sz="4966" i="1" dirty="0" err="1">
                <a:latin typeface="+mj-lt"/>
              </a:rPr>
              <a:t>Kunisada</a:t>
            </a:r>
            <a:r>
              <a:rPr lang="it-IT" sz="4966" i="1" dirty="0">
                <a:latin typeface="+mj-lt"/>
              </a:rPr>
              <a:t> T, </a:t>
            </a:r>
            <a:r>
              <a:rPr lang="it-IT" sz="4966" i="1" dirty="0" err="1">
                <a:latin typeface="+mj-lt"/>
              </a:rPr>
              <a:t>Nakata</a:t>
            </a:r>
            <a:r>
              <a:rPr lang="it-IT" sz="4966" i="1" dirty="0">
                <a:latin typeface="+mj-lt"/>
              </a:rPr>
              <a:t> E, </a:t>
            </a:r>
            <a:r>
              <a:rPr lang="it-IT" sz="4966" i="1" dirty="0" err="1">
                <a:latin typeface="+mj-lt"/>
              </a:rPr>
              <a:t>Fujiwara</a:t>
            </a:r>
            <a:r>
              <a:rPr lang="it-IT" sz="4966" i="1" dirty="0">
                <a:latin typeface="+mj-lt"/>
              </a:rPr>
              <a:t> T, </a:t>
            </a:r>
            <a:r>
              <a:rPr lang="it-IT" sz="4966" i="1" dirty="0" err="1">
                <a:latin typeface="+mj-lt"/>
              </a:rPr>
              <a:t>Hosono</a:t>
            </a:r>
            <a:r>
              <a:rPr lang="it-IT" sz="4966" i="1" dirty="0">
                <a:latin typeface="+mj-lt"/>
              </a:rPr>
              <a:t> A, </a:t>
            </a:r>
            <a:r>
              <a:rPr lang="it-IT" sz="4966" i="1" dirty="0" err="1">
                <a:latin typeface="+mj-lt"/>
              </a:rPr>
              <a:t>Takihira</a:t>
            </a:r>
            <a:r>
              <a:rPr lang="it-IT" sz="4966" i="1" dirty="0">
                <a:latin typeface="+mj-lt"/>
              </a:rPr>
              <a:t> S, </a:t>
            </a:r>
            <a:r>
              <a:rPr lang="it-IT" sz="4966" i="1" dirty="0" err="1">
                <a:latin typeface="+mj-lt"/>
              </a:rPr>
              <a:t>Kondo</a:t>
            </a:r>
            <a:r>
              <a:rPr lang="it-IT" sz="4966" i="1" dirty="0">
                <a:latin typeface="+mj-lt"/>
              </a:rPr>
              <a:t> H, </a:t>
            </a:r>
            <a:r>
              <a:rPr lang="it-IT" sz="4966" i="1" dirty="0" err="1">
                <a:latin typeface="+mj-lt"/>
              </a:rPr>
              <a:t>Ozaki</a:t>
            </a:r>
            <a:r>
              <a:rPr lang="it-IT" sz="4966" i="1" dirty="0">
                <a:latin typeface="+mj-lt"/>
              </a:rPr>
              <a:t> T. Soft-</a:t>
            </a:r>
            <a:r>
              <a:rPr lang="it-IT" sz="4966" i="1" dirty="0" err="1">
                <a:latin typeface="+mj-lt"/>
              </a:rPr>
              <a:t>tissue</a:t>
            </a:r>
            <a:r>
              <a:rPr lang="it-IT" sz="4966" i="1" dirty="0">
                <a:latin typeface="+mj-lt"/>
              </a:rPr>
              <a:t> sarcoma in </a:t>
            </a:r>
            <a:r>
              <a:rPr lang="it-IT" sz="4966" i="1" dirty="0" err="1">
                <a:latin typeface="+mj-lt"/>
              </a:rPr>
              <a:t>adolescents</a:t>
            </a:r>
            <a:r>
              <a:rPr lang="it-IT" sz="4966" i="1" dirty="0">
                <a:latin typeface="+mj-lt"/>
              </a:rPr>
              <a:t> and </a:t>
            </a:r>
            <a:r>
              <a:rPr lang="it-IT" sz="4966" i="1" dirty="0" err="1">
                <a:latin typeface="+mj-lt"/>
              </a:rPr>
              <a:t>young</a:t>
            </a:r>
            <a:r>
              <a:rPr lang="it-IT" sz="4966" i="1" dirty="0">
                <a:latin typeface="+mj-lt"/>
              </a:rPr>
              <a:t> </a:t>
            </a:r>
            <a:r>
              <a:rPr lang="it-IT" sz="4966" i="1" dirty="0" err="1">
                <a:latin typeface="+mj-lt"/>
              </a:rPr>
              <a:t>adults</a:t>
            </a:r>
            <a:r>
              <a:rPr lang="it-IT" sz="4966" i="1" dirty="0">
                <a:latin typeface="+mj-lt"/>
              </a:rPr>
              <a:t>. </a:t>
            </a:r>
            <a:r>
              <a:rPr lang="it-IT" sz="4966" i="1" dirty="0" err="1">
                <a:latin typeface="+mj-lt"/>
              </a:rPr>
              <a:t>Int</a:t>
            </a:r>
            <a:r>
              <a:rPr lang="it-IT" sz="4966" i="1" dirty="0">
                <a:latin typeface="+mj-lt"/>
              </a:rPr>
              <a:t> J </a:t>
            </a:r>
            <a:r>
              <a:rPr lang="it-IT" sz="4966" i="1" dirty="0" err="1">
                <a:latin typeface="+mj-lt"/>
              </a:rPr>
              <a:t>Clin</a:t>
            </a:r>
            <a:r>
              <a:rPr lang="it-IT" sz="4966" i="1" dirty="0">
                <a:latin typeface="+mj-lt"/>
              </a:rPr>
              <a:t> </a:t>
            </a:r>
            <a:r>
              <a:rPr lang="it-IT" sz="4966" i="1" dirty="0" err="1">
                <a:latin typeface="+mj-lt"/>
              </a:rPr>
              <a:t>Oncol</a:t>
            </a:r>
            <a:r>
              <a:rPr lang="it-IT" sz="4966" i="1" dirty="0">
                <a:latin typeface="+mj-lt"/>
              </a:rPr>
              <a:t>. 2023 Jan;28(1):1-11. </a:t>
            </a:r>
            <a:r>
              <a:rPr lang="it-IT" sz="4966" i="1" dirty="0" err="1">
                <a:latin typeface="+mj-lt"/>
              </a:rPr>
              <a:t>doi</a:t>
            </a:r>
            <a:r>
              <a:rPr lang="it-IT" sz="4966" i="1" dirty="0">
                <a:latin typeface="+mj-lt"/>
              </a:rPr>
              <a:t>: 10.1007/s10147-022-02119-7. </a:t>
            </a:r>
            <a:r>
              <a:rPr lang="it-IT" sz="4966" i="1" dirty="0" err="1">
                <a:latin typeface="+mj-lt"/>
              </a:rPr>
              <a:t>Epub</a:t>
            </a:r>
            <a:r>
              <a:rPr lang="it-IT" sz="4966" i="1" dirty="0">
                <a:latin typeface="+mj-lt"/>
              </a:rPr>
              <a:t> 2022 </a:t>
            </a:r>
            <a:r>
              <a:rPr lang="it-IT" sz="4966" i="1" dirty="0" err="1">
                <a:latin typeface="+mj-lt"/>
              </a:rPr>
              <a:t>Jan</a:t>
            </a:r>
            <a:r>
              <a:rPr lang="it-IT" sz="4966" i="1" dirty="0">
                <a:latin typeface="+mj-lt"/>
              </a:rPr>
              <a:t> 27. PMID: 35084598.</a:t>
            </a:r>
          </a:p>
          <a:p>
            <a:pPr algn="just" defTabSz="25228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4966" i="1" dirty="0">
                <a:latin typeface="+mj-lt"/>
              </a:rPr>
              <a:t>[2] </a:t>
            </a:r>
            <a:r>
              <a:rPr lang="it-IT" sz="4966" i="1" dirty="0" err="1">
                <a:latin typeface="+mj-lt"/>
              </a:rPr>
              <a:t>Gamboa</a:t>
            </a:r>
            <a:r>
              <a:rPr lang="it-IT" sz="4966" i="1" dirty="0">
                <a:latin typeface="+mj-lt"/>
              </a:rPr>
              <a:t> AC, Gronchi A, Cardona K. Soft-</a:t>
            </a:r>
            <a:r>
              <a:rPr lang="it-IT" sz="4966" i="1" dirty="0" err="1">
                <a:latin typeface="+mj-lt"/>
              </a:rPr>
              <a:t>tissue</a:t>
            </a:r>
            <a:r>
              <a:rPr lang="it-IT" sz="4966" i="1" dirty="0">
                <a:latin typeface="+mj-lt"/>
              </a:rPr>
              <a:t> sarcoma in </a:t>
            </a:r>
            <a:r>
              <a:rPr lang="it-IT" sz="4966" i="1" dirty="0" err="1">
                <a:latin typeface="+mj-lt"/>
              </a:rPr>
              <a:t>adults</a:t>
            </a:r>
            <a:r>
              <a:rPr lang="it-IT" sz="4966" i="1" dirty="0">
                <a:latin typeface="+mj-lt"/>
              </a:rPr>
              <a:t>: An update on the </a:t>
            </a:r>
            <a:r>
              <a:rPr lang="it-IT" sz="4966" i="1" dirty="0" err="1">
                <a:latin typeface="+mj-lt"/>
              </a:rPr>
              <a:t>current</a:t>
            </a:r>
            <a:r>
              <a:rPr lang="it-IT" sz="4966" i="1" dirty="0">
                <a:latin typeface="+mj-lt"/>
              </a:rPr>
              <a:t> state of </a:t>
            </a:r>
            <a:r>
              <a:rPr lang="it-IT" sz="4966" i="1" dirty="0" err="1">
                <a:latin typeface="+mj-lt"/>
              </a:rPr>
              <a:t>histiotype-specific</a:t>
            </a:r>
            <a:r>
              <a:rPr lang="it-IT" sz="4966" i="1" dirty="0">
                <a:latin typeface="+mj-lt"/>
              </a:rPr>
              <a:t> management in an era of </a:t>
            </a:r>
            <a:r>
              <a:rPr lang="it-IT" sz="4966" i="1" dirty="0" err="1">
                <a:latin typeface="+mj-lt"/>
              </a:rPr>
              <a:t>personalized</a:t>
            </a:r>
            <a:r>
              <a:rPr lang="it-IT" sz="4966" i="1" dirty="0">
                <a:latin typeface="+mj-lt"/>
              </a:rPr>
              <a:t> medicine. CA </a:t>
            </a:r>
            <a:r>
              <a:rPr lang="it-IT" sz="4966" i="1" dirty="0" err="1">
                <a:latin typeface="+mj-lt"/>
              </a:rPr>
              <a:t>Cancer</a:t>
            </a:r>
            <a:r>
              <a:rPr lang="it-IT" sz="4966" i="1" dirty="0">
                <a:latin typeface="+mj-lt"/>
              </a:rPr>
              <a:t> J </a:t>
            </a:r>
            <a:r>
              <a:rPr lang="it-IT" sz="4966" i="1" dirty="0" err="1">
                <a:latin typeface="+mj-lt"/>
              </a:rPr>
              <a:t>Clin</a:t>
            </a:r>
            <a:r>
              <a:rPr lang="it-IT" sz="4966" i="1" dirty="0">
                <a:latin typeface="+mj-lt"/>
              </a:rPr>
              <a:t>. 2020 May;70(3):200-229. </a:t>
            </a:r>
            <a:r>
              <a:rPr lang="it-IT" sz="4966" i="1" dirty="0" err="1">
                <a:latin typeface="+mj-lt"/>
              </a:rPr>
              <a:t>doi</a:t>
            </a:r>
            <a:r>
              <a:rPr lang="it-IT" sz="4966" i="1" dirty="0">
                <a:latin typeface="+mj-lt"/>
              </a:rPr>
              <a:t>: 10.3322/caac.21605. </a:t>
            </a:r>
            <a:r>
              <a:rPr lang="it-IT" sz="4966" i="1" dirty="0" err="1">
                <a:latin typeface="+mj-lt"/>
              </a:rPr>
              <a:t>Epub</a:t>
            </a:r>
            <a:r>
              <a:rPr lang="it-IT" sz="4966" i="1" dirty="0">
                <a:latin typeface="+mj-lt"/>
              </a:rPr>
              <a:t> 2020 </a:t>
            </a:r>
            <a:r>
              <a:rPr lang="it-IT" sz="4966" i="1" dirty="0" err="1">
                <a:latin typeface="+mj-lt"/>
              </a:rPr>
              <a:t>Apr</a:t>
            </a:r>
            <a:r>
              <a:rPr lang="it-IT" sz="4966" i="1" dirty="0">
                <a:latin typeface="+mj-lt"/>
              </a:rPr>
              <a:t> 10. PMID: 32275330.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11241088" y="2514600"/>
            <a:ext cx="33139062" cy="157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defTabSz="25228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600" b="1" spc="-626" dirty="0">
                <a:solidFill>
                  <a:srgbClr val="00255F"/>
                </a:solidFill>
                <a:ea typeface="Barlow Ultra-Bold"/>
                <a:cs typeface="Barlow Ultra-Bold"/>
                <a:sym typeface="Barlow Ultra-Bold"/>
              </a:rPr>
              <a:t>VOLUMINOUS RETROPERITONEAL SOFT TISSUE SARCOMA: A CASE REPORT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1344613" y="2249488"/>
            <a:ext cx="9450387" cy="2100262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5228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sz="13686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44826238" y="2478088"/>
            <a:ext cx="3790950" cy="2100262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5228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sz="13686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70538" y="24952325"/>
            <a:ext cx="30659387" cy="189071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4961"/>
          </a:p>
        </p:txBody>
      </p:sp>
      <p:pic>
        <p:nvPicPr>
          <p:cNvPr id="4102" name="Immagine 13">
            <a:extLst>
              <a:ext uri="{FF2B5EF4-FFF2-40B4-BE49-F238E27FC236}">
                <a16:creationId xmlns:a16="http://schemas.microsoft.com/office/drawing/2014/main" id="{06682DC0-3206-B00F-9D40-835E85BB5B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1" t="11012" r="43013" b="29359"/>
          <a:stretch>
            <a:fillRect/>
          </a:stretch>
        </p:blipFill>
        <p:spPr bwMode="auto">
          <a:xfrm>
            <a:off x="839788" y="24299863"/>
            <a:ext cx="15120937" cy="319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7ACA531C-DCE5-64DB-AA04-B273A895B148}"/>
              </a:ext>
            </a:extLst>
          </p:cNvPr>
          <p:cNvSpPr txBox="1"/>
          <p:nvPr/>
        </p:nvSpPr>
        <p:spPr>
          <a:xfrm>
            <a:off x="2111375" y="6149975"/>
            <a:ext cx="45578713" cy="12479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defTabSz="25228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500" dirty="0">
                <a:latin typeface="+mj-lt"/>
              </a:rPr>
              <a:t>Although radiological investigations are essential for guiding the diagnostic process, only biopsy allows confirmation of the nature of the lesion and its characterization among the hundreds of possible histological variants. [3] Due to the extreme histological variability of these diseases, many kinds of therapy are being considered, including radiotherapy, </a:t>
            </a:r>
            <a:r>
              <a:rPr lang="en-US" sz="11500" dirty="0" err="1">
                <a:latin typeface="+mj-lt"/>
              </a:rPr>
              <a:t>radioablation</a:t>
            </a:r>
            <a:r>
              <a:rPr lang="en-US" sz="11500" dirty="0">
                <a:latin typeface="+mj-lt"/>
              </a:rPr>
              <a:t>, and systemic therapy. [4-5] However, the cornerstone of treatment, as well as the definitive diagnostic tool, remains surgical excision of the lesion [6].</a:t>
            </a:r>
            <a:endParaRPr lang="it-IT" sz="11500" dirty="0">
              <a:latin typeface="+mj-lt"/>
            </a:endParaRP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38461446-E69E-838D-CC57-9F250E686C69}"/>
              </a:ext>
            </a:extLst>
          </p:cNvPr>
          <p:cNvSpPr txBox="1"/>
          <p:nvPr/>
        </p:nvSpPr>
        <p:spPr>
          <a:xfrm>
            <a:off x="2089150" y="18989675"/>
            <a:ext cx="45578713" cy="55102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defTabSz="25228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4400" i="1" dirty="0">
                <a:latin typeface="+mj-lt"/>
              </a:rPr>
              <a:t>[3] </a:t>
            </a:r>
            <a:r>
              <a:rPr lang="it-IT" sz="4400" i="1" dirty="0" err="1">
                <a:latin typeface="+mj-lt"/>
              </a:rPr>
              <a:t>Crombé</a:t>
            </a:r>
            <a:r>
              <a:rPr lang="it-IT" sz="4400" i="1" dirty="0">
                <a:latin typeface="+mj-lt"/>
              </a:rPr>
              <a:t> A, </a:t>
            </a:r>
            <a:r>
              <a:rPr lang="it-IT" sz="4400" i="1" dirty="0" err="1">
                <a:latin typeface="+mj-lt"/>
              </a:rPr>
              <a:t>Kind</a:t>
            </a:r>
            <a:r>
              <a:rPr lang="it-IT" sz="4400" i="1" dirty="0">
                <a:latin typeface="+mj-lt"/>
              </a:rPr>
              <a:t> M, </a:t>
            </a:r>
            <a:r>
              <a:rPr lang="it-IT" sz="4400" i="1" dirty="0" err="1">
                <a:latin typeface="+mj-lt"/>
              </a:rPr>
              <a:t>Fadli</a:t>
            </a:r>
            <a:r>
              <a:rPr lang="it-IT" sz="4400" i="1" dirty="0">
                <a:latin typeface="+mj-lt"/>
              </a:rPr>
              <a:t> D, Miceli M, </a:t>
            </a:r>
            <a:r>
              <a:rPr lang="it-IT" sz="4400" i="1" dirty="0" err="1">
                <a:latin typeface="+mj-lt"/>
              </a:rPr>
              <a:t>Linck</a:t>
            </a:r>
            <a:r>
              <a:rPr lang="it-IT" sz="4400" i="1" dirty="0">
                <a:latin typeface="+mj-lt"/>
              </a:rPr>
              <a:t> PA, Bianchi G, </a:t>
            </a:r>
            <a:r>
              <a:rPr lang="it-IT" sz="4400" i="1" dirty="0" err="1">
                <a:latin typeface="+mj-lt"/>
              </a:rPr>
              <a:t>Sambri</a:t>
            </a:r>
            <a:r>
              <a:rPr lang="it-IT" sz="4400" i="1" dirty="0">
                <a:latin typeface="+mj-lt"/>
              </a:rPr>
              <a:t> A, </a:t>
            </a:r>
            <a:r>
              <a:rPr lang="it-IT" sz="4400" i="1" dirty="0" err="1">
                <a:latin typeface="+mj-lt"/>
              </a:rPr>
              <a:t>Spinnato</a:t>
            </a:r>
            <a:r>
              <a:rPr lang="it-IT" sz="4400" i="1" dirty="0">
                <a:latin typeface="+mj-lt"/>
              </a:rPr>
              <a:t> P. Soft-</a:t>
            </a:r>
            <a:r>
              <a:rPr lang="it-IT" sz="4400" i="1" dirty="0" err="1">
                <a:latin typeface="+mj-lt"/>
              </a:rPr>
              <a:t>tissue</a:t>
            </a:r>
            <a:r>
              <a:rPr lang="it-IT" sz="4400" i="1" dirty="0">
                <a:latin typeface="+mj-lt"/>
              </a:rPr>
              <a:t> sarcoma in </a:t>
            </a:r>
            <a:r>
              <a:rPr lang="it-IT" sz="4400" i="1" dirty="0" err="1">
                <a:latin typeface="+mj-lt"/>
              </a:rPr>
              <a:t>adults</a:t>
            </a:r>
            <a:r>
              <a:rPr lang="it-IT" sz="4400" i="1" dirty="0">
                <a:latin typeface="+mj-lt"/>
              </a:rPr>
              <a:t>: </a:t>
            </a:r>
            <a:r>
              <a:rPr lang="it-IT" sz="4400" i="1" dirty="0" err="1">
                <a:latin typeface="+mj-lt"/>
              </a:rPr>
              <a:t>Imaging</a:t>
            </a:r>
            <a:r>
              <a:rPr lang="it-IT" sz="4400" i="1" dirty="0">
                <a:latin typeface="+mj-lt"/>
              </a:rPr>
              <a:t> </a:t>
            </a:r>
            <a:r>
              <a:rPr lang="it-IT" sz="4400" i="1" dirty="0" err="1">
                <a:latin typeface="+mj-lt"/>
              </a:rPr>
              <a:t>appearances</a:t>
            </a:r>
            <a:r>
              <a:rPr lang="it-IT" sz="4400" i="1" dirty="0">
                <a:latin typeface="+mj-lt"/>
              </a:rPr>
              <a:t>, </a:t>
            </a:r>
            <a:r>
              <a:rPr lang="it-IT" sz="4400" i="1" dirty="0" err="1">
                <a:latin typeface="+mj-lt"/>
              </a:rPr>
              <a:t>pitfalls</a:t>
            </a:r>
            <a:r>
              <a:rPr lang="it-IT" sz="4400" i="1" dirty="0">
                <a:latin typeface="+mj-lt"/>
              </a:rPr>
              <a:t> and </a:t>
            </a:r>
            <a:r>
              <a:rPr lang="it-IT" sz="4400" i="1" dirty="0" err="1">
                <a:latin typeface="+mj-lt"/>
              </a:rPr>
              <a:t>diagnostic</a:t>
            </a:r>
            <a:r>
              <a:rPr lang="it-IT" sz="4400" i="1" dirty="0">
                <a:latin typeface="+mj-lt"/>
              </a:rPr>
              <a:t> </a:t>
            </a:r>
            <a:r>
              <a:rPr lang="it-IT" sz="4400" i="1" dirty="0" err="1">
                <a:latin typeface="+mj-lt"/>
              </a:rPr>
              <a:t>algorithms</a:t>
            </a:r>
            <a:r>
              <a:rPr lang="it-IT" sz="4400" i="1" dirty="0">
                <a:latin typeface="+mj-lt"/>
              </a:rPr>
              <a:t>. </a:t>
            </a:r>
            <a:r>
              <a:rPr lang="it-IT" sz="4400" i="1" dirty="0" err="1">
                <a:latin typeface="+mj-lt"/>
              </a:rPr>
              <a:t>Diagn</a:t>
            </a:r>
            <a:r>
              <a:rPr lang="it-IT" sz="4400" i="1" dirty="0">
                <a:latin typeface="+mj-lt"/>
              </a:rPr>
              <a:t> </a:t>
            </a:r>
            <a:r>
              <a:rPr lang="it-IT" sz="4400" i="1" dirty="0" err="1">
                <a:latin typeface="+mj-lt"/>
              </a:rPr>
              <a:t>Interv</a:t>
            </a:r>
            <a:r>
              <a:rPr lang="it-IT" sz="4400" i="1" dirty="0">
                <a:latin typeface="+mj-lt"/>
              </a:rPr>
              <a:t> </a:t>
            </a:r>
            <a:r>
              <a:rPr lang="it-IT" sz="4400" i="1" dirty="0" err="1">
                <a:latin typeface="+mj-lt"/>
              </a:rPr>
              <a:t>Imaging</a:t>
            </a:r>
            <a:r>
              <a:rPr lang="it-IT" sz="4400" i="1" dirty="0">
                <a:latin typeface="+mj-lt"/>
              </a:rPr>
              <a:t>. 2023 May;104(5):207-220. </a:t>
            </a:r>
            <a:r>
              <a:rPr lang="it-IT" sz="4400" i="1" dirty="0" err="1">
                <a:latin typeface="+mj-lt"/>
              </a:rPr>
              <a:t>doi</a:t>
            </a:r>
            <a:r>
              <a:rPr lang="it-IT" sz="4400" i="1" dirty="0">
                <a:latin typeface="+mj-lt"/>
              </a:rPr>
              <a:t>: 10.1016/j.diii.2022.12.001. </a:t>
            </a:r>
            <a:r>
              <a:rPr lang="it-IT" sz="4400" i="1" dirty="0" err="1">
                <a:latin typeface="+mj-lt"/>
              </a:rPr>
              <a:t>Epub</a:t>
            </a:r>
            <a:r>
              <a:rPr lang="it-IT" sz="4400" i="1" dirty="0">
                <a:latin typeface="+mj-lt"/>
              </a:rPr>
              <a:t> 2022 </a:t>
            </a:r>
            <a:r>
              <a:rPr lang="it-IT" sz="4400" i="1" dirty="0" err="1">
                <a:latin typeface="+mj-lt"/>
              </a:rPr>
              <a:t>Dec</a:t>
            </a:r>
            <a:r>
              <a:rPr lang="it-IT" sz="4400" i="1" dirty="0">
                <a:latin typeface="+mj-lt"/>
              </a:rPr>
              <a:t> 23. PMID: 36567193.</a:t>
            </a:r>
          </a:p>
          <a:p>
            <a:pPr algn="just" defTabSz="25228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4400" i="1" dirty="0">
                <a:latin typeface="+mj-lt"/>
              </a:rPr>
              <a:t>[4] </a:t>
            </a:r>
            <a:r>
              <a:rPr lang="it-IT" sz="4400" i="1" dirty="0" err="1">
                <a:latin typeface="+mj-lt"/>
              </a:rPr>
              <a:t>Gervais</a:t>
            </a:r>
            <a:r>
              <a:rPr lang="it-IT" sz="4400" i="1" dirty="0">
                <a:latin typeface="+mj-lt"/>
              </a:rPr>
              <a:t> MK, Basile G, </a:t>
            </a:r>
            <a:r>
              <a:rPr lang="it-IT" sz="4400" i="1" dirty="0" err="1">
                <a:latin typeface="+mj-lt"/>
              </a:rPr>
              <a:t>Dulude</a:t>
            </a:r>
            <a:r>
              <a:rPr lang="it-IT" sz="4400" i="1" dirty="0">
                <a:latin typeface="+mj-lt"/>
              </a:rPr>
              <a:t> JP, </a:t>
            </a:r>
            <a:r>
              <a:rPr lang="it-IT" sz="4400" i="1" dirty="0" err="1">
                <a:latin typeface="+mj-lt"/>
              </a:rPr>
              <a:t>Mottard</a:t>
            </a:r>
            <a:r>
              <a:rPr lang="it-IT" sz="4400" i="1" dirty="0">
                <a:latin typeface="+mj-lt"/>
              </a:rPr>
              <a:t> S, Gronchi A. </a:t>
            </a:r>
            <a:r>
              <a:rPr lang="it-IT" sz="4400" i="1" dirty="0" err="1">
                <a:latin typeface="+mj-lt"/>
              </a:rPr>
              <a:t>Histology-Tailored</a:t>
            </a:r>
            <a:r>
              <a:rPr lang="it-IT" sz="4400" i="1" dirty="0">
                <a:latin typeface="+mj-lt"/>
              </a:rPr>
              <a:t> </a:t>
            </a:r>
            <a:r>
              <a:rPr lang="it-IT" sz="4400" i="1" dirty="0" err="1">
                <a:latin typeface="+mj-lt"/>
              </a:rPr>
              <a:t>Approach</a:t>
            </a:r>
            <a:r>
              <a:rPr lang="it-IT" sz="4400" i="1" dirty="0">
                <a:latin typeface="+mj-lt"/>
              </a:rPr>
              <a:t> to Soft </a:t>
            </a:r>
            <a:r>
              <a:rPr lang="it-IT" sz="4400" i="1" dirty="0" err="1">
                <a:latin typeface="+mj-lt"/>
              </a:rPr>
              <a:t>Tissue</a:t>
            </a:r>
            <a:r>
              <a:rPr lang="it-IT" sz="4400" i="1" dirty="0">
                <a:latin typeface="+mj-lt"/>
              </a:rPr>
              <a:t> Sarcoma. </a:t>
            </a:r>
            <a:r>
              <a:rPr lang="it-IT" sz="4400" i="1" dirty="0" err="1">
                <a:latin typeface="+mj-lt"/>
              </a:rPr>
              <a:t>Ann</a:t>
            </a:r>
            <a:r>
              <a:rPr lang="it-IT" sz="4400" i="1" dirty="0">
                <a:latin typeface="+mj-lt"/>
              </a:rPr>
              <a:t> </a:t>
            </a:r>
            <a:r>
              <a:rPr lang="it-IT" sz="4400" i="1" dirty="0" err="1">
                <a:latin typeface="+mj-lt"/>
              </a:rPr>
              <a:t>Surg</a:t>
            </a:r>
            <a:r>
              <a:rPr lang="it-IT" sz="4400" i="1" dirty="0">
                <a:latin typeface="+mj-lt"/>
              </a:rPr>
              <a:t> </a:t>
            </a:r>
            <a:r>
              <a:rPr lang="it-IT" sz="4400" i="1" dirty="0" err="1">
                <a:latin typeface="+mj-lt"/>
              </a:rPr>
              <a:t>Oncol</a:t>
            </a:r>
            <a:r>
              <a:rPr lang="it-IT" sz="4400" i="1" dirty="0">
                <a:latin typeface="+mj-lt"/>
              </a:rPr>
              <a:t>. 2024 Nov;31(12):7915-7929. </a:t>
            </a:r>
            <a:r>
              <a:rPr lang="it-IT" sz="4400" i="1" dirty="0" err="1">
                <a:latin typeface="+mj-lt"/>
              </a:rPr>
              <a:t>doi</a:t>
            </a:r>
            <a:r>
              <a:rPr lang="it-IT" sz="4400" i="1" dirty="0">
                <a:latin typeface="+mj-lt"/>
              </a:rPr>
              <a:t>: 10.1245/s10434-024-15981-8. </a:t>
            </a:r>
            <a:r>
              <a:rPr lang="it-IT" sz="4400" i="1" dirty="0" err="1">
                <a:latin typeface="+mj-lt"/>
              </a:rPr>
              <a:t>Epub</a:t>
            </a:r>
            <a:r>
              <a:rPr lang="it-IT" sz="4400" i="1" dirty="0">
                <a:latin typeface="+mj-lt"/>
              </a:rPr>
              <a:t> 2024 </a:t>
            </a:r>
            <a:r>
              <a:rPr lang="it-IT" sz="4400" i="1" dirty="0" err="1">
                <a:latin typeface="+mj-lt"/>
              </a:rPr>
              <a:t>Aug</a:t>
            </a:r>
            <a:r>
              <a:rPr lang="it-IT" sz="4400" i="1" dirty="0">
                <a:latin typeface="+mj-lt"/>
              </a:rPr>
              <a:t> 22. PMID: 39174839.</a:t>
            </a:r>
          </a:p>
          <a:p>
            <a:pPr algn="just" defTabSz="25228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4400" i="1" dirty="0">
                <a:latin typeface="+mj-lt"/>
              </a:rPr>
              <a:t>[5] Alessandrini L, </a:t>
            </a:r>
            <a:r>
              <a:rPr lang="it-IT" sz="4400" i="1" dirty="0" err="1">
                <a:latin typeface="+mj-lt"/>
              </a:rPr>
              <a:t>Sopracordevole</a:t>
            </a:r>
            <a:r>
              <a:rPr lang="it-IT" sz="4400" i="1" dirty="0">
                <a:latin typeface="+mj-lt"/>
              </a:rPr>
              <a:t> F, Bertola G, Scalone S, Urbani M, </a:t>
            </a:r>
            <a:r>
              <a:rPr lang="it-IT" sz="4400" i="1" dirty="0" err="1">
                <a:latin typeface="+mj-lt"/>
              </a:rPr>
              <a:t>Miolo</a:t>
            </a:r>
            <a:r>
              <a:rPr lang="it-IT" sz="4400" i="1" dirty="0">
                <a:latin typeface="+mj-lt"/>
              </a:rPr>
              <a:t> G, Perin T, Italia F, Canzonieri V. </a:t>
            </a:r>
            <a:r>
              <a:rPr lang="it-IT" sz="4400" i="1" dirty="0" err="1">
                <a:latin typeface="+mj-lt"/>
              </a:rPr>
              <a:t>Primary</a:t>
            </a:r>
            <a:r>
              <a:rPr lang="it-IT" sz="4400" i="1" dirty="0">
                <a:latin typeface="+mj-lt"/>
              </a:rPr>
              <a:t> </a:t>
            </a:r>
            <a:r>
              <a:rPr lang="it-IT" sz="4400" i="1" dirty="0" err="1">
                <a:latin typeface="+mj-lt"/>
              </a:rPr>
              <a:t>extragenital</a:t>
            </a:r>
            <a:r>
              <a:rPr lang="it-IT" sz="4400" i="1" dirty="0">
                <a:latin typeface="+mj-lt"/>
              </a:rPr>
              <a:t> </a:t>
            </a:r>
            <a:r>
              <a:rPr lang="it-IT" sz="4400" i="1" dirty="0" err="1">
                <a:latin typeface="+mj-lt"/>
              </a:rPr>
              <a:t>endometrial</a:t>
            </a:r>
            <a:r>
              <a:rPr lang="it-IT" sz="4400" i="1" dirty="0">
                <a:latin typeface="+mj-lt"/>
              </a:rPr>
              <a:t> </a:t>
            </a:r>
            <a:r>
              <a:rPr lang="it-IT" sz="4400" i="1" dirty="0" err="1">
                <a:latin typeface="+mj-lt"/>
              </a:rPr>
              <a:t>stromal</a:t>
            </a:r>
            <a:r>
              <a:rPr lang="it-IT" sz="4400" i="1" dirty="0">
                <a:latin typeface="+mj-lt"/>
              </a:rPr>
              <a:t> sarcoma of the </a:t>
            </a:r>
            <a:r>
              <a:rPr lang="it-IT" sz="4400" i="1" dirty="0" err="1">
                <a:latin typeface="+mj-lt"/>
              </a:rPr>
              <a:t>lung</a:t>
            </a:r>
            <a:r>
              <a:rPr lang="it-IT" sz="4400" i="1" dirty="0">
                <a:latin typeface="+mj-lt"/>
              </a:rPr>
              <a:t>: first </a:t>
            </a:r>
            <a:r>
              <a:rPr lang="it-IT" sz="4400" i="1" dirty="0" err="1">
                <a:latin typeface="+mj-lt"/>
              </a:rPr>
              <a:t>reported</a:t>
            </a:r>
            <a:r>
              <a:rPr lang="it-IT" sz="4400" i="1" dirty="0">
                <a:latin typeface="+mj-lt"/>
              </a:rPr>
              <a:t> case and </a:t>
            </a:r>
            <a:r>
              <a:rPr lang="it-IT" sz="4400" i="1" dirty="0" err="1">
                <a:latin typeface="+mj-lt"/>
              </a:rPr>
              <a:t>review</a:t>
            </a:r>
            <a:r>
              <a:rPr lang="it-IT" sz="4400" i="1" dirty="0">
                <a:latin typeface="+mj-lt"/>
              </a:rPr>
              <a:t> of </a:t>
            </a:r>
            <a:r>
              <a:rPr lang="it-IT" sz="4400" i="1" dirty="0" err="1">
                <a:latin typeface="+mj-lt"/>
              </a:rPr>
              <a:t>literature</a:t>
            </a:r>
            <a:r>
              <a:rPr lang="it-IT" sz="4400" i="1" dirty="0">
                <a:latin typeface="+mj-lt"/>
              </a:rPr>
              <a:t>. </a:t>
            </a:r>
            <a:r>
              <a:rPr lang="it-IT" sz="4400" i="1" dirty="0" err="1">
                <a:latin typeface="+mj-lt"/>
              </a:rPr>
              <a:t>Diagn</a:t>
            </a:r>
            <a:r>
              <a:rPr lang="it-IT" sz="4400" i="1" dirty="0">
                <a:latin typeface="+mj-lt"/>
              </a:rPr>
              <a:t> </a:t>
            </a:r>
            <a:r>
              <a:rPr lang="it-IT" sz="4400" i="1" dirty="0" err="1">
                <a:latin typeface="+mj-lt"/>
              </a:rPr>
              <a:t>Pathol</a:t>
            </a:r>
            <a:r>
              <a:rPr lang="it-IT" sz="4400" i="1" dirty="0">
                <a:latin typeface="+mj-lt"/>
              </a:rPr>
              <a:t>. 2017 </a:t>
            </a:r>
            <a:r>
              <a:rPr lang="it-IT" sz="4400" i="1" dirty="0" err="1">
                <a:latin typeface="+mj-lt"/>
              </a:rPr>
              <a:t>May</a:t>
            </a:r>
            <a:r>
              <a:rPr lang="it-IT" sz="4400" i="1" dirty="0">
                <a:latin typeface="+mj-lt"/>
              </a:rPr>
              <a:t> 2;12(1):36. </a:t>
            </a:r>
            <a:r>
              <a:rPr lang="it-IT" sz="4400" i="1" dirty="0" err="1">
                <a:latin typeface="+mj-lt"/>
              </a:rPr>
              <a:t>doi</a:t>
            </a:r>
            <a:r>
              <a:rPr lang="it-IT" sz="4400" i="1" dirty="0">
                <a:latin typeface="+mj-lt"/>
              </a:rPr>
              <a:t>: 10.1186/s13000-017-0627-2. PMID: 28464838; PMCID: PMC5414122.</a:t>
            </a:r>
          </a:p>
          <a:p>
            <a:pPr algn="just" defTabSz="25228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4400" i="1" dirty="0">
                <a:latin typeface="+mj-lt"/>
              </a:rPr>
              <a:t>[6] </a:t>
            </a:r>
            <a:r>
              <a:rPr lang="it-IT" sz="4400" i="1" dirty="0" err="1">
                <a:latin typeface="+mj-lt"/>
              </a:rPr>
              <a:t>Turgeon</a:t>
            </a:r>
            <a:r>
              <a:rPr lang="it-IT" sz="4400" i="1" dirty="0">
                <a:latin typeface="+mj-lt"/>
              </a:rPr>
              <a:t> MK, Cardona K. Soft </a:t>
            </a:r>
            <a:r>
              <a:rPr lang="it-IT" sz="4400" i="1" dirty="0" err="1">
                <a:latin typeface="+mj-lt"/>
              </a:rPr>
              <a:t>Tissue</a:t>
            </a:r>
            <a:r>
              <a:rPr lang="it-IT" sz="4400" i="1" dirty="0">
                <a:latin typeface="+mj-lt"/>
              </a:rPr>
              <a:t> </a:t>
            </a:r>
            <a:r>
              <a:rPr lang="it-IT" sz="4400" i="1" dirty="0" err="1">
                <a:latin typeface="+mj-lt"/>
              </a:rPr>
              <a:t>Tumors</a:t>
            </a:r>
            <a:r>
              <a:rPr lang="it-IT" sz="4400" i="1" dirty="0">
                <a:latin typeface="+mj-lt"/>
              </a:rPr>
              <a:t> of the </a:t>
            </a:r>
            <a:r>
              <a:rPr lang="it-IT" sz="4400" i="1" dirty="0" err="1">
                <a:latin typeface="+mj-lt"/>
              </a:rPr>
              <a:t>Abdomen</a:t>
            </a:r>
            <a:r>
              <a:rPr lang="it-IT" sz="4400" i="1" dirty="0">
                <a:latin typeface="+mj-lt"/>
              </a:rPr>
              <a:t> and </a:t>
            </a:r>
            <a:r>
              <a:rPr lang="it-IT" sz="4400" i="1" dirty="0" err="1">
                <a:latin typeface="+mj-lt"/>
              </a:rPr>
              <a:t>Retroperitoneum</a:t>
            </a:r>
            <a:r>
              <a:rPr lang="it-IT" sz="4400" i="1" dirty="0">
                <a:latin typeface="+mj-lt"/>
              </a:rPr>
              <a:t>. </a:t>
            </a:r>
            <a:r>
              <a:rPr lang="it-IT" sz="4400" i="1" dirty="0" err="1">
                <a:latin typeface="+mj-lt"/>
              </a:rPr>
              <a:t>Surg</a:t>
            </a:r>
            <a:r>
              <a:rPr lang="it-IT" sz="4400" i="1" dirty="0">
                <a:latin typeface="+mj-lt"/>
              </a:rPr>
              <a:t> </a:t>
            </a:r>
            <a:r>
              <a:rPr lang="it-IT" sz="4400" i="1" dirty="0" err="1">
                <a:latin typeface="+mj-lt"/>
              </a:rPr>
              <a:t>Clin</a:t>
            </a:r>
            <a:r>
              <a:rPr lang="it-IT" sz="4400" i="1" dirty="0">
                <a:latin typeface="+mj-lt"/>
              </a:rPr>
              <a:t> North </a:t>
            </a:r>
            <a:r>
              <a:rPr lang="it-IT" sz="4400" i="1" dirty="0" err="1">
                <a:latin typeface="+mj-lt"/>
              </a:rPr>
              <a:t>Am</a:t>
            </a:r>
            <a:r>
              <a:rPr lang="it-IT" sz="4400" i="1" dirty="0">
                <a:latin typeface="+mj-lt"/>
              </a:rPr>
              <a:t>. 2020 Jun;100(3):649-667. </a:t>
            </a:r>
            <a:r>
              <a:rPr lang="it-IT" sz="4400" i="1" dirty="0" err="1">
                <a:latin typeface="+mj-lt"/>
              </a:rPr>
              <a:t>doi</a:t>
            </a:r>
            <a:r>
              <a:rPr lang="it-IT" sz="4400" i="1" dirty="0">
                <a:latin typeface="+mj-lt"/>
              </a:rPr>
              <a:t>: 10.1016/j.suc.2020.02.011. </a:t>
            </a:r>
            <a:r>
              <a:rPr lang="it-IT" sz="4400" i="1" dirty="0" err="1">
                <a:latin typeface="+mj-lt"/>
              </a:rPr>
              <a:t>Epub</a:t>
            </a:r>
            <a:r>
              <a:rPr lang="it-IT" sz="4400" i="1" dirty="0">
                <a:latin typeface="+mj-lt"/>
              </a:rPr>
              <a:t> 2020 </a:t>
            </a:r>
            <a:r>
              <a:rPr lang="it-IT" sz="4400" i="1" dirty="0" err="1">
                <a:latin typeface="+mj-lt"/>
              </a:rPr>
              <a:t>Apr</a:t>
            </a:r>
            <a:r>
              <a:rPr lang="it-IT" sz="4400" i="1" dirty="0">
                <a:latin typeface="+mj-lt"/>
              </a:rPr>
              <a:t> 15. PMID: 32402307.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11241088" y="2514600"/>
            <a:ext cx="33139062" cy="157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defTabSz="25228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600" b="1" spc="-626" dirty="0">
                <a:solidFill>
                  <a:srgbClr val="00255F"/>
                </a:solidFill>
                <a:ea typeface="Barlow Ultra-Bold"/>
                <a:cs typeface="Barlow Ultra-Bold"/>
                <a:sym typeface="Barlow Ultra-Bold"/>
              </a:rPr>
              <a:t>VOLUMINOUS RETROPERITONEAL SOFT TISSUE SARCOMA: A CASE REPORT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1344613" y="2249488"/>
            <a:ext cx="9450387" cy="2100262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5228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sz="13686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44826238" y="2478088"/>
            <a:ext cx="3790950" cy="2100262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5228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sz="13686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70538" y="24952325"/>
            <a:ext cx="30659387" cy="189071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4961"/>
          </a:p>
        </p:txBody>
      </p:sp>
      <p:pic>
        <p:nvPicPr>
          <p:cNvPr id="5126" name="Immagine 13">
            <a:extLst>
              <a:ext uri="{FF2B5EF4-FFF2-40B4-BE49-F238E27FC236}">
                <a16:creationId xmlns:a16="http://schemas.microsoft.com/office/drawing/2014/main" id="{A9FF1A4E-DC48-D9A1-826E-21B8F5224A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1" t="11012" r="43013" b="29359"/>
          <a:stretch>
            <a:fillRect/>
          </a:stretch>
        </p:blipFill>
        <p:spPr bwMode="auto">
          <a:xfrm>
            <a:off x="839788" y="24299863"/>
            <a:ext cx="15120937" cy="319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A90C796B-97F2-BB07-75DF-08E67458077F}"/>
              </a:ext>
            </a:extLst>
          </p:cNvPr>
          <p:cNvSpPr txBox="1"/>
          <p:nvPr/>
        </p:nvSpPr>
        <p:spPr>
          <a:xfrm>
            <a:off x="2187575" y="8837613"/>
            <a:ext cx="45578713" cy="107092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defTabSz="25228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500" dirty="0">
                <a:latin typeface="+mj-lt"/>
              </a:rPr>
              <a:t>We present the case of a 65-year-old woman who arrived at our emergency and admissions department with progressive abdominal distension. She underwent a contrast-enhanced abdominal CT scan, which revealed a mass measuring approximately 30 cm x 23 cm x 28 cm, occupying most of the abdominal cavity and displacing small bowel, pancreas, kidneys, and compressing the inferior vena cava.</a:t>
            </a:r>
            <a:endParaRPr lang="it-IT" sz="11500" dirty="0">
              <a:latin typeface="+mj-l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11241088" y="2514600"/>
            <a:ext cx="33139062" cy="157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defTabSz="25228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600" b="1" spc="-626" dirty="0">
                <a:solidFill>
                  <a:srgbClr val="00255F"/>
                </a:solidFill>
                <a:ea typeface="Barlow Ultra-Bold"/>
                <a:cs typeface="Barlow Ultra-Bold"/>
                <a:sym typeface="Barlow Ultra-Bold"/>
              </a:rPr>
              <a:t>VOLUMINOUS RETROPERITONEAL SOFT TISSUE SARCOMA: A CASE REPORT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1344613" y="2249488"/>
            <a:ext cx="9450387" cy="2100262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5228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sz="13686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44826238" y="2478088"/>
            <a:ext cx="3790950" cy="2100262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5228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sz="13686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70538" y="24952325"/>
            <a:ext cx="30659387" cy="189071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4961"/>
          </a:p>
        </p:txBody>
      </p:sp>
      <p:pic>
        <p:nvPicPr>
          <p:cNvPr id="6150" name="Immagine 13">
            <a:extLst>
              <a:ext uri="{FF2B5EF4-FFF2-40B4-BE49-F238E27FC236}">
                <a16:creationId xmlns:a16="http://schemas.microsoft.com/office/drawing/2014/main" id="{17C9081F-1275-1A79-1960-240CCBF77A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1" t="11012" r="43013" b="29359"/>
          <a:stretch>
            <a:fillRect/>
          </a:stretch>
        </p:blipFill>
        <p:spPr bwMode="auto">
          <a:xfrm>
            <a:off x="839788" y="24299863"/>
            <a:ext cx="15120937" cy="319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Immagine 1">
            <a:extLst>
              <a:ext uri="{FF2B5EF4-FFF2-40B4-BE49-F238E27FC236}">
                <a16:creationId xmlns:a16="http://schemas.microsoft.com/office/drawing/2014/main" id="{E22D5D3F-41E0-080C-9EAB-C37608E5F8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4575" y="5807075"/>
            <a:ext cx="12149138" cy="174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Immagine 2">
            <a:extLst>
              <a:ext uri="{FF2B5EF4-FFF2-40B4-BE49-F238E27FC236}">
                <a16:creationId xmlns:a16="http://schemas.microsoft.com/office/drawing/2014/main" id="{4C5EDAE2-4F4B-282A-5D93-A2FC57FDF5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91450" y="5807075"/>
            <a:ext cx="13411200" cy="174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Immagine 3">
            <a:extLst>
              <a:ext uri="{FF2B5EF4-FFF2-40B4-BE49-F238E27FC236}">
                <a16:creationId xmlns:a16="http://schemas.microsoft.com/office/drawing/2014/main" id="{26B4E053-5949-4C5D-FFFE-ECFD95F234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988" y="5807075"/>
            <a:ext cx="16748125" cy="174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11241088" y="2514600"/>
            <a:ext cx="33139062" cy="157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defTabSz="25228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600" b="1" spc="-626" dirty="0">
                <a:solidFill>
                  <a:srgbClr val="00255F"/>
                </a:solidFill>
                <a:ea typeface="Barlow Ultra-Bold"/>
                <a:cs typeface="Barlow Ultra-Bold"/>
                <a:sym typeface="Barlow Ultra-Bold"/>
              </a:rPr>
              <a:t>VOLUMINOUS RETROPERITONEAL SOFT TISSUE SARCOMA: A CASE REPORT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1344613" y="2249488"/>
            <a:ext cx="9450387" cy="2100262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5228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sz="13686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44826238" y="2478088"/>
            <a:ext cx="3790950" cy="2100262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5228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sz="13686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70538" y="24952325"/>
            <a:ext cx="30659387" cy="189071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4961"/>
          </a:p>
        </p:txBody>
      </p:sp>
      <p:pic>
        <p:nvPicPr>
          <p:cNvPr id="7174" name="Immagine 13">
            <a:extLst>
              <a:ext uri="{FF2B5EF4-FFF2-40B4-BE49-F238E27FC236}">
                <a16:creationId xmlns:a16="http://schemas.microsoft.com/office/drawing/2014/main" id="{ED96DB9A-B827-97C8-907B-6BCC577E11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1" t="11012" r="43013" b="29359"/>
          <a:stretch>
            <a:fillRect/>
          </a:stretch>
        </p:blipFill>
        <p:spPr bwMode="auto">
          <a:xfrm>
            <a:off x="839788" y="24299863"/>
            <a:ext cx="15120937" cy="319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412CA47C-C324-64D0-CCB0-970D80A697D8}"/>
              </a:ext>
            </a:extLst>
          </p:cNvPr>
          <p:cNvSpPr txBox="1"/>
          <p:nvPr/>
        </p:nvSpPr>
        <p:spPr>
          <a:xfrm>
            <a:off x="2263775" y="7640638"/>
            <a:ext cx="45578713" cy="12480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defTabSz="25228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500" dirty="0">
                <a:latin typeface="+mj-lt"/>
              </a:rPr>
              <a:t>After the necessary tests and once the biopsy confirmed mesenchymal sarcoma, the patient underwent </a:t>
            </a:r>
            <a:r>
              <a:rPr lang="en-US" sz="11500" dirty="0" err="1">
                <a:latin typeface="+mj-lt"/>
              </a:rPr>
              <a:t>debulking</a:t>
            </a:r>
            <a:r>
              <a:rPr lang="en-US" sz="11500" dirty="0">
                <a:latin typeface="+mj-lt"/>
              </a:rPr>
              <a:t> surgery with left oophorectomy and left nephrectomy. Histological examination was positive for dedifferentiated retroperitoneal </a:t>
            </a:r>
            <a:r>
              <a:rPr lang="en-US" sz="11500" dirty="0" err="1">
                <a:latin typeface="+mj-lt"/>
              </a:rPr>
              <a:t>liposarcoma</a:t>
            </a:r>
            <a:r>
              <a:rPr lang="en-US" sz="11500" dirty="0">
                <a:latin typeface="+mj-lt"/>
              </a:rPr>
              <a:t>. </a:t>
            </a:r>
          </a:p>
          <a:p>
            <a:pPr algn="just" defTabSz="252283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500" dirty="0">
                <a:latin typeface="+mj-lt"/>
              </a:rPr>
              <a:t>The postoperative course was uneventful. Due to the finding of </a:t>
            </a:r>
            <a:r>
              <a:rPr lang="en-US" sz="11500" dirty="0" err="1">
                <a:latin typeface="+mj-lt"/>
              </a:rPr>
              <a:t>ileal</a:t>
            </a:r>
            <a:r>
              <a:rPr lang="en-US" sz="11500" dirty="0">
                <a:latin typeface="+mj-lt"/>
              </a:rPr>
              <a:t> and pelvic </a:t>
            </a:r>
            <a:r>
              <a:rPr lang="en-US" sz="11500" dirty="0" err="1">
                <a:latin typeface="+mj-lt"/>
              </a:rPr>
              <a:t>nodularities</a:t>
            </a:r>
            <a:r>
              <a:rPr lang="en-US" sz="11500" dirty="0">
                <a:latin typeface="+mj-lt"/>
              </a:rPr>
              <a:t> on CT performed 45 days after surgery, systemic therapy was started (currently IV), well tolerated.</a:t>
            </a:r>
            <a:endParaRPr lang="it-IT" sz="11500" dirty="0">
              <a:latin typeface="+mj-l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magine 1">
            <a:extLst>
              <a:ext uri="{FF2B5EF4-FFF2-40B4-BE49-F238E27FC236}">
                <a16:creationId xmlns:a16="http://schemas.microsoft.com/office/drawing/2014/main" id="{0AE1D571-27B1-4966-697D-3CABCE627E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4213" y="779463"/>
            <a:ext cx="46856650" cy="813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Immagine 4">
            <a:extLst>
              <a:ext uri="{FF2B5EF4-FFF2-40B4-BE49-F238E27FC236}">
                <a16:creationId xmlns:a16="http://schemas.microsoft.com/office/drawing/2014/main" id="{E5BEB594-01B4-BA6F-4E30-F3BA05040B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838" y="9267825"/>
            <a:ext cx="48090137" cy="915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Immagine 5">
            <a:extLst>
              <a:ext uri="{FF2B5EF4-FFF2-40B4-BE49-F238E27FC236}">
                <a16:creationId xmlns:a16="http://schemas.microsoft.com/office/drawing/2014/main" id="{13F8E4D0-D63F-2D2C-141E-AB3582A0C2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513" y="17343438"/>
            <a:ext cx="48548925" cy="924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Immagine 2">
            <a:extLst>
              <a:ext uri="{FF2B5EF4-FFF2-40B4-BE49-F238E27FC236}">
                <a16:creationId xmlns:a16="http://schemas.microsoft.com/office/drawing/2014/main" id="{18A3B331-F051-3CF4-C950-58F123AD89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2150" y="24207788"/>
            <a:ext cx="28695650" cy="3662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774</Words>
  <Application>Microsoft Office PowerPoint</Application>
  <PresentationFormat>Personalizzato</PresentationFormat>
  <Paragraphs>24</Paragraphs>
  <Slides>7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12" baseType="lpstr">
      <vt:lpstr>Barlow Ultra-Bold</vt:lpstr>
      <vt:lpstr>Barlow Bold</vt:lpstr>
      <vt:lpstr>Calibri</vt:lpstr>
      <vt:lpstr>Arial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PC</dc:creator>
  <cp:lastModifiedBy>Samantha Vellei</cp:lastModifiedBy>
  <cp:revision>12</cp:revision>
  <dcterms:created xsi:type="dcterms:W3CDTF">2006-08-16T00:00:00Z</dcterms:created>
  <dcterms:modified xsi:type="dcterms:W3CDTF">2026-01-10T18:27:12Z</dcterms:modified>
</cp:coreProperties>
</file>