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4"/>
  </p:notesMasterIdLst>
  <p:sldIdLst>
    <p:sldId id="256" r:id="rId2"/>
    <p:sldId id="265" r:id="rId3"/>
    <p:sldId id="270" r:id="rId4"/>
    <p:sldId id="272" r:id="rId5"/>
    <p:sldId id="273" r:id="rId6"/>
    <p:sldId id="274" r:id="rId7"/>
    <p:sldId id="279" r:id="rId8"/>
    <p:sldId id="275" r:id="rId9"/>
    <p:sldId id="276" r:id="rId10"/>
    <p:sldId id="277" r:id="rId11"/>
    <p:sldId id="278" r:id="rId12"/>
    <p:sldId id="271" r:id="rId13"/>
  </p:sldIdLst>
  <p:sldSz cx="18288000" cy="10287000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Barlow Bold" panose="020B0604020202020204" charset="0"/>
      <p:regular r:id="rId19"/>
    </p:embeddedFont>
    <p:embeddedFont>
      <p:font typeface="Barlow Ultra-Bold" panose="020B0604020202020204" charset="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=""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74" autoAdjust="0"/>
    <p:restoredTop sz="94622" autoAdjust="0"/>
  </p:normalViewPr>
  <p:slideViewPr>
    <p:cSldViewPr>
      <p:cViewPr varScale="1">
        <p:scale>
          <a:sx n="41" d="100"/>
          <a:sy n="41" d="100"/>
        </p:scale>
        <p:origin x="1544" y="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948C46-EA36-41E8-B2BE-B8A3A235ADEE}" type="datetimeFigureOut">
              <a:rPr lang="it-IT" smtClean="0"/>
              <a:t>10/01/2026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EEC449-40AA-405D-BD37-4AED03B9A05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99747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EC449-40AA-405D-BD37-4AED03B9A059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946798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ttangolo arrotondato 8">
            <a:extLst>
              <a:ext uri="{FF2B5EF4-FFF2-40B4-BE49-F238E27FC236}">
                <a16:creationId xmlns:a16="http://schemas.microsoft.com/office/drawing/2014/main" id="{8DA36808-6BD1-0772-5C0C-317A6217F234}"/>
              </a:ext>
            </a:extLst>
          </p:cNvPr>
          <p:cNvSpPr/>
          <p:nvPr/>
        </p:nvSpPr>
        <p:spPr>
          <a:xfrm>
            <a:off x="7428558" y="4650354"/>
            <a:ext cx="11125200" cy="1175853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36" name="Rettangolo arrotondato 8">
            <a:extLst>
              <a:ext uri="{FF2B5EF4-FFF2-40B4-BE49-F238E27FC236}">
                <a16:creationId xmlns:a16="http://schemas.microsoft.com/office/drawing/2014/main" id="{5A77AE0C-C061-1E59-70CD-3F147890BCA4}"/>
              </a:ext>
            </a:extLst>
          </p:cNvPr>
          <p:cNvSpPr/>
          <p:nvPr/>
        </p:nvSpPr>
        <p:spPr>
          <a:xfrm>
            <a:off x="7401436" y="8724900"/>
            <a:ext cx="11125200" cy="826477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grpSp>
        <p:nvGrpSpPr>
          <p:cNvPr id="2" name="Group 2"/>
          <p:cNvGrpSpPr/>
          <p:nvPr/>
        </p:nvGrpSpPr>
        <p:grpSpPr>
          <a:xfrm>
            <a:off x="-4921061" y="-3214669"/>
            <a:ext cx="17862513" cy="17862513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7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6596464" y="-3128944"/>
            <a:ext cx="17862513" cy="17862513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7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-609600" y="-957570"/>
            <a:ext cx="13018033" cy="13018033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7"/>
                </a:lnSpc>
              </a:pPr>
              <a:endParaRPr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8953816" y="9370118"/>
            <a:ext cx="9520566" cy="902128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3329"/>
              </a:lnSpc>
            </a:pPr>
            <a:endParaRPr/>
          </a:p>
        </p:txBody>
      </p:sp>
      <p:sp>
        <p:nvSpPr>
          <p:cNvPr id="23" name="TextBox 23"/>
          <p:cNvSpPr txBox="1"/>
          <p:nvPr/>
        </p:nvSpPr>
        <p:spPr>
          <a:xfrm>
            <a:off x="8633807" y="1730992"/>
            <a:ext cx="8770432" cy="22711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9846"/>
              </a:lnSpc>
            </a:pPr>
            <a:r>
              <a:rPr lang="en-US" sz="3200" b="1" spc="-227" dirty="0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OCCLUSIONE INTESTINALE DA ILEO BILIARE: </a:t>
            </a:r>
          </a:p>
          <a:p>
            <a:pPr>
              <a:lnSpc>
                <a:spcPts val="9846"/>
              </a:lnSpc>
            </a:pPr>
            <a:r>
              <a:rPr lang="en-US" sz="3200" b="1" spc="-227" dirty="0" smtClean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ESPERIENZA DI UN SINGOLO CENTRO</a:t>
            </a:r>
            <a:endParaRPr lang="en-US" sz="3200" b="1" spc="-227" dirty="0">
              <a:solidFill>
                <a:srgbClr val="00255F"/>
              </a:solidFill>
              <a:latin typeface="Barlow Ultra-Bold"/>
              <a:ea typeface="Barlow Ultra-Bold"/>
              <a:cs typeface="Barlow Ultra-Bold"/>
              <a:sym typeface="Barlow Ultra-Bold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8723958" y="4721540"/>
            <a:ext cx="9134391" cy="72455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6876"/>
              </a:lnSpc>
            </a:pPr>
            <a:r>
              <a:rPr lang="en-US" b="1" u="sng" dirty="0" err="1" smtClean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Sinisi</a:t>
            </a:r>
            <a:r>
              <a:rPr lang="en-US" b="1" u="sng" dirty="0" smtClean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 G.</a:t>
            </a:r>
            <a:r>
              <a:rPr lang="en-US" b="1" dirty="0" smtClean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, Fares </a:t>
            </a:r>
            <a:r>
              <a:rPr lang="en-US" b="1" dirty="0" err="1" smtClean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Bucci</a:t>
            </a:r>
            <a:r>
              <a:rPr lang="en-US" b="1" dirty="0" smtClean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 A., </a:t>
            </a:r>
            <a:r>
              <a:rPr lang="en-US" b="1" dirty="0" err="1" smtClean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Capuzzolo</a:t>
            </a:r>
            <a:r>
              <a:rPr lang="en-US" b="1" dirty="0" smtClean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 S., </a:t>
            </a:r>
            <a:r>
              <a:rPr lang="en-US" b="1" dirty="0" err="1" smtClean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Spagnoli</a:t>
            </a:r>
            <a:r>
              <a:rPr lang="en-US" b="1" dirty="0" smtClean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 N., Albanese F., </a:t>
            </a:r>
            <a:r>
              <a:rPr lang="en-US" b="1" dirty="0" err="1" smtClean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Defilippi</a:t>
            </a:r>
            <a:r>
              <a:rPr lang="en-US" b="1" dirty="0" smtClean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 R. , </a:t>
            </a:r>
            <a:r>
              <a:rPr lang="en-US" b="1" dirty="0" err="1" smtClean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Fersini</a:t>
            </a:r>
            <a:r>
              <a:rPr lang="en-US" b="1" dirty="0" smtClean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 A.</a:t>
            </a:r>
            <a:endParaRPr lang="en-US" b="1" dirty="0">
              <a:solidFill>
                <a:srgbClr val="FFFFFF"/>
              </a:solidFill>
              <a:latin typeface="+mj-lt"/>
              <a:ea typeface="Barlow Bold"/>
              <a:cs typeface="Barlow Bold"/>
              <a:sym typeface="Barlow Bold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13360868" y="8872993"/>
            <a:ext cx="4043370" cy="4488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3530"/>
              </a:lnSpc>
            </a:pPr>
            <a:r>
              <a:rPr lang="en-US" sz="2521" b="1" dirty="0" smtClean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24-27 </a:t>
            </a:r>
            <a:r>
              <a:rPr lang="en-US" sz="2521" b="1" dirty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Maggio 2026</a:t>
            </a:r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id="{CB8F91D8-679D-7234-C35A-C1DA9DF396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77664" y="0"/>
            <a:ext cx="7516664" cy="10272246"/>
          </a:xfrm>
          <a:prstGeom prst="rect">
            <a:avLst/>
          </a:prstGeom>
        </p:spPr>
      </p:pic>
      <p:pic>
        <p:nvPicPr>
          <p:cNvPr id="34" name="Immagine 33">
            <a:extLst>
              <a:ext uri="{FF2B5EF4-FFF2-40B4-BE49-F238E27FC236}">
                <a16:creationId xmlns:a16="http://schemas.microsoft.com/office/drawing/2014/main" id="{81341285-E19E-367C-FBFD-454F10137C6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5145" t="6403" r="2294" b="69619"/>
          <a:stretch/>
        </p:blipFill>
        <p:spPr>
          <a:xfrm rot="5400000">
            <a:off x="2732648" y="4470494"/>
            <a:ext cx="10272245" cy="1331259"/>
          </a:xfrm>
          <a:prstGeom prst="rect">
            <a:avLst/>
          </a:prstGeom>
        </p:spPr>
      </p:pic>
      <p:sp>
        <p:nvSpPr>
          <p:cNvPr id="35" name="TextBox 16">
            <a:extLst>
              <a:ext uri="{FF2B5EF4-FFF2-40B4-BE49-F238E27FC236}">
                <a16:creationId xmlns:a16="http://schemas.microsoft.com/office/drawing/2014/main" id="{540F9CB0-DD0A-F5CF-1E67-8A80E8FFB8E2}"/>
              </a:ext>
            </a:extLst>
          </p:cNvPr>
          <p:cNvSpPr txBox="1"/>
          <p:nvPr/>
        </p:nvSpPr>
        <p:spPr>
          <a:xfrm>
            <a:off x="8953816" y="6283402"/>
            <a:ext cx="8826477" cy="1857455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>
              <a:lnSpc>
                <a:spcPts val="2003"/>
              </a:lnSpc>
            </a:pPr>
            <a:endParaRPr lang="en-US" sz="36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>
              <a:lnSpc>
                <a:spcPts val="911"/>
              </a:lnSpc>
            </a:pPr>
            <a:endParaRPr lang="en-US" sz="3600" b="1" i="1" dirty="0" smtClean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>
              <a:lnSpc>
                <a:spcPts val="911"/>
              </a:lnSpc>
            </a:pPr>
            <a:r>
              <a:rPr lang="en-US" sz="3600" b="1" i="1" dirty="0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U.O.C. </a:t>
            </a:r>
            <a:r>
              <a:rPr lang="en-US" sz="3600" b="1" i="1" dirty="0" err="1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Chirurgia</a:t>
            </a:r>
            <a:r>
              <a:rPr lang="en-US" sz="3600" b="1" i="1" dirty="0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</a:t>
            </a:r>
            <a:r>
              <a:rPr lang="en-US" sz="3600" b="1" i="1" dirty="0" err="1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Generale</a:t>
            </a:r>
            <a:r>
              <a:rPr lang="en-US" sz="3600" b="1" i="1" dirty="0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                                                                                                      </a:t>
            </a:r>
          </a:p>
          <a:p>
            <a:pPr>
              <a:lnSpc>
                <a:spcPts val="911"/>
              </a:lnSpc>
            </a:pPr>
            <a:endParaRPr lang="en-US" sz="36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>
              <a:lnSpc>
                <a:spcPts val="911"/>
              </a:lnSpc>
            </a:pPr>
            <a:r>
              <a:rPr lang="en-US" sz="3600" b="1" i="1" dirty="0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</a:t>
            </a:r>
          </a:p>
          <a:p>
            <a:pPr>
              <a:lnSpc>
                <a:spcPts val="911"/>
              </a:lnSpc>
            </a:pPr>
            <a:endParaRPr lang="en-US" sz="3600" b="1" i="1" dirty="0" smtClean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>
              <a:lnSpc>
                <a:spcPts val="911"/>
              </a:lnSpc>
            </a:pPr>
            <a:r>
              <a:rPr lang="en-US" sz="3600" b="1" i="1" dirty="0" err="1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Direttore</a:t>
            </a:r>
            <a:r>
              <a:rPr lang="en-US" sz="3600" b="1" i="1" dirty="0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Prof. Alberto FERSINI</a:t>
            </a:r>
          </a:p>
          <a:p>
            <a:pPr>
              <a:lnSpc>
                <a:spcPts val="911"/>
              </a:lnSpc>
            </a:pPr>
            <a:endParaRPr lang="en-US" sz="36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>
              <a:lnSpc>
                <a:spcPts val="911"/>
              </a:lnSpc>
            </a:pPr>
            <a:endParaRPr lang="en-US" sz="3600" b="1" i="1" dirty="0" smtClean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>
              <a:lnSpc>
                <a:spcPts val="911"/>
              </a:lnSpc>
            </a:pPr>
            <a:endParaRPr lang="en-US" sz="36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>
              <a:lnSpc>
                <a:spcPts val="911"/>
              </a:lnSpc>
            </a:pPr>
            <a:endParaRPr lang="en-US" sz="3600" b="1" i="1" dirty="0" smtClean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>
              <a:lnSpc>
                <a:spcPts val="911"/>
              </a:lnSpc>
            </a:pPr>
            <a:endParaRPr lang="en-US" sz="36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>
              <a:lnSpc>
                <a:spcPts val="911"/>
              </a:lnSpc>
            </a:pPr>
            <a:r>
              <a:rPr lang="en-US" sz="3600" b="1" i="1" dirty="0" err="1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Ospedale</a:t>
            </a:r>
            <a:r>
              <a:rPr lang="en-US" sz="3600" b="1" i="1" dirty="0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“Mons. R. </a:t>
            </a:r>
            <a:r>
              <a:rPr lang="en-US" sz="3600" b="1" i="1" dirty="0" err="1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Dimiccoli</a:t>
            </a:r>
            <a:r>
              <a:rPr lang="en-US" sz="3600" b="1" i="1" dirty="0" smtClean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” Barletta</a:t>
            </a:r>
          </a:p>
          <a:p>
            <a:pPr>
              <a:lnSpc>
                <a:spcPts val="911"/>
              </a:lnSpc>
            </a:pPr>
            <a:endParaRPr lang="en-US" sz="3600" b="1" i="1" dirty="0" smtClean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911"/>
              </a:lnSpc>
            </a:pPr>
            <a:endParaRPr lang="en-US" sz="3600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701040" y="647700"/>
            <a:ext cx="17068800" cy="9144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 smtClean="0">
                <a:solidFill>
                  <a:schemeClr val="bg1"/>
                </a:solidFill>
              </a:rPr>
              <a:t>Occlusione intestinale da Ileo Biliare: esperienza di un singolo centro.</a:t>
            </a:r>
            <a:endParaRPr lang="it-IT" sz="3600" dirty="0">
              <a:solidFill>
                <a:schemeClr val="bg1"/>
              </a:solidFill>
            </a:endParaRPr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9B1D4964-124E-6780-DD36-8084329399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2" name="CasellaDiTesto 1"/>
          <p:cNvSpPr txBox="1"/>
          <p:nvPr/>
        </p:nvSpPr>
        <p:spPr>
          <a:xfrm>
            <a:off x="5715000" y="3619500"/>
            <a:ext cx="922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f</a:t>
            </a:r>
            <a:endParaRPr lang="it-IT" dirty="0"/>
          </a:p>
        </p:txBody>
      </p:sp>
      <p:sp>
        <p:nvSpPr>
          <p:cNvPr id="14" name="Titolo 1"/>
          <p:cNvSpPr txBox="1">
            <a:spLocks/>
          </p:cNvSpPr>
          <p:nvPr/>
        </p:nvSpPr>
        <p:spPr>
          <a:xfrm>
            <a:off x="659246" y="2400300"/>
            <a:ext cx="15799954" cy="5562599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it-IT" dirty="0" smtClean="0"/>
              <a:t>L’ ileo biliare è un rara causa di occlusione intestinale </a:t>
            </a:r>
          </a:p>
          <a:p>
            <a:pPr algn="l"/>
            <a:r>
              <a:rPr lang="it-IT" dirty="0" smtClean="0"/>
              <a:t>(2-4% come incidenza tra le cause di occlusione)</a:t>
            </a:r>
            <a:br>
              <a:rPr lang="it-IT" dirty="0" smtClean="0"/>
            </a:br>
            <a:r>
              <a:rPr lang="it-IT" dirty="0" smtClean="0"/>
              <a:t>con maggiore incidenza tra soggetti anziani e di sesso femminile.</a:t>
            </a:r>
            <a:br>
              <a:rPr lang="it-IT" dirty="0" smtClean="0"/>
            </a:br>
            <a:r>
              <a:rPr lang="it-IT" dirty="0" smtClean="0"/>
              <a:t/>
            </a:r>
            <a:br>
              <a:rPr lang="it-IT" dirty="0" smtClean="0"/>
            </a:br>
            <a:r>
              <a:rPr lang="it-IT" dirty="0" smtClean="0"/>
              <a:t>Presentazione clinica: quadro urgente di occlusione intestinale, più frequentemente medio-bassa accompagnata da vomito e dolore epigastrico resistente a terapia medica.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1600491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038063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701040" y="647700"/>
            <a:ext cx="17068800" cy="9144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 smtClean="0">
                <a:solidFill>
                  <a:schemeClr val="bg1"/>
                </a:solidFill>
              </a:rPr>
              <a:t>Occlusione intestinale da Ileo Biliare: esperienza di un singolo centro.</a:t>
            </a:r>
            <a:endParaRPr lang="it-IT" sz="3600" dirty="0">
              <a:solidFill>
                <a:schemeClr val="bg1"/>
              </a:solidFill>
            </a:endParaRPr>
          </a:p>
        </p:txBody>
      </p:sp>
      <p:sp>
        <p:nvSpPr>
          <p:cNvPr id="5" name="Segnaposto contenuto 2"/>
          <p:cNvSpPr txBox="1">
            <a:spLocks/>
          </p:cNvSpPr>
          <p:nvPr/>
        </p:nvSpPr>
        <p:spPr>
          <a:xfrm>
            <a:off x="838200" y="2324100"/>
            <a:ext cx="16459200" cy="617220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it-IT" sz="4000" dirty="0" smtClean="0">
                <a:latin typeface="+mj-lt"/>
              </a:rPr>
              <a:t>Diagnosi: </a:t>
            </a:r>
          </a:p>
          <a:p>
            <a:pPr marL="0" indent="0">
              <a:buFont typeface="Arial" pitchFamily="34" charset="0"/>
              <a:buNone/>
            </a:pPr>
            <a:r>
              <a:rPr lang="it-IT" sz="4000" dirty="0" smtClean="0">
                <a:latin typeface="+mj-lt"/>
              </a:rPr>
              <a:t>Esami ematochimici </a:t>
            </a:r>
          </a:p>
          <a:p>
            <a:pPr marL="0" indent="0">
              <a:buFont typeface="Arial" pitchFamily="34" charset="0"/>
              <a:buNone/>
            </a:pPr>
            <a:r>
              <a:rPr lang="it-IT" sz="4000" dirty="0" err="1" smtClean="0">
                <a:latin typeface="+mj-lt"/>
              </a:rPr>
              <a:t>Rx</a:t>
            </a:r>
            <a:r>
              <a:rPr lang="it-IT" sz="4000" dirty="0" smtClean="0">
                <a:latin typeface="+mj-lt"/>
              </a:rPr>
              <a:t> diretta addome/ Ecografia addome</a:t>
            </a:r>
          </a:p>
          <a:p>
            <a:pPr marL="0" indent="0">
              <a:buFont typeface="Arial" pitchFamily="34" charset="0"/>
              <a:buNone/>
            </a:pPr>
            <a:r>
              <a:rPr lang="it-IT" sz="4000" dirty="0" err="1" smtClean="0">
                <a:latin typeface="+mj-lt"/>
              </a:rPr>
              <a:t>Tc</a:t>
            </a:r>
            <a:r>
              <a:rPr lang="it-IT" sz="4000" dirty="0" smtClean="0">
                <a:latin typeface="+mj-lt"/>
              </a:rPr>
              <a:t> addome con mdc: evidenza di occlusione meccanica talvolta senza chiara evidenza dell’ ostacolo.</a:t>
            </a:r>
          </a:p>
          <a:p>
            <a:pPr marL="0" indent="0">
              <a:buFont typeface="Arial" pitchFamily="34" charset="0"/>
              <a:buNone/>
            </a:pPr>
            <a:endParaRPr lang="it-IT" sz="4000" dirty="0" smtClean="0">
              <a:latin typeface="+mj-lt"/>
            </a:endParaRPr>
          </a:p>
          <a:p>
            <a:pPr marL="0" indent="0">
              <a:buFont typeface="Arial" pitchFamily="34" charset="0"/>
              <a:buNone/>
            </a:pPr>
            <a:r>
              <a:rPr lang="it-IT" sz="4000" dirty="0" smtClean="0">
                <a:latin typeface="+mj-lt"/>
              </a:rPr>
              <a:t>Diagnosi: spesso tardiva, talvolta posta solo al momento dell’ intervento chirurgico, che rappresenta l’ unica possibilità terapeutica.</a:t>
            </a:r>
            <a:endParaRPr lang="it-IT" sz="4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513859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2"/>
          <p:cNvSpPr txBox="1">
            <a:spLocks/>
          </p:cNvSpPr>
          <p:nvPr/>
        </p:nvSpPr>
        <p:spPr>
          <a:xfrm>
            <a:off x="880730" y="2628900"/>
            <a:ext cx="16569070" cy="6095999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it-IT" sz="4000" dirty="0" smtClean="0">
                <a:latin typeface="+mj-lt"/>
              </a:rPr>
              <a:t>TRATTAMENTO CHIRURGICO: </a:t>
            </a:r>
          </a:p>
          <a:p>
            <a:pPr marL="0" indent="0">
              <a:buFont typeface="Arial" pitchFamily="34" charset="0"/>
              <a:buNone/>
            </a:pPr>
            <a:r>
              <a:rPr lang="it-IT" sz="4000" dirty="0" smtClean="0">
                <a:latin typeface="+mj-lt"/>
              </a:rPr>
              <a:t>Rimozione del calcolo causa di occlusione intestinale.</a:t>
            </a:r>
          </a:p>
          <a:p>
            <a:pPr marL="0" indent="0">
              <a:buFont typeface="Arial" pitchFamily="34" charset="0"/>
              <a:buNone/>
            </a:pPr>
            <a:endParaRPr lang="it-IT" sz="4000" dirty="0" smtClean="0">
              <a:latin typeface="+mj-lt"/>
            </a:endParaRPr>
          </a:p>
          <a:p>
            <a:pPr marL="0" indent="0">
              <a:buFont typeface="Arial" pitchFamily="34" charset="0"/>
              <a:buNone/>
            </a:pPr>
            <a:r>
              <a:rPr lang="it-IT" sz="4000" dirty="0" smtClean="0">
                <a:latin typeface="+mj-lt"/>
              </a:rPr>
              <a:t>- </a:t>
            </a:r>
            <a:r>
              <a:rPr lang="it-IT" sz="4000" dirty="0" err="1" smtClean="0">
                <a:latin typeface="+mj-lt"/>
              </a:rPr>
              <a:t>Enterolitotomia</a:t>
            </a:r>
            <a:r>
              <a:rPr lang="it-IT" sz="4000" dirty="0" smtClean="0">
                <a:latin typeface="+mj-lt"/>
              </a:rPr>
              <a:t> semplice open/laparoscopica</a:t>
            </a:r>
          </a:p>
          <a:p>
            <a:pPr marL="0" indent="0">
              <a:buFont typeface="Arial" pitchFamily="34" charset="0"/>
              <a:buNone/>
            </a:pPr>
            <a:r>
              <a:rPr lang="it-IT" sz="4000" dirty="0" smtClean="0">
                <a:latin typeface="+mj-lt"/>
              </a:rPr>
              <a:t>- Trattamento della patologia biliare e fistolosa causale.</a:t>
            </a:r>
          </a:p>
          <a:p>
            <a:pPr marL="0" indent="0">
              <a:buFont typeface="Arial" pitchFamily="34" charset="0"/>
              <a:buNone/>
            </a:pPr>
            <a:r>
              <a:rPr lang="it-IT" sz="4000" dirty="0" smtClean="0">
                <a:latin typeface="+mj-lt"/>
              </a:rPr>
              <a:t>- Possibilità di esecuzione del trattamento in uno o due tempi successivi.</a:t>
            </a:r>
          </a:p>
          <a:p>
            <a:pPr marL="0" indent="0">
              <a:buFont typeface="Arial" pitchFamily="34" charset="0"/>
              <a:buNone/>
            </a:pPr>
            <a:endParaRPr lang="it-IT" sz="4000" dirty="0" smtClean="0">
              <a:latin typeface="+mj-lt"/>
            </a:endParaRPr>
          </a:p>
          <a:p>
            <a:pPr marL="0" indent="0">
              <a:buFont typeface="Arial" pitchFamily="34" charset="0"/>
              <a:buNone/>
            </a:pPr>
            <a:endParaRPr lang="it-IT" sz="4000" dirty="0">
              <a:latin typeface="+mj-lt"/>
            </a:endParaRPr>
          </a:p>
        </p:txBody>
      </p:sp>
      <p:sp>
        <p:nvSpPr>
          <p:cNvPr id="3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122627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1805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3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122627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701040" y="647700"/>
            <a:ext cx="17068800" cy="9144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 smtClean="0">
                <a:solidFill>
                  <a:schemeClr val="bg1"/>
                </a:solidFill>
              </a:rPr>
              <a:t>Occlusione intestinale da Ileo Biliare: esperienza di un singolo centro.</a:t>
            </a:r>
            <a:endParaRPr lang="it-IT" sz="3600" dirty="0">
              <a:solidFill>
                <a:schemeClr val="bg1"/>
              </a:solidFill>
            </a:endParaRPr>
          </a:p>
        </p:txBody>
      </p:sp>
      <p:sp>
        <p:nvSpPr>
          <p:cNvPr id="5" name="Segnaposto contenuto 2"/>
          <p:cNvSpPr txBox="1">
            <a:spLocks/>
          </p:cNvSpPr>
          <p:nvPr/>
        </p:nvSpPr>
        <p:spPr>
          <a:xfrm>
            <a:off x="838200" y="2095500"/>
            <a:ext cx="16306800" cy="655320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it-IT" u="sng" dirty="0" smtClean="0">
                <a:latin typeface="+mj-lt"/>
              </a:rPr>
              <a:t>Materiali e Metodi</a:t>
            </a:r>
          </a:p>
          <a:p>
            <a:pPr marL="0" indent="0">
              <a:buFont typeface="Arial" pitchFamily="34" charset="0"/>
              <a:buNone/>
            </a:pPr>
            <a:r>
              <a:rPr lang="it-IT" dirty="0" smtClean="0">
                <a:latin typeface="+mj-lt"/>
              </a:rPr>
              <a:t>Incidenza nelle casistiche operatorie in urgenza presso il nostro centro dal 2007 al 2023</a:t>
            </a:r>
          </a:p>
          <a:p>
            <a:pPr marL="0" indent="0">
              <a:buFont typeface="Arial" pitchFamily="34" charset="0"/>
              <a:buNone/>
            </a:pPr>
            <a:endParaRPr lang="it-IT" dirty="0" smtClean="0">
              <a:latin typeface="+mj-lt"/>
            </a:endParaRPr>
          </a:p>
          <a:p>
            <a:pPr marL="0" indent="0">
              <a:buFont typeface="Arial" pitchFamily="34" charset="0"/>
              <a:buNone/>
            </a:pPr>
            <a:r>
              <a:rPr lang="it-IT" dirty="0" smtClean="0">
                <a:latin typeface="+mj-lt"/>
              </a:rPr>
              <a:t>Totale 16 pazienti: </a:t>
            </a:r>
            <a:endParaRPr lang="it-IT" dirty="0">
              <a:latin typeface="+mj-lt"/>
            </a:endParaRPr>
          </a:p>
          <a:p>
            <a:pPr marL="0" indent="0">
              <a:buFont typeface="Arial" pitchFamily="34" charset="0"/>
              <a:buNone/>
            </a:pPr>
            <a:r>
              <a:rPr lang="it-IT" dirty="0" smtClean="0">
                <a:latin typeface="+mj-lt"/>
              </a:rPr>
              <a:t>tutti i pazienti sono stati trattati chirurgicamente entro 48 ore  dall’ ingresso nella nostra unità operativa</a:t>
            </a:r>
            <a:r>
              <a:rPr lang="it-IT" dirty="0">
                <a:latin typeface="+mj-lt"/>
              </a:rPr>
              <a:t> </a:t>
            </a:r>
            <a:r>
              <a:rPr lang="it-IT" dirty="0" smtClean="0">
                <a:latin typeface="+mj-lt"/>
              </a:rPr>
              <a:t>(</a:t>
            </a:r>
            <a:r>
              <a:rPr lang="it-IT" dirty="0" err="1" smtClean="0">
                <a:latin typeface="+mj-lt"/>
              </a:rPr>
              <a:t>range</a:t>
            </a:r>
            <a:r>
              <a:rPr lang="it-IT" dirty="0" smtClean="0">
                <a:latin typeface="+mj-lt"/>
              </a:rPr>
              <a:t> 4 - 48h)</a:t>
            </a:r>
          </a:p>
          <a:p>
            <a:pPr marL="0" indent="0">
              <a:buFont typeface="Arial" pitchFamily="34" charset="0"/>
              <a:buNone/>
            </a:pPr>
            <a:endParaRPr lang="it-IT" dirty="0" smtClean="0">
              <a:latin typeface="+mj-lt"/>
            </a:endParaRPr>
          </a:p>
          <a:p>
            <a:pPr marL="0" indent="0">
              <a:buFont typeface="Arial" pitchFamily="34" charset="0"/>
              <a:buNone/>
            </a:pPr>
            <a:r>
              <a:rPr lang="it-IT" dirty="0" smtClean="0">
                <a:latin typeface="+mj-lt"/>
              </a:rPr>
              <a:t>16 pazienti: 13 pazienti di sesso femminile, 3 pazienti di sesso maschile</a:t>
            </a:r>
          </a:p>
          <a:p>
            <a:pPr marL="0" indent="0">
              <a:buFont typeface="Arial" pitchFamily="34" charset="0"/>
              <a:buNone/>
            </a:pPr>
            <a:endParaRPr lang="it-IT" dirty="0" smtClean="0">
              <a:latin typeface="+mj-lt"/>
            </a:endParaRPr>
          </a:p>
          <a:p>
            <a:pPr marL="0" indent="0">
              <a:buFont typeface="Arial" pitchFamily="34" charset="0"/>
              <a:buNone/>
            </a:pPr>
            <a:r>
              <a:rPr lang="it-IT" dirty="0" smtClean="0">
                <a:latin typeface="+mj-lt"/>
              </a:rPr>
              <a:t>Età dei pazienti compresa tra 60 e 93 anni (media 76)</a:t>
            </a:r>
          </a:p>
          <a:p>
            <a:pPr marL="0" indent="0">
              <a:buFont typeface="Arial" pitchFamily="34" charset="0"/>
              <a:buNone/>
            </a:pPr>
            <a:endParaRPr lang="it-IT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040563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122627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701040" y="647700"/>
            <a:ext cx="17068800" cy="9144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 smtClean="0">
                <a:solidFill>
                  <a:schemeClr val="bg1"/>
                </a:solidFill>
              </a:rPr>
              <a:t>Occlusione intestinale da Ileo Biliare: esperienza di un singolo centro.</a:t>
            </a:r>
            <a:endParaRPr lang="it-IT" sz="3600" dirty="0">
              <a:solidFill>
                <a:schemeClr val="bg1"/>
              </a:solidFill>
            </a:endParaRPr>
          </a:p>
        </p:txBody>
      </p:sp>
      <p:sp>
        <p:nvSpPr>
          <p:cNvPr id="5" name="Segnaposto contenuto 2"/>
          <p:cNvSpPr txBox="1">
            <a:spLocks/>
          </p:cNvSpPr>
          <p:nvPr/>
        </p:nvSpPr>
        <p:spPr>
          <a:xfrm>
            <a:off x="725078" y="1866900"/>
            <a:ext cx="16572322" cy="6629399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it-IT" sz="3000" dirty="0" smtClean="0">
                <a:latin typeface="+mj-lt"/>
              </a:rPr>
              <a:t>4/16 </a:t>
            </a:r>
            <a:r>
              <a:rPr lang="it-IT" sz="3000" dirty="0" err="1" smtClean="0">
                <a:latin typeface="+mj-lt"/>
              </a:rPr>
              <a:t>enterolitotomia</a:t>
            </a:r>
            <a:r>
              <a:rPr lang="it-IT" sz="3000" dirty="0" smtClean="0">
                <a:latin typeface="+mj-lt"/>
              </a:rPr>
              <a:t> semplice laparotomica </a:t>
            </a:r>
          </a:p>
          <a:p>
            <a:pPr marL="0" indent="0">
              <a:buFont typeface="Arial" pitchFamily="34" charset="0"/>
              <a:buNone/>
            </a:pPr>
            <a:endParaRPr lang="it-IT" sz="3000" dirty="0" smtClean="0">
              <a:latin typeface="+mj-lt"/>
            </a:endParaRPr>
          </a:p>
          <a:p>
            <a:pPr marL="0" indent="0">
              <a:buFont typeface="Arial" pitchFamily="34" charset="0"/>
              <a:buNone/>
            </a:pPr>
            <a:r>
              <a:rPr lang="it-IT" sz="3000" dirty="0" smtClean="0">
                <a:latin typeface="+mj-lt"/>
              </a:rPr>
              <a:t>6/16 </a:t>
            </a:r>
            <a:r>
              <a:rPr lang="it-IT" sz="3000" dirty="0" err="1" smtClean="0">
                <a:latin typeface="+mj-lt"/>
              </a:rPr>
              <a:t>enterolitotomia</a:t>
            </a:r>
            <a:r>
              <a:rPr lang="it-IT" sz="3000" dirty="0" smtClean="0">
                <a:latin typeface="+mj-lt"/>
              </a:rPr>
              <a:t> semplice laparoscopica </a:t>
            </a:r>
          </a:p>
          <a:p>
            <a:pPr marL="0" indent="0">
              <a:buFont typeface="Arial" pitchFamily="34" charset="0"/>
              <a:buNone/>
            </a:pPr>
            <a:endParaRPr lang="it-IT" sz="3000" dirty="0" smtClean="0">
              <a:latin typeface="+mj-lt"/>
            </a:endParaRPr>
          </a:p>
          <a:p>
            <a:pPr marL="0" indent="0">
              <a:buFont typeface="Arial" pitchFamily="34" charset="0"/>
              <a:buNone/>
            </a:pPr>
            <a:r>
              <a:rPr lang="it-IT" sz="3000" dirty="0" smtClean="0">
                <a:latin typeface="+mj-lt"/>
              </a:rPr>
              <a:t>1/16 </a:t>
            </a:r>
            <a:r>
              <a:rPr lang="it-IT" sz="3000" dirty="0" err="1" smtClean="0">
                <a:latin typeface="+mj-lt"/>
              </a:rPr>
              <a:t>enterolitotomia</a:t>
            </a:r>
            <a:r>
              <a:rPr lang="it-IT" sz="3000" dirty="0" smtClean="0">
                <a:latin typeface="+mj-lt"/>
              </a:rPr>
              <a:t> con colecistectomia laparoscopica  ed escissione della fistola </a:t>
            </a:r>
            <a:r>
              <a:rPr lang="it-IT" sz="3000" dirty="0" err="1" smtClean="0">
                <a:latin typeface="+mj-lt"/>
              </a:rPr>
              <a:t>biliodigestiva</a:t>
            </a:r>
            <a:endParaRPr lang="it-IT" sz="3000" dirty="0" smtClean="0">
              <a:latin typeface="+mj-lt"/>
            </a:endParaRPr>
          </a:p>
          <a:p>
            <a:pPr marL="0" indent="0">
              <a:buFont typeface="Arial" pitchFamily="34" charset="0"/>
              <a:buNone/>
            </a:pPr>
            <a:endParaRPr lang="it-IT" sz="3000" dirty="0" smtClean="0">
              <a:latin typeface="+mj-lt"/>
            </a:endParaRPr>
          </a:p>
          <a:p>
            <a:pPr marL="0" indent="0">
              <a:buFont typeface="Arial" pitchFamily="34" charset="0"/>
              <a:buNone/>
            </a:pPr>
            <a:r>
              <a:rPr lang="it-IT" sz="3000" dirty="0" smtClean="0">
                <a:latin typeface="+mj-lt"/>
              </a:rPr>
              <a:t>2/16 </a:t>
            </a:r>
            <a:r>
              <a:rPr lang="it-IT" sz="3000" dirty="0" err="1" smtClean="0">
                <a:latin typeface="+mj-lt"/>
              </a:rPr>
              <a:t>duodenotomia</a:t>
            </a:r>
            <a:r>
              <a:rPr lang="it-IT" sz="3000" dirty="0" smtClean="0">
                <a:latin typeface="+mj-lt"/>
              </a:rPr>
              <a:t> laparotomica</a:t>
            </a:r>
          </a:p>
          <a:p>
            <a:pPr marL="0" indent="0">
              <a:buFont typeface="Arial" pitchFamily="34" charset="0"/>
              <a:buNone/>
            </a:pPr>
            <a:endParaRPr lang="it-IT" sz="3000" dirty="0" smtClean="0">
              <a:latin typeface="+mj-lt"/>
            </a:endParaRPr>
          </a:p>
          <a:p>
            <a:pPr marL="0" indent="0">
              <a:buFont typeface="Arial" pitchFamily="34" charset="0"/>
              <a:buNone/>
            </a:pPr>
            <a:r>
              <a:rPr lang="it-IT" sz="3000" dirty="0" smtClean="0">
                <a:latin typeface="+mj-lt"/>
              </a:rPr>
              <a:t>2/16 resezione di ansa ileale per riscontro di stenosi in malattia di </a:t>
            </a:r>
            <a:r>
              <a:rPr lang="it-IT" sz="3000" dirty="0" err="1" smtClean="0">
                <a:latin typeface="+mj-lt"/>
              </a:rPr>
              <a:t>Crohn</a:t>
            </a:r>
            <a:r>
              <a:rPr lang="it-IT" sz="3000" dirty="0" smtClean="0">
                <a:latin typeface="+mj-lt"/>
              </a:rPr>
              <a:t> in laparotomia</a:t>
            </a:r>
          </a:p>
          <a:p>
            <a:pPr marL="0" indent="0">
              <a:buFont typeface="Arial" pitchFamily="34" charset="0"/>
              <a:buNone/>
            </a:pPr>
            <a:endParaRPr lang="it-IT" sz="3000" dirty="0" smtClean="0">
              <a:latin typeface="+mj-lt"/>
            </a:endParaRPr>
          </a:p>
          <a:p>
            <a:pPr marL="0" indent="0">
              <a:buFont typeface="Arial" pitchFamily="34" charset="0"/>
              <a:buNone/>
            </a:pPr>
            <a:r>
              <a:rPr lang="it-IT" sz="3000" dirty="0" smtClean="0">
                <a:latin typeface="+mj-lt"/>
              </a:rPr>
              <a:t>1/16 </a:t>
            </a:r>
            <a:r>
              <a:rPr lang="it-IT" sz="3000" dirty="0" err="1" smtClean="0">
                <a:latin typeface="+mj-lt"/>
              </a:rPr>
              <a:t>emicolectomia</a:t>
            </a:r>
            <a:r>
              <a:rPr lang="it-IT" sz="3000" dirty="0" smtClean="0">
                <a:latin typeface="+mj-lt"/>
              </a:rPr>
              <a:t> destra per riscontro occasionale di carcinoma della flessura destra del colon in laparotomia.</a:t>
            </a:r>
          </a:p>
          <a:p>
            <a:pPr marL="0" indent="0">
              <a:buFont typeface="Arial" pitchFamily="34" charset="0"/>
              <a:buNone/>
            </a:pPr>
            <a:endParaRPr lang="it-IT" sz="3000" dirty="0" smtClean="0">
              <a:latin typeface="+mj-lt"/>
            </a:endParaRPr>
          </a:p>
          <a:p>
            <a:pPr marL="0" indent="0">
              <a:buFont typeface="Arial" pitchFamily="34" charset="0"/>
              <a:buNone/>
            </a:pPr>
            <a:endParaRPr lang="it-IT" sz="3000" dirty="0">
              <a:latin typeface="+mj-lt"/>
            </a:endParaRPr>
          </a:p>
        </p:txBody>
      </p:sp>
      <p:sp>
        <p:nvSpPr>
          <p:cNvPr id="7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75120" y="9122627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2239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75120" y="9122627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sp>
        <p:nvSpPr>
          <p:cNvPr id="5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701040" y="647700"/>
            <a:ext cx="17068800" cy="9144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 smtClean="0">
                <a:solidFill>
                  <a:schemeClr val="bg1"/>
                </a:solidFill>
              </a:rPr>
              <a:t>Occlusione intestinale da Ileo Biliare: esperienza di un singolo centro.</a:t>
            </a:r>
            <a:endParaRPr lang="it-IT" sz="3600" dirty="0">
              <a:solidFill>
                <a:schemeClr val="bg1"/>
              </a:solidFill>
            </a:endParaRPr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84726" y="8648700"/>
            <a:ext cx="5486400" cy="1159727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1143000" y="3127564"/>
            <a:ext cx="159258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b="1" dirty="0" smtClean="0"/>
              <a:t>CONCLUSIONI</a:t>
            </a:r>
          </a:p>
          <a:p>
            <a:endParaRPr lang="it-IT" sz="3200" dirty="0" smtClean="0"/>
          </a:p>
          <a:p>
            <a:r>
              <a:rPr lang="it-IT" sz="3200" dirty="0" smtClean="0"/>
              <a:t>Tutti i pazienti sono stati trattati chirurgicamente.</a:t>
            </a:r>
          </a:p>
          <a:p>
            <a:endParaRPr lang="it-IT" sz="3200" dirty="0" smtClean="0"/>
          </a:p>
          <a:p>
            <a:r>
              <a:rPr lang="it-IT" sz="3200" dirty="0" smtClean="0"/>
              <a:t>Dimissione tra la quarta e la decima giornata postoperatoria (media di degenza 5 giorni).</a:t>
            </a:r>
          </a:p>
          <a:p>
            <a:endParaRPr lang="it-IT" sz="3200" dirty="0"/>
          </a:p>
          <a:p>
            <a:r>
              <a:rPr lang="it-IT" sz="3200" dirty="0" smtClean="0"/>
              <a:t>Non evidenza di complicanze </a:t>
            </a:r>
            <a:r>
              <a:rPr lang="it-IT" sz="3200" smtClean="0"/>
              <a:t>postoperatorie </a:t>
            </a:r>
            <a:endParaRPr lang="it-IT" sz="3200" dirty="0" smtClean="0"/>
          </a:p>
          <a:p>
            <a:endParaRPr lang="it-IT" sz="3200" dirty="0" smtClean="0"/>
          </a:p>
          <a:p>
            <a:r>
              <a:rPr lang="it-IT" sz="3200" dirty="0" smtClean="0"/>
              <a:t>La </a:t>
            </a:r>
            <a:r>
              <a:rPr lang="it-IT" sz="3200" dirty="0" err="1" smtClean="0"/>
              <a:t>enterolitotomia</a:t>
            </a:r>
            <a:r>
              <a:rPr lang="it-IT" sz="3200" dirty="0" smtClean="0"/>
              <a:t> laparoscopica rappresenta la tecnica di scelta per il trattamento in urgenza dell’ occlusione intestinale da ileo biliare.</a:t>
            </a:r>
            <a:endParaRPr lang="it-IT" sz="3200" dirty="0"/>
          </a:p>
        </p:txBody>
      </p:sp>
    </p:spTree>
    <p:extLst>
      <p:ext uri="{BB962C8B-B14F-4D97-AF65-F5344CB8AC3E}">
        <p14:creationId xmlns:p14="http://schemas.microsoft.com/office/powerpoint/2010/main" val="3327555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122627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499966" y="8648700"/>
            <a:ext cx="5486400" cy="1159727"/>
          </a:xfrm>
          <a:prstGeom prst="rect">
            <a:avLst/>
          </a:prstGeom>
        </p:spPr>
      </p:pic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701040" y="647700"/>
            <a:ext cx="17068800" cy="9144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 smtClean="0">
                <a:solidFill>
                  <a:schemeClr val="bg1"/>
                </a:solidFill>
              </a:rPr>
              <a:t>Occlusione intestinale da Ileo Biliare: esperienza di un singolo centro.</a:t>
            </a:r>
            <a:endParaRPr lang="it-IT" sz="3600" dirty="0">
              <a:solidFill>
                <a:schemeClr val="bg1"/>
              </a:solidFill>
            </a:endParaRP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726" y="1942651"/>
            <a:ext cx="7592474" cy="5498389"/>
          </a:xfrm>
          <a:prstGeom prst="rect">
            <a:avLst/>
          </a:prstGeom>
        </p:spPr>
      </p:pic>
      <p:sp>
        <p:nvSpPr>
          <p:cNvPr id="6" name="Rettangolo 5"/>
          <p:cNvSpPr/>
          <p:nvPr/>
        </p:nvSpPr>
        <p:spPr>
          <a:xfrm>
            <a:off x="341744" y="7406375"/>
            <a:ext cx="16727055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it-IT" sz="3200" b="0" i="0" u="none" strike="noStrike" baseline="0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en-US" b="1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Calcolo</a:t>
            </a:r>
            <a:r>
              <a:rPr lang="en-US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 in </a:t>
            </a:r>
            <a:r>
              <a:rPr lang="en-US" b="1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corrispondenza</a:t>
            </a:r>
            <a:r>
              <a:rPr lang="en-US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 di </a:t>
            </a:r>
            <a:r>
              <a:rPr lang="en-US" b="1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stenosi</a:t>
            </a:r>
            <a:r>
              <a:rPr lang="en-US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 di </a:t>
            </a:r>
            <a:r>
              <a:rPr lang="en-US" b="1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ansa</a:t>
            </a:r>
            <a:r>
              <a:rPr lang="en-US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ileale</a:t>
            </a:r>
            <a:r>
              <a:rPr lang="en-US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 da </a:t>
            </a:r>
            <a:r>
              <a:rPr lang="en-US" b="1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malattia</a:t>
            </a:r>
            <a:r>
              <a:rPr lang="en-US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 di Crohn</a:t>
            </a:r>
            <a:endParaRPr lang="it-IT" dirty="0"/>
          </a:p>
        </p:txBody>
      </p:sp>
      <p:pic>
        <p:nvPicPr>
          <p:cNvPr id="7" name="Segnaposto contenuto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15399" y="1942650"/>
            <a:ext cx="8153399" cy="5498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8652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844" y="1563662"/>
            <a:ext cx="16619832" cy="5562600"/>
          </a:xfrm>
          <a:prstGeom prst="rect">
            <a:avLst/>
          </a:prstGeom>
        </p:spPr>
      </p:pic>
      <p:sp>
        <p:nvSpPr>
          <p:cNvPr id="3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122627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72" t="11013" r="43013" b="29360"/>
          <a:stretch/>
        </p:blipFill>
        <p:spPr>
          <a:xfrm>
            <a:off x="499966" y="8648700"/>
            <a:ext cx="5486400" cy="1159727"/>
          </a:xfrm>
          <a:prstGeom prst="rect">
            <a:avLst/>
          </a:prstGeom>
        </p:spPr>
      </p:pic>
      <p:sp>
        <p:nvSpPr>
          <p:cNvPr id="5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701040" y="647700"/>
            <a:ext cx="1690116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 smtClean="0">
                <a:solidFill>
                  <a:schemeClr val="bg1"/>
                </a:solidFill>
              </a:rPr>
              <a:t>Occlusione intestinale da Ileo Biliare: esperienza di un singolo centro.</a:t>
            </a:r>
            <a:endParaRPr lang="it-IT" sz="3600" dirty="0">
              <a:solidFill>
                <a:schemeClr val="bg1"/>
              </a:solidFill>
            </a:endParaRPr>
          </a:p>
        </p:txBody>
      </p:sp>
      <p:sp>
        <p:nvSpPr>
          <p:cNvPr id="6" name="Rettangolo 5"/>
          <p:cNvSpPr/>
          <p:nvPr/>
        </p:nvSpPr>
        <p:spPr>
          <a:xfrm rot="10800000" flipV="1">
            <a:off x="600364" y="6202933"/>
            <a:ext cx="1677323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en-US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en-US" b="1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endParaRPr lang="en-US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en-US" b="1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Calcolo</a:t>
            </a:r>
            <a:r>
              <a:rPr lang="en-US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 in </a:t>
            </a:r>
            <a:r>
              <a:rPr lang="en-US" b="1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corrispondenza</a:t>
            </a:r>
            <a:r>
              <a:rPr lang="en-US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 di adenocarcinoma del colon </a:t>
            </a:r>
            <a:r>
              <a:rPr lang="en-US" b="1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destro</a:t>
            </a:r>
            <a:endParaRPr lang="en-US" b="1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72" t="11013" r="43013" b="29360"/>
          <a:stretch/>
        </p:blipFill>
        <p:spPr>
          <a:xfrm>
            <a:off x="600364" y="8648700"/>
            <a:ext cx="5486400" cy="1159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5132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magine 6"/>
          <p:cNvPicPr>
            <a:picLocks noChangeAspect="1"/>
          </p:cNvPicPr>
          <p:nvPr/>
        </p:nvPicPr>
        <p:blipFill rotWithShape="1">
          <a:blip r:embed="rId2"/>
          <a:srcRect l="10212" t="20880" r="35021" b="11486"/>
          <a:stretch/>
        </p:blipFill>
        <p:spPr>
          <a:xfrm>
            <a:off x="9753600" y="2857500"/>
            <a:ext cx="7848600" cy="5707380"/>
          </a:xfrm>
          <a:prstGeom prst="rect">
            <a:avLst/>
          </a:prstGeom>
        </p:spPr>
      </p:pic>
      <p:sp>
        <p:nvSpPr>
          <p:cNvPr id="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122627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72" t="11013" r="43013" b="29360"/>
          <a:stretch/>
        </p:blipFill>
        <p:spPr>
          <a:xfrm>
            <a:off x="600364" y="8648700"/>
            <a:ext cx="5486400" cy="1159727"/>
          </a:xfrm>
          <a:prstGeom prst="rect">
            <a:avLst/>
          </a:prstGeom>
        </p:spPr>
      </p:pic>
      <p:sp>
        <p:nvSpPr>
          <p:cNvPr id="5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701040" y="647700"/>
            <a:ext cx="1690116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 smtClean="0">
                <a:solidFill>
                  <a:schemeClr val="bg1"/>
                </a:solidFill>
              </a:rPr>
              <a:t>Occlusione intestinale da Ileo Biliare: esperienza di un singolo centro.</a:t>
            </a:r>
            <a:endParaRPr lang="it-IT" sz="3600" dirty="0">
              <a:solidFill>
                <a:schemeClr val="bg1"/>
              </a:solidFill>
            </a:endParaRPr>
          </a:p>
        </p:txBody>
      </p:sp>
      <p:pic>
        <p:nvPicPr>
          <p:cNvPr id="6" name="Segnaposto contenuto 4"/>
          <p:cNvPicPr>
            <a:picLocks noChangeAspect="1"/>
          </p:cNvPicPr>
          <p:nvPr/>
        </p:nvPicPr>
        <p:blipFill rotWithShape="1">
          <a:blip r:embed="rId4"/>
          <a:srcRect l="1484" t="18566" r="26394" b="5452"/>
          <a:stretch/>
        </p:blipFill>
        <p:spPr>
          <a:xfrm>
            <a:off x="600364" y="1790700"/>
            <a:ext cx="9839036" cy="632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521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6629400" y="9122627"/>
            <a:ext cx="1112520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DDD77D73-BB27-D2AC-C97A-A42BB33760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600364" y="8648700"/>
            <a:ext cx="5486400" cy="1159727"/>
          </a:xfrm>
          <a:prstGeom prst="rect">
            <a:avLst/>
          </a:prstGeom>
        </p:spPr>
      </p:pic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701040" y="647700"/>
            <a:ext cx="16901160" cy="68580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3600" dirty="0" smtClean="0">
                <a:solidFill>
                  <a:schemeClr val="bg1"/>
                </a:solidFill>
              </a:rPr>
              <a:t>Occlusione intestinale da Ileo Biliare: esperienza di un singolo centro.</a:t>
            </a:r>
            <a:endParaRPr lang="it-IT" sz="3600" dirty="0">
              <a:solidFill>
                <a:schemeClr val="bg1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 rot="10800000" flipV="1">
            <a:off x="1143000" y="6874323"/>
            <a:ext cx="1645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200" b="1" i="1" dirty="0" smtClean="0"/>
              <a:t>GRAZIE PER L’ ATTENZIONE</a:t>
            </a:r>
            <a:endParaRPr lang="it-IT" sz="3200" b="1" i="1" dirty="0"/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562100"/>
            <a:ext cx="11275568" cy="472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6575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099" y="266700"/>
            <a:ext cx="17002125" cy="2953043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B71FFB53-BD24-51CD-E4E1-DB4D41A841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7565" y="8343900"/>
            <a:ext cx="10412870" cy="1329043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413DD5B0-86DE-F60E-02CA-D1B2422D01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2800" y="3314700"/>
            <a:ext cx="12411559" cy="2362200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46FC41CF-B151-0C64-79D1-5160C58E17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95878" y="5143500"/>
            <a:ext cx="12725402" cy="2421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355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474</Words>
  <Application>Microsoft Office PowerPoint</Application>
  <PresentationFormat>Personalizzato</PresentationFormat>
  <Paragraphs>79</Paragraphs>
  <Slides>12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12</vt:i4>
      </vt:variant>
    </vt:vector>
  </HeadingPairs>
  <TitlesOfParts>
    <vt:vector size="19" baseType="lpstr">
      <vt:lpstr>Calibri</vt:lpstr>
      <vt:lpstr>Barlow Bold</vt:lpstr>
      <vt:lpstr>Barlow Ultra-Bold</vt:lpstr>
      <vt:lpstr>Aptos</vt:lpstr>
      <vt:lpstr>Avenir Bold Italics</vt:lpstr>
      <vt:lpstr>Arial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PC</dc:creator>
  <cp:lastModifiedBy>Asus</cp:lastModifiedBy>
  <cp:revision>17</cp:revision>
  <dcterms:created xsi:type="dcterms:W3CDTF">2006-08-16T00:00:00Z</dcterms:created>
  <dcterms:modified xsi:type="dcterms:W3CDTF">2026-01-10T19:02:36Z</dcterms:modified>
  <dc:identifier>DAG35qkUN5c</dc:identifier>
</cp:coreProperties>
</file>