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78" r:id="rId4"/>
    <p:sldId id="258" r:id="rId5"/>
    <p:sldId id="259" r:id="rId6"/>
    <p:sldId id="279" r:id="rId7"/>
    <p:sldId id="260" r:id="rId8"/>
    <p:sldId id="261" r:id="rId9"/>
    <p:sldId id="262" r:id="rId10"/>
    <p:sldId id="263" r:id="rId11"/>
    <p:sldId id="266" r:id="rId12"/>
    <p:sldId id="265" r:id="rId13"/>
    <p:sldId id="271" r:id="rId14"/>
    <p:sldId id="264" r:id="rId15"/>
    <p:sldId id="267" r:id="rId16"/>
    <p:sldId id="268" r:id="rId17"/>
    <p:sldId id="270" r:id="rId18"/>
    <p:sldId id="269" r:id="rId19"/>
    <p:sldId id="277" r:id="rId2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57"/>
    <p:restoredTop sz="94688"/>
  </p:normalViewPr>
  <p:slideViewPr>
    <p:cSldViewPr snapToGrid="0">
      <p:cViewPr varScale="1">
        <p:scale>
          <a:sx n="98" d="100"/>
          <a:sy n="98" d="100"/>
        </p:scale>
        <p:origin x="20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70E6C1-CD3F-4A5E-86EA-E4D6F7355341}" type="doc">
      <dgm:prSet loTypeId="urn:microsoft.com/office/officeart/2005/8/layout/matrix3" loCatId="matrix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59CE3EB-091A-48A2-8278-C01BB9628755}">
      <dgm:prSet/>
      <dgm:spPr/>
      <dgm:t>
        <a:bodyPr/>
        <a:lstStyle/>
        <a:p>
          <a:r>
            <a:rPr lang="it-IT" dirty="0"/>
            <a:t>25*35 Kcal/Kg/day   </a:t>
          </a:r>
          <a:endParaRPr lang="en-US" dirty="0"/>
        </a:p>
      </dgm:t>
    </dgm:pt>
    <dgm:pt modelId="{1A2DDEB1-3D75-4E79-9656-54FA3AB6E139}" type="parTrans" cxnId="{8ED3F4B3-AFEE-4A8C-8F5F-6284DE23E50D}">
      <dgm:prSet/>
      <dgm:spPr/>
      <dgm:t>
        <a:bodyPr/>
        <a:lstStyle/>
        <a:p>
          <a:endParaRPr lang="en-US"/>
        </a:p>
      </dgm:t>
    </dgm:pt>
    <dgm:pt modelId="{C350366B-DBED-4ED8-8B25-4CD0E6EAFEA3}" type="sibTrans" cxnId="{8ED3F4B3-AFEE-4A8C-8F5F-6284DE23E50D}">
      <dgm:prSet/>
      <dgm:spPr/>
      <dgm:t>
        <a:bodyPr/>
        <a:lstStyle/>
        <a:p>
          <a:endParaRPr lang="en-US"/>
        </a:p>
      </dgm:t>
    </dgm:pt>
    <dgm:pt modelId="{C942D602-A056-4773-82D2-392572B0192A}">
      <dgm:prSet/>
      <dgm:spPr/>
      <dgm:t>
        <a:bodyPr/>
        <a:lstStyle/>
        <a:p>
          <a:r>
            <a:rPr lang="it-IT"/>
            <a:t>Coefficenti: attivita fisica e stress</a:t>
          </a:r>
          <a:endParaRPr lang="en-US"/>
        </a:p>
      </dgm:t>
    </dgm:pt>
    <dgm:pt modelId="{C5FCEBA7-FC59-4005-8DAA-B1489F0B288A}" type="parTrans" cxnId="{A36AA2A4-3D55-431A-BCBF-0F02FC3AF287}">
      <dgm:prSet/>
      <dgm:spPr/>
      <dgm:t>
        <a:bodyPr/>
        <a:lstStyle/>
        <a:p>
          <a:endParaRPr lang="en-US"/>
        </a:p>
      </dgm:t>
    </dgm:pt>
    <dgm:pt modelId="{3FE5E734-2A36-418E-8175-9C7610889207}" type="sibTrans" cxnId="{A36AA2A4-3D55-431A-BCBF-0F02FC3AF287}">
      <dgm:prSet/>
      <dgm:spPr/>
      <dgm:t>
        <a:bodyPr/>
        <a:lstStyle/>
        <a:p>
          <a:endParaRPr lang="en-US"/>
        </a:p>
      </dgm:t>
    </dgm:pt>
    <dgm:pt modelId="{1A85E5A7-FAA3-4517-B7E5-CF4AF8654FA8}">
      <dgm:prSet/>
      <dgm:spPr/>
      <dgm:t>
        <a:bodyPr/>
        <a:lstStyle/>
        <a:p>
          <a:r>
            <a:rPr lang="it-IT"/>
            <a:t>Pz con BMI &lt; 21 Kg/m2. in genere 32-38 Kcal/Kg/day</a:t>
          </a:r>
          <a:endParaRPr lang="en-US"/>
        </a:p>
      </dgm:t>
    </dgm:pt>
    <dgm:pt modelId="{4679A60D-3DF2-4D56-BD20-60D3FF4DCB4E}" type="parTrans" cxnId="{F61044D5-1094-42D5-B264-D9836B12B79C}">
      <dgm:prSet/>
      <dgm:spPr/>
      <dgm:t>
        <a:bodyPr/>
        <a:lstStyle/>
        <a:p>
          <a:endParaRPr lang="en-US"/>
        </a:p>
      </dgm:t>
    </dgm:pt>
    <dgm:pt modelId="{F6DCAA55-7CE8-4CDE-9C5D-9F656866DF53}" type="sibTrans" cxnId="{F61044D5-1094-42D5-B264-D9836B12B79C}">
      <dgm:prSet/>
      <dgm:spPr/>
      <dgm:t>
        <a:bodyPr/>
        <a:lstStyle/>
        <a:p>
          <a:endParaRPr lang="en-US"/>
        </a:p>
      </dgm:t>
    </dgm:pt>
    <dgm:pt modelId="{0C64A4A0-B0C0-471F-A2F5-DDB10F415604}">
      <dgm:prSet/>
      <dgm:spPr/>
      <dgm:t>
        <a:bodyPr/>
        <a:lstStyle/>
        <a:p>
          <a:r>
            <a:rPr lang="it-IT"/>
            <a:t>Proteine circa 1 gr/kg/die</a:t>
          </a:r>
          <a:endParaRPr lang="en-US"/>
        </a:p>
      </dgm:t>
    </dgm:pt>
    <dgm:pt modelId="{E0C36F8A-2849-4913-A2EF-EDCAC9464F43}" type="parTrans" cxnId="{4D57EC79-3199-4DC2-8257-CB70063F645A}">
      <dgm:prSet/>
      <dgm:spPr/>
      <dgm:t>
        <a:bodyPr/>
        <a:lstStyle/>
        <a:p>
          <a:endParaRPr lang="en-US"/>
        </a:p>
      </dgm:t>
    </dgm:pt>
    <dgm:pt modelId="{0F42F076-A420-4A09-A4FD-4A8F194801AA}" type="sibTrans" cxnId="{4D57EC79-3199-4DC2-8257-CB70063F645A}">
      <dgm:prSet/>
      <dgm:spPr/>
      <dgm:t>
        <a:bodyPr/>
        <a:lstStyle/>
        <a:p>
          <a:endParaRPr lang="en-US"/>
        </a:p>
      </dgm:t>
    </dgm:pt>
    <dgm:pt modelId="{0ECFE143-311B-7B4D-BB85-AE558E1C5BCE}" type="pres">
      <dgm:prSet presAssocID="{F270E6C1-CD3F-4A5E-86EA-E4D6F7355341}" presName="matrix" presStyleCnt="0">
        <dgm:presLayoutVars>
          <dgm:chMax val="1"/>
          <dgm:dir/>
          <dgm:resizeHandles val="exact"/>
        </dgm:presLayoutVars>
      </dgm:prSet>
      <dgm:spPr/>
    </dgm:pt>
    <dgm:pt modelId="{1C8DCC0A-D61C-8F45-AB52-6734E6903F83}" type="pres">
      <dgm:prSet presAssocID="{F270E6C1-CD3F-4A5E-86EA-E4D6F7355341}" presName="diamond" presStyleLbl="bgShp" presStyleIdx="0" presStyleCnt="1" custLinFactNeighborX="-56998" custLinFactNeighborY="-29362"/>
      <dgm:spPr/>
    </dgm:pt>
    <dgm:pt modelId="{127E8228-5375-5048-958C-D6BE18901DAA}" type="pres">
      <dgm:prSet presAssocID="{F270E6C1-CD3F-4A5E-86EA-E4D6F7355341}" presName="quad1" presStyleLbl="node1" presStyleIdx="0" presStyleCnt="4" custLinFactX="-68116" custLinFactNeighborX="-100000" custLinFactNeighborY="-19014">
        <dgm:presLayoutVars>
          <dgm:chMax val="0"/>
          <dgm:chPref val="0"/>
          <dgm:bulletEnabled val="1"/>
        </dgm:presLayoutVars>
      </dgm:prSet>
      <dgm:spPr/>
    </dgm:pt>
    <dgm:pt modelId="{0B3515A4-5D88-574F-A248-921C11B7D966}" type="pres">
      <dgm:prSet presAssocID="{F270E6C1-CD3F-4A5E-86EA-E4D6F7355341}" presName="quad2" presStyleLbl="node1" presStyleIdx="1" presStyleCnt="4" custLinFactX="-16623" custLinFactNeighborX="-100000" custLinFactNeighborY="-20667">
        <dgm:presLayoutVars>
          <dgm:chMax val="0"/>
          <dgm:chPref val="0"/>
          <dgm:bulletEnabled val="1"/>
        </dgm:presLayoutVars>
      </dgm:prSet>
      <dgm:spPr/>
    </dgm:pt>
    <dgm:pt modelId="{04A7BBCA-5E21-9849-9A52-3455E9331557}" type="pres">
      <dgm:prSet presAssocID="{F270E6C1-CD3F-4A5E-86EA-E4D6F7355341}" presName="quad3" presStyleLbl="node1" presStyleIdx="2" presStyleCnt="4" custLinFactX="-70505" custLinFactNeighborX="-100000" custLinFactNeighborY="-12548">
        <dgm:presLayoutVars>
          <dgm:chMax val="0"/>
          <dgm:chPref val="0"/>
          <dgm:bulletEnabled val="1"/>
        </dgm:presLayoutVars>
      </dgm:prSet>
      <dgm:spPr/>
    </dgm:pt>
    <dgm:pt modelId="{C25CEAC6-478C-0347-9B82-AA6425C8546C}" type="pres">
      <dgm:prSet presAssocID="{F270E6C1-CD3F-4A5E-86EA-E4D6F7355341}" presName="quad4" presStyleLbl="node1" presStyleIdx="3" presStyleCnt="4" custLinFactX="-20313" custLinFactNeighborX="-100000" custLinFactNeighborY="-10334">
        <dgm:presLayoutVars>
          <dgm:chMax val="0"/>
          <dgm:chPref val="0"/>
          <dgm:bulletEnabled val="1"/>
        </dgm:presLayoutVars>
      </dgm:prSet>
      <dgm:spPr/>
    </dgm:pt>
  </dgm:ptLst>
  <dgm:cxnLst>
    <dgm:cxn modelId="{CBAC610B-B6C1-7349-99E7-CA904210FEE4}" type="presOf" srcId="{C942D602-A056-4773-82D2-392572B0192A}" destId="{0B3515A4-5D88-574F-A248-921C11B7D966}" srcOrd="0" destOrd="0" presId="urn:microsoft.com/office/officeart/2005/8/layout/matrix3"/>
    <dgm:cxn modelId="{0AD4B468-9E30-3741-B4C2-2C0842F64FA2}" type="presOf" srcId="{1A85E5A7-FAA3-4517-B7E5-CF4AF8654FA8}" destId="{04A7BBCA-5E21-9849-9A52-3455E9331557}" srcOrd="0" destOrd="0" presId="urn:microsoft.com/office/officeart/2005/8/layout/matrix3"/>
    <dgm:cxn modelId="{4D57EC79-3199-4DC2-8257-CB70063F645A}" srcId="{F270E6C1-CD3F-4A5E-86EA-E4D6F7355341}" destId="{0C64A4A0-B0C0-471F-A2F5-DDB10F415604}" srcOrd="3" destOrd="0" parTransId="{E0C36F8A-2849-4913-A2EF-EDCAC9464F43}" sibTransId="{0F42F076-A420-4A09-A4FD-4A8F194801AA}"/>
    <dgm:cxn modelId="{41FBF883-472B-994D-B5E4-E4D5EEB513F7}" type="presOf" srcId="{F270E6C1-CD3F-4A5E-86EA-E4D6F7355341}" destId="{0ECFE143-311B-7B4D-BB85-AE558E1C5BCE}" srcOrd="0" destOrd="0" presId="urn:microsoft.com/office/officeart/2005/8/layout/matrix3"/>
    <dgm:cxn modelId="{C5B89C8E-413B-BE47-B302-9A799DC3F929}" type="presOf" srcId="{0C64A4A0-B0C0-471F-A2F5-DDB10F415604}" destId="{C25CEAC6-478C-0347-9B82-AA6425C8546C}" srcOrd="0" destOrd="0" presId="urn:microsoft.com/office/officeart/2005/8/layout/matrix3"/>
    <dgm:cxn modelId="{D6A6EBA3-2D3C-4A48-A86C-9C5AC3B1BD1B}" type="presOf" srcId="{B59CE3EB-091A-48A2-8278-C01BB9628755}" destId="{127E8228-5375-5048-958C-D6BE18901DAA}" srcOrd="0" destOrd="0" presId="urn:microsoft.com/office/officeart/2005/8/layout/matrix3"/>
    <dgm:cxn modelId="{A36AA2A4-3D55-431A-BCBF-0F02FC3AF287}" srcId="{F270E6C1-CD3F-4A5E-86EA-E4D6F7355341}" destId="{C942D602-A056-4773-82D2-392572B0192A}" srcOrd="1" destOrd="0" parTransId="{C5FCEBA7-FC59-4005-8DAA-B1489F0B288A}" sibTransId="{3FE5E734-2A36-418E-8175-9C7610889207}"/>
    <dgm:cxn modelId="{8ED3F4B3-AFEE-4A8C-8F5F-6284DE23E50D}" srcId="{F270E6C1-CD3F-4A5E-86EA-E4D6F7355341}" destId="{B59CE3EB-091A-48A2-8278-C01BB9628755}" srcOrd="0" destOrd="0" parTransId="{1A2DDEB1-3D75-4E79-9656-54FA3AB6E139}" sibTransId="{C350366B-DBED-4ED8-8B25-4CD0E6EAFEA3}"/>
    <dgm:cxn modelId="{F61044D5-1094-42D5-B264-D9836B12B79C}" srcId="{F270E6C1-CD3F-4A5E-86EA-E4D6F7355341}" destId="{1A85E5A7-FAA3-4517-B7E5-CF4AF8654FA8}" srcOrd="2" destOrd="0" parTransId="{4679A60D-3DF2-4D56-BD20-60D3FF4DCB4E}" sibTransId="{F6DCAA55-7CE8-4CDE-9C5D-9F656866DF53}"/>
    <dgm:cxn modelId="{4438F129-00DA-4149-B72E-140E5312A5DE}" type="presParOf" srcId="{0ECFE143-311B-7B4D-BB85-AE558E1C5BCE}" destId="{1C8DCC0A-D61C-8F45-AB52-6734E6903F83}" srcOrd="0" destOrd="0" presId="urn:microsoft.com/office/officeart/2005/8/layout/matrix3"/>
    <dgm:cxn modelId="{A98188EF-6E11-944A-87A5-754D54DBB279}" type="presParOf" srcId="{0ECFE143-311B-7B4D-BB85-AE558E1C5BCE}" destId="{127E8228-5375-5048-958C-D6BE18901DAA}" srcOrd="1" destOrd="0" presId="urn:microsoft.com/office/officeart/2005/8/layout/matrix3"/>
    <dgm:cxn modelId="{1233189B-E71F-1145-8CAB-0554D915BA18}" type="presParOf" srcId="{0ECFE143-311B-7B4D-BB85-AE558E1C5BCE}" destId="{0B3515A4-5D88-574F-A248-921C11B7D966}" srcOrd="2" destOrd="0" presId="urn:microsoft.com/office/officeart/2005/8/layout/matrix3"/>
    <dgm:cxn modelId="{79C7D160-CA38-D346-BA39-84833758BE85}" type="presParOf" srcId="{0ECFE143-311B-7B4D-BB85-AE558E1C5BCE}" destId="{04A7BBCA-5E21-9849-9A52-3455E9331557}" srcOrd="3" destOrd="0" presId="urn:microsoft.com/office/officeart/2005/8/layout/matrix3"/>
    <dgm:cxn modelId="{29D4091D-F829-9A4B-8ED2-4AD728A2418C}" type="presParOf" srcId="{0ECFE143-311B-7B4D-BB85-AE558E1C5BCE}" destId="{C25CEAC6-478C-0347-9B82-AA6425C8546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8DCC0A-D61C-8F45-AB52-6734E6903F83}">
      <dsp:nvSpPr>
        <dsp:cNvPr id="0" name=""/>
        <dsp:cNvSpPr/>
      </dsp:nvSpPr>
      <dsp:spPr>
        <a:xfrm>
          <a:off x="601955" y="0"/>
          <a:ext cx="4351338" cy="435133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27E8228-5375-5048-958C-D6BE18901DAA}">
      <dsp:nvSpPr>
        <dsp:cNvPr id="0" name=""/>
        <dsp:cNvSpPr/>
      </dsp:nvSpPr>
      <dsp:spPr>
        <a:xfrm>
          <a:off x="642542" y="90705"/>
          <a:ext cx="1697021" cy="169702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25*35 Kcal/Kg/day   </a:t>
          </a:r>
          <a:endParaRPr lang="en-US" sz="1900" kern="1200" dirty="0"/>
        </a:p>
      </dsp:txBody>
      <dsp:txXfrm>
        <a:off x="725384" y="173547"/>
        <a:ext cx="1531337" cy="1531337"/>
      </dsp:txXfrm>
    </dsp:sp>
    <dsp:sp modelId="{0B3515A4-5D88-574F-A248-921C11B7D966}">
      <dsp:nvSpPr>
        <dsp:cNvPr id="0" name=""/>
        <dsp:cNvSpPr/>
      </dsp:nvSpPr>
      <dsp:spPr>
        <a:xfrm>
          <a:off x="3343952" y="62653"/>
          <a:ext cx="1697021" cy="169702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Coefficenti: attivita fisica e stress</a:t>
          </a:r>
          <a:endParaRPr lang="en-US" sz="1900" kern="1200"/>
        </a:p>
      </dsp:txBody>
      <dsp:txXfrm>
        <a:off x="3426794" y="145495"/>
        <a:ext cx="1531337" cy="1531337"/>
      </dsp:txXfrm>
    </dsp:sp>
    <dsp:sp modelId="{04A7BBCA-5E21-9849-9A52-3455E9331557}">
      <dsp:nvSpPr>
        <dsp:cNvPr id="0" name=""/>
        <dsp:cNvSpPr/>
      </dsp:nvSpPr>
      <dsp:spPr>
        <a:xfrm>
          <a:off x="602001" y="2027996"/>
          <a:ext cx="1697021" cy="169702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Pz con BMI &lt; 21 Kg/m2. in genere 32-38 Kcal/Kg/day</a:t>
          </a:r>
          <a:endParaRPr lang="en-US" sz="1900" kern="1200"/>
        </a:p>
      </dsp:txBody>
      <dsp:txXfrm>
        <a:off x="684843" y="2110838"/>
        <a:ext cx="1531337" cy="1531337"/>
      </dsp:txXfrm>
    </dsp:sp>
    <dsp:sp modelId="{C25CEAC6-478C-0347-9B82-AA6425C8546C}">
      <dsp:nvSpPr>
        <dsp:cNvPr id="0" name=""/>
        <dsp:cNvSpPr/>
      </dsp:nvSpPr>
      <dsp:spPr>
        <a:xfrm>
          <a:off x="3281332" y="2065568"/>
          <a:ext cx="1697021" cy="169702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Proteine circa 1 gr/kg/die</a:t>
          </a:r>
          <a:endParaRPr lang="en-US" sz="1900" kern="1200"/>
        </a:p>
      </dsp:txBody>
      <dsp:txXfrm>
        <a:off x="3364174" y="2148410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501A6-2C30-D041-A10C-C658D40309E4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9D5F7-E005-1546-ACD5-EE5FA1E71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9690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9D5F7-E005-1546-ACD5-EE5FA1E71DB7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796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9D5F7-E005-1546-ACD5-EE5FA1E71DB7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904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9D5F7-E005-1546-ACD5-EE5FA1E71DB7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9554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9D5F7-E005-1546-ACD5-EE5FA1E71DB7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0485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9D5F7-E005-1546-ACD5-EE5FA1E71DB7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8812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B3A6AC-B82B-9FEE-AD8D-31EE5ED460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513E3A5-D2BD-B3FE-59B1-75BE4868F8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A1A6158-1429-EED7-F41D-E4CB8094E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623329-6709-6C08-6F3E-2BC9834C7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8EE88FE-701B-E928-D684-5E5F7F2D8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4540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3BBA29-5A67-50B1-BCE0-3D2E22050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FF4DE85-10FA-6FFB-C110-548C6FC81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808E6B-3E8C-669F-B2E9-0F20E301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F290157-0383-F00F-F72A-46983FA6D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FEF5F65-CA4B-7A97-D5ED-FC1409446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4980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8F873E-E68D-B5AC-E66F-6071B650C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0310084-74E4-4FFB-9E51-951060B14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FCC72C7-AC35-966A-FC23-820E8524B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1B058AF-4FE7-851E-F1AF-246B56F5D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8F7293-08A1-3DDB-986F-FD208A1B5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7738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10D9BF-A295-A0B6-51CB-C205DA698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8E296AC-9538-3E35-923A-6166E86A13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AE418BB-B516-EF4A-05D0-3DB8ADF4C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AFABDE7-4DA8-74CE-5EE9-F22546861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C02D7E5-3761-0DDF-A0AF-32941FE5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60C802F-8C1E-6818-E41D-8A448B588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1431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89C675-3EBB-A597-C07F-69F7501CC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CB1CE51-DA17-42FE-5250-92FA2CC83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879EFD8-AAF8-9ED0-37DC-934DC7690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D179B32-0358-1141-208D-A1DECCBB0F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2F14C61-7A2C-1FF3-CC93-01E60FDA13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3BDA21D1-54CC-3E18-CB0B-C466E45ED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4870EEED-A733-EE2E-C0F5-FEBDC3535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8A92055-2F79-E79D-16E3-306A8241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2945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5BC111B-B911-DE60-E3E6-25754BC72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F295C487-588D-AC57-BFAF-741349DD0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7A455F6-B530-CFB9-48FE-E355B3D6E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23BD3D1-2268-54FD-86B9-E33A12162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621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770E370-86C2-8ADB-DA91-132CBB017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64B98EF-1CA4-707A-65D8-7D75E9E0E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7027B77-9F61-1337-1EEE-18046B44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952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77D3E4-7987-47B1-D62A-C85BDAB1F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B10F318-999B-A3E4-5C83-F32E3D30D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3625F28-D125-2B0B-7F5A-A0C97D5EA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F9AA18F-7807-E041-5846-762F4E9F8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9CB5797-36C3-1A36-202A-A1375E613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7B63E93-4C6C-5039-9736-8ABA90909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4688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D659DF6-154F-522F-A982-B71F80721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2F1CE8EA-A077-B06A-9FDF-142E291C3D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18D4CD2-F205-06CB-F909-CE72A46F6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44894A4-83C9-9D4D-C2E2-0413D43A5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4585AED-9E10-3CF4-7803-F8BEDFD63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2040114-D2E0-298D-786E-724A39ED7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7715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D439219-3E3E-6EB0-2A57-0EDC13AB9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4184AF39-45EC-7CE0-F188-C7BD10285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4F2B6DF-CAC8-2ED4-8301-D575D16F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B39115E-8C67-2434-6301-4E08EEB6C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6CFF83F-4A26-74C7-7AC3-AE0E35128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4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E490DC6C-81D1-B835-4E83-1544AB106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D41700D-FFF7-4D80-0FD9-D68D1672C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6E5DD01-4AFC-C64E-BAD5-4FDE0B05A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E5F7F40-ECE6-6EFC-F13A-9A888B16E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20A716F-EBBB-A96F-29BB-881E1FC24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2016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3C865981-5963-85F8-5C26-BAA92060F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B3EF887-CF18-5462-0B1F-C114CCA61C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0EDB5DE-75CA-6AD8-4FAA-8469B1C30A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10990B-B0B3-614E-AF63-5FAC6239787A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5221070-C940-CE30-C779-6BB131D6E3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1559DAF-228C-C0C6-B232-5FF90D479F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D1F64F-0639-B647-9EDE-6A674175125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5386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39E0B82-A233-93C3-CA72-1F0F991DE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0" y="224866"/>
            <a:ext cx="4616534" cy="3204134"/>
          </a:xfrm>
        </p:spPr>
        <p:txBody>
          <a:bodyPr anchor="b">
            <a:normAutofit/>
          </a:bodyPr>
          <a:lstStyle/>
          <a:p>
            <a:pPr algn="l"/>
            <a:r>
              <a:rPr lang="it-IT" sz="4800" dirty="0"/>
              <a:t>Gestione </a:t>
            </a:r>
            <a:r>
              <a:rPr lang="it-IT" sz="4800" dirty="0" err="1"/>
              <a:t>perioperatoria</a:t>
            </a:r>
            <a:r>
              <a:rPr lang="it-IT" sz="4800" dirty="0"/>
              <a:t> della malnutrizione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2B844B5-10DF-B774-3DD7-F4216F60C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it-IT" sz="2800" b="1" dirty="0">
                <a:solidFill>
                  <a:schemeClr val="accent2"/>
                </a:solidFill>
              </a:rPr>
              <a:t>Maria Chiara Ranucci</a:t>
            </a:r>
          </a:p>
          <a:p>
            <a:pPr algn="l"/>
            <a:r>
              <a:rPr lang="it-IT" sz="2800" b="1" dirty="0">
                <a:solidFill>
                  <a:schemeClr val="accent2"/>
                </a:solidFill>
              </a:rPr>
              <a:t>DM Chirurgia Generale e d’urgenza, Asl Roma 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81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3E470E-6E5A-B360-F9D0-0CE0C6EEC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Malnutrizione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AB4CD1F-87FF-B0DC-2DBB-D7AA77098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Expert :« an acute, subacute, or </a:t>
            </a:r>
            <a:r>
              <a:rPr lang="it-IT" dirty="0" err="1"/>
              <a:t>chronic</a:t>
            </a:r>
            <a:r>
              <a:rPr lang="it-IT" dirty="0"/>
              <a:t> state of </a:t>
            </a:r>
            <a:r>
              <a:rPr lang="it-IT" dirty="0" err="1"/>
              <a:t>nutrition</a:t>
            </a:r>
            <a:r>
              <a:rPr lang="it-IT" dirty="0"/>
              <a:t> in </a:t>
            </a:r>
            <a:r>
              <a:rPr lang="it-IT" dirty="0" err="1"/>
              <a:t>wich</a:t>
            </a:r>
            <a:r>
              <a:rPr lang="it-IT" dirty="0"/>
              <a:t> </a:t>
            </a:r>
            <a:r>
              <a:rPr lang="it-IT" dirty="0" err="1"/>
              <a:t>varying</a:t>
            </a:r>
            <a:r>
              <a:rPr lang="it-IT" dirty="0"/>
              <a:t> degrees of </a:t>
            </a:r>
            <a:r>
              <a:rPr lang="it-IT" dirty="0" err="1"/>
              <a:t>overnutrition</a:t>
            </a:r>
            <a:r>
              <a:rPr lang="it-IT" dirty="0"/>
              <a:t> or </a:t>
            </a:r>
            <a:r>
              <a:rPr lang="it-IT" dirty="0" err="1"/>
              <a:t>undernutrition</a:t>
            </a:r>
            <a:r>
              <a:rPr lang="it-IT" dirty="0"/>
              <a:t>, with or </a:t>
            </a:r>
            <a:r>
              <a:rPr lang="it-IT" dirty="0" err="1"/>
              <a:t>without</a:t>
            </a:r>
            <a:r>
              <a:rPr lang="it-IT" dirty="0"/>
              <a:t> </a:t>
            </a:r>
            <a:r>
              <a:rPr lang="it-IT" dirty="0" err="1"/>
              <a:t>inflammatory</a:t>
            </a:r>
            <a:r>
              <a:rPr lang="it-IT" dirty="0"/>
              <a:t> activity, </a:t>
            </a:r>
            <a:r>
              <a:rPr lang="it-IT" dirty="0" err="1"/>
              <a:t>have</a:t>
            </a:r>
            <a:r>
              <a:rPr lang="it-IT" dirty="0"/>
              <a:t> led to a </a:t>
            </a:r>
            <a:r>
              <a:rPr lang="it-IT" dirty="0" err="1"/>
              <a:t>change</a:t>
            </a:r>
            <a:r>
              <a:rPr lang="it-IT" dirty="0"/>
              <a:t> in body </a:t>
            </a:r>
            <a:r>
              <a:rPr lang="it-IT" dirty="0" err="1"/>
              <a:t>composition</a:t>
            </a:r>
            <a:r>
              <a:rPr lang="it-IT" dirty="0"/>
              <a:t> and </a:t>
            </a:r>
            <a:r>
              <a:rPr lang="it-IT" dirty="0" err="1"/>
              <a:t>diminished</a:t>
            </a:r>
            <a:r>
              <a:rPr lang="it-IT" dirty="0"/>
              <a:t> </a:t>
            </a:r>
            <a:r>
              <a:rPr lang="it-IT" dirty="0" err="1"/>
              <a:t>function</a:t>
            </a:r>
            <a:r>
              <a:rPr lang="it-IT" dirty="0"/>
              <a:t>»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/>
              <a:t>ESPEN </a:t>
            </a:r>
            <a:r>
              <a:rPr lang="it-IT" dirty="0" err="1"/>
              <a:t>diagnostic</a:t>
            </a:r>
            <a:r>
              <a:rPr lang="it-IT" dirty="0"/>
              <a:t> </a:t>
            </a:r>
            <a:r>
              <a:rPr lang="it-IT" dirty="0" err="1"/>
              <a:t>criteria</a:t>
            </a:r>
            <a:r>
              <a:rPr lang="it-IT" dirty="0"/>
              <a:t> for </a:t>
            </a:r>
            <a:r>
              <a:rPr lang="it-IT" dirty="0" err="1"/>
              <a:t>malnutrition</a:t>
            </a:r>
            <a:r>
              <a:rPr lang="it-IT" dirty="0"/>
              <a:t> </a:t>
            </a:r>
            <a:r>
              <a:rPr lang="it-IT" dirty="0" err="1"/>
              <a:t>based</a:t>
            </a:r>
            <a:r>
              <a:rPr lang="it-IT" dirty="0"/>
              <a:t> on:</a:t>
            </a:r>
          </a:p>
          <a:p>
            <a:r>
              <a:rPr lang="it-IT" dirty="0"/>
              <a:t>BMI &lt; 18,5 kg/m2</a:t>
            </a:r>
          </a:p>
          <a:p>
            <a:r>
              <a:rPr lang="it-IT" dirty="0"/>
              <a:t>Low </a:t>
            </a:r>
            <a:r>
              <a:rPr lang="it-IT" dirty="0" err="1"/>
              <a:t>fat</a:t>
            </a:r>
            <a:r>
              <a:rPr lang="it-IT" dirty="0"/>
              <a:t> free mass index or weight </a:t>
            </a:r>
            <a:r>
              <a:rPr lang="it-IT" dirty="0" err="1"/>
              <a:t>loss</a:t>
            </a:r>
            <a:r>
              <a:rPr lang="it-IT" dirty="0"/>
              <a:t> &gt;10-5% over 3 </a:t>
            </a:r>
            <a:r>
              <a:rPr lang="it-IT" dirty="0" err="1"/>
              <a:t>mounths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98777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illole colorate impilate che formano un grafico">
            <a:extLst>
              <a:ext uri="{FF2B5EF4-FFF2-40B4-BE49-F238E27FC236}">
                <a16:creationId xmlns:a16="http://schemas.microsoft.com/office/drawing/2014/main" id="{044795FC-2551-6E07-CA9B-5616378007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948" r="9872" b="-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6358FB3B-7D86-49A6-FAC9-636336B1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4" y="377686"/>
            <a:ext cx="7832035" cy="2460211"/>
          </a:xfrm>
        </p:spPr>
        <p:txBody>
          <a:bodyPr anchor="ctr">
            <a:normAutofit/>
          </a:bodyPr>
          <a:lstStyle/>
          <a:p>
            <a:r>
              <a:rPr lang="it-IT" sz="2000" b="1" dirty="0">
                <a:solidFill>
                  <a:schemeClr val="accent1"/>
                </a:solidFill>
              </a:rPr>
              <a:t>ESPEN: La terapia nutrizionale è la fornitura di nutrizione o nutrienti per via orale (dieta regolare, dieta terapeutica, ad esempio, cibo fortificato, ONS) o attraverso la nutrizione enterale (EN) o la nutrizione parenterale (PN) per prevenire o trattare la malnutrizione".</a:t>
            </a:r>
            <a:br>
              <a:rPr lang="it-IT" sz="2000" b="1" dirty="0">
                <a:solidFill>
                  <a:schemeClr val="accent1"/>
                </a:solidFill>
              </a:rPr>
            </a:br>
            <a:r>
              <a:rPr lang="it-IT" sz="2000" b="1" dirty="0">
                <a:solidFill>
                  <a:schemeClr val="accent1"/>
                </a:solidFill>
              </a:rPr>
              <a:t>Terapia nutrizionale medica” (MNT) è un termine che comprende ONS, alimentazione del tubo enterale (nutrizione enterale) e nutrizione parenterale”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4684773-FF9A-76A7-F7E9-1367A2EC0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9" y="3041374"/>
            <a:ext cx="5870911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i="1" dirty="0" err="1"/>
              <a:t>Nutrition</a:t>
            </a:r>
            <a:r>
              <a:rPr lang="it-IT" i="1" dirty="0"/>
              <a:t> </a:t>
            </a:r>
            <a:r>
              <a:rPr lang="it-IT" i="1" dirty="0" err="1"/>
              <a:t>is</a:t>
            </a:r>
            <a:r>
              <a:rPr lang="it-IT" i="1" dirty="0"/>
              <a:t> one of the </a:t>
            </a:r>
            <a:r>
              <a:rPr lang="it-IT" i="1" dirty="0" err="1"/>
              <a:t>few</a:t>
            </a:r>
            <a:r>
              <a:rPr lang="it-IT" i="1" dirty="0"/>
              <a:t> </a:t>
            </a:r>
            <a:r>
              <a:rPr lang="it-IT" i="1" dirty="0" err="1"/>
              <a:t>modificable</a:t>
            </a:r>
            <a:r>
              <a:rPr lang="it-IT" i="1" dirty="0"/>
              <a:t> risk </a:t>
            </a:r>
            <a:r>
              <a:rPr lang="it-IT" i="1" dirty="0" err="1"/>
              <a:t>factors</a:t>
            </a:r>
            <a:r>
              <a:rPr lang="it-IT" i="1" dirty="0"/>
              <a:t> for </a:t>
            </a:r>
            <a:r>
              <a:rPr lang="it-IT" i="1" dirty="0" err="1"/>
              <a:t>frailty</a:t>
            </a:r>
            <a:r>
              <a:rPr lang="it-IT" i="1" dirty="0"/>
              <a:t>, and </a:t>
            </a:r>
            <a:r>
              <a:rPr lang="it-IT" i="1" dirty="0" err="1"/>
              <a:t>it</a:t>
            </a:r>
            <a:r>
              <a:rPr lang="it-IT" i="1" dirty="0"/>
              <a:t> </a:t>
            </a:r>
            <a:r>
              <a:rPr lang="it-IT" i="1" dirty="0" err="1"/>
              <a:t>should</a:t>
            </a:r>
            <a:r>
              <a:rPr lang="it-IT" i="1" dirty="0"/>
              <a:t> be a target for </a:t>
            </a:r>
            <a:r>
              <a:rPr lang="it-IT" i="1" dirty="0" err="1"/>
              <a:t>both</a:t>
            </a:r>
            <a:r>
              <a:rPr lang="it-IT" i="1" dirty="0"/>
              <a:t> </a:t>
            </a:r>
            <a:r>
              <a:rPr lang="it-IT" i="1" dirty="0" err="1"/>
              <a:t>prevention</a:t>
            </a:r>
            <a:r>
              <a:rPr lang="it-IT" i="1" dirty="0"/>
              <a:t> and treatment of </a:t>
            </a:r>
            <a:r>
              <a:rPr lang="it-IT" i="1" dirty="0" err="1"/>
              <a:t>this</a:t>
            </a:r>
            <a:r>
              <a:rPr lang="it-IT" i="1" dirty="0"/>
              <a:t> </a:t>
            </a:r>
            <a:r>
              <a:rPr lang="it-IT" i="1" dirty="0" err="1"/>
              <a:t>syndrome</a:t>
            </a:r>
            <a:r>
              <a:rPr lang="it-IT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372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B3CDEEB-6CB1-F7AB-578B-EC98FE81F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br>
              <a:rPr lang="it-IT" sz="5400"/>
            </a:br>
            <a:endParaRPr lang="it-IT" sz="5400"/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8426A685-68F9-E68F-BC72-20373E37F5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278" y="330275"/>
            <a:ext cx="10066131" cy="653867"/>
          </a:xfrm>
        </p:spPr>
      </p:pic>
      <p:pic>
        <p:nvPicPr>
          <p:cNvPr id="10" name="Immagine 9" descr="Immagine che contiene testo, schermata, Carattere, linea&#10;&#10;Il contenuto generato dall'IA potrebbe non essere corretto.">
            <a:extLst>
              <a:ext uri="{FF2B5EF4-FFF2-40B4-BE49-F238E27FC236}">
                <a16:creationId xmlns:a16="http://schemas.microsoft.com/office/drawing/2014/main" id="{2106FA79-F111-3180-7703-AC25F378B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8263" y="4514673"/>
            <a:ext cx="3382049" cy="1785244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13" name="Immagine 12" descr="Immagine che contiene testo, diagramma, schermata, linea&#10;&#10;Il contenuto generato dall'IA potrebbe non essere corretto.">
            <a:extLst>
              <a:ext uri="{FF2B5EF4-FFF2-40B4-BE49-F238E27FC236}">
                <a16:creationId xmlns:a16="http://schemas.microsoft.com/office/drawing/2014/main" id="{C38B0B9A-3D00-726D-900E-BEAA42044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36" y="1127343"/>
            <a:ext cx="7815640" cy="5584950"/>
          </a:xfrm>
          <a:prstGeom prst="rect">
            <a:avLst/>
          </a:prstGeom>
          <a:ln w="793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52910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 descr="Immagine che contiene testo, Carattere, logo, schermata&#10;&#10;Il contenuto generato dall'IA potrebbe non essere corretto.">
            <a:extLst>
              <a:ext uri="{FF2B5EF4-FFF2-40B4-BE49-F238E27FC236}">
                <a16:creationId xmlns:a16="http://schemas.microsoft.com/office/drawing/2014/main" id="{B8BA2E08-D46D-0EEA-06A9-57CBE2720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123" y="5215652"/>
            <a:ext cx="4203700" cy="1409700"/>
          </a:xfrm>
        </p:spPr>
      </p:pic>
      <p:pic>
        <p:nvPicPr>
          <p:cNvPr id="7" name="Immagine 6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B43544EB-1A40-46DC-0D49-E5533DE89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23" y="232648"/>
            <a:ext cx="10986653" cy="5185666"/>
          </a:xfrm>
          <a:prstGeom prst="rect">
            <a:avLst/>
          </a:prstGeom>
        </p:spPr>
      </p:pic>
      <p:pic>
        <p:nvPicPr>
          <p:cNvPr id="4" name="Immagine 3" descr="Immagine che contiene testo, Carattere, schermata&#10;&#10;Il contenuto generato dall'IA potrebbe non essere corretto.">
            <a:extLst>
              <a:ext uri="{FF2B5EF4-FFF2-40B4-BE49-F238E27FC236}">
                <a16:creationId xmlns:a16="http://schemas.microsoft.com/office/drawing/2014/main" id="{DE6D4A29-20B2-B181-5329-BC4C77583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4990" y="2535744"/>
            <a:ext cx="7339386" cy="3789162"/>
          </a:xfrm>
          <a:prstGeom prst="rect">
            <a:avLst/>
          </a:prstGeom>
          <a:ln w="571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0558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FC9C1-8FBD-B1B7-3CAC-E26767D52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A8C6975-718E-2F0E-B213-E5A846A1E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442" y="411620"/>
            <a:ext cx="10515600" cy="1325563"/>
          </a:xfrm>
        </p:spPr>
        <p:txBody>
          <a:bodyPr/>
          <a:lstStyle/>
          <a:p>
            <a:endParaRPr lang="it-IT" dirty="0"/>
          </a:p>
        </p:txBody>
      </p:sp>
      <p:pic>
        <p:nvPicPr>
          <p:cNvPr id="5" name="Segnaposto contenuto 4" descr="Immagine che contiene testo, schermata, Sito Web, Pagina Web&#10;&#10;Il contenuto generato dall'IA potrebbe non essere corretto.">
            <a:extLst>
              <a:ext uri="{FF2B5EF4-FFF2-40B4-BE49-F238E27FC236}">
                <a16:creationId xmlns:a16="http://schemas.microsoft.com/office/drawing/2014/main" id="{944DB872-1C6A-7957-A7D1-31778B9FD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4949" y="159662"/>
            <a:ext cx="10290875" cy="6286717"/>
          </a:xfrm>
        </p:spPr>
      </p:pic>
      <p:pic>
        <p:nvPicPr>
          <p:cNvPr id="7" name="Immagine 6" descr="Immagine che contiene testo, logo, simbolo, Carattere&#10;&#10;Il contenuto generato dall'IA potrebbe non essere corretto.">
            <a:extLst>
              <a:ext uri="{FF2B5EF4-FFF2-40B4-BE49-F238E27FC236}">
                <a16:creationId xmlns:a16="http://schemas.microsoft.com/office/drawing/2014/main" id="{D4DB43CB-BC04-F0B3-BB98-CFCC737A1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5592" y="159663"/>
            <a:ext cx="18669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74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F541FDC-2DA4-75F6-5AFB-439D34AC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51" y="113831"/>
            <a:ext cx="10515600" cy="1325563"/>
          </a:xfrm>
        </p:spPr>
        <p:txBody>
          <a:bodyPr/>
          <a:lstStyle/>
          <a:p>
            <a:r>
              <a:rPr lang="it-IT" b="1" dirty="0" err="1">
                <a:solidFill>
                  <a:schemeClr val="accent1"/>
                </a:solidFill>
              </a:rPr>
              <a:t>Biochimical</a:t>
            </a:r>
            <a:r>
              <a:rPr lang="it-IT" b="1" dirty="0">
                <a:solidFill>
                  <a:schemeClr val="accent1"/>
                </a:solidFill>
              </a:rPr>
              <a:t> markers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8AF2824-B89E-076E-D275-AD87605E6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120483" cy="4351338"/>
          </a:xfrm>
        </p:spPr>
        <p:txBody>
          <a:bodyPr/>
          <a:lstStyle/>
          <a:p>
            <a:r>
              <a:rPr lang="it-IT" dirty="0"/>
              <a:t>Emocromo</a:t>
            </a:r>
          </a:p>
          <a:p>
            <a:r>
              <a:rPr lang="it-IT" dirty="0"/>
              <a:t>Funzione renale e epatica</a:t>
            </a:r>
          </a:p>
          <a:p>
            <a:r>
              <a:rPr lang="it-IT" dirty="0"/>
              <a:t>Profilo lipidico</a:t>
            </a:r>
          </a:p>
          <a:p>
            <a:r>
              <a:rPr lang="it-IT" dirty="0"/>
              <a:t>Elettroliti</a:t>
            </a:r>
          </a:p>
          <a:p>
            <a:r>
              <a:rPr lang="it-IT" dirty="0"/>
              <a:t>Fettina e ferro sierico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7025670-E4D0-9923-74AC-51477EFDFB5E}"/>
              </a:ext>
            </a:extLst>
          </p:cNvPr>
          <p:cNvSpPr txBox="1"/>
          <p:nvPr/>
        </p:nvSpPr>
        <p:spPr>
          <a:xfrm>
            <a:off x="5428787" y="1825625"/>
            <a:ext cx="56090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/>
              <a:t>Albumina sierica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/>
              <a:t>Elettroforesi proteica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 err="1"/>
              <a:t>Trasferrina</a:t>
            </a:r>
            <a:endParaRPr lang="it-IT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 err="1"/>
              <a:t>vit</a:t>
            </a:r>
            <a:r>
              <a:rPr lang="it-IT" sz="2800" dirty="0"/>
              <a:t> D, B12, A, E e acido folico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 err="1"/>
              <a:t>Prealbumina</a:t>
            </a:r>
            <a:r>
              <a:rPr lang="it-IT" sz="2800" dirty="0"/>
              <a:t> sierica e </a:t>
            </a:r>
            <a:r>
              <a:rPr lang="it-IT" sz="2800" dirty="0" err="1"/>
              <a:t>retinol</a:t>
            </a:r>
            <a:r>
              <a:rPr lang="it-IT" sz="2800" dirty="0"/>
              <a:t> </a:t>
            </a:r>
            <a:r>
              <a:rPr lang="it-IT" sz="2800" dirty="0" err="1"/>
              <a:t>bindind</a:t>
            </a:r>
            <a:r>
              <a:rPr lang="it-IT" sz="2800" dirty="0"/>
              <a:t> </a:t>
            </a:r>
            <a:r>
              <a:rPr lang="it-IT" sz="2800" dirty="0" err="1"/>
              <a:t>protein</a:t>
            </a:r>
            <a:endParaRPr lang="it-IT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800" dirty="0"/>
              <a:t>pseudocolinesterasi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18D9157A-E891-565D-7184-AA0A1C79009F}"/>
              </a:ext>
            </a:extLst>
          </p:cNvPr>
          <p:cNvSpPr txBox="1"/>
          <p:nvPr/>
        </p:nvSpPr>
        <p:spPr>
          <a:xfrm>
            <a:off x="600891" y="1263177"/>
            <a:ext cx="296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2"/>
                </a:solidFill>
              </a:rPr>
              <a:t>INDIRETTI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9475542-5A53-2074-AD3F-C916D52DDBDA}"/>
              </a:ext>
            </a:extLst>
          </p:cNvPr>
          <p:cNvSpPr txBox="1"/>
          <p:nvPr/>
        </p:nvSpPr>
        <p:spPr>
          <a:xfrm>
            <a:off x="5726151" y="1240971"/>
            <a:ext cx="2647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2"/>
                </a:solidFill>
              </a:rPr>
              <a:t>SPECIFICI</a:t>
            </a:r>
          </a:p>
        </p:txBody>
      </p:sp>
    </p:spTree>
    <p:extLst>
      <p:ext uri="{BB962C8B-B14F-4D97-AF65-F5344CB8AC3E}">
        <p14:creationId xmlns:p14="http://schemas.microsoft.com/office/powerpoint/2010/main" val="2430752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C1C1BF-F73B-3580-FFE3-5E0A4A8D0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106" y="253914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it-IT" sz="3100" i="1" dirty="0" err="1"/>
              <a:t>Albumin</a:t>
            </a:r>
            <a:r>
              <a:rPr lang="it-IT" sz="3100" i="1" dirty="0"/>
              <a:t> </a:t>
            </a:r>
            <a:r>
              <a:rPr lang="it-IT" sz="3100" i="1" dirty="0" err="1"/>
              <a:t>may</a:t>
            </a:r>
            <a:r>
              <a:rPr lang="it-IT" sz="3100" i="1" dirty="0"/>
              <a:t> </a:t>
            </a:r>
            <a:r>
              <a:rPr lang="it-IT" sz="3100" i="1" dirty="0" err="1"/>
              <a:t>also</a:t>
            </a:r>
            <a:r>
              <a:rPr lang="it-IT" sz="3100" i="1" dirty="0"/>
              <a:t> be </a:t>
            </a:r>
            <a:r>
              <a:rPr lang="it-IT" sz="3100" i="1" dirty="0" err="1"/>
              <a:t>considered</a:t>
            </a:r>
            <a:r>
              <a:rPr lang="it-IT" sz="3100" i="1" dirty="0"/>
              <a:t> to </a:t>
            </a:r>
            <a:r>
              <a:rPr lang="it-IT" sz="3100" i="1" dirty="0" err="1"/>
              <a:t>define</a:t>
            </a:r>
            <a:r>
              <a:rPr lang="it-IT" sz="3100" i="1" dirty="0"/>
              <a:t> </a:t>
            </a:r>
            <a:r>
              <a:rPr lang="it-IT" sz="3100" i="1" dirty="0" err="1"/>
              <a:t>surgical</a:t>
            </a:r>
            <a:r>
              <a:rPr lang="it-IT" sz="3100" i="1" dirty="0"/>
              <a:t> </a:t>
            </a:r>
            <a:r>
              <a:rPr lang="it-IT" sz="3100" i="1" dirty="0" err="1"/>
              <a:t>patients</a:t>
            </a:r>
            <a:r>
              <a:rPr lang="it-IT" sz="3100" i="1" dirty="0"/>
              <a:t> </a:t>
            </a:r>
            <a:r>
              <a:rPr lang="it-IT" sz="3100" i="1" dirty="0" err="1"/>
              <a:t>at</a:t>
            </a:r>
            <a:r>
              <a:rPr lang="it-IT" sz="3100" i="1" dirty="0"/>
              <a:t> severe </a:t>
            </a:r>
            <a:r>
              <a:rPr lang="it-IT" sz="3100" i="1" dirty="0" err="1"/>
              <a:t>nutritional</a:t>
            </a:r>
            <a:r>
              <a:rPr lang="it-IT" sz="3100" i="1" dirty="0"/>
              <a:t> risk</a:t>
            </a:r>
            <a:br>
              <a:rPr lang="it-IT" sz="3100" i="1" dirty="0"/>
            </a:br>
            <a:r>
              <a:rPr lang="it-IT" sz="3100" i="1" dirty="0"/>
              <a:t>by the </a:t>
            </a:r>
            <a:r>
              <a:rPr lang="it-IT" sz="3100" i="1" dirty="0" err="1"/>
              <a:t>presence</a:t>
            </a:r>
            <a:r>
              <a:rPr lang="it-IT" sz="3100" i="1" dirty="0"/>
              <a:t> of </a:t>
            </a:r>
            <a:r>
              <a:rPr lang="it-IT" sz="3100" i="1" dirty="0" err="1"/>
              <a:t>at</a:t>
            </a:r>
            <a:r>
              <a:rPr lang="it-IT" sz="3100" i="1" dirty="0"/>
              <a:t> </a:t>
            </a:r>
            <a:r>
              <a:rPr lang="it-IT" sz="3100" i="1" dirty="0" err="1"/>
              <a:t>least</a:t>
            </a:r>
            <a:r>
              <a:rPr lang="it-IT" sz="3100" i="1" dirty="0"/>
              <a:t> one of the following </a:t>
            </a:r>
            <a:r>
              <a:rPr lang="it-IT" sz="3100" i="1" dirty="0" err="1"/>
              <a:t>criteria</a:t>
            </a:r>
            <a:r>
              <a:rPr lang="it-IT" sz="3100" i="1" dirty="0"/>
              <a:t>: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35984A1-5805-66E6-FACA-083906C3B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106" y="4049406"/>
            <a:ext cx="10515600" cy="4351338"/>
          </a:xfrm>
        </p:spPr>
        <p:txBody>
          <a:bodyPr>
            <a:normAutofit/>
          </a:bodyPr>
          <a:lstStyle/>
          <a:p>
            <a:r>
              <a:rPr lang="it-IT" dirty="0"/>
              <a:t>Weight </a:t>
            </a:r>
            <a:r>
              <a:rPr lang="it-IT" dirty="0" err="1"/>
              <a:t>loss</a:t>
            </a:r>
            <a:r>
              <a:rPr lang="it-IT" dirty="0"/>
              <a:t> &gt;10–15% </a:t>
            </a:r>
            <a:r>
              <a:rPr lang="it-IT" dirty="0" err="1"/>
              <a:t>within</a:t>
            </a:r>
            <a:r>
              <a:rPr lang="it-IT" dirty="0"/>
              <a:t> 6 </a:t>
            </a:r>
            <a:r>
              <a:rPr lang="it-IT" dirty="0" err="1"/>
              <a:t>months</a:t>
            </a:r>
            <a:endParaRPr lang="it-IT" dirty="0"/>
          </a:p>
          <a:p>
            <a:r>
              <a:rPr lang="it-IT" dirty="0"/>
              <a:t>BMI &lt;18.5 kg/m2</a:t>
            </a:r>
          </a:p>
          <a:p>
            <a:r>
              <a:rPr lang="it-IT" dirty="0" err="1"/>
              <a:t>Subjective</a:t>
            </a:r>
            <a:r>
              <a:rPr lang="it-IT" dirty="0"/>
              <a:t> Global </a:t>
            </a:r>
            <a:r>
              <a:rPr lang="it-IT" dirty="0" err="1"/>
              <a:t>Assessment</a:t>
            </a:r>
            <a:r>
              <a:rPr lang="it-IT" dirty="0"/>
              <a:t> (SGA) Grade C</a:t>
            </a:r>
          </a:p>
          <a:p>
            <a:r>
              <a:rPr lang="it-IT" dirty="0" err="1"/>
              <a:t>preoperative</a:t>
            </a:r>
            <a:r>
              <a:rPr lang="it-IT" dirty="0"/>
              <a:t> </a:t>
            </a:r>
            <a:r>
              <a:rPr lang="it-IT" dirty="0" err="1"/>
              <a:t>serum</a:t>
            </a:r>
            <a:r>
              <a:rPr lang="it-IT" dirty="0"/>
              <a:t> </a:t>
            </a:r>
            <a:r>
              <a:rPr lang="it-IT" dirty="0" err="1"/>
              <a:t>albumin</a:t>
            </a:r>
            <a:r>
              <a:rPr lang="it-IT" dirty="0"/>
              <a:t> &lt;30 g/l (with no </a:t>
            </a:r>
            <a:r>
              <a:rPr lang="it-IT" dirty="0" err="1"/>
              <a:t>evidence</a:t>
            </a:r>
            <a:r>
              <a:rPr lang="it-IT" dirty="0"/>
              <a:t> of </a:t>
            </a:r>
            <a:r>
              <a:rPr lang="it-IT" dirty="0" err="1"/>
              <a:t>hepatic</a:t>
            </a:r>
            <a:r>
              <a:rPr lang="it-IT" dirty="0"/>
              <a:t> or </a:t>
            </a:r>
            <a:r>
              <a:rPr lang="it-IT" dirty="0" err="1"/>
              <a:t>renal</a:t>
            </a:r>
            <a:r>
              <a:rPr lang="it-IT" dirty="0"/>
              <a:t> </a:t>
            </a:r>
            <a:r>
              <a:rPr lang="it-IT" dirty="0" err="1"/>
              <a:t>dysfunction</a:t>
            </a:r>
            <a:r>
              <a:rPr lang="it-IT" dirty="0"/>
              <a:t>)</a:t>
            </a:r>
          </a:p>
          <a:p>
            <a:endParaRPr lang="it-IT" dirty="0"/>
          </a:p>
        </p:txBody>
      </p:sp>
      <p:pic>
        <p:nvPicPr>
          <p:cNvPr id="5" name="Immagine 4" descr="Immagine che contiene testo, Carattere, bianco, schermata&#10;&#10;Il contenuto generato dall'IA potrebbe non essere corretto.">
            <a:extLst>
              <a:ext uri="{FF2B5EF4-FFF2-40B4-BE49-F238E27FC236}">
                <a16:creationId xmlns:a16="http://schemas.microsoft.com/office/drawing/2014/main" id="{B8D4F513-1C95-44B6-03EB-3C3D604715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30" y="250660"/>
            <a:ext cx="10840376" cy="1852777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32440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magine che contiene fiore, sfocatura, pianta&#10;&#10;Il contenuto generato dall'IA potrebbe non essere corretto.">
            <a:extLst>
              <a:ext uri="{FF2B5EF4-FFF2-40B4-BE49-F238E27FC236}">
                <a16:creationId xmlns:a16="http://schemas.microsoft.com/office/drawing/2014/main" id="{4736F745-AE53-CD78-417E-D741BD5F94F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1931" b="38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A1FBDF8-4CD5-022A-FBF4-A17BAB9E3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50-60% CHO 25-30% </a:t>
            </a:r>
            <a:r>
              <a:rPr lang="it-IT" b="1" dirty="0" err="1">
                <a:solidFill>
                  <a:srgbClr val="FF0000"/>
                </a:solidFill>
              </a:rPr>
              <a:t>lipid</a:t>
            </a:r>
            <a:r>
              <a:rPr lang="it-IT" b="1" dirty="0">
                <a:solidFill>
                  <a:srgbClr val="FF0000"/>
                </a:solidFill>
              </a:rPr>
              <a:t> 25-30% </a:t>
            </a:r>
            <a:r>
              <a:rPr lang="it-IT" b="1" dirty="0" err="1">
                <a:solidFill>
                  <a:srgbClr val="FF0000"/>
                </a:solidFill>
              </a:rPr>
              <a:t>protein</a:t>
            </a:r>
            <a:endParaRPr lang="it-IT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BEE7D7B2-EA97-52D8-6D14-0B38CB3D47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516536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magine 3" descr="Immagine che contiene Auricolari, microfono, donna, interno&#10;&#10;Il contenuto generato dall'IA potrebbe non essere corretto.">
            <a:extLst>
              <a:ext uri="{FF2B5EF4-FFF2-40B4-BE49-F238E27FC236}">
                <a16:creationId xmlns:a16="http://schemas.microsoft.com/office/drawing/2014/main" id="{FE516A78-F056-875A-CF7D-C002D29ACB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83400" y="1825625"/>
            <a:ext cx="4470400" cy="4279900"/>
          </a:xfrm>
          <a:prstGeom prst="rect">
            <a:avLst/>
          </a:prstGeom>
          <a:effectLst>
            <a:softEdge rad="360275"/>
          </a:effectLst>
        </p:spPr>
      </p:pic>
    </p:spTree>
    <p:extLst>
      <p:ext uri="{BB962C8B-B14F-4D97-AF65-F5344CB8AC3E}">
        <p14:creationId xmlns:p14="http://schemas.microsoft.com/office/powerpoint/2010/main" val="142355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testo, schermata, software, Sito Web&#10;&#10;Il contenuto generato dall'IA potrebbe non essere corretto.">
            <a:extLst>
              <a:ext uri="{FF2B5EF4-FFF2-40B4-BE49-F238E27FC236}">
                <a16:creationId xmlns:a16="http://schemas.microsoft.com/office/drawing/2014/main" id="{8FFD0EB9-99F8-C865-C18E-8793A8A12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676" b="22071"/>
          <a:stretch>
            <a:fillRect/>
          </a:stretch>
        </p:blipFill>
        <p:spPr>
          <a:xfrm>
            <a:off x="356462" y="216977"/>
            <a:ext cx="8803304" cy="6499134"/>
          </a:xfrm>
          <a:prstGeom prst="rect">
            <a:avLst/>
          </a:prstGeom>
        </p:spPr>
      </p:pic>
      <p:sp>
        <p:nvSpPr>
          <p:cNvPr id="6" name="Ovale 5">
            <a:extLst>
              <a:ext uri="{FF2B5EF4-FFF2-40B4-BE49-F238E27FC236}">
                <a16:creationId xmlns:a16="http://schemas.microsoft.com/office/drawing/2014/main" id="{A24C4F66-DC98-8E81-75D5-2AD2207BB0C2}"/>
              </a:ext>
            </a:extLst>
          </p:cNvPr>
          <p:cNvSpPr/>
          <p:nvPr/>
        </p:nvSpPr>
        <p:spPr>
          <a:xfrm>
            <a:off x="7220607" y="1450428"/>
            <a:ext cx="2191407" cy="1213944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4A6A4F8-6CCE-00E9-F908-E0E0B7129306}"/>
              </a:ext>
            </a:extLst>
          </p:cNvPr>
          <p:cNvSpPr txBox="1"/>
          <p:nvPr/>
        </p:nvSpPr>
        <p:spPr>
          <a:xfrm>
            <a:off x="9159766" y="2194756"/>
            <a:ext cx="290456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it-IT" sz="2800" b="1" dirty="0">
                <a:solidFill>
                  <a:schemeClr val="bg1"/>
                </a:solidFill>
              </a:rPr>
              <a:t>Leak</a:t>
            </a:r>
          </a:p>
          <a:p>
            <a:pPr marL="285750" indent="-285750">
              <a:buFontTx/>
              <a:buChar char="-"/>
            </a:pPr>
            <a:r>
              <a:rPr lang="it-IT" sz="2800" b="1" dirty="0">
                <a:solidFill>
                  <a:schemeClr val="bg1"/>
                </a:solidFill>
              </a:rPr>
              <a:t>Polmoniti</a:t>
            </a:r>
          </a:p>
          <a:p>
            <a:pPr marL="285750" indent="-285750">
              <a:buFontTx/>
              <a:buChar char="-"/>
            </a:pPr>
            <a:r>
              <a:rPr lang="it-IT" sz="2800" b="1" dirty="0">
                <a:solidFill>
                  <a:schemeClr val="bg1"/>
                </a:solidFill>
              </a:rPr>
              <a:t>Infezioni di ferita</a:t>
            </a:r>
          </a:p>
          <a:p>
            <a:pPr marL="285750" indent="-285750">
              <a:buFontTx/>
              <a:buChar char="-"/>
            </a:pPr>
            <a:r>
              <a:rPr lang="it-IT" sz="2800" b="1" dirty="0">
                <a:solidFill>
                  <a:schemeClr val="bg1"/>
                </a:solidFill>
              </a:rPr>
              <a:t>Raccolte intraddominali</a:t>
            </a:r>
          </a:p>
          <a:p>
            <a:pPr marL="285750" indent="-285750">
              <a:buFontTx/>
              <a:buChar char="-"/>
            </a:pPr>
            <a:r>
              <a:rPr lang="it-IT" sz="2800" b="1" dirty="0">
                <a:solidFill>
                  <a:schemeClr val="bg1"/>
                </a:solidFill>
              </a:rPr>
              <a:t>fistole</a:t>
            </a:r>
          </a:p>
        </p:txBody>
      </p:sp>
    </p:spTree>
    <p:extLst>
      <p:ext uri="{BB962C8B-B14F-4D97-AF65-F5344CB8AC3E}">
        <p14:creationId xmlns:p14="http://schemas.microsoft.com/office/powerpoint/2010/main" val="2786723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898B7B-27D3-D5F9-490A-E98F0D9C5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    </a:t>
            </a:r>
          </a:p>
        </p:txBody>
      </p:sp>
      <p:pic>
        <p:nvPicPr>
          <p:cNvPr id="9" name="Segnaposto contenuto 8" descr="Immagine che contiene testo, schermata, diagramma, Parallelo&#10;&#10;Il contenuto generato dall'IA potrebbe non essere corretto.">
            <a:extLst>
              <a:ext uri="{FF2B5EF4-FFF2-40B4-BE49-F238E27FC236}">
                <a16:creationId xmlns:a16="http://schemas.microsoft.com/office/drawing/2014/main" id="{41345F6D-5E87-B1EB-5D78-70DD49A45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544" y="218713"/>
            <a:ext cx="11713779" cy="6274162"/>
          </a:xfrm>
        </p:spPr>
      </p:pic>
    </p:spTree>
    <p:extLst>
      <p:ext uri="{BB962C8B-B14F-4D97-AF65-F5344CB8AC3E}">
        <p14:creationId xmlns:p14="http://schemas.microsoft.com/office/powerpoint/2010/main" val="3513220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Segnaposto contenuto 6" descr="Immagine che contiene testo, lavagna, schermata, arte&#10;&#10;Il contenuto generato dall'IA potrebbe non essere corretto.">
            <a:extLst>
              <a:ext uri="{FF2B5EF4-FFF2-40B4-BE49-F238E27FC236}">
                <a16:creationId xmlns:a16="http://schemas.microsoft.com/office/drawing/2014/main" id="{185C579D-C72D-5964-AD4D-1AB305C016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2331" b="3452"/>
          <a:stretch>
            <a:fillRect/>
          </a:stretch>
        </p:blipFill>
        <p:spPr>
          <a:xfrm>
            <a:off x="-18472" y="0"/>
            <a:ext cx="4426854" cy="684912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4">
            <a:extLst>
              <a:ext uri="{FF2B5EF4-FFF2-40B4-BE49-F238E27FC236}">
                <a16:creationId xmlns:a16="http://schemas.microsoft.com/office/drawing/2014/main" id="{5AE16666-320F-AD9B-D635-B7FF69295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07" y="1978420"/>
            <a:ext cx="6951946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Chirurgia del tratto GI superiore (esofago, </a:t>
            </a:r>
            <a:r>
              <a:rPr kumimoji="0" lang="it-IT" altLang="it-IT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stomaco,pancreas</a:t>
            </a:r>
            <a:r>
              <a:rPr kumimoji="0" lang="it-IT" altLang="it-IT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Meta-analisi dedicate mostrano: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Riduzione significativa delle infezioni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– esofagectomia RR 0.58–0.71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– gastrectomia RR ∼0.60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– pancreatectomia significativi in molte analisi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kumimoji="0" lang="it-IT" altLang="it-IT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Riduzione della LOS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Beneficio sia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preop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che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postop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– 19 RCT, 2016 pazienti con esofagectomia, gastrectomia, pancreatectomia → ↓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wound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infection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e ↓ LOS.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kumimoji="0" lang="it-IT" altLang="it-IT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Conclusione: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Massima indicazione in chirurgia esofago-gastrica e pancreatica oncologica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it-IT" altLang="it-IT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5">
            <a:extLst>
              <a:ext uri="{FF2B5EF4-FFF2-40B4-BE49-F238E27FC236}">
                <a16:creationId xmlns:a16="http://schemas.microsoft.com/office/drawing/2014/main" id="{03757192-6C5D-4709-CE0D-1D37ABD36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27" name="Immagine 26" descr="Immagine che contiene testo, Carattere, schermata, bianco&#10;&#10;Il contenuto generato dall'IA potrebbe non essere corretto.">
            <a:extLst>
              <a:ext uri="{FF2B5EF4-FFF2-40B4-BE49-F238E27FC236}">
                <a16:creationId xmlns:a16="http://schemas.microsoft.com/office/drawing/2014/main" id="{47B5F9C8-1240-74AE-D087-4D8398FA3A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1855" y="28556"/>
            <a:ext cx="7772400" cy="1226139"/>
          </a:xfrm>
          <a:prstGeom prst="rect">
            <a:avLst/>
          </a:prstGeom>
          <a:ln w="41275">
            <a:solidFill>
              <a:schemeClr val="accent1"/>
            </a:solidFill>
          </a:ln>
        </p:spPr>
      </p:pic>
      <p:pic>
        <p:nvPicPr>
          <p:cNvPr id="29" name="Immagine 28" descr="Immagine che contiene testo, Carattere, schermata, algebra&#10;&#10;Il contenuto generato dall'IA potrebbe non essere corretto.">
            <a:extLst>
              <a:ext uri="{FF2B5EF4-FFF2-40B4-BE49-F238E27FC236}">
                <a16:creationId xmlns:a16="http://schemas.microsoft.com/office/drawing/2014/main" id="{536BE8FB-BA99-AE00-6842-27D59709FB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1855" y="887822"/>
            <a:ext cx="7772400" cy="824073"/>
          </a:xfrm>
          <a:prstGeom prst="rect">
            <a:avLst/>
          </a:prstGeom>
          <a:ln w="444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109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arcobaleno, clipart, Cartoni animati, cartone animato&#10;&#10;Il contenuto generato dall'IA potrebbe non essere corretto.">
            <a:extLst>
              <a:ext uri="{FF2B5EF4-FFF2-40B4-BE49-F238E27FC236}">
                <a16:creationId xmlns:a16="http://schemas.microsoft.com/office/drawing/2014/main" id="{AF056F95-FE82-68BC-BC5B-5E3108916D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432" r="8434"/>
          <a:stretch>
            <a:fillRect/>
          </a:stretch>
        </p:blipFill>
        <p:spPr>
          <a:xfrm>
            <a:off x="3575636" y="19516"/>
            <a:ext cx="6152469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466B0E93-3738-1D8A-BF16-4C9941A0BE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952014" y="485774"/>
            <a:ext cx="3984171" cy="5719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it-IT" altLang="it-IT" sz="15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Chirurgia colorettale oncologica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lang="it-IT" altLang="it-IT" sz="1800" b="1" dirty="0"/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it-IT" altLang="it-IT" sz="18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minore catabolismo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perioperatorio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minor rischio infiammatorio basale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Meta-analisi e RCT mostrano: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Riduzione delle infezioni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 (OR 0.58–0.78)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Riduzione modesta della LOS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Effetti migliori nei pazienti </a:t>
            </a:r>
            <a:r>
              <a:rPr kumimoji="0" lang="it-IT" altLang="it-IT" sz="1800" b="1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frail</a:t>
            </a: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o malnutriti</a:t>
            </a:r>
            <a:b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endParaRPr kumimoji="0" lang="it-IT" altLang="it-IT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Conclusione:</a:t>
            </a:r>
            <a:b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Effetto positivo, </a:t>
            </a:r>
            <a:r>
              <a:rPr kumimoji="0" lang="it-IT" altLang="it-IT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più evidente nei fragili/malnutriti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, meno pronunciato negli standard ERAS ben nutriti.</a:t>
            </a:r>
          </a:p>
        </p:txBody>
      </p:sp>
      <p:pic>
        <p:nvPicPr>
          <p:cNvPr id="9" name="Immagine 8" descr="Immagine che contiene testo, Carattere, schermata&#10;&#10;Il contenuto generato dall'IA potrebbe non essere corretto.">
            <a:extLst>
              <a:ext uri="{FF2B5EF4-FFF2-40B4-BE49-F238E27FC236}">
                <a16:creationId xmlns:a16="http://schemas.microsoft.com/office/drawing/2014/main" id="{6FCC878C-8B7B-BB31-0BF9-C4083BCC14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051"/>
            <a:ext cx="5862918" cy="2729514"/>
          </a:xfrm>
          <a:prstGeom prst="rect">
            <a:avLst/>
          </a:prstGeom>
          <a:ln w="508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45052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DEEB8E4-493D-221E-8CA0-383FF7950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 descr="Immagine che contiene testo, schermata, software, Sito Web&#10;&#10;Il contenuto generato dall'IA potrebbe non essere corretto.">
            <a:extLst>
              <a:ext uri="{FF2B5EF4-FFF2-40B4-BE49-F238E27FC236}">
                <a16:creationId xmlns:a16="http://schemas.microsoft.com/office/drawing/2014/main" id="{E3CFA7E2-2FE3-BC1E-2432-29E4399586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47624" b="44451"/>
          <a:stretch>
            <a:fillRect/>
          </a:stretch>
        </p:blipFill>
        <p:spPr>
          <a:xfrm>
            <a:off x="270840" y="244461"/>
            <a:ext cx="11317572" cy="1727200"/>
          </a:xfrm>
        </p:spPr>
      </p:pic>
      <p:pic>
        <p:nvPicPr>
          <p:cNvPr id="7" name="Immagine 6" descr="Immagine che contiene testo, Carattere, bianco, schermata&#10;&#10;Il contenuto generato dall'IA potrebbe non essere corretto.">
            <a:extLst>
              <a:ext uri="{FF2B5EF4-FFF2-40B4-BE49-F238E27FC236}">
                <a16:creationId xmlns:a16="http://schemas.microsoft.com/office/drawing/2014/main" id="{31681C65-2CBC-265F-421F-FDEE76D8D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99" y="2221258"/>
            <a:ext cx="8045012" cy="17272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3" name="Segnaposto contenuto 4" descr="Immagine che contiene testo, schermata, Carattere, documento&#10;&#10;Il contenuto generato dall'IA potrebbe non essere corretto.">
            <a:extLst>
              <a:ext uri="{FF2B5EF4-FFF2-40B4-BE49-F238E27FC236}">
                <a16:creationId xmlns:a16="http://schemas.microsoft.com/office/drawing/2014/main" id="{204B69C1-B2DC-9B25-ECD7-D6AF2B0ED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9454" y="3698861"/>
            <a:ext cx="8922546" cy="2954862"/>
          </a:xfrm>
          <a:prstGeom prst="rect">
            <a:avLst/>
          </a:prstGeom>
        </p:spPr>
      </p:pic>
      <p:sp>
        <p:nvSpPr>
          <p:cNvPr id="4" name="Ovale 3">
            <a:extLst>
              <a:ext uri="{FF2B5EF4-FFF2-40B4-BE49-F238E27FC236}">
                <a16:creationId xmlns:a16="http://schemas.microsoft.com/office/drawing/2014/main" id="{A4CE8FDC-B3A0-C753-34BB-DF5EEC90F11B}"/>
              </a:ext>
            </a:extLst>
          </p:cNvPr>
          <p:cNvSpPr/>
          <p:nvPr/>
        </p:nvSpPr>
        <p:spPr>
          <a:xfrm>
            <a:off x="697425" y="1971661"/>
            <a:ext cx="7809761" cy="206149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502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0F539C-C2E4-0A66-4158-8F0F0B44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5" name="Segnaposto contenuto 4" descr="Immagine che contiene testo, schermata, diagramma, Carattere&#10;&#10;Il contenuto generato dall'IA potrebbe non essere corretto.">
            <a:extLst>
              <a:ext uri="{FF2B5EF4-FFF2-40B4-BE49-F238E27FC236}">
                <a16:creationId xmlns:a16="http://schemas.microsoft.com/office/drawing/2014/main" id="{D09EF153-83A7-5A2F-6745-5D3A18D0FE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816" y="532851"/>
            <a:ext cx="11238885" cy="5836417"/>
          </a:xfrm>
        </p:spPr>
      </p:pic>
      <p:pic>
        <p:nvPicPr>
          <p:cNvPr id="3" name="Immagine 2" descr="Immagine che contiene testo, Carattere, bianco&#10;&#10;Il contenuto generato dall'IA potrebbe non essere corretto.">
            <a:extLst>
              <a:ext uri="{FF2B5EF4-FFF2-40B4-BE49-F238E27FC236}">
                <a16:creationId xmlns:a16="http://schemas.microsoft.com/office/drawing/2014/main" id="{D58961BB-0653-6D97-BE69-1A87E0006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181" y="194662"/>
            <a:ext cx="4401638" cy="220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63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 descr="Immagine che contiene testo, schermata, Carattere, algebra&#10;&#10;Il contenuto generato dall'IA potrebbe non essere corretto.">
            <a:extLst>
              <a:ext uri="{FF2B5EF4-FFF2-40B4-BE49-F238E27FC236}">
                <a16:creationId xmlns:a16="http://schemas.microsoft.com/office/drawing/2014/main" id="{B111F592-3C34-3834-D703-643BEF2AC0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66"/>
          <a:stretch>
            <a:fillRect/>
          </a:stretch>
        </p:blipFill>
        <p:spPr>
          <a:xfrm>
            <a:off x="525943" y="4203751"/>
            <a:ext cx="6172200" cy="227620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916229EB-9A61-FD98-5B94-F1ACE9B99F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507" y="2126647"/>
            <a:ext cx="6121400" cy="1778000"/>
          </a:xfrm>
          <a:prstGeom prst="rect">
            <a:avLst/>
          </a:prstGeom>
        </p:spPr>
      </p:pic>
      <p:pic>
        <p:nvPicPr>
          <p:cNvPr id="15" name="Immagine 14" descr="Immagine che contiene testo, Carattere, schermata&#10;&#10;Il contenuto generato dall'IA potrebbe non essere corretto.">
            <a:extLst>
              <a:ext uri="{FF2B5EF4-FFF2-40B4-BE49-F238E27FC236}">
                <a16:creationId xmlns:a16="http://schemas.microsoft.com/office/drawing/2014/main" id="{B842BD92-194A-E09D-0EAE-1721CA3F8C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772400" cy="1277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Ovale 15">
            <a:extLst>
              <a:ext uri="{FF2B5EF4-FFF2-40B4-BE49-F238E27FC236}">
                <a16:creationId xmlns:a16="http://schemas.microsoft.com/office/drawing/2014/main" id="{0CD30065-01CF-E09C-890E-6D9F249A072F}"/>
              </a:ext>
            </a:extLst>
          </p:cNvPr>
          <p:cNvSpPr/>
          <p:nvPr/>
        </p:nvSpPr>
        <p:spPr>
          <a:xfrm>
            <a:off x="425735" y="2129425"/>
            <a:ext cx="6638944" cy="197007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8" name="Immagine 17" descr="Immagine che contiene testo, Carattere, bianco, algebra&#10;&#10;Il contenuto generato dall'IA potrebbe non essere corretto.">
            <a:extLst>
              <a:ext uri="{FF2B5EF4-FFF2-40B4-BE49-F238E27FC236}">
                <a16:creationId xmlns:a16="http://schemas.microsoft.com/office/drawing/2014/main" id="{F8F67A3A-44D0-84AD-C2FB-0A60D4F71B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8479" y="378045"/>
            <a:ext cx="7772400" cy="1751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9631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 descr="Immagine che contiene testo, lettera, carta, schermata&#10;&#10;Il contenuto generato dall'IA potrebbe non essere corretto.">
            <a:extLst>
              <a:ext uri="{FF2B5EF4-FFF2-40B4-BE49-F238E27FC236}">
                <a16:creationId xmlns:a16="http://schemas.microsoft.com/office/drawing/2014/main" id="{CEAE2E88-E53E-C17E-6BAA-218DD345B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4013" t="40703" r="7699" b="35185"/>
          <a:stretch>
            <a:fillRect/>
          </a:stretch>
        </p:blipFill>
        <p:spPr>
          <a:xfrm>
            <a:off x="343511" y="1164630"/>
            <a:ext cx="10515599" cy="28671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81C61B09-4227-30C8-81A8-42EA492E88F4}"/>
              </a:ext>
            </a:extLst>
          </p:cNvPr>
          <p:cNvSpPr txBox="1"/>
          <p:nvPr/>
        </p:nvSpPr>
        <p:spPr>
          <a:xfrm>
            <a:off x="343511" y="196909"/>
            <a:ext cx="6679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Indicazioni alla nutrizione parenterale post operatoria:</a:t>
            </a:r>
          </a:p>
        </p:txBody>
      </p:sp>
      <p:pic>
        <p:nvPicPr>
          <p:cNvPr id="10" name="Immagine 9" descr="Immagine che contiene testo, Carattere, bianco, schermata&#10;&#10;Il contenuto generato dall'IA potrebbe non essere corretto.">
            <a:extLst>
              <a:ext uri="{FF2B5EF4-FFF2-40B4-BE49-F238E27FC236}">
                <a16:creationId xmlns:a16="http://schemas.microsoft.com/office/drawing/2014/main" id="{1148040F-759F-6F76-DF52-F2157F6F0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93" y="4431702"/>
            <a:ext cx="6032500" cy="1498600"/>
          </a:xfrm>
          <a:prstGeom prst="rect">
            <a:avLst/>
          </a:prstGeom>
        </p:spPr>
      </p:pic>
      <p:pic>
        <p:nvPicPr>
          <p:cNvPr id="4" name="Immagine 3" descr="Immagine che contiene cartone animato, illustrazione, clipart&#10;&#10;Il contenuto generato dall'IA potrebbe non essere corretto.">
            <a:extLst>
              <a:ext uri="{FF2B5EF4-FFF2-40B4-BE49-F238E27FC236}">
                <a16:creationId xmlns:a16="http://schemas.microsoft.com/office/drawing/2014/main" id="{F5278FF8-0156-BBA9-A519-F9ACD9CCE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6661" y="4168541"/>
            <a:ext cx="2555339" cy="2689459"/>
          </a:xfrm>
          <a:prstGeom prst="rect">
            <a:avLst/>
          </a:prstGeom>
        </p:spPr>
      </p:pic>
      <p:sp>
        <p:nvSpPr>
          <p:cNvPr id="5" name="Ovale 4">
            <a:extLst>
              <a:ext uri="{FF2B5EF4-FFF2-40B4-BE49-F238E27FC236}">
                <a16:creationId xmlns:a16="http://schemas.microsoft.com/office/drawing/2014/main" id="{35C7A73A-A7AB-7E60-1E33-6D03041F99CB}"/>
              </a:ext>
            </a:extLst>
          </p:cNvPr>
          <p:cNvSpPr/>
          <p:nvPr/>
        </p:nvSpPr>
        <p:spPr>
          <a:xfrm>
            <a:off x="343511" y="4392706"/>
            <a:ext cx="6362089" cy="18288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0560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puzzle&#10;&#10;Il contenuto generato dall'IA potrebbe non essere corretto.">
            <a:extLst>
              <a:ext uri="{FF2B5EF4-FFF2-40B4-BE49-F238E27FC236}">
                <a16:creationId xmlns:a16="http://schemas.microsoft.com/office/drawing/2014/main" id="{0EDE7D35-062E-474C-9E54-046A2A9477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999" b="1"/>
          <a:stretch>
            <a:fillRect/>
          </a:stretch>
        </p:blipFill>
        <p:spPr>
          <a:xfrm>
            <a:off x="134279" y="4492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047E739-91DA-C1F7-873A-702A1BC42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56" y="5340240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>
                <a:solidFill>
                  <a:schemeClr val="accent1"/>
                </a:solidFill>
              </a:rPr>
              <a:t>Grazie per </a:t>
            </a:r>
            <a:r>
              <a:rPr lang="en-US" b="1" i="1" dirty="0" err="1">
                <a:solidFill>
                  <a:schemeClr val="accent1"/>
                </a:solidFill>
              </a:rPr>
              <a:t>l’attenzione</a:t>
            </a:r>
            <a:endParaRPr lang="en-US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763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4B65CA-B92A-E1EA-DF73-A72A8994D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5728ECB-266B-02CF-3FB0-EF990A6066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1123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1440</TotalTime>
  <Words>505</Words>
  <Application>Microsoft Macintosh PowerPoint</Application>
  <PresentationFormat>Widescreen</PresentationFormat>
  <Paragraphs>66</Paragraphs>
  <Slides>19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Tema di Office</vt:lpstr>
      <vt:lpstr>Gestione perioperatoria della malnutrizione</vt:lpstr>
      <vt:lpstr>Malnutrizione</vt:lpstr>
      <vt:lpstr>ESPEN: La terapia nutrizionale è la fornitura di nutrizione o nutrienti per via orale (dieta regolare, dieta terapeutica, ad esempio, cibo fortificato, ONS) o attraverso la nutrizione enterale (EN) o la nutrizione parenterale (PN) per prevenire o trattare la malnutrizione". Terapia nutrizionale medica” (MNT) è un termine che comprende ONS, alimentazione del tubo enterale (nutrizione enterale) e nutrizione parenterale” </vt:lpstr>
      <vt:lpstr> </vt:lpstr>
      <vt:lpstr>Presentazione standard di PowerPoint</vt:lpstr>
      <vt:lpstr>Presentazione standard di PowerPoint</vt:lpstr>
      <vt:lpstr>Biochimical markers</vt:lpstr>
      <vt:lpstr>Albumin may also be considered to define surgical patients at severe nutritional risk by the presence of at least one of the following criteria: </vt:lpstr>
      <vt:lpstr>50-60% CHO 25-30% lipid 25-30% protein</vt:lpstr>
      <vt:lpstr>Presentazione standard di PowerPoint</vt:lpstr>
      <vt:lpstr>  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chiara ranucci</dc:creator>
  <cp:lastModifiedBy>maria chiara ranucci</cp:lastModifiedBy>
  <cp:revision>42</cp:revision>
  <dcterms:created xsi:type="dcterms:W3CDTF">2025-11-16T17:39:38Z</dcterms:created>
  <dcterms:modified xsi:type="dcterms:W3CDTF">2026-01-10T20:10:13Z</dcterms:modified>
</cp:coreProperties>
</file>