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9"/>
  </p:notesMasterIdLst>
  <p:sldIdLst>
    <p:sldId id="256" r:id="rId2"/>
    <p:sldId id="265" r:id="rId3"/>
    <p:sldId id="276" r:id="rId4"/>
    <p:sldId id="270" r:id="rId5"/>
    <p:sldId id="274" r:id="rId6"/>
    <p:sldId id="275" r:id="rId7"/>
    <p:sldId id="271" r:id="rId8"/>
  </p:sldIdLst>
  <p:sldSz cx="50399950" cy="28440063"/>
  <p:notesSz cx="6858000" cy="9144000"/>
  <p:embeddedFontLst>
    <p:embeddedFont>
      <p:font typeface="Barlow Bold" pitchFamily="2" charset="77"/>
      <p:regular r:id="rId10"/>
      <p:bold r:id="rId11"/>
    </p:embeddedFont>
    <p:embeddedFont>
      <p:font typeface="Barlow Ultra-Bold" pitchFamily="2" charset="77"/>
      <p:regular r:id="rId12"/>
      <p:bold r:id="rId13"/>
    </p:embeddedFont>
    <p:embeddedFont>
      <p:font typeface="Merriweather Sans" pitchFamily="2" charset="77"/>
      <p:regular r:id="rId14"/>
      <p:bold r:id="rId15"/>
      <p:italic r:id="rId16"/>
      <p:boldItalic r:id="rId17"/>
    </p:embeddedFont>
    <p:embeddedFont>
      <p:font typeface="Noto Serif" panose="02020600060500020200" pitchFamily="18" charset="0"/>
      <p:regular r:id="rId18"/>
      <p:bold r:id="rId19"/>
      <p:italic r:id="rId20"/>
      <p:boldItalic r:id="rId21"/>
    </p:embeddedFont>
  </p:embeddedFontLst>
  <p:defaultTextStyle>
    <a:defPPr>
      <a:defRPr lang="en-US"/>
    </a:defPPr>
    <a:lvl1pPr marL="0" algn="l" defTabSz="2522830" rtl="0" eaLnBrk="1" latinLnBrk="0" hangingPunct="1">
      <a:defRPr sz="4966" kern="1200">
        <a:solidFill>
          <a:schemeClr val="tx1"/>
        </a:solidFill>
        <a:latin typeface="+mn-lt"/>
        <a:ea typeface="+mn-ea"/>
        <a:cs typeface="+mn-cs"/>
      </a:defRPr>
    </a:lvl1pPr>
    <a:lvl2pPr marL="1261415" algn="l" defTabSz="2522830" rtl="0" eaLnBrk="1" latinLnBrk="0" hangingPunct="1">
      <a:defRPr sz="4966" kern="1200">
        <a:solidFill>
          <a:schemeClr val="tx1"/>
        </a:solidFill>
        <a:latin typeface="+mn-lt"/>
        <a:ea typeface="+mn-ea"/>
        <a:cs typeface="+mn-cs"/>
      </a:defRPr>
    </a:lvl2pPr>
    <a:lvl3pPr marL="2522830" algn="l" defTabSz="2522830" rtl="0" eaLnBrk="1" latinLnBrk="0" hangingPunct="1">
      <a:defRPr sz="4966" kern="1200">
        <a:solidFill>
          <a:schemeClr val="tx1"/>
        </a:solidFill>
        <a:latin typeface="+mn-lt"/>
        <a:ea typeface="+mn-ea"/>
        <a:cs typeface="+mn-cs"/>
      </a:defRPr>
    </a:lvl3pPr>
    <a:lvl4pPr marL="3784244" algn="l" defTabSz="2522830" rtl="0" eaLnBrk="1" latinLnBrk="0" hangingPunct="1">
      <a:defRPr sz="4966" kern="1200">
        <a:solidFill>
          <a:schemeClr val="tx1"/>
        </a:solidFill>
        <a:latin typeface="+mn-lt"/>
        <a:ea typeface="+mn-ea"/>
        <a:cs typeface="+mn-cs"/>
      </a:defRPr>
    </a:lvl4pPr>
    <a:lvl5pPr marL="5045659" algn="l" defTabSz="2522830" rtl="0" eaLnBrk="1" latinLnBrk="0" hangingPunct="1">
      <a:defRPr sz="4966" kern="1200">
        <a:solidFill>
          <a:schemeClr val="tx1"/>
        </a:solidFill>
        <a:latin typeface="+mn-lt"/>
        <a:ea typeface="+mn-ea"/>
        <a:cs typeface="+mn-cs"/>
      </a:defRPr>
    </a:lvl5pPr>
    <a:lvl6pPr marL="6307074" algn="l" defTabSz="2522830" rtl="0" eaLnBrk="1" latinLnBrk="0" hangingPunct="1">
      <a:defRPr sz="4966" kern="1200">
        <a:solidFill>
          <a:schemeClr val="tx1"/>
        </a:solidFill>
        <a:latin typeface="+mn-lt"/>
        <a:ea typeface="+mn-ea"/>
        <a:cs typeface="+mn-cs"/>
      </a:defRPr>
    </a:lvl6pPr>
    <a:lvl7pPr marL="7568489" algn="l" defTabSz="2522830" rtl="0" eaLnBrk="1" latinLnBrk="0" hangingPunct="1">
      <a:defRPr sz="4966" kern="1200">
        <a:solidFill>
          <a:schemeClr val="tx1"/>
        </a:solidFill>
        <a:latin typeface="+mn-lt"/>
        <a:ea typeface="+mn-ea"/>
        <a:cs typeface="+mn-cs"/>
      </a:defRPr>
    </a:lvl7pPr>
    <a:lvl8pPr marL="8829904" algn="l" defTabSz="2522830" rtl="0" eaLnBrk="1" latinLnBrk="0" hangingPunct="1">
      <a:defRPr sz="4966" kern="1200">
        <a:solidFill>
          <a:schemeClr val="tx1"/>
        </a:solidFill>
        <a:latin typeface="+mn-lt"/>
        <a:ea typeface="+mn-ea"/>
        <a:cs typeface="+mn-cs"/>
      </a:defRPr>
    </a:lvl8pPr>
    <a:lvl9pPr marL="10091318" algn="l" defTabSz="2522830" rtl="0" eaLnBrk="1" latinLnBrk="0" hangingPunct="1">
      <a:defRPr sz="4966"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972" userDrawn="1">
          <p15:clr>
            <a:srgbClr val="A4A3A4"/>
          </p15:clr>
        </p15:guide>
        <p15:guide id="2" pos="793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autoAdjust="0"/>
    <p:restoredTop sz="94582" autoAdjust="0"/>
  </p:normalViewPr>
  <p:slideViewPr>
    <p:cSldViewPr>
      <p:cViewPr varScale="1">
        <p:scale>
          <a:sx n="28" d="100"/>
          <a:sy n="28" d="100"/>
        </p:scale>
        <p:origin x="432" y="264"/>
      </p:cViewPr>
      <p:guideLst>
        <p:guide orient="horz" pos="5972"/>
        <p:guide pos="7937"/>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4.fntdata"/><Relationship Id="rId18"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12.fntdata"/><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font" Target="fonts/font8.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6.fntdata"/><Relationship Id="rId23" Type="http://schemas.openxmlformats.org/officeDocument/2006/relationships/viewProps" Target="viewProps.xml"/><Relationship Id="rId10" Type="http://schemas.openxmlformats.org/officeDocument/2006/relationships/font" Target="fonts/font1.fntdata"/><Relationship Id="rId19"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5.fntdata"/><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34B376-96F0-4C8F-AEA9-5601076FA6C0}" type="datetimeFigureOut">
              <a:rPr lang="it-IT" smtClean="0"/>
              <a:t>10/01/26</a:t>
            </a:fld>
            <a:endParaRPr lang="it-IT"/>
          </a:p>
        </p:txBody>
      </p:sp>
      <p:sp>
        <p:nvSpPr>
          <p:cNvPr id="4" name="Segnaposto immagine diapositiva 3"/>
          <p:cNvSpPr>
            <a:spLocks noGrp="1" noRot="1" noChangeAspect="1"/>
          </p:cNvSpPr>
          <p:nvPr>
            <p:ph type="sldImg" idx="2"/>
          </p:nvPr>
        </p:nvSpPr>
        <p:spPr>
          <a:xfrm>
            <a:off x="693738" y="1143000"/>
            <a:ext cx="5470525"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4D5B3C-BA74-41A1-9A60-6B753D348AA8}" type="slidenum">
              <a:rPr lang="it-IT" smtClean="0"/>
              <a:t>‹N›</a:t>
            </a:fld>
            <a:endParaRPr lang="it-IT"/>
          </a:p>
        </p:txBody>
      </p:sp>
    </p:spTree>
    <p:extLst>
      <p:ext uri="{BB962C8B-B14F-4D97-AF65-F5344CB8AC3E}">
        <p14:creationId xmlns:p14="http://schemas.microsoft.com/office/powerpoint/2010/main" val="3789528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1A4D5B3C-BA74-41A1-9A60-6B753D348AA8}" type="slidenum">
              <a:rPr lang="it-IT" smtClean="0"/>
              <a:t>1</a:t>
            </a:fld>
            <a:endParaRPr lang="it-IT"/>
          </a:p>
        </p:txBody>
      </p:sp>
    </p:spTree>
    <p:extLst>
      <p:ext uri="{BB962C8B-B14F-4D97-AF65-F5344CB8AC3E}">
        <p14:creationId xmlns:p14="http://schemas.microsoft.com/office/powerpoint/2010/main" val="1800911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89998" y="5889903"/>
            <a:ext cx="21419979" cy="4064120"/>
          </a:xfrm>
        </p:spPr>
        <p:txBody>
          <a:bodyPr/>
          <a:lstStyle/>
          <a:p>
            <a:r>
              <a:rPr lang="en-US"/>
              <a:t>Click to edit Master title style</a:t>
            </a:r>
          </a:p>
        </p:txBody>
      </p:sp>
      <p:sp>
        <p:nvSpPr>
          <p:cNvPr id="3" name="Subtitle 2"/>
          <p:cNvSpPr>
            <a:spLocks noGrp="1"/>
          </p:cNvSpPr>
          <p:nvPr>
            <p:ph type="subTitle" idx="1"/>
          </p:nvPr>
        </p:nvSpPr>
        <p:spPr>
          <a:xfrm>
            <a:off x="3779996" y="10744024"/>
            <a:ext cx="17639983" cy="4845344"/>
          </a:xfrm>
        </p:spPr>
        <p:txBody>
          <a:bodyPr/>
          <a:lstStyle>
            <a:lvl1pPr marL="0" indent="0" algn="ctr">
              <a:buNone/>
              <a:defRPr>
                <a:solidFill>
                  <a:schemeClr val="tx1">
                    <a:tint val="75000"/>
                  </a:schemeClr>
                </a:solidFill>
              </a:defRPr>
            </a:lvl1pPr>
            <a:lvl2pPr marL="1259997" indent="0" algn="ctr">
              <a:buNone/>
              <a:defRPr>
                <a:solidFill>
                  <a:schemeClr val="tx1">
                    <a:tint val="75000"/>
                  </a:schemeClr>
                </a:solidFill>
              </a:defRPr>
            </a:lvl2pPr>
            <a:lvl3pPr marL="2519995" indent="0" algn="ctr">
              <a:buNone/>
              <a:defRPr>
                <a:solidFill>
                  <a:schemeClr val="tx1">
                    <a:tint val="75000"/>
                  </a:schemeClr>
                </a:solidFill>
              </a:defRPr>
            </a:lvl3pPr>
            <a:lvl4pPr marL="3779992" indent="0" algn="ctr">
              <a:buNone/>
              <a:defRPr>
                <a:solidFill>
                  <a:schemeClr val="tx1">
                    <a:tint val="75000"/>
                  </a:schemeClr>
                </a:solidFill>
              </a:defRPr>
            </a:lvl4pPr>
            <a:lvl5pPr marL="5039990" indent="0" algn="ctr">
              <a:buNone/>
              <a:defRPr>
                <a:solidFill>
                  <a:schemeClr val="tx1">
                    <a:tint val="75000"/>
                  </a:schemeClr>
                </a:solidFill>
              </a:defRPr>
            </a:lvl5pPr>
            <a:lvl6pPr marL="6299987" indent="0" algn="ctr">
              <a:buNone/>
              <a:defRPr>
                <a:solidFill>
                  <a:schemeClr val="tx1">
                    <a:tint val="75000"/>
                  </a:schemeClr>
                </a:solidFill>
              </a:defRPr>
            </a:lvl6pPr>
            <a:lvl7pPr marL="7559985" indent="0" algn="ctr">
              <a:buNone/>
              <a:defRPr>
                <a:solidFill>
                  <a:schemeClr val="tx1">
                    <a:tint val="75000"/>
                  </a:schemeClr>
                </a:solidFill>
              </a:defRPr>
            </a:lvl7pPr>
            <a:lvl8pPr marL="8819982" indent="0" algn="ctr">
              <a:buNone/>
              <a:defRPr>
                <a:solidFill>
                  <a:schemeClr val="tx1">
                    <a:tint val="75000"/>
                  </a:schemeClr>
                </a:solidFill>
              </a:defRPr>
            </a:lvl8pPr>
            <a:lvl9pPr marL="1007998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90624" y="12183584"/>
            <a:ext cx="21419979" cy="3765675"/>
          </a:xfrm>
        </p:spPr>
        <p:txBody>
          <a:bodyPr anchor="t"/>
          <a:lstStyle>
            <a:lvl1pPr algn="l">
              <a:defRPr sz="11024" b="1" cap="all"/>
            </a:lvl1pPr>
          </a:lstStyle>
          <a:p>
            <a:r>
              <a:rPr lang="en-US"/>
              <a:t>Click to edit Master title style</a:t>
            </a:r>
          </a:p>
        </p:txBody>
      </p:sp>
      <p:sp>
        <p:nvSpPr>
          <p:cNvPr id="3" name="Text Placeholder 2"/>
          <p:cNvSpPr>
            <a:spLocks noGrp="1"/>
          </p:cNvSpPr>
          <p:nvPr>
            <p:ph type="body" idx="1"/>
          </p:nvPr>
        </p:nvSpPr>
        <p:spPr>
          <a:xfrm>
            <a:off x="1990624" y="8036076"/>
            <a:ext cx="21419979" cy="4147508"/>
          </a:xfrm>
        </p:spPr>
        <p:txBody>
          <a:bodyPr anchor="b"/>
          <a:lstStyle>
            <a:lvl1pPr marL="0" indent="0">
              <a:buNone/>
              <a:defRPr sz="5512">
                <a:solidFill>
                  <a:schemeClr val="tx1">
                    <a:tint val="75000"/>
                  </a:schemeClr>
                </a:solidFill>
              </a:defRPr>
            </a:lvl1pPr>
            <a:lvl2pPr marL="1259997" indent="0">
              <a:buNone/>
              <a:defRPr sz="4961">
                <a:solidFill>
                  <a:schemeClr val="tx1">
                    <a:tint val="75000"/>
                  </a:schemeClr>
                </a:solidFill>
              </a:defRPr>
            </a:lvl2pPr>
            <a:lvl3pPr marL="2519995" indent="0">
              <a:buNone/>
              <a:defRPr sz="4409">
                <a:solidFill>
                  <a:schemeClr val="tx1">
                    <a:tint val="75000"/>
                  </a:schemeClr>
                </a:solidFill>
              </a:defRPr>
            </a:lvl3pPr>
            <a:lvl4pPr marL="3779992" indent="0">
              <a:buNone/>
              <a:defRPr sz="3858">
                <a:solidFill>
                  <a:schemeClr val="tx1">
                    <a:tint val="75000"/>
                  </a:schemeClr>
                </a:solidFill>
              </a:defRPr>
            </a:lvl4pPr>
            <a:lvl5pPr marL="5039990" indent="0">
              <a:buNone/>
              <a:defRPr sz="3858">
                <a:solidFill>
                  <a:schemeClr val="tx1">
                    <a:tint val="75000"/>
                  </a:schemeClr>
                </a:solidFill>
              </a:defRPr>
            </a:lvl5pPr>
            <a:lvl6pPr marL="6299987" indent="0">
              <a:buNone/>
              <a:defRPr sz="3858">
                <a:solidFill>
                  <a:schemeClr val="tx1">
                    <a:tint val="75000"/>
                  </a:schemeClr>
                </a:solidFill>
              </a:defRPr>
            </a:lvl6pPr>
            <a:lvl7pPr marL="7559985" indent="0">
              <a:buNone/>
              <a:defRPr sz="3858">
                <a:solidFill>
                  <a:schemeClr val="tx1">
                    <a:tint val="75000"/>
                  </a:schemeClr>
                </a:solidFill>
              </a:defRPr>
            </a:lvl7pPr>
            <a:lvl8pPr marL="8819982" indent="0">
              <a:buNone/>
              <a:defRPr sz="3858">
                <a:solidFill>
                  <a:schemeClr val="tx1">
                    <a:tint val="75000"/>
                  </a:schemeClr>
                </a:solidFill>
              </a:defRPr>
            </a:lvl8pPr>
            <a:lvl9pPr marL="10079980" indent="0">
              <a:buNone/>
              <a:defRPr sz="3858">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59999" y="4424011"/>
            <a:ext cx="11129989" cy="12512751"/>
          </a:xfrm>
        </p:spPr>
        <p:txBody>
          <a:bodyPr/>
          <a:lstStyle>
            <a:lvl1pPr>
              <a:defRPr sz="7717"/>
            </a:lvl1pPr>
            <a:lvl2pPr>
              <a:defRPr sz="6614"/>
            </a:lvl2pPr>
            <a:lvl3pPr>
              <a:defRPr sz="5512"/>
            </a:lvl3pPr>
            <a:lvl4pPr>
              <a:defRPr sz="4961"/>
            </a:lvl4pPr>
            <a:lvl5pPr>
              <a:defRPr sz="4961"/>
            </a:lvl5pPr>
            <a:lvl6pPr>
              <a:defRPr sz="4961"/>
            </a:lvl6pPr>
            <a:lvl7pPr>
              <a:defRPr sz="4961"/>
            </a:lvl7pPr>
            <a:lvl8pPr>
              <a:defRPr sz="4961"/>
            </a:lvl8pPr>
            <a:lvl9pPr>
              <a:defRPr sz="496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2809987" y="4424011"/>
            <a:ext cx="11129989" cy="12512751"/>
          </a:xfrm>
        </p:spPr>
        <p:txBody>
          <a:bodyPr/>
          <a:lstStyle>
            <a:lvl1pPr>
              <a:defRPr sz="7717"/>
            </a:lvl1pPr>
            <a:lvl2pPr>
              <a:defRPr sz="6614"/>
            </a:lvl2pPr>
            <a:lvl3pPr>
              <a:defRPr sz="5512"/>
            </a:lvl3pPr>
            <a:lvl4pPr>
              <a:defRPr sz="4961"/>
            </a:lvl4pPr>
            <a:lvl5pPr>
              <a:defRPr sz="4961"/>
            </a:lvl5pPr>
            <a:lvl6pPr>
              <a:defRPr sz="4961"/>
            </a:lvl6pPr>
            <a:lvl7pPr>
              <a:defRPr sz="4961"/>
            </a:lvl7pPr>
            <a:lvl8pPr>
              <a:defRPr sz="4961"/>
            </a:lvl8pPr>
            <a:lvl9pPr>
              <a:defRPr sz="496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259999" y="4244066"/>
            <a:ext cx="11134365" cy="1768725"/>
          </a:xfrm>
        </p:spPr>
        <p:txBody>
          <a:bodyPr anchor="b"/>
          <a:lstStyle>
            <a:lvl1pPr marL="0" indent="0">
              <a:buNone/>
              <a:defRPr sz="6614" b="1"/>
            </a:lvl1pPr>
            <a:lvl2pPr marL="1259997" indent="0">
              <a:buNone/>
              <a:defRPr sz="5512" b="1"/>
            </a:lvl2pPr>
            <a:lvl3pPr marL="2519995" indent="0">
              <a:buNone/>
              <a:defRPr sz="4961" b="1"/>
            </a:lvl3pPr>
            <a:lvl4pPr marL="3779992" indent="0">
              <a:buNone/>
              <a:defRPr sz="4409" b="1"/>
            </a:lvl4pPr>
            <a:lvl5pPr marL="5039990" indent="0">
              <a:buNone/>
              <a:defRPr sz="4409" b="1"/>
            </a:lvl5pPr>
            <a:lvl6pPr marL="6299987" indent="0">
              <a:buNone/>
              <a:defRPr sz="4409" b="1"/>
            </a:lvl6pPr>
            <a:lvl7pPr marL="7559985" indent="0">
              <a:buNone/>
              <a:defRPr sz="4409" b="1"/>
            </a:lvl7pPr>
            <a:lvl8pPr marL="8819982" indent="0">
              <a:buNone/>
              <a:defRPr sz="4409" b="1"/>
            </a:lvl8pPr>
            <a:lvl9pPr marL="10079980" indent="0">
              <a:buNone/>
              <a:defRPr sz="4409" b="1"/>
            </a:lvl9pPr>
          </a:lstStyle>
          <a:p>
            <a:pPr lvl="0"/>
            <a:r>
              <a:rPr lang="en-US"/>
              <a:t>Click to edit Master text styles</a:t>
            </a:r>
          </a:p>
        </p:txBody>
      </p:sp>
      <p:sp>
        <p:nvSpPr>
          <p:cNvPr id="4" name="Content Placeholder 3"/>
          <p:cNvSpPr>
            <a:spLocks noGrp="1"/>
          </p:cNvSpPr>
          <p:nvPr>
            <p:ph sz="half" idx="2"/>
          </p:nvPr>
        </p:nvSpPr>
        <p:spPr>
          <a:xfrm>
            <a:off x="1259999" y="6012791"/>
            <a:ext cx="11134365" cy="10923970"/>
          </a:xfrm>
        </p:spPr>
        <p:txBody>
          <a:bodyPr/>
          <a:lstStyle>
            <a:lvl1pPr>
              <a:defRPr sz="6614"/>
            </a:lvl1pPr>
            <a:lvl2pPr>
              <a:defRPr sz="5512"/>
            </a:lvl2pPr>
            <a:lvl3pPr>
              <a:defRPr sz="4961"/>
            </a:lvl3pPr>
            <a:lvl4pPr>
              <a:defRPr sz="4409"/>
            </a:lvl4pPr>
            <a:lvl5pPr>
              <a:defRPr sz="4409"/>
            </a:lvl5pPr>
            <a:lvl6pPr>
              <a:defRPr sz="4409"/>
            </a:lvl6pPr>
            <a:lvl7pPr>
              <a:defRPr sz="4409"/>
            </a:lvl7pPr>
            <a:lvl8pPr>
              <a:defRPr sz="4409"/>
            </a:lvl8pPr>
            <a:lvl9pPr>
              <a:defRPr sz="440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2801239" y="4244066"/>
            <a:ext cx="11138739" cy="1768725"/>
          </a:xfrm>
        </p:spPr>
        <p:txBody>
          <a:bodyPr anchor="b"/>
          <a:lstStyle>
            <a:lvl1pPr marL="0" indent="0">
              <a:buNone/>
              <a:defRPr sz="6614" b="1"/>
            </a:lvl1pPr>
            <a:lvl2pPr marL="1259997" indent="0">
              <a:buNone/>
              <a:defRPr sz="5512" b="1"/>
            </a:lvl2pPr>
            <a:lvl3pPr marL="2519995" indent="0">
              <a:buNone/>
              <a:defRPr sz="4961" b="1"/>
            </a:lvl3pPr>
            <a:lvl4pPr marL="3779992" indent="0">
              <a:buNone/>
              <a:defRPr sz="4409" b="1"/>
            </a:lvl4pPr>
            <a:lvl5pPr marL="5039990" indent="0">
              <a:buNone/>
              <a:defRPr sz="4409" b="1"/>
            </a:lvl5pPr>
            <a:lvl6pPr marL="6299987" indent="0">
              <a:buNone/>
              <a:defRPr sz="4409" b="1"/>
            </a:lvl6pPr>
            <a:lvl7pPr marL="7559985" indent="0">
              <a:buNone/>
              <a:defRPr sz="4409" b="1"/>
            </a:lvl7pPr>
            <a:lvl8pPr marL="8819982" indent="0">
              <a:buNone/>
              <a:defRPr sz="4409" b="1"/>
            </a:lvl8pPr>
            <a:lvl9pPr marL="10079980" indent="0">
              <a:buNone/>
              <a:defRPr sz="4409" b="1"/>
            </a:lvl9pPr>
          </a:lstStyle>
          <a:p>
            <a:pPr lvl="0"/>
            <a:r>
              <a:rPr lang="en-US"/>
              <a:t>Click to edit Master text styles</a:t>
            </a:r>
          </a:p>
        </p:txBody>
      </p:sp>
      <p:sp>
        <p:nvSpPr>
          <p:cNvPr id="6" name="Content Placeholder 5"/>
          <p:cNvSpPr>
            <a:spLocks noGrp="1"/>
          </p:cNvSpPr>
          <p:nvPr>
            <p:ph sz="quarter" idx="4"/>
          </p:nvPr>
        </p:nvSpPr>
        <p:spPr>
          <a:xfrm>
            <a:off x="12801239" y="6012791"/>
            <a:ext cx="11138739" cy="10923970"/>
          </a:xfrm>
        </p:spPr>
        <p:txBody>
          <a:bodyPr/>
          <a:lstStyle>
            <a:lvl1pPr>
              <a:defRPr sz="6614"/>
            </a:lvl1pPr>
            <a:lvl2pPr>
              <a:defRPr sz="5512"/>
            </a:lvl2pPr>
            <a:lvl3pPr>
              <a:defRPr sz="4961"/>
            </a:lvl3pPr>
            <a:lvl4pPr>
              <a:defRPr sz="4409"/>
            </a:lvl4pPr>
            <a:lvl5pPr>
              <a:defRPr sz="4409"/>
            </a:lvl5pPr>
            <a:lvl6pPr>
              <a:defRPr sz="4409"/>
            </a:lvl6pPr>
            <a:lvl7pPr>
              <a:defRPr sz="4409"/>
            </a:lvl7pPr>
            <a:lvl8pPr>
              <a:defRPr sz="4409"/>
            </a:lvl8pPr>
            <a:lvl9pPr>
              <a:defRPr sz="440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60000" y="754890"/>
            <a:ext cx="8290618" cy="3212674"/>
          </a:xfrm>
        </p:spPr>
        <p:txBody>
          <a:bodyPr anchor="b"/>
          <a:lstStyle>
            <a:lvl1pPr algn="l">
              <a:defRPr sz="5512" b="1"/>
            </a:lvl1pPr>
          </a:lstStyle>
          <a:p>
            <a:r>
              <a:rPr lang="en-US"/>
              <a:t>Click to edit Master title style</a:t>
            </a:r>
          </a:p>
        </p:txBody>
      </p:sp>
      <p:sp>
        <p:nvSpPr>
          <p:cNvPr id="3" name="Content Placeholder 2"/>
          <p:cNvSpPr>
            <a:spLocks noGrp="1"/>
          </p:cNvSpPr>
          <p:nvPr>
            <p:ph idx="1"/>
          </p:nvPr>
        </p:nvSpPr>
        <p:spPr>
          <a:xfrm>
            <a:off x="9852490" y="754892"/>
            <a:ext cx="14087486" cy="16181871"/>
          </a:xfrm>
        </p:spPr>
        <p:txBody>
          <a:bodyPr/>
          <a:lstStyle>
            <a:lvl1pPr>
              <a:defRPr sz="8819"/>
            </a:lvl1pPr>
            <a:lvl2pPr>
              <a:defRPr sz="7717"/>
            </a:lvl2pPr>
            <a:lvl3pPr>
              <a:defRPr sz="6614"/>
            </a:lvl3pPr>
            <a:lvl4pPr>
              <a:defRPr sz="5512"/>
            </a:lvl4pPr>
            <a:lvl5pPr>
              <a:defRPr sz="5512"/>
            </a:lvl5pPr>
            <a:lvl6pPr>
              <a:defRPr sz="5512"/>
            </a:lvl6pPr>
            <a:lvl7pPr>
              <a:defRPr sz="5512"/>
            </a:lvl7pPr>
            <a:lvl8pPr>
              <a:defRPr sz="5512"/>
            </a:lvl8pPr>
            <a:lvl9pPr>
              <a:defRPr sz="551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60000" y="3967566"/>
            <a:ext cx="8290618" cy="12969197"/>
          </a:xfrm>
        </p:spPr>
        <p:txBody>
          <a:bodyPr/>
          <a:lstStyle>
            <a:lvl1pPr marL="0" indent="0">
              <a:buNone/>
              <a:defRPr sz="3858"/>
            </a:lvl1pPr>
            <a:lvl2pPr marL="1259997" indent="0">
              <a:buNone/>
              <a:defRPr sz="3307"/>
            </a:lvl2pPr>
            <a:lvl3pPr marL="2519995" indent="0">
              <a:buNone/>
              <a:defRPr sz="2756"/>
            </a:lvl3pPr>
            <a:lvl4pPr marL="3779992" indent="0">
              <a:buNone/>
              <a:defRPr sz="2480"/>
            </a:lvl4pPr>
            <a:lvl5pPr marL="5039990" indent="0">
              <a:buNone/>
              <a:defRPr sz="2480"/>
            </a:lvl5pPr>
            <a:lvl6pPr marL="6299987" indent="0">
              <a:buNone/>
              <a:defRPr sz="2480"/>
            </a:lvl6pPr>
            <a:lvl7pPr marL="7559985" indent="0">
              <a:buNone/>
              <a:defRPr sz="2480"/>
            </a:lvl7pPr>
            <a:lvl8pPr marL="8819982" indent="0">
              <a:buNone/>
              <a:defRPr sz="2480"/>
            </a:lvl8pPr>
            <a:lvl9pPr marL="10079980" indent="0">
              <a:buNone/>
              <a:defRPr sz="248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39371" y="13272029"/>
            <a:ext cx="15119985" cy="1566838"/>
          </a:xfrm>
        </p:spPr>
        <p:txBody>
          <a:bodyPr anchor="b"/>
          <a:lstStyle>
            <a:lvl1pPr algn="l">
              <a:defRPr sz="5512" b="1"/>
            </a:lvl1pPr>
          </a:lstStyle>
          <a:p>
            <a:r>
              <a:rPr lang="en-US"/>
              <a:t>Click to edit Master title style</a:t>
            </a:r>
          </a:p>
        </p:txBody>
      </p:sp>
      <p:sp>
        <p:nvSpPr>
          <p:cNvPr id="3" name="Picture Placeholder 2"/>
          <p:cNvSpPr>
            <a:spLocks noGrp="1"/>
          </p:cNvSpPr>
          <p:nvPr>
            <p:ph type="pic" idx="1"/>
          </p:nvPr>
        </p:nvSpPr>
        <p:spPr>
          <a:xfrm>
            <a:off x="4939371" y="1694115"/>
            <a:ext cx="15119985" cy="11376025"/>
          </a:xfrm>
        </p:spPr>
        <p:txBody>
          <a:bodyPr/>
          <a:lstStyle>
            <a:lvl1pPr marL="0" indent="0">
              <a:buNone/>
              <a:defRPr sz="8819"/>
            </a:lvl1pPr>
            <a:lvl2pPr marL="1259997" indent="0">
              <a:buNone/>
              <a:defRPr sz="7717"/>
            </a:lvl2pPr>
            <a:lvl3pPr marL="2519995" indent="0">
              <a:buNone/>
              <a:defRPr sz="6614"/>
            </a:lvl3pPr>
            <a:lvl4pPr marL="3779992" indent="0">
              <a:buNone/>
              <a:defRPr sz="5512"/>
            </a:lvl4pPr>
            <a:lvl5pPr marL="5039990" indent="0">
              <a:buNone/>
              <a:defRPr sz="5512"/>
            </a:lvl5pPr>
            <a:lvl6pPr marL="6299987" indent="0">
              <a:buNone/>
              <a:defRPr sz="5512"/>
            </a:lvl6pPr>
            <a:lvl7pPr marL="7559985" indent="0">
              <a:buNone/>
              <a:defRPr sz="5512"/>
            </a:lvl7pPr>
            <a:lvl8pPr marL="8819982" indent="0">
              <a:buNone/>
              <a:defRPr sz="5512"/>
            </a:lvl8pPr>
            <a:lvl9pPr marL="10079980" indent="0">
              <a:buNone/>
              <a:defRPr sz="5512"/>
            </a:lvl9pPr>
          </a:lstStyle>
          <a:p>
            <a:endParaRPr lang="en-US"/>
          </a:p>
        </p:txBody>
      </p:sp>
      <p:sp>
        <p:nvSpPr>
          <p:cNvPr id="4" name="Text Placeholder 3"/>
          <p:cNvSpPr>
            <a:spLocks noGrp="1"/>
          </p:cNvSpPr>
          <p:nvPr>
            <p:ph type="body" sz="half" idx="2"/>
          </p:nvPr>
        </p:nvSpPr>
        <p:spPr>
          <a:xfrm>
            <a:off x="4939371" y="14838868"/>
            <a:ext cx="15119985" cy="2225170"/>
          </a:xfrm>
        </p:spPr>
        <p:txBody>
          <a:bodyPr/>
          <a:lstStyle>
            <a:lvl1pPr marL="0" indent="0">
              <a:buNone/>
              <a:defRPr sz="3858"/>
            </a:lvl1pPr>
            <a:lvl2pPr marL="1259997" indent="0">
              <a:buNone/>
              <a:defRPr sz="3307"/>
            </a:lvl2pPr>
            <a:lvl3pPr marL="2519995" indent="0">
              <a:buNone/>
              <a:defRPr sz="2756"/>
            </a:lvl3pPr>
            <a:lvl4pPr marL="3779992" indent="0">
              <a:buNone/>
              <a:defRPr sz="2480"/>
            </a:lvl4pPr>
            <a:lvl5pPr marL="5039990" indent="0">
              <a:buNone/>
              <a:defRPr sz="2480"/>
            </a:lvl5pPr>
            <a:lvl6pPr marL="6299987" indent="0">
              <a:buNone/>
              <a:defRPr sz="2480"/>
            </a:lvl6pPr>
            <a:lvl7pPr marL="7559985" indent="0">
              <a:buNone/>
              <a:defRPr sz="2480"/>
            </a:lvl7pPr>
            <a:lvl8pPr marL="8819982" indent="0">
              <a:buNone/>
              <a:defRPr sz="2480"/>
            </a:lvl8pPr>
            <a:lvl9pPr marL="10079980" indent="0">
              <a:buNone/>
              <a:defRPr sz="248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8269982" y="759282"/>
            <a:ext cx="5669994" cy="161774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59999" y="759282"/>
            <a:ext cx="16589984" cy="16177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9999" y="759281"/>
            <a:ext cx="22679978" cy="3160007"/>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59999" y="4424011"/>
            <a:ext cx="22679978" cy="1251275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259999" y="17573151"/>
            <a:ext cx="5879994" cy="1009447"/>
          </a:xfrm>
          <a:prstGeom prst="rect">
            <a:avLst/>
          </a:prstGeom>
        </p:spPr>
        <p:txBody>
          <a:bodyPr vert="horz" lIns="91440" tIns="45720" rIns="91440" bIns="45720" rtlCol="0" anchor="ctr"/>
          <a:lstStyle>
            <a:lvl1pPr algn="l">
              <a:defRPr sz="3307">
                <a:solidFill>
                  <a:schemeClr val="tx1">
                    <a:tint val="75000"/>
                  </a:schemeClr>
                </a:solidFill>
              </a:defRPr>
            </a:lvl1pPr>
          </a:lstStyle>
          <a:p>
            <a:fld id="{1D8BD707-D9CF-40AE-B4C6-C98DA3205C09}" type="datetimeFigureOut">
              <a:rPr lang="en-US" smtClean="0"/>
              <a:pPr/>
              <a:t>1/10/26</a:t>
            </a:fld>
            <a:endParaRPr lang="en-US"/>
          </a:p>
        </p:txBody>
      </p:sp>
      <p:sp>
        <p:nvSpPr>
          <p:cNvPr id="5" name="Footer Placeholder 4"/>
          <p:cNvSpPr>
            <a:spLocks noGrp="1"/>
          </p:cNvSpPr>
          <p:nvPr>
            <p:ph type="ftr" sz="quarter" idx="3"/>
          </p:nvPr>
        </p:nvSpPr>
        <p:spPr>
          <a:xfrm>
            <a:off x="8609992" y="17573151"/>
            <a:ext cx="7979992" cy="1009447"/>
          </a:xfrm>
          <a:prstGeom prst="rect">
            <a:avLst/>
          </a:prstGeom>
        </p:spPr>
        <p:txBody>
          <a:bodyPr vert="horz" lIns="91440" tIns="45720" rIns="91440" bIns="45720" rtlCol="0" anchor="ctr"/>
          <a:lstStyle>
            <a:lvl1pPr algn="ctr">
              <a:defRPr sz="3307">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8059982" y="17573151"/>
            <a:ext cx="5879994" cy="1009447"/>
          </a:xfrm>
          <a:prstGeom prst="rect">
            <a:avLst/>
          </a:prstGeom>
        </p:spPr>
        <p:txBody>
          <a:bodyPr vert="horz" lIns="91440" tIns="45720" rIns="91440" bIns="45720" rtlCol="0" anchor="ctr"/>
          <a:lstStyle>
            <a:lvl1pPr algn="r">
              <a:defRPr sz="3307">
                <a:solidFill>
                  <a:schemeClr val="tx1">
                    <a:tint val="75000"/>
                  </a:schemeClr>
                </a:solidFill>
              </a:defRPr>
            </a:lvl1pPr>
          </a:lstStyle>
          <a:p>
            <a:fld id="{B6F15528-21DE-4FAA-801E-634DDDAF4B2B}" type="slidenum">
              <a:rPr lang="en-US" smtClean="0"/>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519995" rtl="0" eaLnBrk="1" latinLnBrk="0" hangingPunct="1">
        <a:spcBef>
          <a:spcPct val="0"/>
        </a:spcBef>
        <a:buNone/>
        <a:defRPr sz="12126" kern="1200">
          <a:solidFill>
            <a:schemeClr val="tx1"/>
          </a:solidFill>
          <a:latin typeface="+mj-lt"/>
          <a:ea typeface="+mj-ea"/>
          <a:cs typeface="+mj-cs"/>
        </a:defRPr>
      </a:lvl1pPr>
    </p:titleStyle>
    <p:bodyStyle>
      <a:lvl1pPr marL="944998" indent="-944998" algn="l" defTabSz="2519995" rtl="0" eaLnBrk="1" latinLnBrk="0" hangingPunct="1">
        <a:spcBef>
          <a:spcPct val="20000"/>
        </a:spcBef>
        <a:buFont typeface="Arial" pitchFamily="34" charset="0"/>
        <a:buChar char="•"/>
        <a:defRPr sz="8819" kern="1200">
          <a:solidFill>
            <a:schemeClr val="tx1"/>
          </a:solidFill>
          <a:latin typeface="+mn-lt"/>
          <a:ea typeface="+mn-ea"/>
          <a:cs typeface="+mn-cs"/>
        </a:defRPr>
      </a:lvl1pPr>
      <a:lvl2pPr marL="2047496" indent="-787498" algn="l" defTabSz="2519995" rtl="0" eaLnBrk="1" latinLnBrk="0" hangingPunct="1">
        <a:spcBef>
          <a:spcPct val="20000"/>
        </a:spcBef>
        <a:buFont typeface="Arial" pitchFamily="34" charset="0"/>
        <a:buChar char="–"/>
        <a:defRPr sz="7717" kern="1200">
          <a:solidFill>
            <a:schemeClr val="tx1"/>
          </a:solidFill>
          <a:latin typeface="+mn-lt"/>
          <a:ea typeface="+mn-ea"/>
          <a:cs typeface="+mn-cs"/>
        </a:defRPr>
      </a:lvl2pPr>
      <a:lvl3pPr marL="3149994" indent="-629999" algn="l" defTabSz="2519995" rtl="0" eaLnBrk="1" latinLnBrk="0" hangingPunct="1">
        <a:spcBef>
          <a:spcPct val="20000"/>
        </a:spcBef>
        <a:buFont typeface="Arial" pitchFamily="34" charset="0"/>
        <a:buChar char="•"/>
        <a:defRPr sz="6614" kern="1200">
          <a:solidFill>
            <a:schemeClr val="tx1"/>
          </a:solidFill>
          <a:latin typeface="+mn-lt"/>
          <a:ea typeface="+mn-ea"/>
          <a:cs typeface="+mn-cs"/>
        </a:defRPr>
      </a:lvl3pPr>
      <a:lvl4pPr marL="4409991"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4pPr>
      <a:lvl5pPr marL="5669989"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5pPr>
      <a:lvl6pPr marL="6929986"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6pPr>
      <a:lvl7pPr marL="8189984"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7pPr>
      <a:lvl8pPr marL="9449981"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8pPr>
      <a:lvl9pPr marL="10709979" indent="-629999" algn="l" defTabSz="2519995" rtl="0" eaLnBrk="1" latinLnBrk="0" hangingPunct="1">
        <a:spcBef>
          <a:spcPct val="20000"/>
        </a:spcBef>
        <a:buFont typeface="Arial" pitchFamily="34" charset="0"/>
        <a:buChar char="•"/>
        <a:defRPr sz="5512" kern="1200">
          <a:solidFill>
            <a:schemeClr val="tx1"/>
          </a:solidFill>
          <a:latin typeface="+mn-lt"/>
          <a:ea typeface="+mn-ea"/>
          <a:cs typeface="+mn-cs"/>
        </a:defRPr>
      </a:lvl9pPr>
    </p:bodyStyle>
    <p:otherStyle>
      <a:defPPr>
        <a:defRPr lang="en-US"/>
      </a:defPPr>
      <a:lvl1pPr marL="0" algn="l" defTabSz="2519995" rtl="0" eaLnBrk="1" latinLnBrk="0" hangingPunct="1">
        <a:defRPr sz="4961" kern="1200">
          <a:solidFill>
            <a:schemeClr val="tx1"/>
          </a:solidFill>
          <a:latin typeface="+mn-lt"/>
          <a:ea typeface="+mn-ea"/>
          <a:cs typeface="+mn-cs"/>
        </a:defRPr>
      </a:lvl1pPr>
      <a:lvl2pPr marL="1259997" algn="l" defTabSz="2519995" rtl="0" eaLnBrk="1" latinLnBrk="0" hangingPunct="1">
        <a:defRPr sz="4961" kern="1200">
          <a:solidFill>
            <a:schemeClr val="tx1"/>
          </a:solidFill>
          <a:latin typeface="+mn-lt"/>
          <a:ea typeface="+mn-ea"/>
          <a:cs typeface="+mn-cs"/>
        </a:defRPr>
      </a:lvl2pPr>
      <a:lvl3pPr marL="2519995" algn="l" defTabSz="2519995" rtl="0" eaLnBrk="1" latinLnBrk="0" hangingPunct="1">
        <a:defRPr sz="4961" kern="1200">
          <a:solidFill>
            <a:schemeClr val="tx1"/>
          </a:solidFill>
          <a:latin typeface="+mn-lt"/>
          <a:ea typeface="+mn-ea"/>
          <a:cs typeface="+mn-cs"/>
        </a:defRPr>
      </a:lvl3pPr>
      <a:lvl4pPr marL="3779992" algn="l" defTabSz="2519995" rtl="0" eaLnBrk="1" latinLnBrk="0" hangingPunct="1">
        <a:defRPr sz="4961" kern="1200">
          <a:solidFill>
            <a:schemeClr val="tx1"/>
          </a:solidFill>
          <a:latin typeface="+mn-lt"/>
          <a:ea typeface="+mn-ea"/>
          <a:cs typeface="+mn-cs"/>
        </a:defRPr>
      </a:lvl4pPr>
      <a:lvl5pPr marL="5039990" algn="l" defTabSz="2519995" rtl="0" eaLnBrk="1" latinLnBrk="0" hangingPunct="1">
        <a:defRPr sz="4961" kern="1200">
          <a:solidFill>
            <a:schemeClr val="tx1"/>
          </a:solidFill>
          <a:latin typeface="+mn-lt"/>
          <a:ea typeface="+mn-ea"/>
          <a:cs typeface="+mn-cs"/>
        </a:defRPr>
      </a:lvl5pPr>
      <a:lvl6pPr marL="6299987" algn="l" defTabSz="2519995" rtl="0" eaLnBrk="1" latinLnBrk="0" hangingPunct="1">
        <a:defRPr sz="4961" kern="1200">
          <a:solidFill>
            <a:schemeClr val="tx1"/>
          </a:solidFill>
          <a:latin typeface="+mn-lt"/>
          <a:ea typeface="+mn-ea"/>
          <a:cs typeface="+mn-cs"/>
        </a:defRPr>
      </a:lvl6pPr>
      <a:lvl7pPr marL="7559985" algn="l" defTabSz="2519995" rtl="0" eaLnBrk="1" latinLnBrk="0" hangingPunct="1">
        <a:defRPr sz="4961" kern="1200">
          <a:solidFill>
            <a:schemeClr val="tx1"/>
          </a:solidFill>
          <a:latin typeface="+mn-lt"/>
          <a:ea typeface="+mn-ea"/>
          <a:cs typeface="+mn-cs"/>
        </a:defRPr>
      </a:lvl7pPr>
      <a:lvl8pPr marL="8819982" algn="l" defTabSz="2519995" rtl="0" eaLnBrk="1" latinLnBrk="0" hangingPunct="1">
        <a:defRPr sz="4961" kern="1200">
          <a:solidFill>
            <a:schemeClr val="tx1"/>
          </a:solidFill>
          <a:latin typeface="+mn-lt"/>
          <a:ea typeface="+mn-ea"/>
          <a:cs typeface="+mn-cs"/>
        </a:defRPr>
      </a:lvl8pPr>
      <a:lvl9pPr marL="10079980" algn="l" defTabSz="2519995" rtl="0" eaLnBrk="1" latinLnBrk="0" hangingPunct="1">
        <a:defRPr sz="496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ttangolo arrotondato 8">
            <a:extLst>
              <a:ext uri="{FF2B5EF4-FFF2-40B4-BE49-F238E27FC236}">
                <a16:creationId xmlns:a16="http://schemas.microsoft.com/office/drawing/2014/main" id="{8DA36808-6BD1-0772-5C0C-317A6217F234}"/>
              </a:ext>
            </a:extLst>
          </p:cNvPr>
          <p:cNvSpPr/>
          <p:nvPr/>
        </p:nvSpPr>
        <p:spPr>
          <a:xfrm>
            <a:off x="20472383" y="12860970"/>
            <a:ext cx="30659970" cy="3240537"/>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sp>
        <p:nvSpPr>
          <p:cNvPr id="36" name="Rettangolo arrotondato 8">
            <a:extLst>
              <a:ext uri="{FF2B5EF4-FFF2-40B4-BE49-F238E27FC236}">
                <a16:creationId xmlns:a16="http://schemas.microsoft.com/office/drawing/2014/main" id="{5A77AE0C-C061-1E59-70CD-3F147890BCA4}"/>
              </a:ext>
            </a:extLst>
          </p:cNvPr>
          <p:cNvSpPr/>
          <p:nvPr/>
        </p:nvSpPr>
        <p:spPr>
          <a:xfrm>
            <a:off x="20397638" y="24090023"/>
            <a:ext cx="30659970" cy="2277690"/>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grpSp>
        <p:nvGrpSpPr>
          <p:cNvPr id="2" name="Group 2"/>
          <p:cNvGrpSpPr/>
          <p:nvPr/>
        </p:nvGrpSpPr>
        <p:grpSpPr>
          <a:xfrm>
            <a:off x="-13561964" y="-8814269"/>
            <a:ext cx="49227349" cy="49227349"/>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alpha val="100000"/>
                  </a:srgbClr>
                </a:gs>
                <a:gs pos="100000">
                  <a:srgbClr val="0447B1">
                    <a:alpha val="0"/>
                  </a:srgbClr>
                </a:gs>
              </a:gsLst>
              <a:lin ang="0"/>
            </a:gradFill>
          </p:spPr>
          <p:txBody>
            <a:bodyPr/>
            <a:lstStyle/>
            <a:p>
              <a:endParaRPr lang="it-IT"/>
            </a:p>
          </p:txBody>
        </p:sp>
        <p:sp>
          <p:nvSpPr>
            <p:cNvPr id="4" name="TextBox 4"/>
            <p:cNvSpPr txBox="1"/>
            <p:nvPr/>
          </p:nvSpPr>
          <p:spPr>
            <a:xfrm>
              <a:off x="76200" y="38100"/>
              <a:ext cx="660400" cy="698500"/>
            </a:xfrm>
            <a:prstGeom prst="rect">
              <a:avLst/>
            </a:prstGeom>
          </p:spPr>
          <p:txBody>
            <a:bodyPr lIns="140000" tIns="140000" rIns="140000" bIns="140000" rtlCol="0" anchor="ctr"/>
            <a:lstStyle/>
            <a:p>
              <a:pPr algn="ctr">
                <a:lnSpc>
                  <a:spcPts val="8177"/>
                </a:lnSpc>
              </a:pPr>
              <a:endParaRPr sz="13686"/>
            </a:p>
          </p:txBody>
        </p:sp>
      </p:grpSp>
      <p:grpSp>
        <p:nvGrpSpPr>
          <p:cNvPr id="8" name="Group 8"/>
          <p:cNvGrpSpPr/>
          <p:nvPr/>
        </p:nvGrpSpPr>
        <p:grpSpPr>
          <a:xfrm>
            <a:off x="-18179212" y="-8489718"/>
            <a:ext cx="49227349" cy="49227349"/>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alpha val="100000"/>
                  </a:srgbClr>
                </a:gs>
                <a:gs pos="100000">
                  <a:srgbClr val="0447B1">
                    <a:alpha val="0"/>
                  </a:srgbClr>
                </a:gs>
              </a:gsLst>
              <a:lin ang="0"/>
            </a:gradFill>
          </p:spPr>
          <p:txBody>
            <a:bodyPr/>
            <a:lstStyle/>
            <a:p>
              <a:endParaRPr lang="it-IT"/>
            </a:p>
          </p:txBody>
        </p:sp>
        <p:sp>
          <p:nvSpPr>
            <p:cNvPr id="10" name="TextBox 10"/>
            <p:cNvSpPr txBox="1"/>
            <p:nvPr/>
          </p:nvSpPr>
          <p:spPr>
            <a:xfrm>
              <a:off x="76200" y="38100"/>
              <a:ext cx="660400" cy="698500"/>
            </a:xfrm>
            <a:prstGeom prst="rect">
              <a:avLst/>
            </a:prstGeom>
          </p:spPr>
          <p:txBody>
            <a:bodyPr lIns="140000" tIns="140000" rIns="140000" bIns="140000" rtlCol="0" anchor="ctr"/>
            <a:lstStyle/>
            <a:p>
              <a:pPr algn="ctr">
                <a:lnSpc>
                  <a:spcPts val="8177"/>
                </a:lnSpc>
              </a:pPr>
              <a:endParaRPr sz="13686"/>
            </a:p>
          </p:txBody>
        </p:sp>
      </p:grpSp>
      <p:grpSp>
        <p:nvGrpSpPr>
          <p:cNvPr id="11" name="Group 11"/>
          <p:cNvGrpSpPr/>
          <p:nvPr/>
        </p:nvGrpSpPr>
        <p:grpSpPr>
          <a:xfrm>
            <a:off x="-7961650" y="-2383232"/>
            <a:ext cx="35876433" cy="35876433"/>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0447B1">
                    <a:alpha val="100000"/>
                  </a:srgbClr>
                </a:gs>
                <a:gs pos="100000">
                  <a:srgbClr val="0447B1">
                    <a:alpha val="0"/>
                  </a:srgbClr>
                </a:gs>
              </a:gsLst>
              <a:lin ang="0"/>
            </a:gradFill>
          </p:spPr>
          <p:txBody>
            <a:bodyPr/>
            <a:lstStyle/>
            <a:p>
              <a:endParaRPr lang="it-IT"/>
            </a:p>
          </p:txBody>
        </p:sp>
        <p:sp>
          <p:nvSpPr>
            <p:cNvPr id="13" name="TextBox 13"/>
            <p:cNvSpPr txBox="1"/>
            <p:nvPr/>
          </p:nvSpPr>
          <p:spPr>
            <a:xfrm>
              <a:off x="76200" y="38100"/>
              <a:ext cx="660400" cy="698500"/>
            </a:xfrm>
            <a:prstGeom prst="rect">
              <a:avLst/>
            </a:prstGeom>
          </p:spPr>
          <p:txBody>
            <a:bodyPr lIns="140000" tIns="140000" rIns="140000" bIns="140000" rtlCol="0" anchor="ctr"/>
            <a:lstStyle/>
            <a:p>
              <a:pPr algn="ctr">
                <a:lnSpc>
                  <a:spcPts val="8177"/>
                </a:lnSpc>
              </a:pPr>
              <a:endParaRPr sz="13686"/>
            </a:p>
          </p:txBody>
        </p:sp>
      </p:grpSp>
      <p:sp>
        <p:nvSpPr>
          <p:cNvPr id="18" name="TextBox 18"/>
          <p:cNvSpPr txBox="1"/>
          <p:nvPr/>
        </p:nvSpPr>
        <p:spPr>
          <a:xfrm>
            <a:off x="24675847" y="25868179"/>
            <a:ext cx="26237754" cy="2486177"/>
          </a:xfrm>
          <a:prstGeom prst="rect">
            <a:avLst/>
          </a:prstGeom>
        </p:spPr>
        <p:txBody>
          <a:bodyPr lIns="140000" tIns="140000" rIns="140000" bIns="140000" rtlCol="0" anchor="ctr"/>
          <a:lstStyle/>
          <a:p>
            <a:pPr algn="ctr">
              <a:lnSpc>
                <a:spcPts val="9174"/>
              </a:lnSpc>
            </a:pPr>
            <a:endParaRPr sz="13686"/>
          </a:p>
        </p:txBody>
      </p:sp>
      <p:sp>
        <p:nvSpPr>
          <p:cNvPr id="23" name="TextBox 23"/>
          <p:cNvSpPr txBox="1"/>
          <p:nvPr/>
        </p:nvSpPr>
        <p:spPr>
          <a:xfrm>
            <a:off x="23793931" y="4815488"/>
            <a:ext cx="24383139" cy="6307496"/>
          </a:xfrm>
          <a:prstGeom prst="rect">
            <a:avLst/>
          </a:prstGeom>
        </p:spPr>
        <p:txBody>
          <a:bodyPr lIns="0" tIns="0" rIns="0" bIns="0" rtlCol="0" anchor="t">
            <a:spAutoFit/>
          </a:bodyPr>
          <a:lstStyle/>
          <a:p>
            <a:pPr algn="r">
              <a:lnSpc>
                <a:spcPts val="27135"/>
              </a:lnSpc>
            </a:pPr>
            <a:r>
              <a:rPr lang="en-US" sz="8800" b="1" spc="-626" dirty="0" err="1">
                <a:solidFill>
                  <a:srgbClr val="00255F"/>
                </a:solidFill>
                <a:latin typeface="Barlow Ultra-Bold"/>
                <a:ea typeface="Barlow Ultra-Bold"/>
                <a:cs typeface="Barlow Ultra-Bold"/>
                <a:sym typeface="Barlow Ultra-Bold"/>
              </a:rPr>
              <a:t>Dall’ascesso</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splenico</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alla</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fistola</a:t>
            </a:r>
            <a:r>
              <a:rPr lang="en-US" sz="8800" b="1" spc="-626" dirty="0">
                <a:solidFill>
                  <a:srgbClr val="00255F"/>
                </a:solidFill>
                <a:latin typeface="Barlow Ultra-Bold"/>
                <a:ea typeface="Barlow Ultra-Bold"/>
                <a:cs typeface="Barlow Ultra-Bold"/>
                <a:sym typeface="Barlow Ultra-Bold"/>
              </a:rPr>
              <a:t> gastro-</a:t>
            </a:r>
            <a:r>
              <a:rPr lang="en-US" sz="8800" b="1" spc="-626" dirty="0" err="1">
                <a:solidFill>
                  <a:srgbClr val="00255F"/>
                </a:solidFill>
                <a:latin typeface="Barlow Ultra-Bold"/>
                <a:ea typeface="Barlow Ultra-Bold"/>
                <a:cs typeface="Barlow Ultra-Bold"/>
                <a:sym typeface="Barlow Ultra-Bold"/>
              </a:rPr>
              <a:t>splenica</a:t>
            </a:r>
            <a:r>
              <a:rPr lang="en-US" sz="8800" b="1" spc="-626" dirty="0">
                <a:solidFill>
                  <a:srgbClr val="00255F"/>
                </a:solidFill>
                <a:latin typeface="Barlow Ultra-Bold"/>
                <a:ea typeface="Barlow Ultra-Bold"/>
                <a:cs typeface="Barlow Ultra-Bold"/>
                <a:sym typeface="Barlow Ultra-Bold"/>
              </a:rPr>
              <a:t>: il </a:t>
            </a:r>
            <a:r>
              <a:rPr lang="en-US" sz="8800" b="1" spc="-626" dirty="0" err="1">
                <a:solidFill>
                  <a:srgbClr val="00255F"/>
                </a:solidFill>
                <a:latin typeface="Barlow Ultra-Bold"/>
                <a:ea typeface="Barlow Ultra-Bold"/>
                <a:cs typeface="Barlow Ultra-Bold"/>
                <a:sym typeface="Barlow Ultra-Bold"/>
              </a:rPr>
              <a:t>percorso</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insidioso</a:t>
            </a:r>
            <a:r>
              <a:rPr lang="en-US" sz="8800" b="1" spc="-626" dirty="0">
                <a:solidFill>
                  <a:srgbClr val="00255F"/>
                </a:solidFill>
                <a:latin typeface="Barlow Ultra-Bold"/>
                <a:ea typeface="Barlow Ultra-Bold"/>
                <a:cs typeface="Barlow Ultra-Bold"/>
                <a:sym typeface="Barlow Ultra-Bold"/>
              </a:rPr>
              <a:t> di un </a:t>
            </a:r>
            <a:r>
              <a:rPr lang="en-US" sz="8800" b="1" spc="-626" dirty="0" err="1">
                <a:solidFill>
                  <a:srgbClr val="00255F"/>
                </a:solidFill>
                <a:latin typeface="Barlow Ultra-Bold"/>
                <a:ea typeface="Barlow Ultra-Bold"/>
                <a:cs typeface="Barlow Ultra-Bold"/>
                <a:sym typeface="Barlow Ultra-Bold"/>
              </a:rPr>
              <a:t>linfoma</a:t>
            </a:r>
            <a:r>
              <a:rPr lang="en-US" sz="8800" b="1" spc="-626" dirty="0">
                <a:solidFill>
                  <a:srgbClr val="00255F"/>
                </a:solidFill>
                <a:latin typeface="Barlow Ultra-Bold"/>
                <a:ea typeface="Barlow Ultra-Bold"/>
                <a:cs typeface="Barlow Ultra-Bold"/>
                <a:sym typeface="Barlow Ultra-Bold"/>
              </a:rPr>
              <a:t> </a:t>
            </a:r>
            <a:r>
              <a:rPr lang="en-US" sz="8800" b="1" spc="-626" dirty="0" err="1">
                <a:solidFill>
                  <a:srgbClr val="00255F"/>
                </a:solidFill>
                <a:latin typeface="Barlow Ultra-Bold"/>
                <a:ea typeface="Barlow Ultra-Bold"/>
                <a:cs typeface="Barlow Ultra-Bold"/>
                <a:sym typeface="Barlow Ultra-Bold"/>
              </a:rPr>
              <a:t>nascosto</a:t>
            </a:r>
            <a:endParaRPr lang="en-US" sz="8800" b="1" spc="-626" dirty="0">
              <a:solidFill>
                <a:srgbClr val="00255F"/>
              </a:solidFill>
              <a:latin typeface="Barlow Ultra-Bold"/>
              <a:ea typeface="Barlow Ultra-Bold"/>
              <a:cs typeface="Barlow Ultra-Bold"/>
              <a:sym typeface="Barlow Ultra-Bold"/>
            </a:endParaRPr>
          </a:p>
        </p:txBody>
      </p:sp>
      <p:sp>
        <p:nvSpPr>
          <p:cNvPr id="24" name="TextBox 24"/>
          <p:cNvSpPr txBox="1"/>
          <p:nvPr/>
        </p:nvSpPr>
        <p:spPr>
          <a:xfrm>
            <a:off x="24551369" y="13057150"/>
            <a:ext cx="24499206" cy="2152449"/>
          </a:xfrm>
          <a:prstGeom prst="rect">
            <a:avLst/>
          </a:prstGeom>
        </p:spPr>
        <p:txBody>
          <a:bodyPr wrap="square" lIns="0" tIns="0" rIns="0" bIns="0" rtlCol="0" anchor="t">
            <a:spAutoFit/>
          </a:bodyPr>
          <a:lstStyle/>
          <a:p>
            <a:pPr algn="r">
              <a:lnSpc>
                <a:spcPts val="18950"/>
              </a:lnSpc>
            </a:pPr>
            <a:r>
              <a:rPr lang="en-US" sz="6000" b="1" dirty="0" err="1">
                <a:solidFill>
                  <a:srgbClr val="FFFFFF"/>
                </a:solidFill>
                <a:latin typeface="+mj-lt"/>
                <a:ea typeface="Barlow Bold"/>
                <a:cs typeface="Barlow Bold"/>
                <a:sym typeface="Barlow Bold"/>
              </a:rPr>
              <a:t>Zanatta</a:t>
            </a:r>
            <a:r>
              <a:rPr lang="en-US" sz="6000" b="1" dirty="0">
                <a:solidFill>
                  <a:srgbClr val="FFFFFF"/>
                </a:solidFill>
                <a:latin typeface="+mj-lt"/>
                <a:ea typeface="Barlow Bold"/>
                <a:cs typeface="Barlow Bold"/>
                <a:sym typeface="Barlow Bold"/>
              </a:rPr>
              <a:t> M., </a:t>
            </a:r>
            <a:r>
              <a:rPr lang="en-US" sz="6000" b="1" dirty="0" err="1">
                <a:solidFill>
                  <a:srgbClr val="FFFFFF"/>
                </a:solidFill>
                <a:latin typeface="+mj-lt"/>
                <a:ea typeface="Barlow Bold"/>
                <a:cs typeface="Barlow Bold"/>
                <a:sym typeface="Barlow Bold"/>
              </a:rPr>
              <a:t>Ragazzi</a:t>
            </a:r>
            <a:r>
              <a:rPr lang="en-US" sz="6000" b="1" dirty="0">
                <a:solidFill>
                  <a:srgbClr val="FFFFFF"/>
                </a:solidFill>
                <a:latin typeface="+mj-lt"/>
                <a:ea typeface="Barlow Bold"/>
                <a:cs typeface="Barlow Bold"/>
                <a:sym typeface="Barlow Bold"/>
              </a:rPr>
              <a:t> S., </a:t>
            </a:r>
            <a:r>
              <a:rPr lang="en-US" sz="6000" b="1" dirty="0" err="1">
                <a:solidFill>
                  <a:srgbClr val="FFFFFF"/>
                </a:solidFill>
                <a:latin typeface="+mj-lt"/>
                <a:ea typeface="Barlow Bold"/>
                <a:cs typeface="Barlow Bold"/>
                <a:sym typeface="Barlow Bold"/>
              </a:rPr>
              <a:t>Firullo</a:t>
            </a:r>
            <a:r>
              <a:rPr lang="en-US" sz="6000" b="1" dirty="0">
                <a:solidFill>
                  <a:srgbClr val="FFFFFF"/>
                </a:solidFill>
                <a:latin typeface="+mj-lt"/>
                <a:ea typeface="Barlow Bold"/>
                <a:cs typeface="Barlow Bold"/>
                <a:sym typeface="Barlow Bold"/>
              </a:rPr>
              <a:t> M., La Terra S., </a:t>
            </a:r>
            <a:r>
              <a:rPr lang="en-US" sz="6000" b="1" u="sng" dirty="0" err="1">
                <a:solidFill>
                  <a:srgbClr val="FFFFFF"/>
                </a:solidFill>
                <a:latin typeface="+mj-lt"/>
                <a:ea typeface="Barlow Bold"/>
                <a:cs typeface="Barlow Bold"/>
                <a:sym typeface="Barlow Bold"/>
              </a:rPr>
              <a:t>Galazzo</a:t>
            </a:r>
            <a:r>
              <a:rPr lang="en-US" sz="6000" b="1" u="sng" dirty="0">
                <a:solidFill>
                  <a:srgbClr val="FFFFFF"/>
                </a:solidFill>
                <a:latin typeface="+mj-lt"/>
                <a:ea typeface="Barlow Bold"/>
                <a:cs typeface="Barlow Bold"/>
                <a:sym typeface="Barlow Bold"/>
              </a:rPr>
              <a:t> L.</a:t>
            </a:r>
            <a:r>
              <a:rPr lang="en-US" sz="6000" b="1" dirty="0">
                <a:solidFill>
                  <a:srgbClr val="FFFFFF"/>
                </a:solidFill>
                <a:latin typeface="+mj-lt"/>
                <a:ea typeface="Barlow Bold"/>
                <a:cs typeface="Barlow Bold"/>
                <a:sym typeface="Barlow Bold"/>
              </a:rPr>
              <a:t>, Sapienza E., Conti P</a:t>
            </a:r>
            <a:r>
              <a:rPr lang="en-US" sz="9600" b="1" dirty="0">
                <a:solidFill>
                  <a:srgbClr val="FFFFFF"/>
                </a:solidFill>
                <a:latin typeface="+mj-lt"/>
                <a:ea typeface="Barlow Bold"/>
                <a:cs typeface="Barlow Bold"/>
                <a:sym typeface="Barlow Bold"/>
              </a:rPr>
              <a:t>.</a:t>
            </a:r>
          </a:p>
        </p:txBody>
      </p:sp>
      <p:sp>
        <p:nvSpPr>
          <p:cNvPr id="29" name="TextBox 29"/>
          <p:cNvSpPr txBox="1"/>
          <p:nvPr/>
        </p:nvSpPr>
        <p:spPr>
          <a:xfrm>
            <a:off x="40947953" y="24498153"/>
            <a:ext cx="7016435" cy="1111138"/>
          </a:xfrm>
          <a:prstGeom prst="rect">
            <a:avLst/>
          </a:prstGeom>
        </p:spPr>
        <p:txBody>
          <a:bodyPr lIns="0" tIns="0" rIns="0" bIns="0" rtlCol="0" anchor="t">
            <a:spAutoFit/>
          </a:bodyPr>
          <a:lstStyle/>
          <a:p>
            <a:pPr algn="r">
              <a:lnSpc>
                <a:spcPts val="9728"/>
              </a:lnSpc>
            </a:pPr>
            <a:r>
              <a:rPr lang="en-US" sz="6948" b="1" dirty="0">
                <a:solidFill>
                  <a:schemeClr val="bg1"/>
                </a:solidFill>
                <a:latin typeface="Barlow Bold"/>
                <a:ea typeface="Barlow Bold"/>
                <a:cs typeface="Barlow Bold"/>
                <a:sym typeface="Barlow Bold"/>
              </a:rPr>
              <a:t>X Maggio 2026</a:t>
            </a:r>
          </a:p>
        </p:txBody>
      </p:sp>
      <p:pic>
        <p:nvPicPr>
          <p:cNvPr id="33" name="Immagine 32">
            <a:extLst>
              <a:ext uri="{FF2B5EF4-FFF2-40B4-BE49-F238E27FC236}">
                <a16:creationId xmlns:a16="http://schemas.microsoft.com/office/drawing/2014/main" id="{CB8F91D8-679D-7234-C35A-C1DA9DF39625}"/>
              </a:ext>
            </a:extLst>
          </p:cNvPr>
          <p:cNvPicPr>
            <a:picLocks noChangeAspect="1"/>
          </p:cNvPicPr>
          <p:nvPr/>
        </p:nvPicPr>
        <p:blipFill>
          <a:blip r:embed="rId3"/>
          <a:stretch>
            <a:fillRect/>
          </a:stretch>
        </p:blipFill>
        <p:spPr>
          <a:xfrm>
            <a:off x="-2138787" y="-430169"/>
            <a:ext cx="20715195" cy="29310354"/>
          </a:xfrm>
          <a:prstGeom prst="rect">
            <a:avLst/>
          </a:prstGeom>
        </p:spPr>
      </p:pic>
      <p:pic>
        <p:nvPicPr>
          <p:cNvPr id="34" name="Immagine 33">
            <a:extLst>
              <a:ext uri="{FF2B5EF4-FFF2-40B4-BE49-F238E27FC236}">
                <a16:creationId xmlns:a16="http://schemas.microsoft.com/office/drawing/2014/main" id="{81341285-E19E-367C-FBFD-454F10137C6C}"/>
              </a:ext>
            </a:extLst>
          </p:cNvPr>
          <p:cNvPicPr>
            <a:picLocks noChangeAspect="1"/>
          </p:cNvPicPr>
          <p:nvPr/>
        </p:nvPicPr>
        <p:blipFill rotWithShape="1">
          <a:blip r:embed="rId4"/>
          <a:srcRect l="65145" t="6403" r="2294" b="69619"/>
          <a:stretch/>
        </p:blipFill>
        <p:spPr>
          <a:xfrm rot="5400000">
            <a:off x="5845569" y="12406784"/>
            <a:ext cx="29357648" cy="3668820"/>
          </a:xfrm>
          <a:prstGeom prst="rect">
            <a:avLst/>
          </a:prstGeom>
        </p:spPr>
      </p:pic>
      <p:sp>
        <p:nvSpPr>
          <p:cNvPr id="35" name="TextBox 16">
            <a:extLst>
              <a:ext uri="{FF2B5EF4-FFF2-40B4-BE49-F238E27FC236}">
                <a16:creationId xmlns:a16="http://schemas.microsoft.com/office/drawing/2014/main" id="{540F9CB0-DD0A-F5CF-1E67-8A80E8FFB8E2}"/>
              </a:ext>
            </a:extLst>
          </p:cNvPr>
          <p:cNvSpPr txBox="1"/>
          <p:nvPr/>
        </p:nvSpPr>
        <p:spPr>
          <a:xfrm>
            <a:off x="32361507" y="18963261"/>
            <a:ext cx="15837884" cy="3517196"/>
          </a:xfrm>
          <a:prstGeom prst="rect">
            <a:avLst/>
          </a:prstGeom>
        </p:spPr>
        <p:txBody>
          <a:bodyPr lIns="0" tIns="0" rIns="0" bIns="0" rtlCol="0" anchor="t"/>
          <a:lstStyle/>
          <a:p>
            <a:pPr algn="r">
              <a:lnSpc>
                <a:spcPts val="5520"/>
              </a:lnSpc>
            </a:pPr>
            <a:r>
              <a:rPr lang="en-US" sz="9921" b="1" i="1" dirty="0">
                <a:solidFill>
                  <a:srgbClr val="0070C0"/>
                </a:solidFill>
                <a:latin typeface="+mj-lt"/>
                <a:ea typeface="Avenir Bold Italics"/>
                <a:cs typeface="Avenir Bold Italics"/>
                <a:sym typeface="Avenir Bold Italics"/>
              </a:rPr>
              <a:t>U.O.C. di </a:t>
            </a:r>
            <a:r>
              <a:rPr lang="en-US" sz="9921" b="1" i="1" dirty="0" err="1">
                <a:solidFill>
                  <a:srgbClr val="0070C0"/>
                </a:solidFill>
                <a:latin typeface="+mj-lt"/>
                <a:ea typeface="Avenir Bold Italics"/>
                <a:cs typeface="Avenir Bold Italics"/>
                <a:sym typeface="Avenir Bold Italics"/>
              </a:rPr>
              <a:t>Chirurgia</a:t>
            </a:r>
            <a:r>
              <a:rPr lang="en-US" sz="9921" b="1" i="1" dirty="0">
                <a:solidFill>
                  <a:srgbClr val="0070C0"/>
                </a:solidFill>
                <a:latin typeface="+mj-lt"/>
                <a:ea typeface="Avenir Bold Italics"/>
                <a:cs typeface="Avenir Bold Italics"/>
                <a:sym typeface="Avenir Bold Italics"/>
              </a:rPr>
              <a:t> </a:t>
            </a:r>
            <a:r>
              <a:rPr lang="en-US" sz="9921" b="1" i="1" dirty="0" err="1">
                <a:solidFill>
                  <a:srgbClr val="0070C0"/>
                </a:solidFill>
                <a:latin typeface="+mj-lt"/>
                <a:ea typeface="Avenir Bold Italics"/>
                <a:cs typeface="Avenir Bold Italics"/>
                <a:sym typeface="Avenir Bold Italics"/>
              </a:rPr>
              <a:t>Generale</a:t>
            </a:r>
            <a:endParaRPr lang="en-US" sz="9921" b="1" i="1" dirty="0">
              <a:solidFill>
                <a:srgbClr val="0070C0"/>
              </a:solidFill>
              <a:latin typeface="+mj-lt"/>
              <a:ea typeface="Avenir Bold Italics"/>
              <a:cs typeface="Avenir Bold Italics"/>
              <a:sym typeface="Avenir Bold Italics"/>
            </a:endParaRPr>
          </a:p>
          <a:p>
            <a:pPr algn="r">
              <a:lnSpc>
                <a:spcPts val="5520"/>
              </a:lnSpc>
            </a:pPr>
            <a:endParaRPr lang="en-US" sz="9921" b="1" i="1" dirty="0">
              <a:solidFill>
                <a:srgbClr val="0070C0"/>
              </a:solidFill>
              <a:latin typeface="+mj-lt"/>
              <a:ea typeface="Avenir Bold Italics"/>
              <a:cs typeface="Avenir Bold Italics"/>
              <a:sym typeface="Avenir Bold Italics"/>
            </a:endParaRPr>
          </a:p>
          <a:p>
            <a:pPr algn="r">
              <a:lnSpc>
                <a:spcPts val="5520"/>
              </a:lnSpc>
            </a:pPr>
            <a:r>
              <a:rPr lang="en-US" sz="9921" b="1" i="1" dirty="0">
                <a:solidFill>
                  <a:srgbClr val="0070C0"/>
                </a:solidFill>
                <a:latin typeface="+mj-lt"/>
                <a:ea typeface="Avenir Bold Italics"/>
                <a:cs typeface="Avenir Bold Italics"/>
                <a:sym typeface="Avenir Bold Italics"/>
              </a:rPr>
              <a:t>P.O. Guzzardi</a:t>
            </a:r>
          </a:p>
          <a:p>
            <a:pPr algn="r">
              <a:lnSpc>
                <a:spcPts val="5520"/>
              </a:lnSpc>
            </a:pPr>
            <a:endParaRPr lang="en-US" sz="9921" b="1" i="1" dirty="0">
              <a:solidFill>
                <a:srgbClr val="0070C0"/>
              </a:solidFill>
              <a:latin typeface="+mj-lt"/>
              <a:ea typeface="Avenir Bold Italics"/>
              <a:cs typeface="Avenir Bold Italics"/>
              <a:sym typeface="Avenir Bold Italics"/>
            </a:endParaRPr>
          </a:p>
          <a:p>
            <a:pPr algn="r">
              <a:lnSpc>
                <a:spcPts val="5520"/>
              </a:lnSpc>
            </a:pPr>
            <a:r>
              <a:rPr lang="en-US" sz="9921" b="1" i="1" dirty="0">
                <a:solidFill>
                  <a:srgbClr val="0070C0"/>
                </a:solidFill>
                <a:latin typeface="+mj-lt"/>
                <a:ea typeface="Avenir Bold Italics"/>
                <a:cs typeface="Avenir Bold Italics"/>
                <a:sym typeface="Avenir Bold Italics"/>
              </a:rPr>
              <a:t>Vittoria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8748-1B33-94D4-A45D-22FB73915152}"/>
            </a:ext>
          </a:extLst>
        </p:cNvPr>
        <p:cNvGrpSpPr/>
        <p:nvPr/>
      </p:nvGrpSpPr>
      <p:grpSpPr>
        <a:xfrm>
          <a:off x="0" y="0"/>
          <a:ext cx="0" cy="0"/>
          <a:chOff x="0" y="0"/>
          <a:chExt cx="0" cy="0"/>
        </a:xfrm>
      </p:grpSpPr>
      <p:sp>
        <p:nvSpPr>
          <p:cNvPr id="4" name="Rettangolo arrotondato 8">
            <a:extLst>
              <a:ext uri="{FF2B5EF4-FFF2-40B4-BE49-F238E27FC236}">
                <a16:creationId xmlns:a16="http://schemas.microsoft.com/office/drawing/2014/main" id="{0CBD753E-FC74-8AC1-A42B-8D4DFFC4F26E}"/>
              </a:ext>
            </a:extLst>
          </p:cNvPr>
          <p:cNvSpPr/>
          <p:nvPr/>
        </p:nvSpPr>
        <p:spPr>
          <a:xfrm flipH="1">
            <a:off x="1345261" y="5820039"/>
            <a:ext cx="47039953" cy="209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it-IT" sz="9921" dirty="0">
                <a:solidFill>
                  <a:schemeClr val="bg1"/>
                </a:solidFill>
              </a:rPr>
              <a:t>Introduzione</a:t>
            </a:r>
          </a:p>
        </p:txBody>
      </p:sp>
      <p:sp>
        <p:nvSpPr>
          <p:cNvPr id="11" name="CasellaDiTesto 10">
            <a:extLst>
              <a:ext uri="{FF2B5EF4-FFF2-40B4-BE49-F238E27FC236}">
                <a16:creationId xmlns:a16="http://schemas.microsoft.com/office/drawing/2014/main" id="{12A6D05F-627C-557A-AF00-EE6658B1664E}"/>
              </a:ext>
            </a:extLst>
          </p:cNvPr>
          <p:cNvSpPr txBox="1"/>
          <p:nvPr/>
        </p:nvSpPr>
        <p:spPr>
          <a:xfrm>
            <a:off x="10493375" y="1425520"/>
            <a:ext cx="29565600" cy="2868093"/>
          </a:xfrm>
          <a:prstGeom prst="rect">
            <a:avLst/>
          </a:prstGeom>
          <a:noFill/>
        </p:spPr>
        <p:txBody>
          <a:bodyPr wrap="square" rtlCol="0">
            <a:spAutoFit/>
          </a:bodyPr>
          <a:lstStyle/>
          <a:p>
            <a:pPr algn="r">
              <a:lnSpc>
                <a:spcPts val="27135"/>
              </a:lnSpc>
            </a:pPr>
            <a:r>
              <a:rPr lang="en-US" sz="6600" b="1" spc="-626" dirty="0" err="1">
                <a:solidFill>
                  <a:srgbClr val="00255F"/>
                </a:solidFill>
                <a:latin typeface="Barlow Ultra-Bold"/>
                <a:ea typeface="Barlow Ultra-Bold"/>
                <a:cs typeface="Barlow Ultra-Bold"/>
                <a:sym typeface="Barlow Ultra-Bold"/>
              </a:rPr>
              <a:t>Dall’ascesso</a:t>
            </a:r>
            <a:r>
              <a:rPr lang="en-US" sz="6600" b="1" spc="-626" dirty="0">
                <a:solidFill>
                  <a:srgbClr val="00255F"/>
                </a:solidFill>
                <a:latin typeface="Barlow Ultra-Bold"/>
                <a:ea typeface="Barlow Ultra-Bold"/>
                <a:cs typeface="Barlow Ultra-Bold"/>
                <a:sym typeface="Barlow Ultra-Bold"/>
              </a:rPr>
              <a:t> </a:t>
            </a:r>
            <a:r>
              <a:rPr lang="en-US" sz="6600" b="1" spc="-626" dirty="0" err="1">
                <a:solidFill>
                  <a:srgbClr val="00255F"/>
                </a:solidFill>
                <a:latin typeface="Barlow Ultra-Bold"/>
                <a:ea typeface="Barlow Ultra-Bold"/>
                <a:cs typeface="Barlow Ultra-Bold"/>
                <a:sym typeface="Barlow Ultra-Bold"/>
              </a:rPr>
              <a:t>splenico</a:t>
            </a:r>
            <a:r>
              <a:rPr lang="en-US" sz="6600" b="1" spc="-626" dirty="0">
                <a:solidFill>
                  <a:srgbClr val="00255F"/>
                </a:solidFill>
                <a:latin typeface="Barlow Ultra-Bold"/>
                <a:ea typeface="Barlow Ultra-Bold"/>
                <a:cs typeface="Barlow Ultra-Bold"/>
                <a:sym typeface="Barlow Ultra-Bold"/>
              </a:rPr>
              <a:t> </a:t>
            </a:r>
            <a:r>
              <a:rPr lang="en-US" sz="6600" b="1" spc="-626" dirty="0" err="1">
                <a:solidFill>
                  <a:srgbClr val="00255F"/>
                </a:solidFill>
                <a:latin typeface="Barlow Ultra-Bold"/>
                <a:ea typeface="Barlow Ultra-Bold"/>
                <a:cs typeface="Barlow Ultra-Bold"/>
                <a:sym typeface="Barlow Ultra-Bold"/>
              </a:rPr>
              <a:t>alla</a:t>
            </a:r>
            <a:r>
              <a:rPr lang="en-US" sz="6600" b="1" spc="-626" dirty="0">
                <a:solidFill>
                  <a:srgbClr val="00255F"/>
                </a:solidFill>
                <a:latin typeface="Barlow Ultra-Bold"/>
                <a:ea typeface="Barlow Ultra-Bold"/>
                <a:cs typeface="Barlow Ultra-Bold"/>
                <a:sym typeface="Barlow Ultra-Bold"/>
              </a:rPr>
              <a:t> </a:t>
            </a:r>
            <a:r>
              <a:rPr lang="en-US" sz="6600" b="1" spc="-626" dirty="0" err="1">
                <a:solidFill>
                  <a:srgbClr val="00255F"/>
                </a:solidFill>
                <a:latin typeface="Barlow Ultra-Bold"/>
                <a:ea typeface="Barlow Ultra-Bold"/>
                <a:cs typeface="Barlow Ultra-Bold"/>
                <a:sym typeface="Barlow Ultra-Bold"/>
              </a:rPr>
              <a:t>fistola</a:t>
            </a:r>
            <a:r>
              <a:rPr lang="en-US" sz="6600" b="1" spc="-626" dirty="0">
                <a:solidFill>
                  <a:srgbClr val="00255F"/>
                </a:solidFill>
                <a:latin typeface="Barlow Ultra-Bold"/>
                <a:ea typeface="Barlow Ultra-Bold"/>
                <a:cs typeface="Barlow Ultra-Bold"/>
                <a:sym typeface="Barlow Ultra-Bold"/>
              </a:rPr>
              <a:t> gastro-</a:t>
            </a:r>
            <a:r>
              <a:rPr lang="en-US" sz="6600" b="1" spc="-626" dirty="0" err="1">
                <a:solidFill>
                  <a:srgbClr val="00255F"/>
                </a:solidFill>
                <a:latin typeface="Barlow Ultra-Bold"/>
                <a:ea typeface="Barlow Ultra-Bold"/>
                <a:cs typeface="Barlow Ultra-Bold"/>
                <a:sym typeface="Barlow Ultra-Bold"/>
              </a:rPr>
              <a:t>splenica</a:t>
            </a:r>
            <a:r>
              <a:rPr lang="en-US" sz="6600" b="1" spc="-626" dirty="0">
                <a:solidFill>
                  <a:srgbClr val="00255F"/>
                </a:solidFill>
                <a:latin typeface="Barlow Ultra-Bold"/>
                <a:ea typeface="Barlow Ultra-Bold"/>
                <a:cs typeface="Barlow Ultra-Bold"/>
                <a:sym typeface="Barlow Ultra-Bold"/>
              </a:rPr>
              <a:t>: il </a:t>
            </a:r>
            <a:r>
              <a:rPr lang="en-US" sz="6600" b="1" spc="-626" dirty="0" err="1">
                <a:solidFill>
                  <a:srgbClr val="00255F"/>
                </a:solidFill>
                <a:latin typeface="Barlow Ultra-Bold"/>
                <a:ea typeface="Barlow Ultra-Bold"/>
                <a:cs typeface="Barlow Ultra-Bold"/>
                <a:sym typeface="Barlow Ultra-Bold"/>
              </a:rPr>
              <a:t>percorso</a:t>
            </a:r>
            <a:r>
              <a:rPr lang="en-US" sz="6600" b="1" spc="-626" dirty="0">
                <a:solidFill>
                  <a:srgbClr val="00255F"/>
                </a:solidFill>
                <a:latin typeface="Barlow Ultra-Bold"/>
                <a:ea typeface="Barlow Ultra-Bold"/>
                <a:cs typeface="Barlow Ultra-Bold"/>
                <a:sym typeface="Barlow Ultra-Bold"/>
              </a:rPr>
              <a:t> </a:t>
            </a:r>
            <a:r>
              <a:rPr lang="en-US" sz="6600" b="1" spc="-626" dirty="0" err="1">
                <a:solidFill>
                  <a:srgbClr val="00255F"/>
                </a:solidFill>
                <a:latin typeface="Barlow Ultra-Bold"/>
                <a:ea typeface="Barlow Ultra-Bold"/>
                <a:cs typeface="Barlow Ultra-Bold"/>
                <a:sym typeface="Barlow Ultra-Bold"/>
              </a:rPr>
              <a:t>insidioso</a:t>
            </a:r>
            <a:r>
              <a:rPr lang="en-US" sz="6600" b="1" spc="-626" dirty="0">
                <a:solidFill>
                  <a:srgbClr val="00255F"/>
                </a:solidFill>
                <a:latin typeface="Barlow Ultra-Bold"/>
                <a:ea typeface="Barlow Ultra-Bold"/>
                <a:cs typeface="Barlow Ultra-Bold"/>
                <a:sym typeface="Barlow Ultra-Bold"/>
              </a:rPr>
              <a:t> di un </a:t>
            </a:r>
            <a:r>
              <a:rPr lang="en-US" sz="6600" b="1" spc="-626" dirty="0" err="1">
                <a:solidFill>
                  <a:srgbClr val="00255F"/>
                </a:solidFill>
                <a:latin typeface="Barlow Ultra-Bold"/>
                <a:ea typeface="Barlow Ultra-Bold"/>
                <a:cs typeface="Barlow Ultra-Bold"/>
                <a:sym typeface="Barlow Ultra-Bold"/>
              </a:rPr>
              <a:t>linfoma</a:t>
            </a:r>
            <a:r>
              <a:rPr lang="en-US" sz="6600" b="1" spc="-626" dirty="0">
                <a:solidFill>
                  <a:srgbClr val="00255F"/>
                </a:solidFill>
                <a:latin typeface="Barlow Ultra-Bold"/>
                <a:ea typeface="Barlow Ultra-Bold"/>
                <a:cs typeface="Barlow Ultra-Bold"/>
                <a:sym typeface="Barlow Ultra-Bold"/>
              </a:rPr>
              <a:t> </a:t>
            </a:r>
            <a:r>
              <a:rPr lang="en-US" sz="6600" b="1" spc="-626" dirty="0" err="1">
                <a:solidFill>
                  <a:srgbClr val="00255F"/>
                </a:solidFill>
                <a:latin typeface="Barlow Ultra-Bold"/>
                <a:ea typeface="Barlow Ultra-Bold"/>
                <a:cs typeface="Barlow Ultra-Bold"/>
                <a:sym typeface="Barlow Ultra-Bold"/>
              </a:rPr>
              <a:t>nascosto</a:t>
            </a:r>
            <a:endParaRPr lang="en-US" sz="6600" b="1" spc="-626" dirty="0">
              <a:solidFill>
                <a:srgbClr val="00255F"/>
              </a:solidFill>
              <a:latin typeface="Barlow Ultra-Bold"/>
              <a:ea typeface="Barlow Ultra-Bold"/>
              <a:cs typeface="Barlow Ultra-Bold"/>
              <a:sym typeface="Barlow Ultra-Bold"/>
            </a:endParaRPr>
          </a:p>
        </p:txBody>
      </p:sp>
      <p:sp>
        <p:nvSpPr>
          <p:cNvPr id="13" name="Rettangolo con angoli arrotondati 12">
            <a:extLst>
              <a:ext uri="{FF2B5EF4-FFF2-40B4-BE49-F238E27FC236}">
                <a16:creationId xmlns:a16="http://schemas.microsoft.com/office/drawing/2014/main" id="{19ACE76E-6488-1B89-671F-D503AC394BD4}"/>
              </a:ext>
            </a:extLst>
          </p:cNvPr>
          <p:cNvSpPr/>
          <p:nvPr/>
        </p:nvSpPr>
        <p:spPr>
          <a:xfrm>
            <a:off x="1345261" y="2250044"/>
            <a:ext cx="9449991"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5" name="Rettangolo con angoli arrotondati 14">
            <a:extLst>
              <a:ext uri="{FF2B5EF4-FFF2-40B4-BE49-F238E27FC236}">
                <a16:creationId xmlns:a16="http://schemas.microsoft.com/office/drawing/2014/main" id="{FF31D285-F6CE-0E40-0B7C-F9E178FBF8C4}"/>
              </a:ext>
            </a:extLst>
          </p:cNvPr>
          <p:cNvSpPr/>
          <p:nvPr/>
        </p:nvSpPr>
        <p:spPr>
          <a:xfrm>
            <a:off x="44825893" y="2478834"/>
            <a:ext cx="3790675"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2" name="Rettangolo arrotondato 8">
            <a:extLst>
              <a:ext uri="{FF2B5EF4-FFF2-40B4-BE49-F238E27FC236}">
                <a16:creationId xmlns:a16="http://schemas.microsoft.com/office/drawing/2014/main" id="{0CBD753E-FC74-8AC1-A42B-8D4DFFC4F26E}"/>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14" name="Immagine 13"/>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5" name="CasellaDiTesto 4">
            <a:extLst>
              <a:ext uri="{FF2B5EF4-FFF2-40B4-BE49-F238E27FC236}">
                <a16:creationId xmlns:a16="http://schemas.microsoft.com/office/drawing/2014/main" id="{5156D5BD-C6AB-7765-B135-EE6D766DFC36}"/>
              </a:ext>
            </a:extLst>
          </p:cNvPr>
          <p:cNvSpPr txBox="1"/>
          <p:nvPr/>
        </p:nvSpPr>
        <p:spPr>
          <a:xfrm>
            <a:off x="3364124" y="9849598"/>
            <a:ext cx="45021090" cy="4677434"/>
          </a:xfrm>
          <a:prstGeom prst="rect">
            <a:avLst/>
          </a:prstGeom>
          <a:noFill/>
        </p:spPr>
        <p:txBody>
          <a:bodyPr wrap="square">
            <a:spAutoFit/>
          </a:bodyPr>
          <a:lstStyle/>
          <a:p>
            <a:r>
              <a:rPr lang="it-IT" dirty="0"/>
              <a:t>La fistola gastro-splenica (Gastro-</a:t>
            </a:r>
            <a:r>
              <a:rPr lang="it-IT" dirty="0" err="1"/>
              <a:t>Splenic</a:t>
            </a:r>
            <a:r>
              <a:rPr lang="it-IT" dirty="0"/>
              <a:t> Fistula, GSF) è una condizione rara e spesso sottodiagnosticata, generalmente secondaria a neoplasie gastriche o a patologie spleniche. La sua presentazione clinica può mimare quadri addominali più comuni, soprattutto quando associata alla formazione di ascessi cronici. In rari casi, la GSF può rappresentare la prima manifestazione clinica di una neoplasia ematologica sottostante. La causa più frequente è il linfoma splenico, che può insorgere spontaneamente o a seguito di chemioterapia. Secondo l’ultima revisione del 2022, fino al 2020 sono stati identificati e descritti in letteratura solo 46 casi di GSF: 36 associati a patologie maligne e 10 a condizioni benigne, come gli ascessi splenici. La sintomatologia aspecifica e la sovrapposizione dei reperti radiologici con patologie addominali più comuni determinano spesso un ritardo diagnostico. Questo case report si propone di illustrare le difficoltà diagnostiche nell’identificazione di una GSF secondaria a linfoma splenico occulto.</a:t>
            </a:r>
          </a:p>
        </p:txBody>
      </p:sp>
    </p:spTree>
    <p:extLst>
      <p:ext uri="{BB962C8B-B14F-4D97-AF65-F5344CB8AC3E}">
        <p14:creationId xmlns:p14="http://schemas.microsoft.com/office/powerpoint/2010/main" val="21600491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8748-1B33-94D4-A45D-22FB73915152}"/>
            </a:ext>
          </a:extLst>
        </p:cNvPr>
        <p:cNvGrpSpPr/>
        <p:nvPr/>
      </p:nvGrpSpPr>
      <p:grpSpPr>
        <a:xfrm>
          <a:off x="0" y="0"/>
          <a:ext cx="0" cy="0"/>
          <a:chOff x="0" y="0"/>
          <a:chExt cx="0" cy="0"/>
        </a:xfrm>
      </p:grpSpPr>
      <p:sp>
        <p:nvSpPr>
          <p:cNvPr id="4" name="Rettangolo arrotondato 8">
            <a:extLst>
              <a:ext uri="{FF2B5EF4-FFF2-40B4-BE49-F238E27FC236}">
                <a16:creationId xmlns:a16="http://schemas.microsoft.com/office/drawing/2014/main" id="{0CBD753E-FC74-8AC1-A42B-8D4DFFC4F26E}"/>
              </a:ext>
            </a:extLst>
          </p:cNvPr>
          <p:cNvSpPr/>
          <p:nvPr/>
        </p:nvSpPr>
        <p:spPr>
          <a:xfrm flipH="1">
            <a:off x="1345261" y="5820039"/>
            <a:ext cx="47039953" cy="209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it-IT" sz="9921" dirty="0">
                <a:solidFill>
                  <a:schemeClr val="bg1"/>
                </a:solidFill>
              </a:rPr>
              <a:t>Materiali e metodi</a:t>
            </a:r>
          </a:p>
        </p:txBody>
      </p:sp>
      <p:sp>
        <p:nvSpPr>
          <p:cNvPr id="11" name="CasellaDiTesto 10">
            <a:extLst>
              <a:ext uri="{FF2B5EF4-FFF2-40B4-BE49-F238E27FC236}">
                <a16:creationId xmlns:a16="http://schemas.microsoft.com/office/drawing/2014/main" id="{12A6D05F-627C-557A-AF00-EE6658B1664E}"/>
              </a:ext>
            </a:extLst>
          </p:cNvPr>
          <p:cNvSpPr txBox="1"/>
          <p:nvPr/>
        </p:nvSpPr>
        <p:spPr>
          <a:xfrm>
            <a:off x="9701437" y="1481946"/>
            <a:ext cx="30327600" cy="2868093"/>
          </a:xfrm>
          <a:prstGeom prst="rect">
            <a:avLst/>
          </a:prstGeom>
          <a:noFill/>
        </p:spPr>
        <p:txBody>
          <a:bodyPr wrap="square" rtlCol="0">
            <a:spAutoFit/>
          </a:bodyPr>
          <a:lstStyle/>
          <a:p>
            <a:pPr algn="r">
              <a:lnSpc>
                <a:spcPts val="27135"/>
              </a:lnSpc>
            </a:pPr>
            <a:r>
              <a:rPr lang="en-US" sz="6600" b="1" spc="-626" dirty="0" err="1">
                <a:solidFill>
                  <a:srgbClr val="00255F"/>
                </a:solidFill>
                <a:latin typeface="Barlow Ultra-Bold"/>
                <a:ea typeface="Barlow Ultra-Bold"/>
                <a:cs typeface="Barlow Ultra-Bold"/>
                <a:sym typeface="Barlow Ultra-Bold"/>
              </a:rPr>
              <a:t>Dall’ascesso</a:t>
            </a:r>
            <a:r>
              <a:rPr lang="en-US" sz="6600" b="1" spc="-626" dirty="0">
                <a:solidFill>
                  <a:srgbClr val="00255F"/>
                </a:solidFill>
                <a:latin typeface="Barlow Ultra-Bold"/>
                <a:ea typeface="Barlow Ultra-Bold"/>
                <a:cs typeface="Barlow Ultra-Bold"/>
                <a:sym typeface="Barlow Ultra-Bold"/>
              </a:rPr>
              <a:t> </a:t>
            </a:r>
            <a:r>
              <a:rPr lang="en-US" sz="6600" b="1" spc="-626" dirty="0" err="1">
                <a:solidFill>
                  <a:srgbClr val="00255F"/>
                </a:solidFill>
                <a:latin typeface="Barlow Ultra-Bold"/>
                <a:ea typeface="Barlow Ultra-Bold"/>
                <a:cs typeface="Barlow Ultra-Bold"/>
                <a:sym typeface="Barlow Ultra-Bold"/>
              </a:rPr>
              <a:t>splenico</a:t>
            </a:r>
            <a:r>
              <a:rPr lang="en-US" sz="6600" b="1" spc="-626" dirty="0">
                <a:solidFill>
                  <a:srgbClr val="00255F"/>
                </a:solidFill>
                <a:latin typeface="Barlow Ultra-Bold"/>
                <a:ea typeface="Barlow Ultra-Bold"/>
                <a:cs typeface="Barlow Ultra-Bold"/>
                <a:sym typeface="Barlow Ultra-Bold"/>
              </a:rPr>
              <a:t> </a:t>
            </a:r>
            <a:r>
              <a:rPr lang="en-US" sz="6600" b="1" spc="-626" dirty="0" err="1">
                <a:solidFill>
                  <a:srgbClr val="00255F"/>
                </a:solidFill>
                <a:latin typeface="Barlow Ultra-Bold"/>
                <a:ea typeface="Barlow Ultra-Bold"/>
                <a:cs typeface="Barlow Ultra-Bold"/>
                <a:sym typeface="Barlow Ultra-Bold"/>
              </a:rPr>
              <a:t>alla</a:t>
            </a:r>
            <a:r>
              <a:rPr lang="en-US" sz="6600" b="1" spc="-626" dirty="0">
                <a:solidFill>
                  <a:srgbClr val="00255F"/>
                </a:solidFill>
                <a:latin typeface="Barlow Ultra-Bold"/>
                <a:ea typeface="Barlow Ultra-Bold"/>
                <a:cs typeface="Barlow Ultra-Bold"/>
                <a:sym typeface="Barlow Ultra-Bold"/>
              </a:rPr>
              <a:t> </a:t>
            </a:r>
            <a:r>
              <a:rPr lang="en-US" sz="6600" b="1" spc="-626" dirty="0" err="1">
                <a:solidFill>
                  <a:srgbClr val="00255F"/>
                </a:solidFill>
                <a:latin typeface="Barlow Ultra-Bold"/>
                <a:ea typeface="Barlow Ultra-Bold"/>
                <a:cs typeface="Barlow Ultra-Bold"/>
                <a:sym typeface="Barlow Ultra-Bold"/>
              </a:rPr>
              <a:t>fistola</a:t>
            </a:r>
            <a:r>
              <a:rPr lang="en-US" sz="6600" b="1" spc="-626" dirty="0">
                <a:solidFill>
                  <a:srgbClr val="00255F"/>
                </a:solidFill>
                <a:latin typeface="Barlow Ultra-Bold"/>
                <a:ea typeface="Barlow Ultra-Bold"/>
                <a:cs typeface="Barlow Ultra-Bold"/>
                <a:sym typeface="Barlow Ultra-Bold"/>
              </a:rPr>
              <a:t> gastro-</a:t>
            </a:r>
            <a:r>
              <a:rPr lang="en-US" sz="6600" b="1" spc="-626" dirty="0" err="1">
                <a:solidFill>
                  <a:srgbClr val="00255F"/>
                </a:solidFill>
                <a:latin typeface="Barlow Ultra-Bold"/>
                <a:ea typeface="Barlow Ultra-Bold"/>
                <a:cs typeface="Barlow Ultra-Bold"/>
                <a:sym typeface="Barlow Ultra-Bold"/>
              </a:rPr>
              <a:t>splenica</a:t>
            </a:r>
            <a:r>
              <a:rPr lang="en-US" sz="6600" b="1" spc="-626" dirty="0">
                <a:solidFill>
                  <a:srgbClr val="00255F"/>
                </a:solidFill>
                <a:latin typeface="Barlow Ultra-Bold"/>
                <a:ea typeface="Barlow Ultra-Bold"/>
                <a:cs typeface="Barlow Ultra-Bold"/>
                <a:sym typeface="Barlow Ultra-Bold"/>
              </a:rPr>
              <a:t>: il </a:t>
            </a:r>
            <a:r>
              <a:rPr lang="en-US" sz="6600" b="1" spc="-626" dirty="0" err="1">
                <a:solidFill>
                  <a:srgbClr val="00255F"/>
                </a:solidFill>
                <a:latin typeface="Barlow Ultra-Bold"/>
                <a:ea typeface="Barlow Ultra-Bold"/>
                <a:cs typeface="Barlow Ultra-Bold"/>
                <a:sym typeface="Barlow Ultra-Bold"/>
              </a:rPr>
              <a:t>percorso</a:t>
            </a:r>
            <a:r>
              <a:rPr lang="en-US" sz="6600" b="1" spc="-626" dirty="0">
                <a:solidFill>
                  <a:srgbClr val="00255F"/>
                </a:solidFill>
                <a:latin typeface="Barlow Ultra-Bold"/>
                <a:ea typeface="Barlow Ultra-Bold"/>
                <a:cs typeface="Barlow Ultra-Bold"/>
                <a:sym typeface="Barlow Ultra-Bold"/>
              </a:rPr>
              <a:t> </a:t>
            </a:r>
            <a:r>
              <a:rPr lang="en-US" sz="6600" b="1" spc="-626" dirty="0" err="1">
                <a:solidFill>
                  <a:srgbClr val="00255F"/>
                </a:solidFill>
                <a:latin typeface="Barlow Ultra-Bold"/>
                <a:ea typeface="Barlow Ultra-Bold"/>
                <a:cs typeface="Barlow Ultra-Bold"/>
                <a:sym typeface="Barlow Ultra-Bold"/>
              </a:rPr>
              <a:t>insidioso</a:t>
            </a:r>
            <a:r>
              <a:rPr lang="en-US" sz="6600" b="1" spc="-626" dirty="0">
                <a:solidFill>
                  <a:srgbClr val="00255F"/>
                </a:solidFill>
                <a:latin typeface="Barlow Ultra-Bold"/>
                <a:ea typeface="Barlow Ultra-Bold"/>
                <a:cs typeface="Barlow Ultra-Bold"/>
                <a:sym typeface="Barlow Ultra-Bold"/>
              </a:rPr>
              <a:t> di un </a:t>
            </a:r>
            <a:r>
              <a:rPr lang="en-US" sz="6600" b="1" spc="-626" dirty="0" err="1">
                <a:solidFill>
                  <a:srgbClr val="00255F"/>
                </a:solidFill>
                <a:latin typeface="Barlow Ultra-Bold"/>
                <a:ea typeface="Barlow Ultra-Bold"/>
                <a:cs typeface="Barlow Ultra-Bold"/>
                <a:sym typeface="Barlow Ultra-Bold"/>
              </a:rPr>
              <a:t>linfoma</a:t>
            </a:r>
            <a:r>
              <a:rPr lang="en-US" sz="6600" b="1" spc="-626" dirty="0">
                <a:solidFill>
                  <a:srgbClr val="00255F"/>
                </a:solidFill>
                <a:latin typeface="Barlow Ultra-Bold"/>
                <a:ea typeface="Barlow Ultra-Bold"/>
                <a:cs typeface="Barlow Ultra-Bold"/>
                <a:sym typeface="Barlow Ultra-Bold"/>
              </a:rPr>
              <a:t> </a:t>
            </a:r>
            <a:r>
              <a:rPr lang="en-US" sz="6600" b="1" spc="-626" dirty="0" err="1">
                <a:solidFill>
                  <a:srgbClr val="00255F"/>
                </a:solidFill>
                <a:latin typeface="Barlow Ultra-Bold"/>
                <a:ea typeface="Barlow Ultra-Bold"/>
                <a:cs typeface="Barlow Ultra-Bold"/>
                <a:sym typeface="Barlow Ultra-Bold"/>
              </a:rPr>
              <a:t>nascosto</a:t>
            </a:r>
            <a:endParaRPr lang="en-US" sz="6600" b="1" spc="-626" dirty="0">
              <a:solidFill>
                <a:srgbClr val="00255F"/>
              </a:solidFill>
              <a:latin typeface="Barlow Ultra-Bold"/>
              <a:ea typeface="Barlow Ultra-Bold"/>
              <a:cs typeface="Barlow Ultra-Bold"/>
              <a:sym typeface="Barlow Ultra-Bold"/>
            </a:endParaRPr>
          </a:p>
        </p:txBody>
      </p:sp>
      <p:sp>
        <p:nvSpPr>
          <p:cNvPr id="13" name="Rettangolo con angoli arrotondati 12">
            <a:extLst>
              <a:ext uri="{FF2B5EF4-FFF2-40B4-BE49-F238E27FC236}">
                <a16:creationId xmlns:a16="http://schemas.microsoft.com/office/drawing/2014/main" id="{19ACE76E-6488-1B89-671F-D503AC394BD4}"/>
              </a:ext>
            </a:extLst>
          </p:cNvPr>
          <p:cNvSpPr/>
          <p:nvPr/>
        </p:nvSpPr>
        <p:spPr>
          <a:xfrm>
            <a:off x="1345261" y="2250044"/>
            <a:ext cx="9449991"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5" name="Rettangolo con angoli arrotondati 14">
            <a:extLst>
              <a:ext uri="{FF2B5EF4-FFF2-40B4-BE49-F238E27FC236}">
                <a16:creationId xmlns:a16="http://schemas.microsoft.com/office/drawing/2014/main" id="{FF31D285-F6CE-0E40-0B7C-F9E178FBF8C4}"/>
              </a:ext>
            </a:extLst>
          </p:cNvPr>
          <p:cNvSpPr/>
          <p:nvPr/>
        </p:nvSpPr>
        <p:spPr>
          <a:xfrm>
            <a:off x="44825893" y="2478834"/>
            <a:ext cx="3790675" cy="2099995"/>
          </a:xfrm>
          <a:prstGeom prst="roundRect">
            <a:avLst/>
          </a:prstGeom>
          <a:solidFill>
            <a:srgbClr val="0070C0"/>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sz="13686" dirty="0"/>
          </a:p>
        </p:txBody>
      </p:sp>
      <p:sp>
        <p:nvSpPr>
          <p:cNvPr id="12" name="Rettangolo arrotondato 8">
            <a:extLst>
              <a:ext uri="{FF2B5EF4-FFF2-40B4-BE49-F238E27FC236}">
                <a16:creationId xmlns:a16="http://schemas.microsoft.com/office/drawing/2014/main" id="{0CBD753E-FC74-8AC1-A42B-8D4DFFC4F26E}"/>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14" name="Immagine 13"/>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5" name="CasellaDiTesto 4">
            <a:extLst>
              <a:ext uri="{FF2B5EF4-FFF2-40B4-BE49-F238E27FC236}">
                <a16:creationId xmlns:a16="http://schemas.microsoft.com/office/drawing/2014/main" id="{F69A7994-DC8C-DF75-E96F-15D3F711B6ED}"/>
              </a:ext>
            </a:extLst>
          </p:cNvPr>
          <p:cNvSpPr txBox="1"/>
          <p:nvPr/>
        </p:nvSpPr>
        <p:spPr>
          <a:xfrm>
            <a:off x="2492375" y="9819221"/>
            <a:ext cx="25069800" cy="5441618"/>
          </a:xfrm>
          <a:prstGeom prst="rect">
            <a:avLst/>
          </a:prstGeom>
          <a:noFill/>
        </p:spPr>
        <p:txBody>
          <a:bodyPr wrap="square">
            <a:spAutoFit/>
          </a:bodyPr>
          <a:lstStyle/>
          <a:p>
            <a:r>
              <a:rPr lang="it-IT" dirty="0"/>
              <a:t>Una donna di 79 anni si è presentata con dolore addominale persistente al quadrante superiore sinistro e febbricola serotina da circa sei mesi. In anamnesi riferiva varici gastriche; gli esami di laboratorio evidenziavano anemia (emoglobina 7,7 g/</a:t>
            </a:r>
            <a:r>
              <a:rPr lang="it-IT" dirty="0" err="1"/>
              <a:t>dL</a:t>
            </a:r>
            <a:r>
              <a:rPr lang="it-IT" dirty="0"/>
              <a:t>). La TC addominale ha mostrato la presenza di un ascesso splenico, trattato mediante drenaggio percutaneo. In assenza di miglioramento clinico, è stata eseguita un’esofagogastroduodenoscopia (EGDS), che ha evidenziato una fistola gastro-splenica. La paziente è stata quindi sottoposta a resezione gastrica e splenectomia.</a:t>
            </a:r>
          </a:p>
        </p:txBody>
      </p:sp>
      <p:pic>
        <p:nvPicPr>
          <p:cNvPr id="1026" name="Picture 2" descr="Gastrectomie per cancro: principi generali diagnostici e terapeutici -  ScienceDirect">
            <a:extLst>
              <a:ext uri="{FF2B5EF4-FFF2-40B4-BE49-F238E27FC236}">
                <a16:creationId xmlns:a16="http://schemas.microsoft.com/office/drawing/2014/main" id="{4A608E79-1050-2211-D366-C3398A9175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48167" y="10051877"/>
            <a:ext cx="19452423" cy="11779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07043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8748-1B33-94D4-A45D-22FB73915152}"/>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0CBD753E-FC74-8AC1-A42B-8D4DFFC4F26E}"/>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3" name="CasellaDiTesto 2">
            <a:extLst>
              <a:ext uri="{FF2B5EF4-FFF2-40B4-BE49-F238E27FC236}">
                <a16:creationId xmlns:a16="http://schemas.microsoft.com/office/drawing/2014/main" id="{EADE60A7-6248-45E7-ADFF-7FC52850B80C}"/>
              </a:ext>
            </a:extLst>
          </p:cNvPr>
          <p:cNvSpPr txBox="1"/>
          <p:nvPr/>
        </p:nvSpPr>
        <p:spPr>
          <a:xfrm>
            <a:off x="3178175" y="808831"/>
            <a:ext cx="31318200" cy="1569660"/>
          </a:xfrm>
          <a:prstGeom prst="rect">
            <a:avLst/>
          </a:prstGeom>
          <a:noFill/>
        </p:spPr>
        <p:txBody>
          <a:bodyPr wrap="square" rtlCol="0">
            <a:spAutoFit/>
          </a:bodyPr>
          <a:lstStyle/>
          <a:p>
            <a:r>
              <a:rPr lang="en-US" sz="9600" b="1" spc="-626" dirty="0" err="1">
                <a:solidFill>
                  <a:srgbClr val="00255F"/>
                </a:solidFill>
                <a:latin typeface="Barlow Ultra-Bold"/>
                <a:ea typeface="Barlow Ultra-Bold"/>
                <a:cs typeface="Barlow Ultra-Bold"/>
                <a:sym typeface="Barlow Ultra-Bold"/>
              </a:rPr>
              <a:t>Risultati</a:t>
            </a:r>
            <a:endParaRPr lang="it-IT" sz="8800" dirty="0"/>
          </a:p>
        </p:txBody>
      </p:sp>
      <p:sp>
        <p:nvSpPr>
          <p:cNvPr id="6" name="CasellaDiTesto 5">
            <a:extLst>
              <a:ext uri="{FF2B5EF4-FFF2-40B4-BE49-F238E27FC236}">
                <a16:creationId xmlns:a16="http://schemas.microsoft.com/office/drawing/2014/main" id="{894BFBC8-6CB9-D141-75C2-D7D4084E1FBA}"/>
              </a:ext>
            </a:extLst>
          </p:cNvPr>
          <p:cNvSpPr txBox="1"/>
          <p:nvPr/>
        </p:nvSpPr>
        <p:spPr>
          <a:xfrm>
            <a:off x="2568575" y="4695031"/>
            <a:ext cx="20040600" cy="3913251"/>
          </a:xfrm>
          <a:prstGeom prst="rect">
            <a:avLst/>
          </a:prstGeom>
          <a:noFill/>
        </p:spPr>
        <p:txBody>
          <a:bodyPr wrap="square">
            <a:spAutoFit/>
          </a:bodyPr>
          <a:lstStyle/>
          <a:p>
            <a:r>
              <a:rPr lang="it-IT" dirty="0"/>
              <a:t>L’esame istologico del pezzo operatorio ha rivelato la presenza di un linfoma splenico occulto come causa sottostante della fistola. La paziente è stata successivamente inviata all’ematologo e ha iniziato la chemioterapia. Purtroppo, è deceduta tre mesi dopo, a causa dello stadio avanzato della malattia linfomatosa.</a:t>
            </a:r>
          </a:p>
        </p:txBody>
      </p:sp>
      <p:pic>
        <p:nvPicPr>
          <p:cNvPr id="7" name="Immagine 6">
            <a:extLst>
              <a:ext uri="{FF2B5EF4-FFF2-40B4-BE49-F238E27FC236}">
                <a16:creationId xmlns:a16="http://schemas.microsoft.com/office/drawing/2014/main" id="{47C6EA47-C0FA-6604-F848-FA14AC1113A4}"/>
              </a:ext>
            </a:extLst>
          </p:cNvPr>
          <p:cNvPicPr>
            <a:picLocks noChangeAspect="1"/>
          </p:cNvPicPr>
          <p:nvPr/>
        </p:nvPicPr>
        <p:blipFill>
          <a:blip r:embed="rId3"/>
          <a:stretch>
            <a:fillRect/>
          </a:stretch>
        </p:blipFill>
        <p:spPr>
          <a:xfrm>
            <a:off x="25199975" y="3475831"/>
            <a:ext cx="18777927" cy="12702716"/>
          </a:xfrm>
          <a:prstGeom prst="rect">
            <a:avLst/>
          </a:prstGeom>
        </p:spPr>
      </p:pic>
    </p:spTree>
    <p:extLst>
      <p:ext uri="{BB962C8B-B14F-4D97-AF65-F5344CB8AC3E}">
        <p14:creationId xmlns:p14="http://schemas.microsoft.com/office/powerpoint/2010/main" val="40513859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8748-1B33-94D4-A45D-22FB73915152}"/>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0CBD753E-FC74-8AC1-A42B-8D4DFFC4F26E}"/>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3" name="CasellaDiTesto 2">
            <a:extLst>
              <a:ext uri="{FF2B5EF4-FFF2-40B4-BE49-F238E27FC236}">
                <a16:creationId xmlns:a16="http://schemas.microsoft.com/office/drawing/2014/main" id="{E44116B4-44D0-4343-A31C-A9A4988F1E22}"/>
              </a:ext>
            </a:extLst>
          </p:cNvPr>
          <p:cNvSpPr txBox="1"/>
          <p:nvPr/>
        </p:nvSpPr>
        <p:spPr>
          <a:xfrm>
            <a:off x="1577975" y="1723231"/>
            <a:ext cx="12801600" cy="2333844"/>
          </a:xfrm>
          <a:prstGeom prst="rect">
            <a:avLst/>
          </a:prstGeom>
          <a:noFill/>
        </p:spPr>
        <p:txBody>
          <a:bodyPr wrap="square" rtlCol="0">
            <a:spAutoFit/>
          </a:bodyPr>
          <a:lstStyle/>
          <a:p>
            <a:r>
              <a:rPr lang="en-US" sz="9600" b="1" spc="-626" dirty="0" err="1">
                <a:solidFill>
                  <a:srgbClr val="00255F"/>
                </a:solidFill>
                <a:latin typeface="Barlow Ultra-Bold"/>
                <a:ea typeface="Barlow Ultra-Bold"/>
                <a:cs typeface="Barlow Ultra-Bold"/>
                <a:sym typeface="Barlow Ultra-Bold"/>
              </a:rPr>
              <a:t>Conclusioni</a:t>
            </a:r>
            <a:endParaRPr lang="it-IT" dirty="0"/>
          </a:p>
          <a:p>
            <a:endParaRPr lang="it-IT" dirty="0"/>
          </a:p>
        </p:txBody>
      </p:sp>
      <p:sp>
        <p:nvSpPr>
          <p:cNvPr id="6" name="CasellaDiTesto 5">
            <a:extLst>
              <a:ext uri="{FF2B5EF4-FFF2-40B4-BE49-F238E27FC236}">
                <a16:creationId xmlns:a16="http://schemas.microsoft.com/office/drawing/2014/main" id="{4D09DEF2-C9DC-0F9D-8CA2-B93F8F721931}"/>
              </a:ext>
            </a:extLst>
          </p:cNvPr>
          <p:cNvSpPr txBox="1"/>
          <p:nvPr/>
        </p:nvSpPr>
        <p:spPr>
          <a:xfrm>
            <a:off x="1577975" y="6295231"/>
            <a:ext cx="45948600" cy="2384884"/>
          </a:xfrm>
          <a:prstGeom prst="rect">
            <a:avLst/>
          </a:prstGeom>
          <a:noFill/>
        </p:spPr>
        <p:txBody>
          <a:bodyPr wrap="square">
            <a:spAutoFit/>
          </a:bodyPr>
          <a:lstStyle/>
          <a:p>
            <a:r>
              <a:rPr lang="it-IT" dirty="0"/>
              <a:t>Questo caso sottolinea la necessità di considerare complicanze rare, come la fistola gastro-splenica, nella diagnosi differenziale degli ascessi splenici cronici e non responsivi al trattamento. Il riscontro di un linfoma splenico occulto evidenzia ulteriormente l’importanza di un iter diagnostico completo e di un approccio multidisciplinare nei pazienti con presentazioni addominali atipiche.</a:t>
            </a:r>
          </a:p>
        </p:txBody>
      </p:sp>
    </p:spTree>
    <p:extLst>
      <p:ext uri="{BB962C8B-B14F-4D97-AF65-F5344CB8AC3E}">
        <p14:creationId xmlns:p14="http://schemas.microsoft.com/office/powerpoint/2010/main" val="368602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8748-1B33-94D4-A45D-22FB73915152}"/>
            </a:ext>
          </a:extLst>
        </p:cNvPr>
        <p:cNvGrpSpPr/>
        <p:nvPr/>
      </p:nvGrpSpPr>
      <p:grpSpPr>
        <a:xfrm>
          <a:off x="0" y="0"/>
          <a:ext cx="0" cy="0"/>
          <a:chOff x="0" y="0"/>
          <a:chExt cx="0" cy="0"/>
        </a:xfrm>
      </p:grpSpPr>
      <p:sp>
        <p:nvSpPr>
          <p:cNvPr id="10" name="Rettangolo arrotondato 8">
            <a:extLst>
              <a:ext uri="{FF2B5EF4-FFF2-40B4-BE49-F238E27FC236}">
                <a16:creationId xmlns:a16="http://schemas.microsoft.com/office/drawing/2014/main" id="{0CBD753E-FC74-8AC1-A42B-8D4DFFC4F26E}"/>
              </a:ext>
            </a:extLst>
          </p:cNvPr>
          <p:cNvSpPr/>
          <p:nvPr/>
        </p:nvSpPr>
        <p:spPr>
          <a:xfrm>
            <a:off x="18269982" y="24953068"/>
            <a:ext cx="30659970" cy="1889998"/>
          </a:xfrm>
          <a:prstGeom prst="roundRect">
            <a:avLst/>
          </a:prstGeom>
          <a:gradFill flip="none" rotWithShape="1">
            <a:gsLst>
              <a:gs pos="25000">
                <a:srgbClr val="0066CC"/>
              </a:gs>
              <a:gs pos="0">
                <a:srgbClr val="0070C0"/>
              </a:gs>
              <a:gs pos="64000">
                <a:srgbClr val="0066CC"/>
              </a:gs>
              <a:gs pos="94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t-IT"/>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it-IT" sz="4961"/>
          </a:p>
        </p:txBody>
      </p:sp>
      <p:pic>
        <p:nvPicPr>
          <p:cNvPr id="2" name="Immagine 1"/>
          <p:cNvPicPr>
            <a:picLocks noChangeAspect="1"/>
          </p:cNvPicPr>
          <p:nvPr/>
        </p:nvPicPr>
        <p:blipFill rotWithShape="1">
          <a:blip r:embed="rId2"/>
          <a:srcRect l="3272" t="11013" r="43013" b="29360"/>
          <a:stretch/>
        </p:blipFill>
        <p:spPr>
          <a:xfrm>
            <a:off x="839999" y="24300022"/>
            <a:ext cx="15119985" cy="3196095"/>
          </a:xfrm>
          <a:prstGeom prst="rect">
            <a:avLst/>
          </a:prstGeom>
        </p:spPr>
      </p:pic>
      <p:sp>
        <p:nvSpPr>
          <p:cNvPr id="3" name="CasellaDiTesto 2">
            <a:extLst>
              <a:ext uri="{FF2B5EF4-FFF2-40B4-BE49-F238E27FC236}">
                <a16:creationId xmlns:a16="http://schemas.microsoft.com/office/drawing/2014/main" id="{E44116B4-44D0-4343-A31C-A9A4988F1E22}"/>
              </a:ext>
            </a:extLst>
          </p:cNvPr>
          <p:cNvSpPr txBox="1"/>
          <p:nvPr/>
        </p:nvSpPr>
        <p:spPr>
          <a:xfrm>
            <a:off x="1577975" y="1723231"/>
            <a:ext cx="12801600" cy="2333844"/>
          </a:xfrm>
          <a:prstGeom prst="rect">
            <a:avLst/>
          </a:prstGeom>
          <a:noFill/>
        </p:spPr>
        <p:txBody>
          <a:bodyPr wrap="square" rtlCol="0">
            <a:spAutoFit/>
          </a:bodyPr>
          <a:lstStyle/>
          <a:p>
            <a:r>
              <a:rPr lang="en-US" sz="9600" b="1" spc="-626" dirty="0" err="1">
                <a:solidFill>
                  <a:srgbClr val="00255F"/>
                </a:solidFill>
                <a:latin typeface="Barlow Ultra-Bold"/>
                <a:ea typeface="Barlow Ultra-Bold"/>
                <a:cs typeface="Barlow Ultra-Bold"/>
                <a:sym typeface="Barlow Ultra-Bold"/>
              </a:rPr>
              <a:t>Bibliografia</a:t>
            </a:r>
            <a:endParaRPr lang="it-IT" dirty="0"/>
          </a:p>
          <a:p>
            <a:endParaRPr lang="it-IT" dirty="0"/>
          </a:p>
        </p:txBody>
      </p:sp>
      <p:sp>
        <p:nvSpPr>
          <p:cNvPr id="6" name="CasellaDiTesto 5">
            <a:extLst>
              <a:ext uri="{FF2B5EF4-FFF2-40B4-BE49-F238E27FC236}">
                <a16:creationId xmlns:a16="http://schemas.microsoft.com/office/drawing/2014/main" id="{616E733F-4A66-93EA-BB83-D40E7B7961C1}"/>
              </a:ext>
            </a:extLst>
          </p:cNvPr>
          <p:cNvSpPr txBox="1"/>
          <p:nvPr/>
        </p:nvSpPr>
        <p:spPr>
          <a:xfrm>
            <a:off x="848254" y="4455140"/>
            <a:ext cx="43477921" cy="16140188"/>
          </a:xfrm>
          <a:prstGeom prst="rect">
            <a:avLst/>
          </a:prstGeom>
          <a:noFill/>
        </p:spPr>
        <p:txBody>
          <a:bodyPr wrap="square">
            <a:spAutoFit/>
          </a:bodyPr>
          <a:lstStyle/>
          <a:p>
            <a:pPr marL="914400" indent="-914400">
              <a:buAutoNum type="arabicPeriod"/>
            </a:pPr>
            <a:r>
              <a:rPr lang="it-IT" b="0" i="0" dirty="0" err="1">
                <a:solidFill>
                  <a:srgbClr val="212121"/>
                </a:solidFill>
                <a:effectLst/>
                <a:latin typeface="system-ui"/>
              </a:rPr>
              <a:t>Borgharia</a:t>
            </a:r>
            <a:r>
              <a:rPr lang="it-IT" b="0" i="0" dirty="0">
                <a:solidFill>
                  <a:srgbClr val="212121"/>
                </a:solidFill>
                <a:effectLst/>
                <a:latin typeface="system-ui"/>
              </a:rPr>
              <a:t> </a:t>
            </a:r>
            <a:r>
              <a:rPr lang="it-IT" b="0" i="0" dirty="0" err="1">
                <a:solidFill>
                  <a:srgbClr val="212121"/>
                </a:solidFill>
                <a:effectLst/>
                <a:latin typeface="system-ui"/>
              </a:rPr>
              <a:t>S</a:t>
            </a:r>
            <a:r>
              <a:rPr lang="it-IT" b="0" i="0" dirty="0">
                <a:solidFill>
                  <a:srgbClr val="212121"/>
                </a:solidFill>
                <a:effectLst/>
                <a:latin typeface="system-ui"/>
              </a:rPr>
              <a:t>, </a:t>
            </a:r>
            <a:r>
              <a:rPr lang="it-IT" b="0" i="0" dirty="0" err="1">
                <a:solidFill>
                  <a:srgbClr val="212121"/>
                </a:solidFill>
                <a:effectLst/>
                <a:latin typeface="system-ui"/>
              </a:rPr>
              <a:t>Juneja</a:t>
            </a:r>
            <a:r>
              <a:rPr lang="it-IT" b="0" i="0" dirty="0">
                <a:solidFill>
                  <a:srgbClr val="212121"/>
                </a:solidFill>
                <a:effectLst/>
                <a:latin typeface="system-ui"/>
              </a:rPr>
              <a:t> </a:t>
            </a:r>
            <a:r>
              <a:rPr lang="it-IT" b="0" i="0" dirty="0" err="1">
                <a:solidFill>
                  <a:srgbClr val="212121"/>
                </a:solidFill>
                <a:effectLst/>
                <a:latin typeface="system-ui"/>
              </a:rPr>
              <a:t>P</a:t>
            </a:r>
            <a:r>
              <a:rPr lang="it-IT" b="0" i="0" dirty="0">
                <a:solidFill>
                  <a:srgbClr val="212121"/>
                </a:solidFill>
                <a:effectLst/>
                <a:latin typeface="system-ui"/>
              </a:rPr>
              <a:t>, </a:t>
            </a:r>
            <a:r>
              <a:rPr lang="it-IT" b="0" i="0" dirty="0" err="1">
                <a:solidFill>
                  <a:srgbClr val="212121"/>
                </a:solidFill>
                <a:effectLst/>
                <a:latin typeface="system-ui"/>
              </a:rPr>
              <a:t>Hazrah</a:t>
            </a:r>
            <a:r>
              <a:rPr lang="it-IT" b="0" i="0" dirty="0">
                <a:solidFill>
                  <a:srgbClr val="212121"/>
                </a:solidFill>
                <a:effectLst/>
                <a:latin typeface="system-ui"/>
              </a:rPr>
              <a:t> </a:t>
            </a:r>
            <a:r>
              <a:rPr lang="it-IT" b="0" i="0" dirty="0" err="1">
                <a:solidFill>
                  <a:srgbClr val="212121"/>
                </a:solidFill>
                <a:effectLst/>
                <a:latin typeface="system-ui"/>
              </a:rPr>
              <a:t>P</a:t>
            </a:r>
            <a:r>
              <a:rPr lang="it-IT" b="0" i="0" dirty="0">
                <a:solidFill>
                  <a:srgbClr val="212121"/>
                </a:solidFill>
                <a:effectLst/>
                <a:latin typeface="system-ui"/>
              </a:rPr>
              <a:t>, Lal </a:t>
            </a:r>
            <a:r>
              <a:rPr lang="it-IT" b="0" i="0" dirty="0" err="1">
                <a:solidFill>
                  <a:srgbClr val="212121"/>
                </a:solidFill>
                <a:effectLst/>
                <a:latin typeface="system-ui"/>
              </a:rPr>
              <a:t>R</a:t>
            </a:r>
            <a:r>
              <a:rPr lang="it-IT" b="0" i="0" dirty="0">
                <a:solidFill>
                  <a:srgbClr val="212121"/>
                </a:solidFill>
                <a:effectLst/>
                <a:latin typeface="system-ui"/>
              </a:rPr>
              <a:t>, Kapur </a:t>
            </a:r>
            <a:r>
              <a:rPr lang="it-IT" b="0" i="0" dirty="0" err="1">
                <a:solidFill>
                  <a:srgbClr val="212121"/>
                </a:solidFill>
                <a:effectLst/>
                <a:latin typeface="system-ui"/>
              </a:rPr>
              <a:t>N</a:t>
            </a:r>
            <a:r>
              <a:rPr lang="it-IT" b="0" i="0" dirty="0">
                <a:solidFill>
                  <a:srgbClr val="212121"/>
                </a:solidFill>
                <a:effectLst/>
                <a:latin typeface="system-ui"/>
              </a:rPr>
              <a:t>, </a:t>
            </a:r>
            <a:r>
              <a:rPr lang="it-IT" b="0" i="0" dirty="0" err="1">
                <a:solidFill>
                  <a:srgbClr val="212121"/>
                </a:solidFill>
                <a:effectLst/>
                <a:latin typeface="system-ui"/>
              </a:rPr>
              <a:t>Chaudhary</a:t>
            </a:r>
            <a:r>
              <a:rPr lang="it-IT" b="0" i="0" dirty="0">
                <a:solidFill>
                  <a:srgbClr val="212121"/>
                </a:solidFill>
                <a:effectLst/>
                <a:latin typeface="system-ui"/>
              </a:rPr>
              <a:t> P. </a:t>
            </a:r>
            <a:r>
              <a:rPr lang="it-IT" b="0" i="0" dirty="0" err="1">
                <a:solidFill>
                  <a:srgbClr val="212121"/>
                </a:solidFill>
                <a:effectLst/>
                <a:latin typeface="system-ui"/>
              </a:rPr>
              <a:t>Gastrosplenic</a:t>
            </a:r>
            <a:r>
              <a:rPr lang="it-IT" b="0" i="0" dirty="0">
                <a:solidFill>
                  <a:srgbClr val="212121"/>
                </a:solidFill>
                <a:effectLst/>
                <a:latin typeface="system-ui"/>
              </a:rPr>
              <a:t> Fistula: a </a:t>
            </a:r>
            <a:r>
              <a:rPr lang="it-IT" b="0" i="0" dirty="0" err="1">
                <a:solidFill>
                  <a:srgbClr val="212121"/>
                </a:solidFill>
                <a:effectLst/>
                <a:latin typeface="system-ui"/>
              </a:rPr>
              <a:t>Systematic</a:t>
            </a:r>
            <a:r>
              <a:rPr lang="it-IT" b="0" i="0" dirty="0">
                <a:solidFill>
                  <a:srgbClr val="212121"/>
                </a:solidFill>
                <a:effectLst/>
                <a:latin typeface="system-ui"/>
              </a:rPr>
              <a:t> Review. </a:t>
            </a:r>
            <a:r>
              <a:rPr lang="it-IT" b="0" i="0" dirty="0" err="1">
                <a:solidFill>
                  <a:srgbClr val="212121"/>
                </a:solidFill>
                <a:effectLst/>
                <a:latin typeface="system-ui"/>
              </a:rPr>
              <a:t>Indian</a:t>
            </a:r>
            <a:r>
              <a:rPr lang="it-IT" b="0" i="0" dirty="0">
                <a:solidFill>
                  <a:srgbClr val="212121"/>
                </a:solidFill>
                <a:effectLst/>
                <a:latin typeface="system-ui"/>
              </a:rPr>
              <a:t> </a:t>
            </a:r>
            <a:r>
              <a:rPr lang="it-IT" b="0" i="0" dirty="0" err="1">
                <a:solidFill>
                  <a:srgbClr val="212121"/>
                </a:solidFill>
                <a:effectLst/>
                <a:latin typeface="system-ui"/>
              </a:rPr>
              <a:t>J</a:t>
            </a:r>
            <a:r>
              <a:rPr lang="it-IT" b="0" i="0" dirty="0">
                <a:solidFill>
                  <a:srgbClr val="212121"/>
                </a:solidFill>
                <a:effectLst/>
                <a:latin typeface="system-ui"/>
              </a:rPr>
              <a:t> </a:t>
            </a:r>
            <a:r>
              <a:rPr lang="it-IT" b="0" i="0" dirty="0" err="1">
                <a:solidFill>
                  <a:srgbClr val="212121"/>
                </a:solidFill>
                <a:effectLst/>
                <a:latin typeface="system-ui"/>
              </a:rPr>
              <a:t>Surg</a:t>
            </a:r>
            <a:r>
              <a:rPr lang="it-IT" b="0" i="0" dirty="0">
                <a:solidFill>
                  <a:srgbClr val="212121"/>
                </a:solidFill>
                <a:effectLst/>
                <a:latin typeface="system-ui"/>
              </a:rPr>
              <a:t> </a:t>
            </a:r>
            <a:r>
              <a:rPr lang="it-IT" b="0" i="0" dirty="0" err="1">
                <a:solidFill>
                  <a:srgbClr val="212121"/>
                </a:solidFill>
                <a:effectLst/>
                <a:latin typeface="system-ui"/>
              </a:rPr>
              <a:t>Oncol</a:t>
            </a:r>
            <a:r>
              <a:rPr lang="it-IT" b="0" i="0" dirty="0">
                <a:solidFill>
                  <a:srgbClr val="212121"/>
                </a:solidFill>
                <a:effectLst/>
                <a:latin typeface="system-ui"/>
              </a:rPr>
              <a:t>. 2022 Sep;13(3):652-660.</a:t>
            </a:r>
          </a:p>
          <a:p>
            <a:pPr marL="914400" indent="-914400">
              <a:buAutoNum type="arabicPeriod"/>
            </a:pPr>
            <a:r>
              <a:rPr lang="it-IT" b="0" i="0" dirty="0" err="1">
                <a:solidFill>
                  <a:srgbClr val="222222"/>
                </a:solidFill>
                <a:effectLst/>
                <a:latin typeface="Merriweather Sans" pitchFamily="2" charset="77"/>
              </a:rPr>
              <a:t>Ksontini</a:t>
            </a:r>
            <a:r>
              <a:rPr lang="it-IT" b="0" i="0" dirty="0">
                <a:solidFill>
                  <a:srgbClr val="222222"/>
                </a:solidFill>
                <a:effectLst/>
                <a:latin typeface="Merriweather Sans" pitchFamily="2" charset="77"/>
              </a:rPr>
              <a:t>, F.L., </a:t>
            </a:r>
            <a:r>
              <a:rPr lang="it-IT" b="0" i="0" dirty="0" err="1">
                <a:solidFill>
                  <a:srgbClr val="222222"/>
                </a:solidFill>
                <a:effectLst/>
                <a:latin typeface="Merriweather Sans" pitchFamily="2" charset="77"/>
              </a:rPr>
              <a:t>Zaimi</a:t>
            </a:r>
            <a:r>
              <a:rPr lang="it-IT" b="0" i="0" dirty="0">
                <a:solidFill>
                  <a:srgbClr val="222222"/>
                </a:solidFill>
                <a:effectLst/>
                <a:latin typeface="Merriweather Sans" pitchFamily="2" charset="77"/>
              </a:rPr>
              <a:t>, Y., </a:t>
            </a:r>
            <a:r>
              <a:rPr lang="it-IT" b="0" i="0" dirty="0" err="1">
                <a:solidFill>
                  <a:srgbClr val="222222"/>
                </a:solidFill>
                <a:effectLst/>
                <a:latin typeface="Merriweather Sans" pitchFamily="2" charset="77"/>
              </a:rPr>
              <a:t>Nefzi</a:t>
            </a:r>
            <a:r>
              <a:rPr lang="it-IT" b="0" i="0" dirty="0">
                <a:solidFill>
                  <a:srgbClr val="222222"/>
                </a:solidFill>
                <a:effectLst/>
                <a:latin typeface="Merriweather Sans" pitchFamily="2" charset="77"/>
              </a:rPr>
              <a:t>, I. </a:t>
            </a:r>
            <a:r>
              <a:rPr lang="it-IT" b="0" i="1" dirty="0">
                <a:solidFill>
                  <a:srgbClr val="222222"/>
                </a:solidFill>
                <a:effectLst/>
                <a:latin typeface="Merriweather Sans" pitchFamily="2" charset="77"/>
              </a:rPr>
              <a:t>et al.</a:t>
            </a:r>
            <a:r>
              <a:rPr lang="it-IT" b="0" i="0" dirty="0">
                <a:solidFill>
                  <a:srgbClr val="222222"/>
                </a:solidFill>
                <a:effectLst/>
                <a:latin typeface="Merriweather Sans" pitchFamily="2" charset="77"/>
              </a:rPr>
              <a:t> </a:t>
            </a:r>
            <a:r>
              <a:rPr lang="it-IT" b="0" i="0" dirty="0" err="1">
                <a:solidFill>
                  <a:srgbClr val="222222"/>
                </a:solidFill>
                <a:effectLst/>
                <a:latin typeface="Merriweather Sans" pitchFamily="2" charset="77"/>
              </a:rPr>
              <a:t>Gastrosplenic</a:t>
            </a:r>
            <a:r>
              <a:rPr lang="it-IT" b="0" i="0" dirty="0">
                <a:solidFill>
                  <a:srgbClr val="222222"/>
                </a:solidFill>
                <a:effectLst/>
                <a:latin typeface="Merriweather Sans" pitchFamily="2" charset="77"/>
              </a:rPr>
              <a:t> fistula due to </a:t>
            </a:r>
            <a:r>
              <a:rPr lang="it-IT" b="0" i="0" dirty="0" err="1">
                <a:solidFill>
                  <a:srgbClr val="222222"/>
                </a:solidFill>
                <a:effectLst/>
                <a:latin typeface="Merriweather Sans" pitchFamily="2" charset="77"/>
              </a:rPr>
              <a:t>splenic</a:t>
            </a:r>
            <a:r>
              <a:rPr lang="it-IT" b="0" i="0" dirty="0">
                <a:solidFill>
                  <a:srgbClr val="222222"/>
                </a:solidFill>
                <a:effectLst/>
                <a:latin typeface="Merriweather Sans" pitchFamily="2" charset="77"/>
              </a:rPr>
              <a:t> </a:t>
            </a:r>
            <a:r>
              <a:rPr lang="it-IT" b="0" i="0" dirty="0" err="1">
                <a:solidFill>
                  <a:srgbClr val="222222"/>
                </a:solidFill>
                <a:effectLst/>
                <a:latin typeface="Merriweather Sans" pitchFamily="2" charset="77"/>
              </a:rPr>
              <a:t>lymphoma</a:t>
            </a:r>
            <a:r>
              <a:rPr lang="it-IT" b="0" i="0" dirty="0">
                <a:solidFill>
                  <a:srgbClr val="222222"/>
                </a:solidFill>
                <a:effectLst/>
                <a:latin typeface="Merriweather Sans" pitchFamily="2" charset="77"/>
              </a:rPr>
              <a:t>: </a:t>
            </a:r>
            <a:r>
              <a:rPr lang="it-IT" b="0" i="0" dirty="0" err="1">
                <a:solidFill>
                  <a:srgbClr val="222222"/>
                </a:solidFill>
                <a:effectLst/>
                <a:latin typeface="Merriweather Sans" pitchFamily="2" charset="77"/>
              </a:rPr>
              <a:t>two</a:t>
            </a:r>
            <a:r>
              <a:rPr lang="it-IT" b="0" i="0" dirty="0">
                <a:solidFill>
                  <a:srgbClr val="222222"/>
                </a:solidFill>
                <a:effectLst/>
                <a:latin typeface="Merriweather Sans" pitchFamily="2" charset="77"/>
              </a:rPr>
              <a:t> case reports and review of the literature. </a:t>
            </a:r>
            <a:r>
              <a:rPr lang="it-IT" b="0" i="1" dirty="0" err="1">
                <a:solidFill>
                  <a:srgbClr val="222222"/>
                </a:solidFill>
                <a:effectLst/>
                <a:latin typeface="Merriweather Sans" pitchFamily="2" charset="77"/>
              </a:rPr>
              <a:t>J</a:t>
            </a:r>
            <a:r>
              <a:rPr lang="it-IT" b="0" i="1" dirty="0">
                <a:solidFill>
                  <a:srgbClr val="222222"/>
                </a:solidFill>
                <a:effectLst/>
                <a:latin typeface="Merriweather Sans" pitchFamily="2" charset="77"/>
              </a:rPr>
              <a:t> </a:t>
            </a:r>
            <a:r>
              <a:rPr lang="it-IT" b="0" i="1" dirty="0" err="1">
                <a:solidFill>
                  <a:srgbClr val="222222"/>
                </a:solidFill>
                <a:effectLst/>
                <a:latin typeface="Merriweather Sans" pitchFamily="2" charset="77"/>
              </a:rPr>
              <a:t>Med</a:t>
            </a:r>
            <a:r>
              <a:rPr lang="it-IT" b="0" i="1" dirty="0">
                <a:solidFill>
                  <a:srgbClr val="222222"/>
                </a:solidFill>
                <a:effectLst/>
                <a:latin typeface="Merriweather Sans" pitchFamily="2" charset="77"/>
              </a:rPr>
              <a:t> Case Reports</a:t>
            </a:r>
            <a:r>
              <a:rPr lang="it-IT" b="0" i="0" dirty="0">
                <a:solidFill>
                  <a:srgbClr val="222222"/>
                </a:solidFill>
                <a:effectLst/>
                <a:latin typeface="Merriweather Sans" pitchFamily="2" charset="77"/>
              </a:rPr>
              <a:t> </a:t>
            </a:r>
            <a:r>
              <a:rPr lang="it-IT" b="1" i="0" dirty="0">
                <a:solidFill>
                  <a:srgbClr val="222222"/>
                </a:solidFill>
                <a:effectLst/>
                <a:latin typeface="Merriweather Sans" pitchFamily="2" charset="77"/>
              </a:rPr>
              <a:t>18</a:t>
            </a:r>
            <a:r>
              <a:rPr lang="it-IT" b="0" i="0" dirty="0">
                <a:solidFill>
                  <a:srgbClr val="222222"/>
                </a:solidFill>
                <a:effectLst/>
                <a:latin typeface="Merriweather Sans" pitchFamily="2" charset="77"/>
              </a:rPr>
              <a:t>, 136 (2024).</a:t>
            </a:r>
          </a:p>
          <a:p>
            <a:pPr marL="914400" indent="-914400">
              <a:buAutoNum type="arabicPeriod"/>
            </a:pPr>
            <a:r>
              <a:rPr lang="it-IT" b="0" i="0" dirty="0" err="1">
                <a:solidFill>
                  <a:srgbClr val="222222"/>
                </a:solidFill>
                <a:effectLst/>
                <a:latin typeface="Merriweather Sans" pitchFamily="2" charset="77"/>
              </a:rPr>
              <a:t>Elsahhar</a:t>
            </a:r>
            <a:r>
              <a:rPr lang="it-IT" b="0" i="0" dirty="0">
                <a:solidFill>
                  <a:srgbClr val="222222"/>
                </a:solidFill>
                <a:effectLst/>
                <a:latin typeface="Merriweather Sans" pitchFamily="2" charset="77"/>
              </a:rPr>
              <a:t>, A., Salem, A.M.A., </a:t>
            </a:r>
            <a:r>
              <a:rPr lang="it-IT" b="0" i="0" dirty="0" err="1">
                <a:solidFill>
                  <a:srgbClr val="222222"/>
                </a:solidFill>
                <a:effectLst/>
                <a:latin typeface="Merriweather Sans" pitchFamily="2" charset="77"/>
              </a:rPr>
              <a:t>Gomaa</a:t>
            </a:r>
            <a:r>
              <a:rPr lang="it-IT" b="0" i="0" dirty="0">
                <a:solidFill>
                  <a:srgbClr val="222222"/>
                </a:solidFill>
                <a:effectLst/>
                <a:latin typeface="Merriweather Sans" pitchFamily="2" charset="77"/>
              </a:rPr>
              <a:t>, N. </a:t>
            </a:r>
            <a:r>
              <a:rPr lang="it-IT" b="0" i="1" dirty="0">
                <a:solidFill>
                  <a:srgbClr val="222222"/>
                </a:solidFill>
                <a:effectLst/>
                <a:latin typeface="Merriweather Sans" pitchFamily="2" charset="77"/>
              </a:rPr>
              <a:t>et al.</a:t>
            </a:r>
            <a:r>
              <a:rPr lang="it-IT" b="0" i="0" dirty="0">
                <a:solidFill>
                  <a:srgbClr val="222222"/>
                </a:solidFill>
                <a:effectLst/>
                <a:latin typeface="Merriweather Sans" pitchFamily="2" charset="77"/>
              </a:rPr>
              <a:t> </a:t>
            </a:r>
            <a:r>
              <a:rPr lang="it-IT" b="0" i="0" dirty="0" err="1">
                <a:solidFill>
                  <a:srgbClr val="222222"/>
                </a:solidFill>
                <a:effectLst/>
                <a:latin typeface="Merriweather Sans" pitchFamily="2" charset="77"/>
              </a:rPr>
              <a:t>Gastrosplenic</a:t>
            </a:r>
            <a:r>
              <a:rPr lang="it-IT" b="0" i="0" dirty="0">
                <a:solidFill>
                  <a:srgbClr val="222222"/>
                </a:solidFill>
                <a:effectLst/>
                <a:latin typeface="Merriweather Sans" pitchFamily="2" charset="77"/>
              </a:rPr>
              <a:t> fistula due to diffuse large B-</a:t>
            </a:r>
            <a:r>
              <a:rPr lang="it-IT" b="0" i="0" dirty="0" err="1">
                <a:solidFill>
                  <a:srgbClr val="222222"/>
                </a:solidFill>
                <a:effectLst/>
                <a:latin typeface="Merriweather Sans" pitchFamily="2" charset="77"/>
              </a:rPr>
              <a:t>cell</a:t>
            </a:r>
            <a:r>
              <a:rPr lang="it-IT" b="0" i="0" dirty="0">
                <a:solidFill>
                  <a:srgbClr val="222222"/>
                </a:solidFill>
                <a:effectLst/>
                <a:latin typeface="Merriweather Sans" pitchFamily="2" charset="77"/>
              </a:rPr>
              <a:t> </a:t>
            </a:r>
            <a:r>
              <a:rPr lang="it-IT" b="0" i="0" dirty="0" err="1">
                <a:solidFill>
                  <a:srgbClr val="222222"/>
                </a:solidFill>
                <a:effectLst/>
                <a:latin typeface="Merriweather Sans" pitchFamily="2" charset="77"/>
              </a:rPr>
              <a:t>lymphoma</a:t>
            </a:r>
            <a:r>
              <a:rPr lang="it-IT" b="0" i="0" dirty="0">
                <a:solidFill>
                  <a:srgbClr val="222222"/>
                </a:solidFill>
                <a:effectLst/>
                <a:latin typeface="Merriweather Sans" pitchFamily="2" charset="77"/>
              </a:rPr>
              <a:t>: case report. </a:t>
            </a:r>
            <a:r>
              <a:rPr lang="it-IT" b="0" i="1" dirty="0" err="1">
                <a:solidFill>
                  <a:srgbClr val="222222"/>
                </a:solidFill>
                <a:effectLst/>
                <a:latin typeface="Merriweather Sans" pitchFamily="2" charset="77"/>
              </a:rPr>
              <a:t>Egypt</a:t>
            </a:r>
            <a:r>
              <a:rPr lang="it-IT" b="0" i="1" dirty="0">
                <a:solidFill>
                  <a:srgbClr val="222222"/>
                </a:solidFill>
                <a:effectLst/>
                <a:latin typeface="Merriweather Sans" pitchFamily="2" charset="77"/>
              </a:rPr>
              <a:t> </a:t>
            </a:r>
            <a:r>
              <a:rPr lang="it-IT" b="0" i="1" dirty="0" err="1">
                <a:solidFill>
                  <a:srgbClr val="222222"/>
                </a:solidFill>
                <a:effectLst/>
                <a:latin typeface="Merriweather Sans" pitchFamily="2" charset="77"/>
              </a:rPr>
              <a:t>J</a:t>
            </a:r>
            <a:r>
              <a:rPr lang="it-IT" b="0" i="1" dirty="0">
                <a:solidFill>
                  <a:srgbClr val="222222"/>
                </a:solidFill>
                <a:effectLst/>
                <a:latin typeface="Merriweather Sans" pitchFamily="2" charset="77"/>
              </a:rPr>
              <a:t> </a:t>
            </a:r>
            <a:r>
              <a:rPr lang="it-IT" b="0" i="1" dirty="0" err="1">
                <a:solidFill>
                  <a:srgbClr val="222222"/>
                </a:solidFill>
                <a:effectLst/>
                <a:latin typeface="Merriweather Sans" pitchFamily="2" charset="77"/>
              </a:rPr>
              <a:t>Radiol</a:t>
            </a:r>
            <a:r>
              <a:rPr lang="it-IT" b="0" i="1" dirty="0">
                <a:solidFill>
                  <a:srgbClr val="222222"/>
                </a:solidFill>
                <a:effectLst/>
                <a:latin typeface="Merriweather Sans" pitchFamily="2" charset="77"/>
              </a:rPr>
              <a:t> </a:t>
            </a:r>
            <a:r>
              <a:rPr lang="it-IT" b="0" i="1" dirty="0" err="1">
                <a:solidFill>
                  <a:srgbClr val="222222"/>
                </a:solidFill>
                <a:effectLst/>
                <a:latin typeface="Merriweather Sans" pitchFamily="2" charset="77"/>
              </a:rPr>
              <a:t>Nucl</a:t>
            </a:r>
            <a:r>
              <a:rPr lang="it-IT" b="0" i="1" dirty="0">
                <a:solidFill>
                  <a:srgbClr val="222222"/>
                </a:solidFill>
                <a:effectLst/>
                <a:latin typeface="Merriweather Sans" pitchFamily="2" charset="77"/>
              </a:rPr>
              <a:t> </a:t>
            </a:r>
            <a:r>
              <a:rPr lang="it-IT" b="0" i="1" dirty="0" err="1">
                <a:solidFill>
                  <a:srgbClr val="222222"/>
                </a:solidFill>
                <a:effectLst/>
                <a:latin typeface="Merriweather Sans" pitchFamily="2" charset="77"/>
              </a:rPr>
              <a:t>Med</a:t>
            </a:r>
            <a:r>
              <a:rPr lang="it-IT" b="0" i="0" dirty="0">
                <a:solidFill>
                  <a:srgbClr val="222222"/>
                </a:solidFill>
                <a:effectLst/>
                <a:latin typeface="Merriweather Sans" pitchFamily="2" charset="77"/>
              </a:rPr>
              <a:t> </a:t>
            </a:r>
            <a:r>
              <a:rPr lang="it-IT" b="1" i="0" dirty="0">
                <a:solidFill>
                  <a:srgbClr val="222222"/>
                </a:solidFill>
                <a:effectLst/>
                <a:latin typeface="Merriweather Sans" pitchFamily="2" charset="77"/>
              </a:rPr>
              <a:t>55</a:t>
            </a:r>
            <a:r>
              <a:rPr lang="it-IT" b="0" i="0" dirty="0">
                <a:solidFill>
                  <a:srgbClr val="222222"/>
                </a:solidFill>
                <a:effectLst/>
                <a:latin typeface="Merriweather Sans" pitchFamily="2" charset="77"/>
              </a:rPr>
              <a:t>, 46 (2024).</a:t>
            </a:r>
            <a:endParaRPr lang="it-IT" dirty="0">
              <a:solidFill>
                <a:srgbClr val="222222"/>
              </a:solidFill>
              <a:latin typeface="Merriweather Sans" pitchFamily="2" charset="77"/>
            </a:endParaRPr>
          </a:p>
          <a:p>
            <a:pPr marL="914400" indent="-914400">
              <a:buAutoNum type="arabicPeriod"/>
            </a:pPr>
            <a:r>
              <a:rPr lang="it-IT" b="0" i="0" dirty="0">
                <a:solidFill>
                  <a:srgbClr val="212121"/>
                </a:solidFill>
                <a:effectLst/>
                <a:latin typeface="system-ui"/>
              </a:rPr>
              <a:t>Nawaz H, </a:t>
            </a:r>
            <a:r>
              <a:rPr lang="it-IT" b="0" i="0" dirty="0" err="1">
                <a:solidFill>
                  <a:srgbClr val="212121"/>
                </a:solidFill>
                <a:effectLst/>
                <a:latin typeface="system-ui"/>
              </a:rPr>
              <a:t>Greaser</a:t>
            </a:r>
            <a:r>
              <a:rPr lang="it-IT" b="0" i="0" dirty="0">
                <a:solidFill>
                  <a:srgbClr val="212121"/>
                </a:solidFill>
                <a:effectLst/>
                <a:latin typeface="system-ui"/>
              </a:rPr>
              <a:t> </a:t>
            </a:r>
            <a:r>
              <a:rPr lang="it-IT" b="0" i="0" dirty="0" err="1">
                <a:solidFill>
                  <a:srgbClr val="212121"/>
                </a:solidFill>
                <a:effectLst/>
                <a:latin typeface="system-ui"/>
              </a:rPr>
              <a:t>J</a:t>
            </a:r>
            <a:r>
              <a:rPr lang="it-IT" b="0" i="0" dirty="0">
                <a:solidFill>
                  <a:srgbClr val="212121"/>
                </a:solidFill>
                <a:effectLst/>
                <a:latin typeface="system-ui"/>
              </a:rPr>
              <a:t>, </a:t>
            </a:r>
            <a:r>
              <a:rPr lang="it-IT" b="0" i="0" dirty="0" err="1">
                <a:solidFill>
                  <a:srgbClr val="212121"/>
                </a:solidFill>
                <a:effectLst/>
                <a:latin typeface="system-ui"/>
              </a:rPr>
              <a:t>Kazi</a:t>
            </a:r>
            <a:r>
              <a:rPr lang="it-IT" b="0" i="0" dirty="0">
                <a:solidFill>
                  <a:srgbClr val="212121"/>
                </a:solidFill>
                <a:effectLst/>
                <a:latin typeface="system-ui"/>
              </a:rPr>
              <a:t> IA, </a:t>
            </a:r>
            <a:r>
              <a:rPr lang="it-IT" b="0" i="0" dirty="0" err="1">
                <a:solidFill>
                  <a:srgbClr val="212121"/>
                </a:solidFill>
                <a:effectLst/>
                <a:latin typeface="system-ui"/>
              </a:rPr>
              <a:t>Nasrullah</a:t>
            </a:r>
            <a:r>
              <a:rPr lang="it-IT" b="0" i="0" dirty="0">
                <a:solidFill>
                  <a:srgbClr val="212121"/>
                </a:solidFill>
                <a:effectLst/>
                <a:latin typeface="system-ui"/>
              </a:rPr>
              <a:t> A. </a:t>
            </a:r>
            <a:r>
              <a:rPr lang="it-IT" b="0" i="0" dirty="0" err="1">
                <a:solidFill>
                  <a:srgbClr val="212121"/>
                </a:solidFill>
                <a:effectLst/>
                <a:latin typeface="system-ui"/>
              </a:rPr>
              <a:t>Primary</a:t>
            </a:r>
            <a:r>
              <a:rPr lang="it-IT" b="0" i="0" dirty="0">
                <a:solidFill>
                  <a:srgbClr val="212121"/>
                </a:solidFill>
                <a:effectLst/>
                <a:latin typeface="system-ui"/>
              </a:rPr>
              <a:t> </a:t>
            </a:r>
            <a:r>
              <a:rPr lang="it-IT" b="0" i="0" dirty="0" err="1">
                <a:solidFill>
                  <a:srgbClr val="212121"/>
                </a:solidFill>
                <a:effectLst/>
                <a:latin typeface="system-ui"/>
              </a:rPr>
              <a:t>splenic</a:t>
            </a:r>
            <a:r>
              <a:rPr lang="it-IT" b="0" i="0" dirty="0">
                <a:solidFill>
                  <a:srgbClr val="212121"/>
                </a:solidFill>
                <a:effectLst/>
                <a:latin typeface="system-ui"/>
              </a:rPr>
              <a:t> diffuse large B-</a:t>
            </a:r>
            <a:r>
              <a:rPr lang="it-IT" b="0" i="0" dirty="0" err="1">
                <a:solidFill>
                  <a:srgbClr val="212121"/>
                </a:solidFill>
                <a:effectLst/>
                <a:latin typeface="system-ui"/>
              </a:rPr>
              <a:t>cell</a:t>
            </a:r>
            <a:r>
              <a:rPr lang="it-IT" b="0" i="0" dirty="0">
                <a:solidFill>
                  <a:srgbClr val="212121"/>
                </a:solidFill>
                <a:effectLst/>
                <a:latin typeface="system-ui"/>
              </a:rPr>
              <a:t> </a:t>
            </a:r>
            <a:r>
              <a:rPr lang="it-IT" b="0" i="0" dirty="0" err="1">
                <a:solidFill>
                  <a:srgbClr val="212121"/>
                </a:solidFill>
                <a:effectLst/>
                <a:latin typeface="system-ui"/>
              </a:rPr>
              <a:t>lymphoma</a:t>
            </a:r>
            <a:r>
              <a:rPr lang="it-IT" b="0" i="0" dirty="0">
                <a:solidFill>
                  <a:srgbClr val="212121"/>
                </a:solidFill>
                <a:effectLst/>
                <a:latin typeface="system-ui"/>
              </a:rPr>
              <a:t> </a:t>
            </a:r>
            <a:r>
              <a:rPr lang="it-IT" b="0" i="0" dirty="0" err="1">
                <a:solidFill>
                  <a:srgbClr val="212121"/>
                </a:solidFill>
                <a:effectLst/>
                <a:latin typeface="system-ui"/>
              </a:rPr>
              <a:t>presenting</a:t>
            </a:r>
            <a:r>
              <a:rPr lang="it-IT" b="0" i="0" dirty="0">
                <a:solidFill>
                  <a:srgbClr val="212121"/>
                </a:solidFill>
                <a:effectLst/>
                <a:latin typeface="system-ui"/>
              </a:rPr>
              <a:t> with a </a:t>
            </a:r>
            <a:r>
              <a:rPr lang="it-IT" b="0" i="0" dirty="0" err="1">
                <a:solidFill>
                  <a:srgbClr val="212121"/>
                </a:solidFill>
                <a:effectLst/>
                <a:latin typeface="system-ui"/>
              </a:rPr>
              <a:t>gastrosplenic</a:t>
            </a:r>
            <a:r>
              <a:rPr lang="it-IT" b="0" i="0" dirty="0">
                <a:solidFill>
                  <a:srgbClr val="212121"/>
                </a:solidFill>
                <a:effectLst/>
                <a:latin typeface="system-ui"/>
              </a:rPr>
              <a:t> fistula: Case report. </a:t>
            </a:r>
            <a:r>
              <a:rPr lang="it-IT" b="0" i="0" dirty="0" err="1">
                <a:solidFill>
                  <a:srgbClr val="212121"/>
                </a:solidFill>
                <a:effectLst/>
                <a:latin typeface="system-ui"/>
              </a:rPr>
              <a:t>Radiol</a:t>
            </a:r>
            <a:r>
              <a:rPr lang="it-IT" b="0" i="0" dirty="0">
                <a:solidFill>
                  <a:srgbClr val="212121"/>
                </a:solidFill>
                <a:effectLst/>
                <a:latin typeface="system-ui"/>
              </a:rPr>
              <a:t> Case Rep. 2024 </a:t>
            </a:r>
            <a:r>
              <a:rPr lang="it-IT" b="0" i="0" dirty="0" err="1">
                <a:solidFill>
                  <a:srgbClr val="212121"/>
                </a:solidFill>
                <a:effectLst/>
                <a:latin typeface="system-ui"/>
              </a:rPr>
              <a:t>Dec</a:t>
            </a:r>
            <a:r>
              <a:rPr lang="it-IT" b="0" i="0" dirty="0">
                <a:solidFill>
                  <a:srgbClr val="212121"/>
                </a:solidFill>
                <a:effectLst/>
                <a:latin typeface="system-ui"/>
              </a:rPr>
              <a:t> 15;20(3):1359-1362. </a:t>
            </a:r>
            <a:endParaRPr lang="it-IT" b="0" i="0" dirty="0">
              <a:solidFill>
                <a:srgbClr val="222222"/>
              </a:solidFill>
              <a:effectLst/>
              <a:latin typeface="Merriweather Sans" pitchFamily="2" charset="77"/>
            </a:endParaRPr>
          </a:p>
          <a:p>
            <a:pPr marL="914400" indent="-914400">
              <a:buAutoNum type="arabicPeriod"/>
            </a:pPr>
            <a:r>
              <a:rPr lang="it-IT" b="0" i="0" dirty="0" err="1">
                <a:solidFill>
                  <a:srgbClr val="666666"/>
                </a:solidFill>
                <a:effectLst/>
                <a:latin typeface="Nexus Sans Pro"/>
              </a:rPr>
              <a:t>Gentilli</a:t>
            </a:r>
            <a:r>
              <a:rPr lang="it-IT" b="0" i="0" dirty="0">
                <a:solidFill>
                  <a:srgbClr val="666666"/>
                </a:solidFill>
                <a:effectLst/>
                <a:latin typeface="Nexus Sans Pro"/>
              </a:rPr>
              <a:t>, S., Oldani, A., Zanni, M., Ferreri, E., Terrone, A., Valente, G., &amp; Occhipinti, P. (2016). Gastro-</a:t>
            </a:r>
            <a:r>
              <a:rPr lang="it-IT" b="0" i="0" dirty="0" err="1">
                <a:solidFill>
                  <a:srgbClr val="666666"/>
                </a:solidFill>
                <a:effectLst/>
                <a:latin typeface="Nexus Sans Pro"/>
              </a:rPr>
              <a:t>splenic</a:t>
            </a:r>
            <a:r>
              <a:rPr lang="it-IT" b="0" i="0" dirty="0">
                <a:solidFill>
                  <a:srgbClr val="666666"/>
                </a:solidFill>
                <a:effectLst/>
                <a:latin typeface="Nexus Sans Pro"/>
              </a:rPr>
              <a:t> fistula </a:t>
            </a:r>
            <a:r>
              <a:rPr lang="it-IT" b="0" i="0" dirty="0" err="1">
                <a:solidFill>
                  <a:srgbClr val="666666"/>
                </a:solidFill>
                <a:effectLst/>
                <a:latin typeface="Nexus Sans Pro"/>
              </a:rPr>
              <a:t>as</a:t>
            </a:r>
            <a:r>
              <a:rPr lang="it-IT" b="0" i="0" dirty="0">
                <a:solidFill>
                  <a:srgbClr val="666666"/>
                </a:solidFill>
                <a:effectLst/>
                <a:latin typeface="Nexus Sans Pro"/>
              </a:rPr>
              <a:t> a </a:t>
            </a:r>
            <a:r>
              <a:rPr lang="it-IT" b="0" i="0" dirty="0" err="1">
                <a:solidFill>
                  <a:srgbClr val="666666"/>
                </a:solidFill>
                <a:effectLst/>
                <a:latin typeface="Nexus Sans Pro"/>
              </a:rPr>
              <a:t>complication</a:t>
            </a:r>
            <a:r>
              <a:rPr lang="it-IT" b="0" i="0" dirty="0">
                <a:solidFill>
                  <a:srgbClr val="666666"/>
                </a:solidFill>
                <a:effectLst/>
                <a:latin typeface="Nexus Sans Pro"/>
              </a:rPr>
              <a:t> of </a:t>
            </a:r>
            <a:r>
              <a:rPr lang="it-IT" b="0" i="0" dirty="0" err="1">
                <a:solidFill>
                  <a:srgbClr val="666666"/>
                </a:solidFill>
                <a:effectLst/>
                <a:latin typeface="Nexus Sans Pro"/>
              </a:rPr>
              <a:t>chemotherapy</a:t>
            </a:r>
            <a:r>
              <a:rPr lang="it-IT" b="0" i="0" dirty="0">
                <a:solidFill>
                  <a:srgbClr val="666666"/>
                </a:solidFill>
                <a:effectLst/>
                <a:latin typeface="Nexus Sans Pro"/>
              </a:rPr>
              <a:t> for large B </a:t>
            </a:r>
            <a:r>
              <a:rPr lang="it-IT" b="0" i="0" dirty="0" err="1">
                <a:solidFill>
                  <a:srgbClr val="666666"/>
                </a:solidFill>
                <a:effectLst/>
                <a:latin typeface="Nexus Sans Pro"/>
              </a:rPr>
              <a:t>cell</a:t>
            </a:r>
            <a:r>
              <a:rPr lang="it-IT" b="0" i="0" dirty="0">
                <a:solidFill>
                  <a:srgbClr val="666666"/>
                </a:solidFill>
                <a:effectLst/>
                <a:latin typeface="Nexus Sans Pro"/>
              </a:rPr>
              <a:t> </a:t>
            </a:r>
            <a:r>
              <a:rPr lang="it-IT" b="0" i="0" dirty="0" err="1">
                <a:solidFill>
                  <a:srgbClr val="666666"/>
                </a:solidFill>
                <a:effectLst/>
                <a:latin typeface="Nexus Sans Pro"/>
              </a:rPr>
              <a:t>lymphoma</a:t>
            </a:r>
            <a:r>
              <a:rPr lang="it-IT" b="0" i="0" dirty="0">
                <a:solidFill>
                  <a:srgbClr val="666666"/>
                </a:solidFill>
                <a:effectLst/>
                <a:latin typeface="Nexus Sans Pro"/>
              </a:rPr>
              <a:t>. </a:t>
            </a:r>
            <a:r>
              <a:rPr lang="it-IT" b="0" i="1" dirty="0">
                <a:solidFill>
                  <a:srgbClr val="666666"/>
                </a:solidFill>
                <a:effectLst/>
                <a:latin typeface="Nexus Sans Pro"/>
              </a:rPr>
              <a:t>Annali Italiani di Chirurgia</a:t>
            </a:r>
            <a:r>
              <a:rPr lang="it-IT" b="0" i="0" dirty="0">
                <a:solidFill>
                  <a:srgbClr val="666666"/>
                </a:solidFill>
                <a:effectLst/>
                <a:latin typeface="Nexus Sans Pro"/>
              </a:rPr>
              <a:t>, </a:t>
            </a:r>
            <a:r>
              <a:rPr lang="it-IT" b="0" i="1" dirty="0">
                <a:solidFill>
                  <a:srgbClr val="666666"/>
                </a:solidFill>
                <a:effectLst/>
                <a:latin typeface="Nexus Sans Pro"/>
              </a:rPr>
              <a:t>87</a:t>
            </a:r>
            <a:r>
              <a:rPr lang="it-IT" b="0" i="0" dirty="0">
                <a:solidFill>
                  <a:srgbClr val="666666"/>
                </a:solidFill>
                <a:effectLst/>
                <a:latin typeface="Nexus Sans Pro"/>
              </a:rPr>
              <a:t>.</a:t>
            </a:r>
          </a:p>
          <a:p>
            <a:pPr marL="914400" indent="-914400">
              <a:buAutoNum type="arabicPeriod"/>
            </a:pPr>
            <a:r>
              <a:rPr lang="it-IT" b="0" i="0" dirty="0">
                <a:solidFill>
                  <a:srgbClr val="2D3139"/>
                </a:solidFill>
                <a:effectLst/>
                <a:latin typeface="Helvetica Neue" panose="02000503000000020004" pitchFamily="2" charset="0"/>
              </a:rPr>
              <a:t>Hamad I. Al-</a:t>
            </a:r>
            <a:r>
              <a:rPr lang="it-IT" b="0" i="0" dirty="0" err="1">
                <a:solidFill>
                  <a:srgbClr val="2D3139"/>
                </a:solidFill>
                <a:effectLst/>
                <a:latin typeface="Helvetica Neue" panose="02000503000000020004" pitchFamily="2" charset="0"/>
              </a:rPr>
              <a:t>Ashgar</a:t>
            </a:r>
            <a:r>
              <a:rPr lang="it-IT" b="0" i="0" dirty="0">
                <a:solidFill>
                  <a:srgbClr val="2D3139"/>
                </a:solidFill>
                <a:effectLst/>
                <a:latin typeface="Helvetica Neue" panose="02000503000000020004" pitchFamily="2" charset="0"/>
              </a:rPr>
              <a:t>, Mohammed </a:t>
            </a:r>
            <a:r>
              <a:rPr lang="it-IT" b="0" i="0" dirty="0" err="1">
                <a:solidFill>
                  <a:srgbClr val="2D3139"/>
                </a:solidFill>
                <a:effectLst/>
                <a:latin typeface="Helvetica Neue" panose="02000503000000020004" pitchFamily="2" charset="0"/>
              </a:rPr>
              <a:t>Q</a:t>
            </a:r>
            <a:r>
              <a:rPr lang="it-IT" b="0" i="0" dirty="0">
                <a:solidFill>
                  <a:srgbClr val="2D3139"/>
                </a:solidFill>
                <a:effectLst/>
                <a:latin typeface="Helvetica Neue" panose="02000503000000020004" pitchFamily="2" charset="0"/>
              </a:rPr>
              <a:t>. Khan, </a:t>
            </a:r>
            <a:r>
              <a:rPr lang="it-IT" b="0" i="0" dirty="0" err="1">
                <a:solidFill>
                  <a:srgbClr val="2D3139"/>
                </a:solidFill>
                <a:effectLst/>
                <a:latin typeface="Helvetica Neue" panose="02000503000000020004" pitchFamily="2" charset="0"/>
              </a:rPr>
              <a:t>Abduallah</a:t>
            </a:r>
            <a:r>
              <a:rPr lang="it-IT" b="0" i="0" dirty="0">
                <a:solidFill>
                  <a:srgbClr val="2D3139"/>
                </a:solidFill>
                <a:effectLst/>
                <a:latin typeface="Helvetica Neue" panose="02000503000000020004" pitchFamily="2" charset="0"/>
              </a:rPr>
              <a:t> M. </a:t>
            </a:r>
            <a:r>
              <a:rPr lang="it-IT" b="0" i="0" dirty="0" err="1">
                <a:solidFill>
                  <a:srgbClr val="2D3139"/>
                </a:solidFill>
                <a:effectLst/>
                <a:latin typeface="Helvetica Neue" panose="02000503000000020004" pitchFamily="2" charset="0"/>
              </a:rPr>
              <a:t>Ghamdi</a:t>
            </a:r>
            <a:r>
              <a:rPr lang="it-IT" b="0" i="0" dirty="0">
                <a:solidFill>
                  <a:srgbClr val="2D3139"/>
                </a:solidFill>
                <a:effectLst/>
                <a:latin typeface="Helvetica Neue" panose="02000503000000020004" pitchFamily="2" charset="0"/>
              </a:rPr>
              <a:t>, </a:t>
            </a:r>
            <a:r>
              <a:rPr lang="it-IT" b="0" i="0" dirty="0" err="1">
                <a:solidFill>
                  <a:srgbClr val="2D3139"/>
                </a:solidFill>
                <a:effectLst/>
                <a:latin typeface="Helvetica Neue" panose="02000503000000020004" pitchFamily="2" charset="0"/>
              </a:rPr>
              <a:t>Fahad</a:t>
            </a:r>
            <a:r>
              <a:rPr lang="it-IT" b="0" i="0" dirty="0">
                <a:solidFill>
                  <a:srgbClr val="2D3139"/>
                </a:solidFill>
                <a:effectLst/>
                <a:latin typeface="Helvetica Neue" panose="02000503000000020004" pitchFamily="2" charset="0"/>
              </a:rPr>
              <a:t> Y. </a:t>
            </a:r>
            <a:r>
              <a:rPr lang="it-IT" b="0" i="0" dirty="0" err="1">
                <a:solidFill>
                  <a:srgbClr val="2D3139"/>
                </a:solidFill>
                <a:effectLst/>
                <a:latin typeface="Helvetica Neue" panose="02000503000000020004" pitchFamily="2" charset="0"/>
              </a:rPr>
              <a:t>Bamehriz</a:t>
            </a:r>
            <a:r>
              <a:rPr lang="it-IT" b="0" i="0" dirty="0">
                <a:solidFill>
                  <a:srgbClr val="2D3139"/>
                </a:solidFill>
                <a:effectLst/>
                <a:latin typeface="Helvetica Neue" panose="02000503000000020004" pitchFamily="2" charset="0"/>
              </a:rPr>
              <a:t> and </a:t>
            </a:r>
            <a:r>
              <a:rPr lang="it-IT" b="0" i="0" dirty="0" err="1">
                <a:solidFill>
                  <a:srgbClr val="2D3139"/>
                </a:solidFill>
                <a:effectLst/>
                <a:latin typeface="Helvetica Neue" panose="02000503000000020004" pitchFamily="2" charset="0"/>
              </a:rPr>
              <a:t>Irfan</a:t>
            </a:r>
            <a:r>
              <a:rPr lang="it-IT" b="0" i="0" dirty="0">
                <a:solidFill>
                  <a:srgbClr val="2D3139"/>
                </a:solidFill>
                <a:effectLst/>
                <a:latin typeface="Helvetica Neue" panose="02000503000000020004" pitchFamily="2" charset="0"/>
              </a:rPr>
              <a:t> </a:t>
            </a:r>
            <a:r>
              <a:rPr lang="it-IT" b="0" i="0" dirty="0" err="1">
                <a:solidFill>
                  <a:srgbClr val="2D3139"/>
                </a:solidFill>
                <a:effectLst/>
                <a:latin typeface="Helvetica Neue" panose="02000503000000020004" pitchFamily="2" charset="0"/>
              </a:rPr>
              <a:t>Maghfoor</a:t>
            </a:r>
            <a:r>
              <a:rPr lang="it-IT" dirty="0">
                <a:solidFill>
                  <a:srgbClr val="2D3139"/>
                </a:solidFill>
                <a:latin typeface="Helvetica Neue" panose="02000503000000020004" pitchFamily="2" charset="0"/>
              </a:rPr>
              <a:t> </a:t>
            </a:r>
            <a:r>
              <a:rPr lang="it-IT" b="0" i="0" dirty="0" err="1">
                <a:solidFill>
                  <a:srgbClr val="2D3139"/>
                </a:solidFill>
                <a:effectLst/>
                <a:latin typeface="Helvetica Neue" panose="02000503000000020004" pitchFamily="2" charset="0"/>
              </a:rPr>
              <a:t>Saudi</a:t>
            </a:r>
            <a:r>
              <a:rPr lang="it-IT" b="0" i="0" dirty="0">
                <a:solidFill>
                  <a:srgbClr val="2D3139"/>
                </a:solidFill>
                <a:effectLst/>
                <a:latin typeface="Helvetica Neue" panose="02000503000000020004" pitchFamily="2" charset="0"/>
              </a:rPr>
              <a:t> </a:t>
            </a:r>
            <a:r>
              <a:rPr lang="it-IT" b="0" i="0" dirty="0" err="1">
                <a:solidFill>
                  <a:srgbClr val="2D3139"/>
                </a:solidFill>
                <a:effectLst/>
                <a:latin typeface="Helvetica Neue" panose="02000503000000020004" pitchFamily="2" charset="0"/>
              </a:rPr>
              <a:t>Medical</a:t>
            </a:r>
            <a:r>
              <a:rPr lang="it-IT" b="0" i="0" dirty="0">
                <a:solidFill>
                  <a:srgbClr val="2D3139"/>
                </a:solidFill>
                <a:effectLst/>
                <a:latin typeface="Helvetica Neue" panose="02000503000000020004" pitchFamily="2" charset="0"/>
              </a:rPr>
              <a:t> Journal </a:t>
            </a:r>
            <a:r>
              <a:rPr lang="it-IT" b="0" i="0" dirty="0" err="1">
                <a:solidFill>
                  <a:srgbClr val="2D3139"/>
                </a:solidFill>
                <a:effectLst/>
                <a:latin typeface="Helvetica Neue" panose="02000503000000020004" pitchFamily="2" charset="0"/>
              </a:rPr>
              <a:t>December</a:t>
            </a:r>
            <a:r>
              <a:rPr lang="it-IT" b="0" i="0" dirty="0">
                <a:solidFill>
                  <a:srgbClr val="2D3139"/>
                </a:solidFill>
                <a:effectLst/>
                <a:latin typeface="Helvetica Neue" panose="02000503000000020004" pitchFamily="2" charset="0"/>
              </a:rPr>
              <a:t> 2007, 28 (12) 1898-1900;</a:t>
            </a:r>
          </a:p>
          <a:p>
            <a:pPr marL="914400" indent="-914400">
              <a:buAutoNum type="arabicPeriod"/>
            </a:pPr>
            <a:endParaRPr lang="it-IT" dirty="0">
              <a:solidFill>
                <a:srgbClr val="222222"/>
              </a:solidFill>
              <a:latin typeface="Merriweather Sans" pitchFamily="2" charset="77"/>
            </a:endParaRPr>
          </a:p>
          <a:p>
            <a:pPr marL="914400" indent="-914400">
              <a:buAutoNum type="arabicPeriod"/>
            </a:pPr>
            <a:r>
              <a:rPr lang="it-IT" b="0" i="0" dirty="0" err="1">
                <a:effectLst/>
                <a:latin typeface="Noto Serif" panose="02020600060500020200" pitchFamily="18" charset="0"/>
              </a:rPr>
              <a:t>Kryshtalskyj</a:t>
            </a:r>
            <a:r>
              <a:rPr lang="it-IT" b="0" i="0" dirty="0">
                <a:effectLst/>
                <a:latin typeface="Noto Serif" panose="02020600060500020200" pitchFamily="18" charset="0"/>
              </a:rPr>
              <a:t> </a:t>
            </a:r>
            <a:r>
              <a:rPr lang="it-IT" b="0" i="0" dirty="0" err="1">
                <a:effectLst/>
                <a:latin typeface="Noto Serif" panose="02020600060500020200" pitchFamily="18" charset="0"/>
              </a:rPr>
              <a:t>N</a:t>
            </a:r>
            <a:r>
              <a:rPr lang="it-IT" b="0" i="0" dirty="0">
                <a:effectLst/>
                <a:latin typeface="Noto Serif" panose="02020600060500020200" pitchFamily="18" charset="0"/>
              </a:rPr>
              <a:t>, </a:t>
            </a:r>
            <a:r>
              <a:rPr lang="it-IT" b="0" i="0" dirty="0" err="1">
                <a:effectLst/>
                <a:latin typeface="Noto Serif" panose="02020600060500020200" pitchFamily="18" charset="0"/>
              </a:rPr>
              <a:t>Shafir</a:t>
            </a:r>
            <a:r>
              <a:rPr lang="it-IT" b="0" i="0" dirty="0">
                <a:effectLst/>
                <a:latin typeface="Noto Serif" panose="02020600060500020200" pitchFamily="18" charset="0"/>
              </a:rPr>
              <a:t> MS. </a:t>
            </a:r>
            <a:r>
              <a:rPr lang="it-IT" b="0" i="0" dirty="0" err="1">
                <a:effectLst/>
                <a:latin typeface="Noto Serif" panose="02020600060500020200" pitchFamily="18" charset="0"/>
              </a:rPr>
              <a:t>Splenic</a:t>
            </a:r>
            <a:r>
              <a:rPr lang="it-IT" b="0" i="0" dirty="0">
                <a:effectLst/>
                <a:latin typeface="Noto Serif" panose="02020600060500020200" pitchFamily="18" charset="0"/>
              </a:rPr>
              <a:t> </a:t>
            </a:r>
            <a:r>
              <a:rPr lang="it-IT" b="0" i="0" dirty="0" err="1">
                <a:effectLst/>
                <a:latin typeface="Noto Serif" panose="02020600060500020200" pitchFamily="18" charset="0"/>
              </a:rPr>
              <a:t>abscess</a:t>
            </a:r>
            <a:r>
              <a:rPr lang="it-IT" b="0" i="0" dirty="0">
                <a:effectLst/>
                <a:latin typeface="Noto Serif" panose="02020600060500020200" pitchFamily="18" charset="0"/>
              </a:rPr>
              <a:t> with </a:t>
            </a:r>
            <a:r>
              <a:rPr lang="it-IT" b="0" i="0" dirty="0" err="1">
                <a:effectLst/>
                <a:latin typeface="Noto Serif" panose="02020600060500020200" pitchFamily="18" charset="0"/>
              </a:rPr>
              <a:t>gastrosplenic</a:t>
            </a:r>
            <a:r>
              <a:rPr lang="it-IT" b="0" i="0" dirty="0">
                <a:effectLst/>
                <a:latin typeface="Noto Serif" panose="02020600060500020200" pitchFamily="18" charset="0"/>
              </a:rPr>
              <a:t> fistula: </a:t>
            </a:r>
            <a:r>
              <a:rPr lang="it-IT" b="0" i="0" dirty="0" err="1">
                <a:effectLst/>
                <a:latin typeface="Noto Serif" panose="02020600060500020200" pitchFamily="18" charset="0"/>
              </a:rPr>
              <a:t>Diagnosing</a:t>
            </a:r>
            <a:r>
              <a:rPr lang="it-IT" b="0" i="0" dirty="0">
                <a:effectLst/>
                <a:latin typeface="Noto Serif" panose="02020600060500020200" pitchFamily="18" charset="0"/>
              </a:rPr>
              <a:t> </a:t>
            </a:r>
            <a:r>
              <a:rPr lang="it-IT" b="0" i="0" dirty="0" err="1">
                <a:effectLst/>
                <a:latin typeface="Noto Serif" panose="02020600060500020200" pitchFamily="18" charset="0"/>
              </a:rPr>
              <a:t>pain</a:t>
            </a:r>
            <a:r>
              <a:rPr lang="it-IT" b="0" i="0" dirty="0">
                <a:effectLst/>
                <a:latin typeface="Noto Serif" panose="02020600060500020200" pitchFamily="18" charset="0"/>
              </a:rPr>
              <a:t> in the </a:t>
            </a:r>
            <a:r>
              <a:rPr lang="it-IT" b="0" i="0" dirty="0" err="1">
                <a:effectLst/>
                <a:latin typeface="Noto Serif" panose="02020600060500020200" pitchFamily="18" charset="0"/>
              </a:rPr>
              <a:t>left</a:t>
            </a:r>
            <a:r>
              <a:rPr lang="it-IT" b="0" i="0" dirty="0">
                <a:effectLst/>
                <a:latin typeface="Noto Serif" panose="02020600060500020200" pitchFamily="18" charset="0"/>
              </a:rPr>
              <a:t> upper </a:t>
            </a:r>
            <a:r>
              <a:rPr lang="it-IT" b="0" i="0" dirty="0" err="1">
                <a:effectLst/>
                <a:latin typeface="Noto Serif" panose="02020600060500020200" pitchFamily="18" charset="0"/>
              </a:rPr>
              <a:t>quadrant</a:t>
            </a:r>
            <a:r>
              <a:rPr lang="it-IT" b="0" i="0" dirty="0">
                <a:effectLst/>
                <a:latin typeface="Noto Serif" panose="02020600060500020200" pitchFamily="18" charset="0"/>
              </a:rPr>
              <a:t>. Can Fam </a:t>
            </a:r>
            <a:r>
              <a:rPr lang="it-IT" b="0" i="0" dirty="0" err="1">
                <a:effectLst/>
                <a:latin typeface="Noto Serif" panose="02020600060500020200" pitchFamily="18" charset="0"/>
              </a:rPr>
              <a:t>Physician</a:t>
            </a:r>
            <a:r>
              <a:rPr lang="it-IT" b="0" i="0" dirty="0">
                <a:effectLst/>
                <a:latin typeface="Noto Serif" panose="02020600060500020200" pitchFamily="18" charset="0"/>
              </a:rPr>
              <a:t>. 1991;37:465-70.</a:t>
            </a:r>
          </a:p>
          <a:p>
            <a:pPr marL="914400" indent="-914400">
              <a:buAutoNum type="arabicPeriod"/>
            </a:pPr>
            <a:r>
              <a:rPr lang="it-IT" b="0" i="0" dirty="0" err="1">
                <a:effectLst/>
                <a:latin typeface="Noto Serif" panose="02020600060500020200" pitchFamily="18" charset="0"/>
              </a:rPr>
              <a:t>Ballas</a:t>
            </a:r>
            <a:r>
              <a:rPr lang="it-IT" b="0" i="0" dirty="0">
                <a:effectLst/>
                <a:latin typeface="Noto Serif" panose="02020600060500020200" pitchFamily="18" charset="0"/>
              </a:rPr>
              <a:t> K, </a:t>
            </a:r>
            <a:r>
              <a:rPr lang="it-IT" b="0" i="0" dirty="0" err="1">
                <a:effectLst/>
                <a:latin typeface="Noto Serif" panose="02020600060500020200" pitchFamily="18" charset="0"/>
              </a:rPr>
              <a:t>Rafailidis</a:t>
            </a:r>
            <a:r>
              <a:rPr lang="it-IT" b="0" i="0" dirty="0">
                <a:effectLst/>
                <a:latin typeface="Noto Serif" panose="02020600060500020200" pitchFamily="18" charset="0"/>
              </a:rPr>
              <a:t> </a:t>
            </a:r>
            <a:r>
              <a:rPr lang="it-IT" b="0" i="0" dirty="0" err="1">
                <a:effectLst/>
                <a:latin typeface="Noto Serif" panose="02020600060500020200" pitchFamily="18" charset="0"/>
              </a:rPr>
              <a:t>S</a:t>
            </a:r>
            <a:r>
              <a:rPr lang="it-IT" b="0" i="0" dirty="0">
                <a:effectLst/>
                <a:latin typeface="Noto Serif" panose="02020600060500020200" pitchFamily="18" charset="0"/>
              </a:rPr>
              <a:t>, </a:t>
            </a:r>
            <a:r>
              <a:rPr lang="it-IT" b="0" i="0" dirty="0" err="1">
                <a:effectLst/>
                <a:latin typeface="Noto Serif" panose="02020600060500020200" pitchFamily="18" charset="0"/>
              </a:rPr>
              <a:t>Demertzidis</a:t>
            </a:r>
            <a:r>
              <a:rPr lang="it-IT" b="0" i="0" dirty="0">
                <a:effectLst/>
                <a:latin typeface="Noto Serif" panose="02020600060500020200" pitchFamily="18" charset="0"/>
              </a:rPr>
              <a:t> C, </a:t>
            </a:r>
            <a:r>
              <a:rPr lang="it-IT" b="0" i="0" dirty="0" err="1">
                <a:effectLst/>
                <a:latin typeface="Noto Serif" panose="02020600060500020200" pitchFamily="18" charset="0"/>
              </a:rPr>
              <a:t>Eugenidis</a:t>
            </a:r>
            <a:r>
              <a:rPr lang="it-IT" b="0" i="0" dirty="0">
                <a:effectLst/>
                <a:latin typeface="Noto Serif" panose="02020600060500020200" pitchFamily="18" charset="0"/>
              </a:rPr>
              <a:t> </a:t>
            </a:r>
            <a:r>
              <a:rPr lang="it-IT" b="0" i="0" dirty="0" err="1">
                <a:effectLst/>
                <a:latin typeface="Noto Serif" panose="02020600060500020200" pitchFamily="18" charset="0"/>
              </a:rPr>
              <a:t>N</a:t>
            </a:r>
            <a:r>
              <a:rPr lang="it-IT" b="0" i="0" dirty="0">
                <a:effectLst/>
                <a:latin typeface="Noto Serif" panose="02020600060500020200" pitchFamily="18" charset="0"/>
              </a:rPr>
              <a:t>, </a:t>
            </a:r>
            <a:r>
              <a:rPr lang="it-IT" b="0" i="0" dirty="0" err="1">
                <a:effectLst/>
                <a:latin typeface="Noto Serif" panose="02020600060500020200" pitchFamily="18" charset="0"/>
              </a:rPr>
              <a:t>Alatsakis</a:t>
            </a:r>
            <a:r>
              <a:rPr lang="it-IT" b="0" i="0" dirty="0">
                <a:effectLst/>
                <a:latin typeface="Noto Serif" panose="02020600060500020200" pitchFamily="18" charset="0"/>
              </a:rPr>
              <a:t> M, </a:t>
            </a:r>
            <a:r>
              <a:rPr lang="it-IT" b="0" i="0" dirty="0" err="1">
                <a:effectLst/>
                <a:latin typeface="Noto Serif" panose="02020600060500020200" pitchFamily="18" charset="0"/>
              </a:rPr>
              <a:t>Zafiriadou</a:t>
            </a:r>
            <a:r>
              <a:rPr lang="it-IT" b="0" i="0" dirty="0">
                <a:effectLst/>
                <a:latin typeface="Noto Serif" panose="02020600060500020200" pitchFamily="18" charset="0"/>
              </a:rPr>
              <a:t> E, et al. </a:t>
            </a:r>
            <a:r>
              <a:rPr lang="it-IT" b="0" i="0" dirty="0" err="1">
                <a:effectLst/>
                <a:latin typeface="Noto Serif" panose="02020600060500020200" pitchFamily="18" charset="0"/>
              </a:rPr>
              <a:t>Gastrosplenic</a:t>
            </a:r>
            <a:r>
              <a:rPr lang="it-IT" b="0" i="0" dirty="0">
                <a:effectLst/>
                <a:latin typeface="Noto Serif" panose="02020600060500020200" pitchFamily="18" charset="0"/>
              </a:rPr>
              <a:t> fistula: a rare </a:t>
            </a:r>
            <a:r>
              <a:rPr lang="it-IT" b="0" i="0" dirty="0" err="1">
                <a:effectLst/>
                <a:latin typeface="Noto Serif" panose="02020600060500020200" pitchFamily="18" charset="0"/>
              </a:rPr>
              <a:t>complication</a:t>
            </a:r>
            <a:r>
              <a:rPr lang="it-IT" b="0" i="0" dirty="0">
                <a:effectLst/>
                <a:latin typeface="Noto Serif" panose="02020600060500020200" pitchFamily="18" charset="0"/>
              </a:rPr>
              <a:t> of </a:t>
            </a:r>
            <a:r>
              <a:rPr lang="it-IT" b="0" i="0" dirty="0" err="1">
                <a:effectLst/>
                <a:latin typeface="Noto Serif" panose="02020600060500020200" pitchFamily="18" charset="0"/>
              </a:rPr>
              <a:t>splenic</a:t>
            </a:r>
            <a:r>
              <a:rPr lang="it-IT" b="0" i="0" dirty="0">
                <a:effectLst/>
                <a:latin typeface="Noto Serif" panose="02020600060500020200" pitchFamily="18" charset="0"/>
              </a:rPr>
              <a:t> </a:t>
            </a:r>
            <a:r>
              <a:rPr lang="it-IT" b="0" i="0" dirty="0" err="1">
                <a:effectLst/>
                <a:latin typeface="Noto Serif" panose="02020600060500020200" pitchFamily="18" charset="0"/>
              </a:rPr>
              <a:t>abscess</a:t>
            </a:r>
            <a:r>
              <a:rPr lang="it-IT" b="0" i="0" dirty="0">
                <a:effectLst/>
                <a:latin typeface="Noto Serif" panose="02020600060500020200" pitchFamily="18" charset="0"/>
              </a:rPr>
              <a:t>. </a:t>
            </a:r>
            <a:r>
              <a:rPr lang="it-IT" b="0" i="0" dirty="0" err="1">
                <a:effectLst/>
                <a:latin typeface="Noto Serif" panose="02020600060500020200" pitchFamily="18" charset="0"/>
              </a:rPr>
              <a:t>Surg</a:t>
            </a:r>
            <a:r>
              <a:rPr lang="it-IT" b="0" i="0" dirty="0">
                <a:effectLst/>
                <a:latin typeface="Noto Serif" panose="02020600060500020200" pitchFamily="18" charset="0"/>
              </a:rPr>
              <a:t> </a:t>
            </a:r>
            <a:r>
              <a:rPr lang="it-IT" b="0" i="0" dirty="0" err="1">
                <a:effectLst/>
                <a:latin typeface="Noto Serif" panose="02020600060500020200" pitchFamily="18" charset="0"/>
              </a:rPr>
              <a:t>Pract</a:t>
            </a:r>
            <a:r>
              <a:rPr lang="it-IT" b="0" i="0" dirty="0">
                <a:effectLst/>
                <a:latin typeface="Noto Serif" panose="02020600060500020200" pitchFamily="18" charset="0"/>
              </a:rPr>
              <a:t>. 2005;9:153-5. </a:t>
            </a:r>
            <a:endParaRPr lang="it-IT" dirty="0">
              <a:latin typeface="Noto Serif" panose="02020600060500020200" pitchFamily="18" charset="0"/>
            </a:endParaRPr>
          </a:p>
          <a:p>
            <a:pPr marL="914400" indent="-914400">
              <a:buAutoNum type="arabicPeriod"/>
            </a:pPr>
            <a:r>
              <a:rPr lang="it-IT" b="0" i="0" dirty="0" err="1">
                <a:effectLst/>
                <a:latin typeface="Noto Serif" panose="02020600060500020200" pitchFamily="18" charset="0"/>
              </a:rPr>
              <a:t>Frenkel</a:t>
            </a:r>
            <a:r>
              <a:rPr lang="it-IT" b="0" i="0" dirty="0">
                <a:effectLst/>
                <a:latin typeface="Noto Serif" panose="02020600060500020200" pitchFamily="18" charset="0"/>
              </a:rPr>
              <a:t> A, </a:t>
            </a:r>
            <a:r>
              <a:rPr lang="it-IT" b="0" i="0" dirty="0" err="1">
                <a:effectLst/>
                <a:latin typeface="Noto Serif" panose="02020600060500020200" pitchFamily="18" charset="0"/>
              </a:rPr>
              <a:t>Bichovsky</a:t>
            </a:r>
            <a:r>
              <a:rPr lang="it-IT" b="0" i="0" dirty="0">
                <a:effectLst/>
                <a:latin typeface="Noto Serif" panose="02020600060500020200" pitchFamily="18" charset="0"/>
              </a:rPr>
              <a:t> Y, Perry ZH, </a:t>
            </a:r>
            <a:r>
              <a:rPr lang="it-IT" b="0" i="0" dirty="0" err="1">
                <a:effectLst/>
                <a:latin typeface="Noto Serif" panose="02020600060500020200" pitchFamily="18" charset="0"/>
              </a:rPr>
              <a:t>Peiser</a:t>
            </a:r>
            <a:r>
              <a:rPr lang="it-IT" b="0" i="0" dirty="0">
                <a:effectLst/>
                <a:latin typeface="Noto Serif" panose="02020600060500020200" pitchFamily="18" charset="0"/>
              </a:rPr>
              <a:t> </a:t>
            </a:r>
            <a:r>
              <a:rPr lang="it-IT" b="0" i="0" dirty="0" err="1">
                <a:effectLst/>
                <a:latin typeface="Noto Serif" panose="02020600060500020200" pitchFamily="18" charset="0"/>
              </a:rPr>
              <a:t>J</a:t>
            </a:r>
            <a:r>
              <a:rPr lang="it-IT" b="0" i="0" dirty="0">
                <a:effectLst/>
                <a:latin typeface="Noto Serif" panose="02020600060500020200" pitchFamily="18" charset="0"/>
              </a:rPr>
              <a:t>, </a:t>
            </a:r>
            <a:r>
              <a:rPr lang="it-IT" b="0" i="0" dirty="0" err="1">
                <a:effectLst/>
                <a:latin typeface="Noto Serif" panose="02020600060500020200" pitchFamily="18" charset="0"/>
              </a:rPr>
              <a:t>Roy</a:t>
            </a:r>
            <a:r>
              <a:rPr lang="it-IT" b="0" i="0" dirty="0">
                <a:effectLst/>
                <a:latin typeface="Noto Serif" panose="02020600060500020200" pitchFamily="18" charset="0"/>
              </a:rPr>
              <a:t>-Shapira A, </a:t>
            </a:r>
            <a:r>
              <a:rPr lang="it-IT" b="0" i="0" dirty="0" err="1">
                <a:effectLst/>
                <a:latin typeface="Noto Serif" panose="02020600060500020200" pitchFamily="18" charset="0"/>
              </a:rPr>
              <a:t>Brotfain</a:t>
            </a:r>
            <a:r>
              <a:rPr lang="it-IT" b="0" i="0" dirty="0">
                <a:effectLst/>
                <a:latin typeface="Noto Serif" panose="02020600060500020200" pitchFamily="18" charset="0"/>
              </a:rPr>
              <a:t> E, et al. Management of </a:t>
            </a:r>
            <a:r>
              <a:rPr lang="it-IT" b="0" i="0" dirty="0" err="1">
                <a:effectLst/>
                <a:latin typeface="Noto Serif" panose="02020600060500020200" pitchFamily="18" charset="0"/>
              </a:rPr>
              <a:t>gastrosplenic</a:t>
            </a:r>
            <a:r>
              <a:rPr lang="it-IT" b="0" i="0" dirty="0">
                <a:effectLst/>
                <a:latin typeface="Noto Serif" panose="02020600060500020200" pitchFamily="18" charset="0"/>
              </a:rPr>
              <a:t> fistula in the </a:t>
            </a:r>
            <a:r>
              <a:rPr lang="it-IT" b="0" i="0" dirty="0" err="1">
                <a:effectLst/>
                <a:latin typeface="Noto Serif" panose="02020600060500020200" pitchFamily="18" charset="0"/>
              </a:rPr>
              <a:t>emergency</a:t>
            </a:r>
            <a:r>
              <a:rPr lang="it-IT" b="0" i="0" dirty="0">
                <a:effectLst/>
                <a:latin typeface="Noto Serif" panose="02020600060500020200" pitchFamily="18" charset="0"/>
              </a:rPr>
              <a:t> setting - A case report and review of the literature. Ann </a:t>
            </a:r>
            <a:r>
              <a:rPr lang="it-IT" b="0" i="0" dirty="0" err="1">
                <a:effectLst/>
                <a:latin typeface="Noto Serif" panose="02020600060500020200" pitchFamily="18" charset="0"/>
              </a:rPr>
              <a:t>Med</a:t>
            </a:r>
            <a:r>
              <a:rPr lang="it-IT" b="0" i="0" dirty="0">
                <a:effectLst/>
                <a:latin typeface="Noto Serif" panose="02020600060500020200" pitchFamily="18" charset="0"/>
              </a:rPr>
              <a:t> </a:t>
            </a:r>
            <a:r>
              <a:rPr lang="it-IT" b="0" i="0" dirty="0" err="1">
                <a:effectLst/>
                <a:latin typeface="Noto Serif" panose="02020600060500020200" pitchFamily="18" charset="0"/>
              </a:rPr>
              <a:t>Surg</a:t>
            </a:r>
            <a:r>
              <a:rPr lang="it-IT" b="0" i="0" dirty="0">
                <a:effectLst/>
                <a:latin typeface="Noto Serif" panose="02020600060500020200" pitchFamily="18" charset="0"/>
              </a:rPr>
              <a:t> (</a:t>
            </a:r>
            <a:r>
              <a:rPr lang="it-IT" b="0" i="0" dirty="0" err="1">
                <a:effectLst/>
                <a:latin typeface="Noto Serif" panose="02020600060500020200" pitchFamily="18" charset="0"/>
              </a:rPr>
              <a:t>Lond</a:t>
            </a:r>
            <a:r>
              <a:rPr lang="it-IT" b="0" i="0" dirty="0">
                <a:effectLst/>
                <a:latin typeface="Noto Serif" panose="02020600060500020200" pitchFamily="18" charset="0"/>
              </a:rPr>
              <a:t>). 2018;29:26-9. </a:t>
            </a:r>
          </a:p>
          <a:p>
            <a:pPr marL="914400" indent="-914400">
              <a:buAutoNum type="arabicPeriod"/>
            </a:pPr>
            <a:r>
              <a:rPr lang="it-IT" b="0" i="0" dirty="0">
                <a:effectLst/>
                <a:latin typeface="Noto Serif" panose="02020600060500020200" pitchFamily="18" charset="0"/>
              </a:rPr>
              <a:t>Campisi A, Rocca L, Altieri G, Fico V, Pepe G, Lodoli C. </a:t>
            </a:r>
            <a:r>
              <a:rPr lang="it-IT" b="0" i="0" dirty="0" err="1">
                <a:effectLst/>
                <a:latin typeface="Noto Serif" panose="02020600060500020200" pitchFamily="18" charset="0"/>
              </a:rPr>
              <a:t>Splenic</a:t>
            </a:r>
            <a:r>
              <a:rPr lang="it-IT" b="0" i="0" dirty="0">
                <a:effectLst/>
                <a:latin typeface="Noto Serif" panose="02020600060500020200" pitchFamily="18" charset="0"/>
              </a:rPr>
              <a:t> </a:t>
            </a:r>
            <a:r>
              <a:rPr lang="it-IT" b="0" i="0" dirty="0" err="1">
                <a:effectLst/>
                <a:latin typeface="Noto Serif" panose="02020600060500020200" pitchFamily="18" charset="0"/>
              </a:rPr>
              <a:t>abscess</a:t>
            </a:r>
            <a:r>
              <a:rPr lang="it-IT" b="0" i="0" dirty="0">
                <a:effectLst/>
                <a:latin typeface="Noto Serif" panose="02020600060500020200" pitchFamily="18" charset="0"/>
              </a:rPr>
              <a:t> with </a:t>
            </a:r>
            <a:r>
              <a:rPr lang="it-IT" b="0" i="0" dirty="0" err="1">
                <a:effectLst/>
                <a:latin typeface="Noto Serif" panose="02020600060500020200" pitchFamily="18" charset="0"/>
              </a:rPr>
              <a:t>spontaneous</a:t>
            </a:r>
            <a:r>
              <a:rPr lang="it-IT" b="0" i="0" dirty="0">
                <a:effectLst/>
                <a:latin typeface="Noto Serif" panose="02020600060500020200" pitchFamily="18" charset="0"/>
              </a:rPr>
              <a:t> </a:t>
            </a:r>
            <a:r>
              <a:rPr lang="it-IT" b="0" i="0" dirty="0" err="1">
                <a:effectLst/>
                <a:latin typeface="Noto Serif" panose="02020600060500020200" pitchFamily="18" charset="0"/>
              </a:rPr>
              <a:t>gastrosplenic</a:t>
            </a:r>
            <a:r>
              <a:rPr lang="it-IT" b="0" i="0" dirty="0">
                <a:effectLst/>
                <a:latin typeface="Noto Serif" panose="02020600060500020200" pitchFamily="18" charset="0"/>
              </a:rPr>
              <a:t> fistula: case report and review of the literature. </a:t>
            </a:r>
            <a:r>
              <a:rPr lang="it-IT" b="0" i="0" dirty="0" err="1">
                <a:effectLst/>
                <a:latin typeface="Noto Serif" panose="02020600060500020200" pitchFamily="18" charset="0"/>
              </a:rPr>
              <a:t>J</a:t>
            </a:r>
            <a:r>
              <a:rPr lang="it-IT" b="0" i="0" dirty="0">
                <a:effectLst/>
                <a:latin typeface="Noto Serif" panose="02020600060500020200" pitchFamily="18" charset="0"/>
              </a:rPr>
              <a:t> </a:t>
            </a:r>
            <a:r>
              <a:rPr lang="it-IT" b="0" i="0" dirty="0" err="1">
                <a:effectLst/>
                <a:latin typeface="Noto Serif" panose="02020600060500020200" pitchFamily="18" charset="0"/>
              </a:rPr>
              <a:t>Surg</a:t>
            </a:r>
            <a:r>
              <a:rPr lang="it-IT" b="0" i="0" dirty="0">
                <a:effectLst/>
                <a:latin typeface="Noto Serif" panose="02020600060500020200" pitchFamily="18" charset="0"/>
              </a:rPr>
              <a:t> Case Rep. 2023;2023(12):rjad647.</a:t>
            </a:r>
            <a:endParaRPr lang="it-IT" dirty="0">
              <a:solidFill>
                <a:srgbClr val="222222"/>
              </a:solidFill>
              <a:latin typeface="Merriweather Sans" pitchFamily="2" charset="77"/>
            </a:endParaRPr>
          </a:p>
          <a:p>
            <a:endParaRPr lang="it-IT" dirty="0"/>
          </a:p>
        </p:txBody>
      </p:sp>
    </p:spTree>
    <p:extLst>
      <p:ext uri="{BB962C8B-B14F-4D97-AF65-F5344CB8AC3E}">
        <p14:creationId xmlns:p14="http://schemas.microsoft.com/office/powerpoint/2010/main" val="8817921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8748-1B33-94D4-A45D-22FB73915152}"/>
            </a:ext>
          </a:extLst>
        </p:cNvPr>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954209" y="780046"/>
            <a:ext cx="46856204" cy="8138299"/>
          </a:xfrm>
          <a:prstGeom prst="rect">
            <a:avLst/>
          </a:prstGeom>
        </p:spPr>
      </p:pic>
      <p:pic>
        <p:nvPicPr>
          <p:cNvPr id="5" name="Immagine 4"/>
          <p:cNvPicPr>
            <a:picLocks noChangeAspect="1"/>
          </p:cNvPicPr>
          <p:nvPr/>
        </p:nvPicPr>
        <p:blipFill>
          <a:blip r:embed="rId3"/>
          <a:stretch>
            <a:fillRect/>
          </a:stretch>
        </p:blipFill>
        <p:spPr>
          <a:xfrm>
            <a:off x="859572" y="9267424"/>
            <a:ext cx="48089952" cy="9152604"/>
          </a:xfrm>
          <a:prstGeom prst="rect">
            <a:avLst/>
          </a:prstGeom>
        </p:spPr>
      </p:pic>
      <p:pic>
        <p:nvPicPr>
          <p:cNvPr id="6" name="Immagine 5"/>
          <p:cNvPicPr>
            <a:picLocks noChangeAspect="1"/>
          </p:cNvPicPr>
          <p:nvPr/>
        </p:nvPicPr>
        <p:blipFill>
          <a:blip r:embed="rId4"/>
          <a:stretch>
            <a:fillRect/>
          </a:stretch>
        </p:blipFill>
        <p:spPr>
          <a:xfrm>
            <a:off x="629995" y="17370028"/>
            <a:ext cx="48549105" cy="9239991"/>
          </a:xfrm>
          <a:prstGeom prst="rect">
            <a:avLst/>
          </a:prstGeom>
        </p:spPr>
      </p:pic>
      <p:pic>
        <p:nvPicPr>
          <p:cNvPr id="3" name="Immagine 2">
            <a:extLst>
              <a:ext uri="{FF2B5EF4-FFF2-40B4-BE49-F238E27FC236}">
                <a16:creationId xmlns:a16="http://schemas.microsoft.com/office/drawing/2014/main" id="{B71FFB53-BD24-51CD-E4E1-DB4D41A841DE}"/>
              </a:ext>
            </a:extLst>
          </p:cNvPr>
          <p:cNvPicPr>
            <a:picLocks noChangeAspect="1"/>
          </p:cNvPicPr>
          <p:nvPr/>
        </p:nvPicPr>
        <p:blipFill>
          <a:blip r:embed="rId5"/>
          <a:stretch>
            <a:fillRect/>
          </a:stretch>
        </p:blipFill>
        <p:spPr>
          <a:xfrm>
            <a:off x="10851547" y="24207306"/>
            <a:ext cx="28696857" cy="3662713"/>
          </a:xfrm>
          <a:prstGeom prst="rect">
            <a:avLst/>
          </a:prstGeom>
        </p:spPr>
      </p:pic>
    </p:spTree>
    <p:extLst>
      <p:ext uri="{BB962C8B-B14F-4D97-AF65-F5344CB8AC3E}">
        <p14:creationId xmlns:p14="http://schemas.microsoft.com/office/powerpoint/2010/main" val="26473559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164</TotalTime>
  <Words>842</Words>
  <Application>Microsoft Macintosh PowerPoint</Application>
  <PresentationFormat>Personalizzato</PresentationFormat>
  <Paragraphs>31</Paragraphs>
  <Slides>7</Slides>
  <Notes>1</Notes>
  <HiddenSlides>0</HiddenSlides>
  <MMClips>0</MMClips>
  <ScaleCrop>false</ScaleCrop>
  <HeadingPairs>
    <vt:vector size="6" baseType="variant">
      <vt:variant>
        <vt:lpstr>Caratteri utilizzati</vt:lpstr>
      </vt:variant>
      <vt:variant>
        <vt:i4>9</vt:i4>
      </vt:variant>
      <vt:variant>
        <vt:lpstr>Tema</vt:lpstr>
      </vt:variant>
      <vt:variant>
        <vt:i4>1</vt:i4>
      </vt:variant>
      <vt:variant>
        <vt:lpstr>Titoli diapositive</vt:lpstr>
      </vt:variant>
      <vt:variant>
        <vt:i4>7</vt:i4>
      </vt:variant>
    </vt:vector>
  </HeadingPairs>
  <TitlesOfParts>
    <vt:vector size="17" baseType="lpstr">
      <vt:lpstr>system-ui</vt:lpstr>
      <vt:lpstr>Merriweather Sans</vt:lpstr>
      <vt:lpstr>Barlow Bold</vt:lpstr>
      <vt:lpstr>Barlow Ultra-Bold</vt:lpstr>
      <vt:lpstr>Helvetica Neue</vt:lpstr>
      <vt:lpstr>Arial</vt:lpstr>
      <vt:lpstr>Nexus Sans Pro</vt:lpstr>
      <vt:lpstr>Noto Serif</vt:lpstr>
      <vt:lpstr>Calibri</vt:lpstr>
      <vt:lpstr>Office Theme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PC</dc:creator>
  <cp:lastModifiedBy>Michela Zanatta</cp:lastModifiedBy>
  <cp:revision>19</cp:revision>
  <dcterms:created xsi:type="dcterms:W3CDTF">2006-08-16T00:00:00Z</dcterms:created>
  <dcterms:modified xsi:type="dcterms:W3CDTF">2026-01-10T20:49:15Z</dcterms:modified>
  <dc:identifier>DAG35qkUN5c</dc:identifier>
</cp:coreProperties>
</file>