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7" r:id="rId2"/>
    <p:sldId id="265" r:id="rId3"/>
    <p:sldId id="276" r:id="rId4"/>
    <p:sldId id="270" r:id="rId5"/>
    <p:sldId id="272" r:id="rId6"/>
    <p:sldId id="274" r:id="rId7"/>
    <p:sldId id="275" r:id="rId8"/>
    <p:sldId id="277" r:id="rId9"/>
    <p:sldId id="278" r:id="rId10"/>
    <p:sldId id="271" r:id="rId1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53"/>
    <p:restoredTop sz="94719"/>
  </p:normalViewPr>
  <p:slideViewPr>
    <p:cSldViewPr snapToGrid="0">
      <p:cViewPr varScale="1">
        <p:scale>
          <a:sx n="90" d="100"/>
          <a:sy n="90" d="100"/>
        </p:scale>
        <p:origin x="232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447B8-A5EF-0344-97B3-E565F06804BE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328E7-D7CA-DF46-9EB4-827B20C000D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4076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4D5B3C-BA74-41A1-9A60-6B753D348AA8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0911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9145E77-277B-9C7B-0C77-507C033227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760FCFA-D8E0-57AE-9A32-9D3040B0F5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F6F3552-22A0-DF59-02B2-F41258635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FD98E65-D6D0-8F70-10AE-8F26A6F63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ACA19A6-F22F-562C-ADE5-3180F4E31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8118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82616D-02A7-4F41-AB87-648B26905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2ECDB46-1513-3FC2-6822-51F0C8A4B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1B98A1C-10BF-BDF8-4799-31A5DD78B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68EA5E6-5DA4-C6BF-5B1F-0715189CA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02070B1-B10D-A765-D4FA-1226EB484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2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7C72D66-2082-C7BA-2795-10FBF45FC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C967ADA-583D-98DF-4408-48F2649226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EB69F31-D112-FA52-E2BD-CE440A693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53671A4-1D58-DF78-1F25-A3D7F5C06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A5711D5-F2B1-EA45-A555-01A3CC07A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4769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07B254F-DE68-B801-FBCE-31A0FF975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305E150-83BC-2E01-D6AB-8C189DD05D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14BC2C34-095D-6AE8-7188-65CB9BB586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18F7E5F8-3002-5B5C-640F-07813D597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5E82DF1-1DE0-791A-A324-A61074544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C5B56FA-981B-0612-44A5-1335C2F2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0882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B487EEE-4397-1CF1-9100-BFD888533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9F17AD8-63E6-A731-F6F1-954D180EA7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37D1394-C494-8BAD-2B85-C0F9F2D9C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2EFBE84C-0391-D3F5-7ED9-3F4FDE357B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744D796C-B070-F633-F9B6-A44C0ACAD8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6B193C14-69E8-1D7E-DDE4-F857C182F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09FA80AF-0488-36CB-7A3F-73CDD3313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71DB405-0D5B-F3AF-75DC-65B610C89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4009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DE679E9-0D59-71E8-DB0D-D7D02649D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A8F00E83-DBCD-7263-F5FF-95246402C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4B5F7F5D-D385-06A6-53DF-8B1EBD760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19ACC5FF-4D39-8021-D9BA-2BB181FF9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2210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8A71846-56B8-3756-AE85-8E75DAAF6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CB2760B7-D1C5-3C98-089A-EEB516536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4DE791F-5CC6-A316-CC60-7E017AEEA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6625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5E76D23-C5D1-4998-A26B-33B348D9B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AE688D1-8467-E3B6-7D4F-BF4DCFFF0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AB31BBA-CEC8-9F6E-5182-63BC517057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758C211E-FA70-9254-B5C8-727CC2A43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4E0E9AD-BDE2-E21F-C602-A10FD0F5A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732FDE2-CF66-92C4-E825-4A9A133CF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7279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3DEEA8E-0CA7-9DC9-EE7C-DE3974BAF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0216D428-15CE-9263-8192-277F90EEB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F64A5A9-88D1-A17B-0E25-9CFC76A607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725E69C7-5FCE-AF12-E9EB-B5DF9E77F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311C04E-C084-F430-7337-D8EC2E8B3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58E2337-BB3B-6B17-0DA8-E842E8B9B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855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65F0F13-4630-BE6D-7057-BC4746CDD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1A043A7-0518-10C0-8699-404A7C064B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B8B0B87-5717-B5F7-C38E-EB5F2E954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DD8824A-41A5-13ED-85E0-E8D8E61FF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09BB787-C9CC-62E3-11FA-4DE1856BB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5931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95B96DFC-46FC-7C53-D5C0-806A7A3C73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08BAE69-4BC6-04F4-6849-7CB5425A2E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A3D169E-1F84-FCB6-FE65-02FA6BAD0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EAFD390-AD0B-B157-E8E8-1CF902F5E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8CE030B-ED20-3040-0EC0-E8DF20C3F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242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57682DD-5EC0-066C-189E-457ED945B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FC03B0D-818B-6E6C-8F32-2C54D11E65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06B9924-15BC-126F-3889-FC83D300B3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0FA9FF-1BDA-6942-AE1D-E11228955667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8574DA3-E15D-C14E-5988-6118BA5A18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59E4C5C-3195-6DF3-A480-1DFD2598A9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DD5F1A-08C9-BB4A-B31B-3B810D1D6E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3006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4955994" y="3101278"/>
            <a:ext cx="7393306" cy="781419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4937970" y="5809037"/>
            <a:ext cx="7393306" cy="549239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grpSp>
        <p:nvGrpSpPr>
          <p:cNvPr id="2" name="Group 2"/>
          <p:cNvGrpSpPr/>
          <p:nvPr/>
        </p:nvGrpSpPr>
        <p:grpSpPr>
          <a:xfrm>
            <a:off x="-3251004" y="-2125461"/>
            <a:ext cx="11870619" cy="1187061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sz="434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759" tIns="33759" rIns="33759" bIns="33759" rtlCol="0" anchor="ctr"/>
            <a:lstStyle/>
            <a:p>
              <a:pPr algn="ctr">
                <a:lnSpc>
                  <a:spcPts val="1971"/>
                </a:lnSpc>
              </a:pPr>
              <a:endParaRPr sz="3300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4364401" y="-2047199"/>
            <a:ext cx="11870619" cy="1187061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sz="434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759" tIns="33759" rIns="33759" bIns="33759" rtlCol="0" anchor="ctr"/>
            <a:lstStyle/>
            <a:p>
              <a:pPr algn="ctr">
                <a:lnSpc>
                  <a:spcPts val="1971"/>
                </a:lnSpc>
              </a:pPr>
              <a:endParaRPr sz="3300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1900551" y="-574689"/>
            <a:ext cx="8651197" cy="8651197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sz="434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759" tIns="33759" rIns="33759" bIns="33759" rtlCol="0" anchor="ctr"/>
            <a:lstStyle/>
            <a:p>
              <a:pPr algn="ctr">
                <a:lnSpc>
                  <a:spcPts val="1971"/>
                </a:lnSpc>
              </a:pPr>
              <a:endParaRPr sz="3300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5969613" y="6237819"/>
            <a:ext cx="6326938" cy="599514"/>
          </a:xfrm>
          <a:prstGeom prst="rect">
            <a:avLst/>
          </a:prstGeom>
        </p:spPr>
        <p:txBody>
          <a:bodyPr lIns="33759" tIns="33759" rIns="33759" bIns="33759" rtlCol="0" anchor="ctr"/>
          <a:lstStyle/>
          <a:p>
            <a:pPr algn="ctr">
              <a:lnSpc>
                <a:spcPts val="2212"/>
              </a:lnSpc>
            </a:pPr>
            <a:endParaRPr sz="3300"/>
          </a:p>
        </p:txBody>
      </p:sp>
      <p:sp>
        <p:nvSpPr>
          <p:cNvPr id="23" name="TextBox 23"/>
          <p:cNvSpPr txBox="1"/>
          <p:nvPr/>
        </p:nvSpPr>
        <p:spPr>
          <a:xfrm>
            <a:off x="5756948" y="1161200"/>
            <a:ext cx="5879719" cy="1530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542"/>
              </a:lnSpc>
            </a:pPr>
            <a:r>
              <a:rPr lang="en-US" sz="2122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Abdominal Cocoon Syndrome: un </a:t>
            </a:r>
            <a:r>
              <a:rPr lang="en-US" sz="2122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raro</a:t>
            </a:r>
            <a:r>
              <a:rPr lang="en-US" sz="2122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2122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caso</a:t>
            </a:r>
            <a:r>
              <a:rPr lang="en-US" sz="2122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</a:t>
            </a:r>
            <a:r>
              <a:rPr lang="en-US" sz="2122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peritonite</a:t>
            </a:r>
            <a:r>
              <a:rPr lang="en-US" sz="2122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2122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sclerosante</a:t>
            </a:r>
            <a:r>
              <a:rPr lang="en-US" sz="2122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2122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incapsulata</a:t>
            </a:r>
            <a:endParaRPr lang="en-US" sz="2122" b="1" spc="-151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5939596" y="3148584"/>
            <a:ext cx="5907707" cy="11145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4569"/>
              </a:lnSpc>
            </a:pPr>
            <a:r>
              <a:rPr lang="en-US" sz="1447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Zanatta</a:t>
            </a:r>
            <a:r>
              <a:rPr lang="en-US" sz="1447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M., </a:t>
            </a:r>
            <a:r>
              <a:rPr lang="en-US" sz="1447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Firullo</a:t>
            </a:r>
            <a:r>
              <a:rPr lang="en-US" sz="1447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M., La Terra S., </a:t>
            </a:r>
            <a:r>
              <a:rPr lang="en-US" sz="1447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Ragazzi</a:t>
            </a:r>
            <a:r>
              <a:rPr lang="en-US" sz="1447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S., </a:t>
            </a:r>
            <a:r>
              <a:rPr lang="en-US" sz="1447" b="1" u="sng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Galazzo</a:t>
            </a:r>
            <a:r>
              <a:rPr lang="en-US" sz="1447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L.</a:t>
            </a:r>
            <a:r>
              <a:rPr lang="en-US" sz="1447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Sapienza E., Conti P</a:t>
            </a:r>
            <a:r>
              <a:rPr lang="en-US" sz="2315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893447" y="5907453"/>
            <a:ext cx="1691934" cy="277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345"/>
              </a:lnSpc>
            </a:pPr>
            <a:r>
              <a:rPr lang="en-US" sz="1675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6433" y="-103730"/>
            <a:ext cx="4995235" cy="7067861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1428904" y="2991756"/>
            <a:ext cx="7079265" cy="884695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7822923" y="4572776"/>
            <a:ext cx="3819127" cy="848132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1331"/>
              </a:lnSpc>
            </a:pPr>
            <a:r>
              <a:rPr lang="en-US" sz="2392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U.O.C. di </a:t>
            </a:r>
            <a:r>
              <a:rPr lang="en-US" sz="2392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2392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2392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endParaRPr lang="en-US" sz="2392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1331"/>
              </a:lnSpc>
            </a:pPr>
            <a:endParaRPr lang="en-US" sz="2392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1331"/>
              </a:lnSpc>
            </a:pPr>
            <a:r>
              <a:rPr lang="en-US" sz="2392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P.O. Guzzardi</a:t>
            </a:r>
          </a:p>
          <a:p>
            <a:pPr algn="r">
              <a:lnSpc>
                <a:spcPts val="1331"/>
              </a:lnSpc>
            </a:pPr>
            <a:endParaRPr lang="en-US" sz="2392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1331"/>
              </a:lnSpc>
            </a:pPr>
            <a:r>
              <a:rPr lang="en-US" sz="2392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Vittoria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343705" y="1403437"/>
            <a:ext cx="11343154" cy="506391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392" dirty="0">
                <a:solidFill>
                  <a:schemeClr val="bg1"/>
                </a:solidFill>
              </a:rPr>
              <a:t>Introduzione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2549669" y="343748"/>
            <a:ext cx="7129411" cy="771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6542"/>
              </a:lnSpc>
            </a:pP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Abdominal Cocoon Syndrome: un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raro</a:t>
            </a: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caso</a:t>
            </a: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peritonite</a:t>
            </a: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sclerosante</a:t>
            </a: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incapsulata</a:t>
            </a:r>
            <a:endParaRPr lang="en-US" sz="1600" b="1" spc="-151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343705" y="542573"/>
            <a:ext cx="2278759" cy="50639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33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0828569" y="597743"/>
            <a:ext cx="914078" cy="50639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3300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4424910" y="6017151"/>
            <a:ext cx="7393306" cy="45575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221867" y="5859676"/>
            <a:ext cx="3646014" cy="770702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56EFB909-8DA6-ECBD-9E0B-997DE524BF2D}"/>
              </a:ext>
            </a:extLst>
          </p:cNvPr>
          <p:cNvSpPr txBox="1"/>
          <p:nvPr/>
        </p:nvSpPr>
        <p:spPr>
          <a:xfrm>
            <a:off x="562012" y="2596583"/>
            <a:ext cx="1090654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/>
              <a:t>La peritonite sclerosante incapsulante (</a:t>
            </a:r>
            <a:r>
              <a:rPr lang="it-IT" dirty="0" err="1"/>
              <a:t>Sclerosing</a:t>
            </a:r>
            <a:r>
              <a:rPr lang="it-IT" dirty="0"/>
              <a:t> </a:t>
            </a:r>
            <a:r>
              <a:rPr lang="it-IT" dirty="0" err="1"/>
              <a:t>Encapsulating</a:t>
            </a:r>
            <a:r>
              <a:rPr lang="it-IT" dirty="0"/>
              <a:t> </a:t>
            </a:r>
            <a:r>
              <a:rPr lang="it-IT" dirty="0" err="1"/>
              <a:t>Peritonitis</a:t>
            </a:r>
            <a:r>
              <a:rPr lang="it-IT" dirty="0"/>
              <a:t>, SEP) è una condizione rara in cui l’intestino tenue viene avvolto da una membrana </a:t>
            </a:r>
            <a:r>
              <a:rPr lang="it-IT" dirty="0" err="1"/>
              <a:t>fibro</a:t>
            </a:r>
            <a:r>
              <a:rPr lang="it-IT" dirty="0"/>
              <a:t>-collagena, causando spesso episodi ricorrenti di ostruzione intestinale. La SEP può essere classificata come idiopatica (nota anche come </a:t>
            </a:r>
            <a:r>
              <a:rPr lang="it-IT" i="1" dirty="0" err="1"/>
              <a:t>Abdominal</a:t>
            </a:r>
            <a:r>
              <a:rPr lang="it-IT" i="1" dirty="0"/>
              <a:t> Cocoon </a:t>
            </a:r>
            <a:r>
              <a:rPr lang="it-IT" i="1" dirty="0" err="1"/>
              <a:t>Syndrome</a:t>
            </a:r>
            <a:r>
              <a:rPr lang="it-IT" dirty="0"/>
              <a:t>, ACS) o secondaria, quest’ultima generalmente associata alla dialisi peritoneale o alla tubercolosi. La forma idiopatica è estremamente rara, più frequentemente riportata nelle regioni tropicali, e può essere associata a fattori quali il consumo di pesce poco cotto o la mestruazione retrograda nelle giovani donne.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343705" y="1403437"/>
            <a:ext cx="11343154" cy="506391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392" dirty="0">
                <a:solidFill>
                  <a:schemeClr val="bg1"/>
                </a:solidFill>
              </a:rPr>
              <a:t>Materiali e metodi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2358703" y="357355"/>
            <a:ext cx="7313158" cy="771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6542"/>
              </a:lnSpc>
            </a:pP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Abdominal Cocoon Syndrome: un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raro</a:t>
            </a: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caso</a:t>
            </a: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peritonite</a:t>
            </a: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sclerosante</a:t>
            </a:r>
            <a:r>
              <a:rPr lang="en-US" sz="1600" b="1" spc="-151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600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incapsulata</a:t>
            </a:r>
            <a:endParaRPr lang="en-US" sz="1600" b="1" spc="-151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343705" y="542573"/>
            <a:ext cx="2278759" cy="50639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33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0828569" y="597743"/>
            <a:ext cx="914078" cy="50639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3300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4424910" y="6017151"/>
            <a:ext cx="7393306" cy="45575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221867" y="5859676"/>
            <a:ext cx="3646014" cy="770702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3C18B7C3-C794-BCE1-C15D-78EDC3BC8C91}"/>
              </a:ext>
            </a:extLst>
          </p:cNvPr>
          <p:cNvSpPr txBox="1"/>
          <p:nvPr/>
        </p:nvSpPr>
        <p:spPr>
          <a:xfrm>
            <a:off x="402875" y="2305573"/>
            <a:ext cx="550096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/>
              <a:t>Riportiamo il caso di un uomo italiano di 29 anni, in buone condizioni generali, che si è presentato al nostro Pronto Soccorso con segni di ostruzione intestinale. Gli esami ematici indicavano uno stato settico e la TC evidenziava una massa ileale compatta di origine sconosciuta. In considerazione delle condizioni cliniche del paziente, è stata eseguita una laparotomia esplorativa, che ha rivelato una SEP. Sono state eseguite </a:t>
            </a:r>
            <a:r>
              <a:rPr lang="it-IT" dirty="0" err="1"/>
              <a:t>adesiolisi</a:t>
            </a:r>
            <a:r>
              <a:rPr lang="it-IT" dirty="0"/>
              <a:t> e biopsia peritoneale. L’esame istologico ha confermato una ACS, coinvolgente solo una parte dell’intestino tenue, compatibile con il tipo I.</a:t>
            </a:r>
          </a:p>
        </p:txBody>
      </p:sp>
      <p:pic>
        <p:nvPicPr>
          <p:cNvPr id="8" name="Immagine 7" descr="Immagine che contiene Imaging medicale, radiologia&#10;&#10;Descrizione generata automaticamente">
            <a:extLst>
              <a:ext uri="{FF2B5EF4-FFF2-40B4-BE49-F238E27FC236}">
                <a16:creationId xmlns:a16="http://schemas.microsoft.com/office/drawing/2014/main" id="{ED7E3F36-AB04-30F6-F688-746D7DB2925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332" b="13703"/>
          <a:stretch/>
        </p:blipFill>
        <p:spPr>
          <a:xfrm>
            <a:off x="6486962" y="2090973"/>
            <a:ext cx="5199897" cy="368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704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4424910" y="6017151"/>
            <a:ext cx="7393306" cy="45575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221867" y="5859676"/>
            <a:ext cx="3646014" cy="770702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EADE60A7-6248-45E7-ADFF-7FC52850B80C}"/>
              </a:ext>
            </a:extLst>
          </p:cNvPr>
          <p:cNvSpPr txBox="1"/>
          <p:nvPr/>
        </p:nvSpPr>
        <p:spPr>
          <a:xfrm>
            <a:off x="785692" y="195041"/>
            <a:ext cx="7552030" cy="448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15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Risultati</a:t>
            </a:r>
            <a:endParaRPr lang="it-IT" sz="2122" dirty="0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CE9BE75-09B2-0124-0938-5F2C44E813C1}"/>
              </a:ext>
            </a:extLst>
          </p:cNvPr>
          <p:cNvSpPr txBox="1"/>
          <p:nvPr/>
        </p:nvSpPr>
        <p:spPr>
          <a:xfrm>
            <a:off x="503582" y="1114396"/>
            <a:ext cx="6096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/>
              <a:t>Il paziente è stato sottoposto a test di </a:t>
            </a:r>
            <a:r>
              <a:rPr lang="it-IT" dirty="0" err="1"/>
              <a:t>Mantoux</a:t>
            </a:r>
            <a:r>
              <a:rPr lang="it-IT" dirty="0"/>
              <a:t>, risultato negativo, al fine di escludere una delle possibili cause di SEP, ovvero la tubercolosi. È stato dimesso in nona giornata postoperatoria, asintomatico. Il follow-up a un anno non ha evidenziato complicanze.</a:t>
            </a:r>
          </a:p>
        </p:txBody>
      </p:sp>
      <p:pic>
        <p:nvPicPr>
          <p:cNvPr id="8" name="Immagine 7" descr="Immagine che contiene medico, Attrezzature mediche, assistenza sanitaria, stanza&#10;&#10;Descrizione generata automaticamente">
            <a:extLst>
              <a:ext uri="{FF2B5EF4-FFF2-40B4-BE49-F238E27FC236}">
                <a16:creationId xmlns:a16="http://schemas.microsoft.com/office/drawing/2014/main" id="{8BA79481-26D0-581D-43FE-E3FD3EC96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588" y="2496272"/>
            <a:ext cx="4104861" cy="4104861"/>
          </a:xfrm>
          <a:prstGeom prst="rect">
            <a:avLst/>
          </a:prstGeom>
        </p:spPr>
      </p:pic>
      <p:pic>
        <p:nvPicPr>
          <p:cNvPr id="11" name="Immagine 10" descr="Immagine che contiene stanza, scena, medico, Attrezzature mediche&#10;&#10;Descrizione generata automaticamente">
            <a:extLst>
              <a:ext uri="{FF2B5EF4-FFF2-40B4-BE49-F238E27FC236}">
                <a16:creationId xmlns:a16="http://schemas.microsoft.com/office/drawing/2014/main" id="{0F266920-269B-AEC5-5ED5-850797FEBE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0156" y="227622"/>
            <a:ext cx="4479235" cy="597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4424910" y="6017151"/>
            <a:ext cx="7393306" cy="45575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221867" y="5859676"/>
            <a:ext cx="3646014" cy="770702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1AF49026-52C2-45A7-BA29-E69F23FBC9C3}"/>
              </a:ext>
            </a:extLst>
          </p:cNvPr>
          <p:cNvSpPr txBox="1"/>
          <p:nvPr/>
        </p:nvSpPr>
        <p:spPr>
          <a:xfrm>
            <a:off x="629423" y="322972"/>
            <a:ext cx="1966100" cy="448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15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Risultati</a:t>
            </a:r>
            <a:endParaRPr lang="it-IT" sz="434" dirty="0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F0B0E335-6A12-411F-8430-523D12FCFDD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8116" b="19420"/>
          <a:stretch/>
        </p:blipFill>
        <p:spPr>
          <a:xfrm>
            <a:off x="761945" y="771556"/>
            <a:ext cx="6335378" cy="4697981"/>
          </a:xfrm>
          <a:prstGeom prst="rect">
            <a:avLst/>
          </a:prstGeom>
        </p:spPr>
      </p:pic>
      <p:pic>
        <p:nvPicPr>
          <p:cNvPr id="9" name="Immagine 8" descr="Immagine che contiene testo, Carattere, schermata&#10;&#10;Descrizione generata automaticamente">
            <a:extLst>
              <a:ext uri="{FF2B5EF4-FFF2-40B4-BE49-F238E27FC236}">
                <a16:creationId xmlns:a16="http://schemas.microsoft.com/office/drawing/2014/main" id="{5C35391F-9CCA-4DC4-2DCB-58BB43756B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3532" y="2462236"/>
            <a:ext cx="5437468" cy="1316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268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4424910" y="6017151"/>
            <a:ext cx="7393306" cy="45575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221867" y="5859676"/>
            <a:ext cx="3646014" cy="770702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E44116B4-44D0-4343-A31C-A9A4988F1E22}"/>
              </a:ext>
            </a:extLst>
          </p:cNvPr>
          <p:cNvSpPr txBox="1"/>
          <p:nvPr/>
        </p:nvSpPr>
        <p:spPr>
          <a:xfrm>
            <a:off x="399822" y="415538"/>
            <a:ext cx="3086961" cy="515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15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Conclusioni</a:t>
            </a:r>
            <a:endParaRPr lang="it-IT" sz="434" dirty="0"/>
          </a:p>
          <a:p>
            <a:endParaRPr lang="it-IT" sz="434" dirty="0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178B1949-ACAF-1822-9851-29162CF16922}"/>
              </a:ext>
            </a:extLst>
          </p:cNvPr>
          <p:cNvSpPr txBox="1"/>
          <p:nvPr/>
        </p:nvSpPr>
        <p:spPr>
          <a:xfrm>
            <a:off x="435469" y="1363980"/>
            <a:ext cx="1119331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/>
              <a:t>L’ACS rappresenta una diagnosi differenziale rara ma importante nei casi di ostruzione intestinale, spesso richiedendo un intervento chirurgico d’urgenza. A nostra conoscenza, solo pochi casi sono descritti in Europa. Data la rarità di questa condizione, è possibile che alcuni casi non vengano riconosciuti o riportati in letteratura, rendendo difficile ottenere una stima accurata della sua incidenza.</a:t>
            </a:r>
          </a:p>
        </p:txBody>
      </p:sp>
    </p:spTree>
    <p:extLst>
      <p:ext uri="{BB962C8B-B14F-4D97-AF65-F5344CB8AC3E}">
        <p14:creationId xmlns:p14="http://schemas.microsoft.com/office/powerpoint/2010/main" val="368602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4424910" y="6017151"/>
            <a:ext cx="7393306" cy="45575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221867" y="5859676"/>
            <a:ext cx="3646014" cy="770702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E44116B4-44D0-4343-A31C-A9A4988F1E22}"/>
              </a:ext>
            </a:extLst>
          </p:cNvPr>
          <p:cNvSpPr txBox="1"/>
          <p:nvPr/>
        </p:nvSpPr>
        <p:spPr>
          <a:xfrm>
            <a:off x="399822" y="415538"/>
            <a:ext cx="3086961" cy="515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15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Bibliografia</a:t>
            </a:r>
            <a:endParaRPr lang="it-IT" sz="434" dirty="0"/>
          </a:p>
          <a:p>
            <a:endParaRPr lang="it-IT" sz="434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01DC494F-096A-156D-24FC-3676761649A9}"/>
              </a:ext>
            </a:extLst>
          </p:cNvPr>
          <p:cNvSpPr txBox="1"/>
          <p:nvPr/>
        </p:nvSpPr>
        <p:spPr>
          <a:xfrm>
            <a:off x="399822" y="994649"/>
            <a:ext cx="10712126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Tannoury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JN,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Abboud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BN.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Idiopathic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sclerosing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coccon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Word </a:t>
            </a:r>
            <a:r>
              <a:rPr lang="it-IT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Gastroenterol.2012.18(7):1999-2004</a:t>
            </a:r>
          </a:p>
          <a:p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Machado, N. O. (2016). 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Review. </a:t>
            </a:r>
            <a:r>
              <a:rPr lang="it-IT" sz="15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Sultan Qaboos University </a:t>
            </a:r>
            <a:r>
              <a:rPr lang="it-IT" sz="1500" b="0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Medical</a:t>
            </a:r>
            <a:r>
              <a:rPr lang="it-IT" sz="15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Journal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it-IT" sz="15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(2), e142-e151.</a:t>
            </a:r>
          </a:p>
          <a:p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Dave, K. H.,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Saraf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N. A.,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Dalal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A. D.,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Suthar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K.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&amp;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Vagela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S.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(2025).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diagnostic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challenge in an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uncommon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entity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it-IT" sz="15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Surgery Journal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it-IT" sz="15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(7), 1192–1194.</a:t>
            </a:r>
            <a:endParaRPr lang="it-IT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Bozan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MB, Kanat BH,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Yazar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FM,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Kutluer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Azak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Bozan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Aksu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Boran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ÖF,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Güler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Ö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Diagnostic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Dilemma for Acute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Abdomen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); A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Retrospective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Cohort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Study. Arch Iran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Med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2021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Jun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1;24(6):447-452.</a:t>
            </a:r>
          </a:p>
          <a:p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Chorti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Panidis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Konstantinidis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Cheva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Papavramidis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Michalopoulos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Paramythiotis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Rare cause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intestinal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obstruction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-Case report and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systematic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review of literature. Medicine (Baltimore). 2022 Jul 8;101(27):e29837.</a:t>
            </a:r>
            <a:endParaRPr lang="it-IT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Padhy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A. P., &amp; Dash, S. (2019).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rare case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presenting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intestinal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obstruction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it-IT" sz="15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Surgery Journal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it-IT" sz="15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(12), 4580–4582.</a:t>
            </a:r>
          </a:p>
          <a:p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Foo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KT, Ng KC,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Rauff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Foong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WC,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Sinniah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Unusual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small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intestinal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obstruction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adolescent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girls: the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cocoon. Br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Surg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1978;65(6):427-30. </a:t>
            </a:r>
          </a:p>
          <a:p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Deeb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LS, Mourad FH, El-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Zein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YR, Uthman SM.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 in a man: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preoperative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literature review.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Gastroenterol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1998;26(2):148-50.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10.1097/00004836-199803000-00013.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Honda K, Oda H.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Pathology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Dial Int. 2005;25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Suppl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4:S19-29.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Augustine T, Brown PW, Davies SD, Summers AM, Wilkie ME.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clinical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significance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implications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Nephron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Pract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2009;111(2):c149-54;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c154.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10.1159/000191214.</a:t>
            </a:r>
            <a:endParaRPr lang="it-IT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792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E28A04-9664-DB80-09F0-08BC4E558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17405980-30EA-228B-485D-0A9569193444}"/>
              </a:ext>
            </a:extLst>
          </p:cNvPr>
          <p:cNvSpPr/>
          <p:nvPr/>
        </p:nvSpPr>
        <p:spPr>
          <a:xfrm>
            <a:off x="4424910" y="6017151"/>
            <a:ext cx="7393306" cy="45575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EAA3304-93D1-55C0-358C-FE64B90D16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221867" y="5859676"/>
            <a:ext cx="3646014" cy="770702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7BE1801E-C094-51F0-9250-D089A9CE2B09}"/>
              </a:ext>
            </a:extLst>
          </p:cNvPr>
          <p:cNvSpPr txBox="1"/>
          <p:nvPr/>
        </p:nvSpPr>
        <p:spPr>
          <a:xfrm>
            <a:off x="399822" y="415538"/>
            <a:ext cx="3086961" cy="515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15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Bibliografia</a:t>
            </a:r>
            <a:endParaRPr lang="it-IT" sz="434" dirty="0"/>
          </a:p>
          <a:p>
            <a:endParaRPr lang="it-IT" sz="434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15AB09FF-8630-A74B-A8D3-F168760F1DA6}"/>
              </a:ext>
            </a:extLst>
          </p:cNvPr>
          <p:cNvSpPr txBox="1"/>
          <p:nvPr/>
        </p:nvSpPr>
        <p:spPr>
          <a:xfrm>
            <a:off x="399822" y="930936"/>
            <a:ext cx="10712126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Kawaguchi Y,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Kawanishi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Mujais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Topley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Oreopoulos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DG.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etiology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treatment. International Society for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Dialysis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Ad Hoc Committee on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Ultrafiltration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Management in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Dialysis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Dial Int. 2000;20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Suppl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4:S43-55.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Nakamoto H.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--a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clinician's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approach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medical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treatment.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Dial Int. 2005;25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Suppl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4:S30-8.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Akbulut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S. Accurate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management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idiopathic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World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Gastroenterol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2015;21(2):675-87.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10.3748/wjg.v21.i2.675.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Eltringham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WK,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Espiner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HJ, Windsor CW, Griffiths DA, Davies JD,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Baddeley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H, et al.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due to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practolol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report on 9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cases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surgical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management. Br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Surg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1977;64(4):229-35.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10.1002/bjs.1800640402.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15. Brown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Baddeley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H, Read AE, Davies JD,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McGarry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unusual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reaction to a beta-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adrenergic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blocking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drug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practolol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Lancet. 1974;2(7895):1477-81.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10.1016/s0140-6736(74)90218-9.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16. Windsor WO,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Durrein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Dyer NH.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Fibrinous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complication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practolol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therapy. Br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Med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1975;2(5962):68.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10.1136/bmj.2.5962.68.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17. Mohamed A,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Kuhit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Emran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Riaz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Cocoon, a Rare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Complication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Continuous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Ambulatory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Dialysis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Catheter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The Internet Journal of Surgery. 2008;21(2).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18.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Tombak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MC,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Apaydin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FD,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Colak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T, Duce MN,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Balci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Yazici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M, et al. An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unusual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cause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intestinal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obstruction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cocoon. AJR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Roentgenol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2010;194(2):W176-8.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10.2214/AJR.09.3083.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19.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Wig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JD, Gupta SK.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Computed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tomography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Gastroenterol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1998;27(3):259-60.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10.1097/00004836-199810000-00018.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it-IT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358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04304A-2FC4-00E2-7442-75B7FB66C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EF5CDFC-009E-FF4C-9C1B-7EF097EB28E7}"/>
              </a:ext>
            </a:extLst>
          </p:cNvPr>
          <p:cNvSpPr/>
          <p:nvPr/>
        </p:nvSpPr>
        <p:spPr>
          <a:xfrm>
            <a:off x="4424910" y="6017151"/>
            <a:ext cx="7393306" cy="45575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3291AE3-D6DF-4CA1-B8E7-4224431D32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221867" y="5859676"/>
            <a:ext cx="3646014" cy="770702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8CFD1B10-F240-A167-52E3-0AFC5DE006D9}"/>
              </a:ext>
            </a:extLst>
          </p:cNvPr>
          <p:cNvSpPr txBox="1"/>
          <p:nvPr/>
        </p:nvSpPr>
        <p:spPr>
          <a:xfrm>
            <a:off x="399822" y="415538"/>
            <a:ext cx="3086961" cy="515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15" b="1" spc="-151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Bibliografia</a:t>
            </a:r>
            <a:endParaRPr lang="it-IT" sz="434" dirty="0"/>
          </a:p>
          <a:p>
            <a:endParaRPr lang="it-IT" sz="434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FBDD9313-4A3F-E308-7691-8E6C56D3B3EC}"/>
              </a:ext>
            </a:extLst>
          </p:cNvPr>
          <p:cNvSpPr txBox="1"/>
          <p:nvPr/>
        </p:nvSpPr>
        <p:spPr>
          <a:xfrm>
            <a:off x="399822" y="930936"/>
            <a:ext cx="10712126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Krestin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GP,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Kacl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G, Hauser M,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Keusch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G, Burger HR, Hoffmann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Imaging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peritonitis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relation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radiologic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signs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to the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extent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the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Imaging. 1995;20(5):414-20.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10.1007/BF01213261.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Upponi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Butler AJ, Watson CJ, Shaw AS.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--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correlation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radiological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findings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CT with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underlying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pathogenesis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Radiol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2014;69(1):103-9.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10.1016/j.crad.2013.09.004.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Ti JP, Al-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Aradi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A, Conlon PJ, Lee MJ,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Morrin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MM. Imaging features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continuous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ambulatory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dialysis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patients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AJR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Roentgenol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2010;195(1):W50-4.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10.2214/AJR.09.317.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Jovani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Baticci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Bonifacio C, Omodei PD, Malesci A.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 or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idiopathic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magnetic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resonance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imaging.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Liver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2014;46(2):192-3.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10.1016/j.dld.2013.08.136.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24.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Meshikhes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AW,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Bojal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S. A rare cause of small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bowel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obstruction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cocoon. Int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Surg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Case Rep. 2012;3(7):272-4.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10.1016/j.ijscr.2012.03.016.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25. Thakur SK,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Agrawal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T. The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cocoon.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Indian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Med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Assoc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2012;110(3):192.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26.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Rajagopal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AS,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Rajagopal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Conundrum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the cocoon: report of a case and review of the literature.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Colon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Rectum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2003;46(8):1141-3.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10.1007/s10350-004-7295-5.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27.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Sirovy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Odlozilova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Kotek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Zajak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Current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options for the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prevention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postoperative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intra-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abdominal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adhesions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Asian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Surg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2024;47(1):77-82.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10.1016/j.asjsur.2023.10.001.</a:t>
            </a:r>
            <a:br>
              <a:rPr lang="it-IT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28. Habib SM,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Betjes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MG,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Fieren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MW,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Boeschoten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EW, Abrahams AC, Boer WH, et al. Management of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encapsulating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peritoneal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sclerosis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guideline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on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optimal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uniform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treatment.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Neth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Med</a:t>
            </a:r>
            <a:r>
              <a:rPr lang="it-IT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2011;69(11):500-7.</a:t>
            </a:r>
            <a:endParaRPr lang="it-IT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759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46" y="188099"/>
            <a:ext cx="11298845" cy="196245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587" y="2234735"/>
            <a:ext cx="11596349" cy="220704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227" y="4188586"/>
            <a:ext cx="11707069" cy="222812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6039" y="5837319"/>
            <a:ext cx="6919923" cy="88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1534</Words>
  <Application>Microsoft Macintosh PowerPoint</Application>
  <PresentationFormat>Widescreen</PresentationFormat>
  <Paragraphs>33</Paragraphs>
  <Slides>10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7" baseType="lpstr">
      <vt:lpstr>Aptos</vt:lpstr>
      <vt:lpstr>Aptos Display</vt:lpstr>
      <vt:lpstr>Arial</vt:lpstr>
      <vt:lpstr>Barlow Bold</vt:lpstr>
      <vt:lpstr>Barlow Ultra-Bold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Michela Zanatta</dc:creator>
  <cp:lastModifiedBy>Michela Zanatta</cp:lastModifiedBy>
  <cp:revision>1</cp:revision>
  <dcterms:created xsi:type="dcterms:W3CDTF">2026-01-10T20:01:24Z</dcterms:created>
  <dcterms:modified xsi:type="dcterms:W3CDTF">2026-01-10T20:34:09Z</dcterms:modified>
</cp:coreProperties>
</file>