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handoutMasterIdLst>
    <p:handoutMasterId r:id="rId4"/>
  </p:handoutMasterIdLst>
  <p:sldIdLst>
    <p:sldId id="267" r:id="rId2"/>
  </p:sldIdLst>
  <p:sldSz cx="50399950" cy="28440063"/>
  <p:notesSz cx="9144000" cy="6858000"/>
  <p:defaultTextStyle>
    <a:defPPr>
      <a:defRPr lang="en-US"/>
    </a:defPPr>
    <a:lvl1pPr marL="0" algn="l" defTabSz="3319145" rtl="0" eaLnBrk="1" latinLnBrk="0" hangingPunct="1">
      <a:defRPr sz="6505" kern="1200">
        <a:solidFill>
          <a:schemeClr val="tx1"/>
        </a:solidFill>
        <a:latin typeface="+mn-lt"/>
        <a:ea typeface="+mn-ea"/>
        <a:cs typeface="+mn-cs"/>
      </a:defRPr>
    </a:lvl1pPr>
    <a:lvl2pPr marL="1659255" algn="l" defTabSz="3319145" rtl="0" eaLnBrk="1" latinLnBrk="0" hangingPunct="1">
      <a:defRPr sz="6505" kern="1200">
        <a:solidFill>
          <a:schemeClr val="tx1"/>
        </a:solidFill>
        <a:latin typeface="+mn-lt"/>
        <a:ea typeface="+mn-ea"/>
        <a:cs typeface="+mn-cs"/>
      </a:defRPr>
    </a:lvl2pPr>
    <a:lvl3pPr marL="3319145" algn="l" defTabSz="3319145" rtl="0" eaLnBrk="1" latinLnBrk="0" hangingPunct="1">
      <a:defRPr sz="6505" kern="1200">
        <a:solidFill>
          <a:schemeClr val="tx1"/>
        </a:solidFill>
        <a:latin typeface="+mn-lt"/>
        <a:ea typeface="+mn-ea"/>
        <a:cs typeface="+mn-cs"/>
      </a:defRPr>
    </a:lvl3pPr>
    <a:lvl4pPr marL="4978400" algn="l" defTabSz="3319145" rtl="0" eaLnBrk="1" latinLnBrk="0" hangingPunct="1">
      <a:defRPr sz="6505" kern="1200">
        <a:solidFill>
          <a:schemeClr val="tx1"/>
        </a:solidFill>
        <a:latin typeface="+mn-lt"/>
        <a:ea typeface="+mn-ea"/>
        <a:cs typeface="+mn-cs"/>
      </a:defRPr>
    </a:lvl4pPr>
    <a:lvl5pPr marL="6638290" algn="l" defTabSz="3319145" rtl="0" eaLnBrk="1" latinLnBrk="0" hangingPunct="1">
      <a:defRPr sz="6505" kern="1200">
        <a:solidFill>
          <a:schemeClr val="tx1"/>
        </a:solidFill>
        <a:latin typeface="+mn-lt"/>
        <a:ea typeface="+mn-ea"/>
        <a:cs typeface="+mn-cs"/>
      </a:defRPr>
    </a:lvl5pPr>
    <a:lvl6pPr marL="8297545" algn="l" defTabSz="3319145" rtl="0" eaLnBrk="1" latinLnBrk="0" hangingPunct="1">
      <a:defRPr sz="6505" kern="1200">
        <a:solidFill>
          <a:schemeClr val="tx1"/>
        </a:solidFill>
        <a:latin typeface="+mn-lt"/>
        <a:ea typeface="+mn-ea"/>
        <a:cs typeface="+mn-cs"/>
      </a:defRPr>
    </a:lvl6pPr>
    <a:lvl7pPr marL="9957435" algn="l" defTabSz="3319145" rtl="0" eaLnBrk="1" latinLnBrk="0" hangingPunct="1">
      <a:defRPr sz="6505" kern="1200">
        <a:solidFill>
          <a:schemeClr val="tx1"/>
        </a:solidFill>
        <a:latin typeface="+mn-lt"/>
        <a:ea typeface="+mn-ea"/>
        <a:cs typeface="+mn-cs"/>
      </a:defRPr>
    </a:lvl7pPr>
    <a:lvl8pPr marL="11616690" algn="l" defTabSz="3319145" rtl="0" eaLnBrk="1" latinLnBrk="0" hangingPunct="1">
      <a:defRPr sz="6505" kern="1200">
        <a:solidFill>
          <a:schemeClr val="tx1"/>
        </a:solidFill>
        <a:latin typeface="+mn-lt"/>
        <a:ea typeface="+mn-ea"/>
        <a:cs typeface="+mn-cs"/>
      </a:defRPr>
    </a:lvl8pPr>
    <a:lvl9pPr marL="13275945" algn="l" defTabSz="3319145" rtl="0" eaLnBrk="1" latinLnBrk="0" hangingPunct="1">
      <a:defRPr sz="650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67" userDrawn="1">
          <p15:clr>
            <a:srgbClr val="A4A3A4"/>
          </p15:clr>
        </p15:guide>
        <p15:guide id="2" orient="horz" pos="249" userDrawn="1">
          <p15:clr>
            <a:srgbClr val="A4A3A4"/>
          </p15:clr>
        </p15:guide>
        <p15:guide id="3" orient="horz" pos="17405" userDrawn="1">
          <p15:clr>
            <a:srgbClr val="A4A3A4"/>
          </p15:clr>
        </p15:guide>
        <p15:guide id="4" orient="horz" userDrawn="1">
          <p15:clr>
            <a:srgbClr val="A4A3A4"/>
          </p15:clr>
        </p15:guide>
        <p15:guide id="5" pos="336" userDrawn="1">
          <p15:clr>
            <a:srgbClr val="A4A3A4"/>
          </p15:clr>
        </p15:guide>
        <p15:guide id="6" pos="31426" userDrawn="1">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4912A37-A5C9-5966-99E5-D2BA201C8AFD}" name="Station 5" initials="S5" userId="9c56d5c463b22532"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3987"/>
    <a:srgbClr val="ED8200"/>
    <a:srgbClr val="FFC000"/>
    <a:srgbClr val="CFCFCF"/>
    <a:srgbClr val="225EAC"/>
    <a:srgbClr val="FBF9F9"/>
    <a:srgbClr val="EF312F"/>
    <a:srgbClr val="FC6433"/>
    <a:srgbClr val="EB602E"/>
    <a:srgbClr val="EB5D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046" autoAdjust="0"/>
    <p:restoredTop sz="97179" autoAdjust="0"/>
  </p:normalViewPr>
  <p:slideViewPr>
    <p:cSldViewPr snapToGrid="0" snapToObjects="1" showGuides="1">
      <p:cViewPr varScale="1">
        <p:scale>
          <a:sx n="12" d="100"/>
          <a:sy n="12" d="100"/>
        </p:scale>
        <p:origin x="1536" y="268"/>
      </p:cViewPr>
      <p:guideLst>
        <p:guide orient="horz" pos="2867"/>
        <p:guide orient="horz" pos="249"/>
        <p:guide orient="horz" pos="17405"/>
        <p:guide orient="horz"/>
        <p:guide pos="336"/>
        <p:guide pos="31426"/>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147" d="100"/>
          <a:sy n="147" d="100"/>
        </p:scale>
        <p:origin x="6296" y="208"/>
      </p:cViewPr>
      <p:guideLst>
        <p:guide orient="horz" pos="2160"/>
        <p:guide pos="288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8/10/relationships/authors" Target="authors.xml"/><Relationship Id="rId4" Type="http://schemas.openxmlformats.org/officeDocument/2006/relationships/handoutMaster" Target="handoutMasters/handout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lentina nola" userId="0d99807df4fab7af" providerId="LiveId" clId="{EE859444-53D2-4D7B-9437-A05917C5DADB}"/>
    <pc:docChg chg="modSld">
      <pc:chgData name="valentina nola" userId="0d99807df4fab7af" providerId="LiveId" clId="{EE859444-53D2-4D7B-9437-A05917C5DADB}" dt="2026-01-12T21:40:08.673" v="1" actId="20577"/>
      <pc:docMkLst>
        <pc:docMk/>
      </pc:docMkLst>
      <pc:sldChg chg="modSp mod">
        <pc:chgData name="valentina nola" userId="0d99807df4fab7af" providerId="LiveId" clId="{EE859444-53D2-4D7B-9437-A05917C5DADB}" dt="2026-01-12T21:40:08.673" v="1" actId="20577"/>
        <pc:sldMkLst>
          <pc:docMk/>
          <pc:sldMk cId="0" sldId="267"/>
        </pc:sldMkLst>
        <pc:spChg chg="mod">
          <ac:chgData name="valentina nola" userId="0d99807df4fab7af" providerId="LiveId" clId="{EE859444-53D2-4D7B-9437-A05917C5DADB}" dt="2026-01-12T21:40:08.673" v="1" actId="20577"/>
          <ac:spMkLst>
            <pc:docMk/>
            <pc:sldMk cId="0" sldId="267"/>
            <ac:spMk id="30"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0158C5BC-9A70-462C-B28D-9600239EAC64}" type="datetimeFigureOut">
              <a:rPr lang="en-US" smtClean="0"/>
              <a:t>1/12/2026</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79C131B7-05CA-4AEE-9267-6D0ED4DC84F3}" type="slidenum">
              <a:rPr lang="en-US" smtClean="0"/>
              <a:t>‹N›</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E6CC2317-6751-4CD4-9995-8782DD78E936}" type="datetimeFigureOut">
              <a:rPr lang="en-US" smtClean="0"/>
              <a:t>1/12/2026</a:t>
            </a:fld>
            <a:endParaRPr lang="en-US" dirty="0"/>
          </a:p>
        </p:txBody>
      </p:sp>
      <p:sp>
        <p:nvSpPr>
          <p:cNvPr id="4" name="Slide Image Placeholder 3"/>
          <p:cNvSpPr>
            <a:spLocks noGrp="1" noRot="1" noChangeAspect="1"/>
          </p:cNvSpPr>
          <p:nvPr>
            <p:ph type="sldImg" idx="2"/>
          </p:nvPr>
        </p:nvSpPr>
        <p:spPr>
          <a:xfrm>
            <a:off x="2293938" y="514350"/>
            <a:ext cx="4556125" cy="25717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26A1A87D-CAF7-4BDC-A0D3-C0DBEDE81619}" type="slidenum">
              <a:rPr lang="en-US" smtClean="0"/>
              <a:t>‹N›</a:t>
            </a:fld>
            <a:endParaRPr lang="en-US" dirty="0"/>
          </a:p>
        </p:txBody>
      </p:sp>
    </p:spTree>
  </p:cSld>
  <p:clrMap bg1="lt1" tx1="dk1" bg2="lt2" tx2="dk2" accent1="accent1" accent2="accent2" accent3="accent3" accent4="accent4" accent5="accent5" accent6="accent6" hlink="hlink" folHlink="folHlink"/>
  <p:notesStyle>
    <a:lvl1pPr marL="0" algn="l" defTabSz="3319145" rtl="0" eaLnBrk="1" latinLnBrk="0" hangingPunct="1">
      <a:defRPr sz="4385" kern="1200">
        <a:solidFill>
          <a:schemeClr val="tx1"/>
        </a:solidFill>
        <a:latin typeface="+mn-lt"/>
        <a:ea typeface="+mn-ea"/>
        <a:cs typeface="+mn-cs"/>
      </a:defRPr>
    </a:lvl1pPr>
    <a:lvl2pPr marL="1659255" algn="l" defTabSz="3319145" rtl="0" eaLnBrk="1" latinLnBrk="0" hangingPunct="1">
      <a:defRPr sz="4385" kern="1200">
        <a:solidFill>
          <a:schemeClr val="tx1"/>
        </a:solidFill>
        <a:latin typeface="+mn-lt"/>
        <a:ea typeface="+mn-ea"/>
        <a:cs typeface="+mn-cs"/>
      </a:defRPr>
    </a:lvl2pPr>
    <a:lvl3pPr marL="3319145" algn="l" defTabSz="3319145" rtl="0" eaLnBrk="1" latinLnBrk="0" hangingPunct="1">
      <a:defRPr sz="4385" kern="1200">
        <a:solidFill>
          <a:schemeClr val="tx1"/>
        </a:solidFill>
        <a:latin typeface="+mn-lt"/>
        <a:ea typeface="+mn-ea"/>
        <a:cs typeface="+mn-cs"/>
      </a:defRPr>
    </a:lvl3pPr>
    <a:lvl4pPr marL="4978400" algn="l" defTabSz="3319145" rtl="0" eaLnBrk="1" latinLnBrk="0" hangingPunct="1">
      <a:defRPr sz="4385" kern="1200">
        <a:solidFill>
          <a:schemeClr val="tx1"/>
        </a:solidFill>
        <a:latin typeface="+mn-lt"/>
        <a:ea typeface="+mn-ea"/>
        <a:cs typeface="+mn-cs"/>
      </a:defRPr>
    </a:lvl4pPr>
    <a:lvl5pPr marL="6638290" algn="l" defTabSz="3319145" rtl="0" eaLnBrk="1" latinLnBrk="0" hangingPunct="1">
      <a:defRPr sz="4385" kern="1200">
        <a:solidFill>
          <a:schemeClr val="tx1"/>
        </a:solidFill>
        <a:latin typeface="+mn-lt"/>
        <a:ea typeface="+mn-ea"/>
        <a:cs typeface="+mn-cs"/>
      </a:defRPr>
    </a:lvl5pPr>
    <a:lvl6pPr marL="8297545" algn="l" defTabSz="3319145" rtl="0" eaLnBrk="1" latinLnBrk="0" hangingPunct="1">
      <a:defRPr sz="4385" kern="1200">
        <a:solidFill>
          <a:schemeClr val="tx1"/>
        </a:solidFill>
        <a:latin typeface="+mn-lt"/>
        <a:ea typeface="+mn-ea"/>
        <a:cs typeface="+mn-cs"/>
      </a:defRPr>
    </a:lvl6pPr>
    <a:lvl7pPr marL="9957435" algn="l" defTabSz="3319145" rtl="0" eaLnBrk="1" latinLnBrk="0" hangingPunct="1">
      <a:defRPr sz="4385" kern="1200">
        <a:solidFill>
          <a:schemeClr val="tx1"/>
        </a:solidFill>
        <a:latin typeface="+mn-lt"/>
        <a:ea typeface="+mn-ea"/>
        <a:cs typeface="+mn-cs"/>
      </a:defRPr>
    </a:lvl7pPr>
    <a:lvl8pPr marL="11616690" algn="l" defTabSz="3319145" rtl="0" eaLnBrk="1" latinLnBrk="0" hangingPunct="1">
      <a:defRPr sz="4385" kern="1200">
        <a:solidFill>
          <a:schemeClr val="tx1"/>
        </a:solidFill>
        <a:latin typeface="+mn-lt"/>
        <a:ea typeface="+mn-ea"/>
        <a:cs typeface="+mn-cs"/>
      </a:defRPr>
    </a:lvl8pPr>
    <a:lvl9pPr marL="13275945" algn="l" defTabSz="3319145" rtl="0" eaLnBrk="1" latinLnBrk="0" hangingPunct="1">
      <a:defRPr sz="4385"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column layout">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34493" y="5864179"/>
            <a:ext cx="11788805"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38789" y="5120199"/>
            <a:ext cx="11784509"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25001" y="12278993"/>
            <a:ext cx="11812488"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OBJECTIVES</a:t>
            </a:r>
          </a:p>
        </p:txBody>
      </p:sp>
      <p:sp>
        <p:nvSpPr>
          <p:cNvPr id="21" name="Text Placeholder 3"/>
          <p:cNvSpPr>
            <a:spLocks noGrp="1"/>
          </p:cNvSpPr>
          <p:nvPr>
            <p:ph type="body" sz="quarter" idx="21" hasCustomPrompt="1"/>
          </p:nvPr>
        </p:nvSpPr>
        <p:spPr>
          <a:xfrm>
            <a:off x="13124986" y="5862845"/>
            <a:ext cx="11681240"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3115414" y="5125047"/>
            <a:ext cx="11681235"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5603308" y="5814640"/>
            <a:ext cx="11711612"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5597530" y="5120197"/>
            <a:ext cx="11721187"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RESULTS</a:t>
            </a:r>
          </a:p>
        </p:txBody>
      </p:sp>
      <p:sp>
        <p:nvSpPr>
          <p:cNvPr id="25" name="Text Placeholder 5"/>
          <p:cNvSpPr>
            <a:spLocks noGrp="1"/>
          </p:cNvSpPr>
          <p:nvPr>
            <p:ph type="body" sz="quarter" idx="25" hasCustomPrompt="1"/>
          </p:nvPr>
        </p:nvSpPr>
        <p:spPr>
          <a:xfrm>
            <a:off x="38115791" y="5125049"/>
            <a:ext cx="11778317"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CONCLUSIONS</a:t>
            </a:r>
          </a:p>
        </p:txBody>
      </p:sp>
      <p:sp>
        <p:nvSpPr>
          <p:cNvPr id="26" name="Text Placeholder 3"/>
          <p:cNvSpPr>
            <a:spLocks noGrp="1"/>
          </p:cNvSpPr>
          <p:nvPr>
            <p:ph type="body" sz="quarter" idx="26" hasCustomPrompt="1"/>
          </p:nvPr>
        </p:nvSpPr>
        <p:spPr>
          <a:xfrm>
            <a:off x="38106213" y="5829896"/>
            <a:ext cx="11787894"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8134949" y="16928615"/>
            <a:ext cx="11768740"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REFERENCES</a:t>
            </a:r>
          </a:p>
        </p:txBody>
      </p:sp>
      <p:sp>
        <p:nvSpPr>
          <p:cNvPr id="28" name="Text Placeholder 3"/>
          <p:cNvSpPr>
            <a:spLocks noGrp="1"/>
          </p:cNvSpPr>
          <p:nvPr>
            <p:ph type="body" sz="quarter" idx="28" hasCustomPrompt="1"/>
          </p:nvPr>
        </p:nvSpPr>
        <p:spPr>
          <a:xfrm>
            <a:off x="38131143" y="17644809"/>
            <a:ext cx="11759162"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8131149" y="24074896"/>
            <a:ext cx="11762963" cy="356119"/>
          </a:xfrm>
          <a:prstGeom prst="rect">
            <a:avLst/>
          </a:prstGeom>
          <a:noFill/>
        </p:spPr>
        <p:txBody>
          <a:bodyPr wrap="square" lIns="91436" tIns="0" rIns="91436" bIns="91436" anchor="t" anchorCtr="0">
            <a:spAutoFit/>
          </a:bodyPr>
          <a:lstStyle>
            <a:lvl1pPr marL="0" indent="0" algn="l">
              <a:buNone/>
              <a:defRPr sz="1715" b="1" u="sng" baseline="0">
                <a:solidFill>
                  <a:srgbClr val="225EAC"/>
                </a:solidFill>
                <a:latin typeface="Century Gothic" panose="020B0502020202020204" pitchFamily="34" charset="0"/>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8131143" y="24818524"/>
            <a:ext cx="11768742"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1200" y="12959814"/>
            <a:ext cx="11816290" cy="534109"/>
          </a:xfrm>
          <a:prstGeom prst="rect">
            <a:avLst/>
          </a:prstGeom>
        </p:spPr>
        <p:txBody>
          <a:bodyPr wrap="square" lIns="228589" tIns="91440" rIns="228589" bIns="228589">
            <a:spAutoFit/>
          </a:bodyPr>
          <a:lstStyle>
            <a:lvl1pPr marL="0" indent="0">
              <a:buNone/>
              <a:defRPr sz="1370">
                <a:solidFill>
                  <a:schemeClr val="accent5">
                    <a:lumMod val="50000"/>
                  </a:schemeClr>
                </a:solidFill>
                <a:latin typeface="Century Gothic" panose="020B0502020202020204" pitchFamily="34" charset="0"/>
                <a:cs typeface="Times New Roman" panose="02020603050405020304" pitchFamily="18" charset="0"/>
              </a:defRPr>
            </a:lvl1pPr>
            <a:lvl2pPr marL="1114425" indent="-428625">
              <a:defRPr sz="1875">
                <a:latin typeface="Trebuchet MS" panose="020B0603020202020204" pitchFamily="34" charset="0"/>
              </a:defRPr>
            </a:lvl2pPr>
            <a:lvl3pPr marL="1543050" indent="-428625">
              <a:defRPr sz="1875">
                <a:latin typeface="Trebuchet MS" panose="020B0603020202020204" pitchFamily="34" charset="0"/>
              </a:defRPr>
            </a:lvl3pPr>
            <a:lvl4pPr marL="2014220" indent="-471170">
              <a:defRPr sz="1875">
                <a:latin typeface="Trebuchet MS" panose="020B0603020202020204" pitchFamily="34" charset="0"/>
              </a:defRPr>
            </a:lvl4pPr>
            <a:lvl5pPr marL="2357120" indent="-342900">
              <a:defRPr sz="1875">
                <a:latin typeface="Trebuchet MS" panose="020B0603020202020204"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6600008" y="2944359"/>
            <a:ext cx="37349944" cy="263790"/>
          </a:xfrm>
          <a:prstGeom prst="rect">
            <a:avLst/>
          </a:prstGeom>
        </p:spPr>
        <p:txBody>
          <a:bodyPr wrap="square" tIns="0" bIns="0">
            <a:spAutoFit/>
          </a:bodyPr>
          <a:lstStyle>
            <a:lvl1pPr marL="0" indent="0" algn="ctr">
              <a:buFontTx/>
              <a:buNone/>
              <a:defRPr sz="1715">
                <a:solidFill>
                  <a:schemeClr val="bg1"/>
                </a:solidFill>
                <a:latin typeface="Century Gothic" panose="020B0502020202020204" pitchFamily="34" charset="0"/>
              </a:defRPr>
            </a:lvl1pPr>
            <a:lvl2pPr>
              <a:buFontTx/>
              <a:buNone/>
              <a:defRPr sz="5400"/>
            </a:lvl2pPr>
            <a:lvl3pPr>
              <a:buFontTx/>
              <a:buNone/>
              <a:defRPr sz="5400"/>
            </a:lvl3pPr>
            <a:lvl4pPr>
              <a:buFontTx/>
              <a:buNone/>
              <a:defRPr sz="5400"/>
            </a:lvl4pPr>
            <a:lvl5pPr>
              <a:buFontTx/>
              <a:buNone/>
              <a:defRPr sz="5400"/>
            </a:lvl5pPr>
          </a:lstStyle>
          <a:p>
            <a:pPr lvl="0"/>
            <a:r>
              <a:rPr lang="en-US" dirty="0"/>
              <a:t>Click here to add affiliations</a:t>
            </a:r>
          </a:p>
        </p:txBody>
      </p:sp>
      <p:sp>
        <p:nvSpPr>
          <p:cNvPr id="78" name="Text Placeholder 76"/>
          <p:cNvSpPr>
            <a:spLocks noGrp="1"/>
          </p:cNvSpPr>
          <p:nvPr>
            <p:ph type="body" sz="quarter" idx="151" hasCustomPrompt="1"/>
          </p:nvPr>
        </p:nvSpPr>
        <p:spPr>
          <a:xfrm>
            <a:off x="6600008" y="2019123"/>
            <a:ext cx="37349944" cy="422103"/>
          </a:xfrm>
          <a:prstGeom prst="rect">
            <a:avLst/>
          </a:prstGeom>
        </p:spPr>
        <p:txBody>
          <a:bodyPr wrap="square" tIns="0" bIns="0" anchor="t" anchorCtr="0">
            <a:spAutoFit/>
          </a:bodyPr>
          <a:lstStyle>
            <a:lvl1pPr marL="0" indent="0" algn="ctr">
              <a:buFontTx/>
              <a:buNone/>
              <a:defRPr sz="2745">
                <a:solidFill>
                  <a:schemeClr val="bg1"/>
                </a:solidFill>
                <a:latin typeface="Century Gothic" panose="020B0502020202020204" pitchFamily="34" charset="0"/>
              </a:defRPr>
            </a:lvl1pPr>
            <a:lvl2pPr>
              <a:buFontTx/>
              <a:buNone/>
              <a:defRPr sz="5400"/>
            </a:lvl2pPr>
            <a:lvl3pPr>
              <a:buFontTx/>
              <a:buNone/>
              <a:defRPr sz="5400"/>
            </a:lvl3pPr>
            <a:lvl4pPr>
              <a:buFontTx/>
              <a:buNone/>
              <a:defRPr sz="5400"/>
            </a:lvl4pPr>
            <a:lvl5pPr>
              <a:buFontTx/>
              <a:buNone/>
              <a:defRPr sz="5400"/>
            </a:lvl5pPr>
          </a:lstStyle>
          <a:p>
            <a:pPr lvl="0"/>
            <a:r>
              <a:rPr lang="en-US" dirty="0"/>
              <a:t>Click here to add authors</a:t>
            </a:r>
          </a:p>
        </p:txBody>
      </p:sp>
      <p:sp>
        <p:nvSpPr>
          <p:cNvPr id="79" name="Text Placeholder 76"/>
          <p:cNvSpPr>
            <a:spLocks noGrp="1"/>
          </p:cNvSpPr>
          <p:nvPr>
            <p:ph type="body" sz="quarter" idx="153" hasCustomPrompt="1"/>
          </p:nvPr>
        </p:nvSpPr>
        <p:spPr>
          <a:xfrm>
            <a:off x="6600008" y="720173"/>
            <a:ext cx="37349944" cy="580287"/>
          </a:xfrm>
          <a:prstGeom prst="rect">
            <a:avLst/>
          </a:prstGeom>
        </p:spPr>
        <p:txBody>
          <a:bodyPr wrap="square" tIns="0" bIns="0" anchor="t" anchorCtr="0">
            <a:spAutoFit/>
          </a:bodyPr>
          <a:lstStyle>
            <a:lvl1pPr marL="0" indent="0" algn="ctr">
              <a:buFontTx/>
              <a:buNone/>
              <a:defRPr sz="3770" b="1">
                <a:solidFill>
                  <a:schemeClr val="bg1"/>
                </a:solidFill>
                <a:latin typeface="Century Gothic" panose="020B0502020202020204" pitchFamily="34" charset="0"/>
              </a:defRPr>
            </a:lvl1pPr>
            <a:lvl2pPr>
              <a:buFontTx/>
              <a:buNone/>
              <a:defRPr sz="5400"/>
            </a:lvl2pPr>
            <a:lvl3pPr>
              <a:buFontTx/>
              <a:buNone/>
              <a:defRPr sz="5400"/>
            </a:lvl3pPr>
            <a:lvl4pPr>
              <a:buFontTx/>
              <a:buNone/>
              <a:defRPr sz="5400"/>
            </a:lvl4pPr>
            <a:lvl5pPr>
              <a:buFontTx/>
              <a:buNone/>
              <a:defRPr sz="54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BF9F9"/>
        </a:solidFill>
        <a:effectLst/>
      </p:bgPr>
    </p:bg>
    <p:spTree>
      <p:nvGrpSpPr>
        <p:cNvPr id="1" name=""/>
        <p:cNvGrpSpPr/>
        <p:nvPr/>
      </p:nvGrpSpPr>
      <p:grpSpPr>
        <a:xfrm>
          <a:off x="0" y="0"/>
          <a:ext cx="0" cy="0"/>
          <a:chOff x="0" y="0"/>
          <a:chExt cx="0" cy="0"/>
        </a:xfrm>
      </p:grpSpPr>
      <p:sp>
        <p:nvSpPr>
          <p:cNvPr id="24" name="Snip and Round Single Corner Rectangle 23"/>
          <p:cNvSpPr/>
          <p:nvPr userDrawn="1"/>
        </p:nvSpPr>
        <p:spPr>
          <a:xfrm rot="5400000">
            <a:off x="-5667249" y="10435325"/>
            <a:ext cx="23671983" cy="12337495"/>
          </a:xfrm>
          <a:prstGeom prst="snipRoundRect">
            <a:avLst>
              <a:gd name="adj1" fmla="val 10062"/>
              <a:gd name="adj2" fmla="val 0"/>
            </a:avLst>
          </a:prstGeom>
          <a:solidFill>
            <a:srgbClr val="DEF1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p>
        </p:txBody>
      </p:sp>
      <p:sp>
        <p:nvSpPr>
          <p:cNvPr id="25" name="Snip and Round Single Corner Rectangle 24"/>
          <p:cNvSpPr/>
          <p:nvPr userDrawn="1"/>
        </p:nvSpPr>
        <p:spPr>
          <a:xfrm rot="5400000">
            <a:off x="7129612" y="10750427"/>
            <a:ext cx="23671984" cy="11681242"/>
          </a:xfrm>
          <a:prstGeom prst="snipRoundRect">
            <a:avLst>
              <a:gd name="adj1" fmla="val 10649"/>
              <a:gd name="adj2" fmla="val 0"/>
            </a:avLst>
          </a:prstGeom>
          <a:solidFill>
            <a:srgbClr val="DEF1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p>
        </p:txBody>
      </p:sp>
      <p:sp>
        <p:nvSpPr>
          <p:cNvPr id="26" name="Snip and Round Single Corner Rectangle 25"/>
          <p:cNvSpPr/>
          <p:nvPr userDrawn="1"/>
        </p:nvSpPr>
        <p:spPr>
          <a:xfrm rot="5400000">
            <a:off x="19614317" y="10703260"/>
            <a:ext cx="23663049" cy="11784509"/>
          </a:xfrm>
          <a:prstGeom prst="snipRoundRect">
            <a:avLst>
              <a:gd name="adj1" fmla="val 10098"/>
              <a:gd name="adj2" fmla="val 0"/>
            </a:avLst>
          </a:prstGeom>
          <a:solidFill>
            <a:srgbClr val="DEF1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p>
        </p:txBody>
      </p:sp>
      <p:sp>
        <p:nvSpPr>
          <p:cNvPr id="27" name="Snip and Round Single Corner Rectangle 26"/>
          <p:cNvSpPr/>
          <p:nvPr userDrawn="1"/>
        </p:nvSpPr>
        <p:spPr>
          <a:xfrm rot="5400000">
            <a:off x="32415042" y="10455158"/>
            <a:ext cx="23676078" cy="12293738"/>
          </a:xfrm>
          <a:prstGeom prst="snipRoundRect">
            <a:avLst>
              <a:gd name="adj1" fmla="val 9343"/>
              <a:gd name="adj2" fmla="val 0"/>
            </a:avLst>
          </a:prstGeom>
          <a:solidFill>
            <a:srgbClr val="DEF1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p>
        </p:txBody>
      </p:sp>
      <p:sp>
        <p:nvSpPr>
          <p:cNvPr id="16" name="Snip and Round Single Corner Rectangle 15"/>
          <p:cNvSpPr/>
          <p:nvPr userDrawn="1"/>
        </p:nvSpPr>
        <p:spPr>
          <a:xfrm rot="10800000" flipV="1">
            <a:off x="21" y="27740444"/>
            <a:ext cx="44827935" cy="731908"/>
          </a:xfrm>
          <a:custGeom>
            <a:avLst/>
            <a:gdLst>
              <a:gd name="connsiteX0" fmla="*/ 419100 w 41571263"/>
              <a:gd name="connsiteY0" fmla="*/ 0 h 838200"/>
              <a:gd name="connsiteX1" fmla="*/ 41571263 w 41571263"/>
              <a:gd name="connsiteY1" fmla="*/ 0 h 838200"/>
              <a:gd name="connsiteX2" fmla="*/ 41571263 w 41571263"/>
              <a:gd name="connsiteY2" fmla="*/ 0 h 838200"/>
              <a:gd name="connsiteX3" fmla="*/ 41571263 w 41571263"/>
              <a:gd name="connsiteY3" fmla="*/ 838200 h 838200"/>
              <a:gd name="connsiteX4" fmla="*/ 0 w 41571263"/>
              <a:gd name="connsiteY4" fmla="*/ 838200 h 838200"/>
              <a:gd name="connsiteX5" fmla="*/ 0 w 41571263"/>
              <a:gd name="connsiteY5" fmla="*/ 419100 h 838200"/>
              <a:gd name="connsiteX6" fmla="*/ 419100 w 41571263"/>
              <a:gd name="connsiteY6" fmla="*/ 0 h 838200"/>
              <a:gd name="connsiteX0-1" fmla="*/ 968398 w 41571263"/>
              <a:gd name="connsiteY0-2" fmla="*/ 0 h 841490"/>
              <a:gd name="connsiteX1-3" fmla="*/ 41571263 w 41571263"/>
              <a:gd name="connsiteY1-4" fmla="*/ 3290 h 841490"/>
              <a:gd name="connsiteX2-5" fmla="*/ 41571263 w 41571263"/>
              <a:gd name="connsiteY2-6" fmla="*/ 3290 h 841490"/>
              <a:gd name="connsiteX3-7" fmla="*/ 41571263 w 41571263"/>
              <a:gd name="connsiteY3-8" fmla="*/ 841490 h 841490"/>
              <a:gd name="connsiteX4-9" fmla="*/ 0 w 41571263"/>
              <a:gd name="connsiteY4-10" fmla="*/ 841490 h 841490"/>
              <a:gd name="connsiteX5-11" fmla="*/ 0 w 41571263"/>
              <a:gd name="connsiteY5-12" fmla="*/ 422390 h 841490"/>
              <a:gd name="connsiteX6-13" fmla="*/ 968398 w 41571263"/>
              <a:gd name="connsiteY6-14" fmla="*/ 0 h 841490"/>
              <a:gd name="connsiteX0-15" fmla="*/ 968398 w 41571263"/>
              <a:gd name="connsiteY0-16" fmla="*/ 0 h 841490"/>
              <a:gd name="connsiteX1-17" fmla="*/ 41571263 w 41571263"/>
              <a:gd name="connsiteY1-18" fmla="*/ 3290 h 841490"/>
              <a:gd name="connsiteX2-19" fmla="*/ 41571263 w 41571263"/>
              <a:gd name="connsiteY2-20" fmla="*/ 3290 h 841490"/>
              <a:gd name="connsiteX3-21" fmla="*/ 41571263 w 41571263"/>
              <a:gd name="connsiteY3-22" fmla="*/ 841490 h 841490"/>
              <a:gd name="connsiteX4-23" fmla="*/ 0 w 41571263"/>
              <a:gd name="connsiteY4-24" fmla="*/ 841490 h 841490"/>
              <a:gd name="connsiteX5-25" fmla="*/ 6579 w 41571263"/>
              <a:gd name="connsiteY5-26" fmla="*/ 836830 h 841490"/>
              <a:gd name="connsiteX6-27" fmla="*/ 968398 w 41571263"/>
              <a:gd name="connsiteY6-28" fmla="*/ 0 h 841490"/>
              <a:gd name="connsiteX0-29" fmla="*/ 968398 w 41571263"/>
              <a:gd name="connsiteY0-30" fmla="*/ 0 h 841490"/>
              <a:gd name="connsiteX1-31" fmla="*/ 41571263 w 41571263"/>
              <a:gd name="connsiteY1-32" fmla="*/ 3290 h 841490"/>
              <a:gd name="connsiteX2-33" fmla="*/ 41571263 w 41571263"/>
              <a:gd name="connsiteY2-34" fmla="*/ 3290 h 841490"/>
              <a:gd name="connsiteX3-35" fmla="*/ 41571263 w 41571263"/>
              <a:gd name="connsiteY3-36" fmla="*/ 841490 h 841490"/>
              <a:gd name="connsiteX4-37" fmla="*/ 0 w 41571263"/>
              <a:gd name="connsiteY4-38" fmla="*/ 841490 h 841490"/>
              <a:gd name="connsiteX5-39" fmla="*/ 6579 w 41571263"/>
              <a:gd name="connsiteY5-40" fmla="*/ 836830 h 841490"/>
              <a:gd name="connsiteX6-41" fmla="*/ 968398 w 41571263"/>
              <a:gd name="connsiteY6-42" fmla="*/ 0 h 84149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41571263" h="841490">
                <a:moveTo>
                  <a:pt x="968398" y="0"/>
                </a:moveTo>
                <a:lnTo>
                  <a:pt x="41571263" y="3290"/>
                </a:lnTo>
                <a:lnTo>
                  <a:pt x="41571263" y="3290"/>
                </a:lnTo>
                <a:lnTo>
                  <a:pt x="41571263" y="841490"/>
                </a:lnTo>
                <a:lnTo>
                  <a:pt x="0" y="841490"/>
                </a:lnTo>
                <a:lnTo>
                  <a:pt x="6579" y="836830"/>
                </a:lnTo>
                <a:cubicBezTo>
                  <a:pt x="52628" y="184348"/>
                  <a:pt x="736935" y="0"/>
                  <a:pt x="968398" y="0"/>
                </a:cubicBezTo>
                <a:close/>
              </a:path>
            </a:pathLst>
          </a:custGeom>
          <a:gradFill>
            <a:gsLst>
              <a:gs pos="0">
                <a:srgbClr val="6D2C8E"/>
              </a:gs>
              <a:gs pos="100000">
                <a:srgbClr val="DA0D89"/>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p>
        </p:txBody>
      </p:sp>
      <p:grpSp>
        <p:nvGrpSpPr>
          <p:cNvPr id="18" name="Group 17"/>
          <p:cNvGrpSpPr/>
          <p:nvPr userDrawn="1"/>
        </p:nvGrpSpPr>
        <p:grpSpPr>
          <a:xfrm>
            <a:off x="-35169" y="-24111"/>
            <a:ext cx="50435119" cy="4216201"/>
            <a:chOff x="1" y="-57950"/>
            <a:chExt cx="43891200" cy="4970554"/>
          </a:xfrm>
        </p:grpSpPr>
        <p:sp>
          <p:nvSpPr>
            <p:cNvPr id="19" name="Snip and Round Single Corner Rectangle 18"/>
            <p:cNvSpPr/>
            <p:nvPr userDrawn="1"/>
          </p:nvSpPr>
          <p:spPr>
            <a:xfrm flipV="1">
              <a:off x="1" y="-57950"/>
              <a:ext cx="43891200" cy="4970551"/>
            </a:xfrm>
            <a:prstGeom prst="snipRoundRect">
              <a:avLst>
                <a:gd name="adj1" fmla="val 50000"/>
                <a:gd name="adj2" fmla="val 16667"/>
              </a:avLst>
            </a:prstGeom>
            <a:gradFill>
              <a:gsLst>
                <a:gs pos="0">
                  <a:srgbClr val="6D2C8E"/>
                </a:gs>
                <a:gs pos="100000">
                  <a:srgbClr val="DA0D89"/>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dirty="0"/>
            </a:p>
          </p:txBody>
        </p:sp>
        <p:sp>
          <p:nvSpPr>
            <p:cNvPr id="20" name="Rectangle 5"/>
            <p:cNvSpPr/>
            <p:nvPr userDrawn="1"/>
          </p:nvSpPr>
          <p:spPr>
            <a:xfrm>
              <a:off x="35918533" y="-57950"/>
              <a:ext cx="7972652" cy="4970554"/>
            </a:xfrm>
            <a:custGeom>
              <a:avLst/>
              <a:gdLst>
                <a:gd name="connsiteX0" fmla="*/ 0 w 7968343"/>
                <a:gd name="connsiteY0" fmla="*/ 0 h 4917131"/>
                <a:gd name="connsiteX1" fmla="*/ 7968343 w 7968343"/>
                <a:gd name="connsiteY1" fmla="*/ 0 h 4917131"/>
                <a:gd name="connsiteX2" fmla="*/ 7968343 w 7968343"/>
                <a:gd name="connsiteY2" fmla="*/ 4917131 h 4917131"/>
                <a:gd name="connsiteX3" fmla="*/ 0 w 7968343"/>
                <a:gd name="connsiteY3" fmla="*/ 4917131 h 4917131"/>
                <a:gd name="connsiteX4" fmla="*/ 0 w 7968343"/>
                <a:gd name="connsiteY4" fmla="*/ 0 h 4917131"/>
                <a:gd name="connsiteX0-1" fmla="*/ 0 w 7968343"/>
                <a:gd name="connsiteY0-2" fmla="*/ 0 h 4917131"/>
                <a:gd name="connsiteX1-3" fmla="*/ 7968343 w 7968343"/>
                <a:gd name="connsiteY1-4" fmla="*/ 0 h 4917131"/>
                <a:gd name="connsiteX2-5" fmla="*/ 4931229 w 7968343"/>
                <a:gd name="connsiteY2-6" fmla="*/ 4917131 h 4917131"/>
                <a:gd name="connsiteX3-7" fmla="*/ 0 w 7968343"/>
                <a:gd name="connsiteY3-8" fmla="*/ 4917131 h 4917131"/>
                <a:gd name="connsiteX4-9" fmla="*/ 0 w 7968343"/>
                <a:gd name="connsiteY4-10" fmla="*/ 0 h 4917131"/>
                <a:gd name="connsiteX0-11" fmla="*/ 5943600 w 7968343"/>
                <a:gd name="connsiteY0-12" fmla="*/ 0 h 4917131"/>
                <a:gd name="connsiteX1-13" fmla="*/ 7968343 w 7968343"/>
                <a:gd name="connsiteY1-14" fmla="*/ 0 h 4917131"/>
                <a:gd name="connsiteX2-15" fmla="*/ 4931229 w 7968343"/>
                <a:gd name="connsiteY2-16" fmla="*/ 4917131 h 4917131"/>
                <a:gd name="connsiteX3-17" fmla="*/ 0 w 7968343"/>
                <a:gd name="connsiteY3-18" fmla="*/ 4917131 h 4917131"/>
                <a:gd name="connsiteX4-19" fmla="*/ 5943600 w 7968343"/>
                <a:gd name="connsiteY4-20" fmla="*/ 0 h 4917131"/>
                <a:gd name="connsiteX0-21" fmla="*/ 5943600 w 7968343"/>
                <a:gd name="connsiteY0-22" fmla="*/ 0 h 4917131"/>
                <a:gd name="connsiteX1-23" fmla="*/ 7968343 w 7968343"/>
                <a:gd name="connsiteY1-24" fmla="*/ 0 h 4917131"/>
                <a:gd name="connsiteX2-25" fmla="*/ 7968343 w 7968343"/>
                <a:gd name="connsiteY2-26" fmla="*/ 4917131 h 4917131"/>
                <a:gd name="connsiteX3-27" fmla="*/ 0 w 7968343"/>
                <a:gd name="connsiteY3-28" fmla="*/ 4917131 h 4917131"/>
                <a:gd name="connsiteX4-29" fmla="*/ 5943600 w 7968343"/>
                <a:gd name="connsiteY4-30" fmla="*/ 0 h 491713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968343" h="4917131">
                  <a:moveTo>
                    <a:pt x="5943600" y="0"/>
                  </a:moveTo>
                  <a:lnTo>
                    <a:pt x="7968343" y="0"/>
                  </a:lnTo>
                  <a:lnTo>
                    <a:pt x="7968343" y="4917131"/>
                  </a:lnTo>
                  <a:lnTo>
                    <a:pt x="0" y="4917131"/>
                  </a:lnTo>
                  <a:lnTo>
                    <a:pt x="5943600" y="0"/>
                  </a:lnTo>
                  <a:close/>
                </a:path>
              </a:pathLst>
            </a:custGeom>
            <a:solidFill>
              <a:srgbClr val="3131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ln>
                  <a:noFill/>
                </a:ln>
              </a:endParaRPr>
            </a:p>
          </p:txBody>
        </p:sp>
        <p:sp>
          <p:nvSpPr>
            <p:cNvPr id="21" name="Rectangle 5"/>
            <p:cNvSpPr/>
            <p:nvPr userDrawn="1"/>
          </p:nvSpPr>
          <p:spPr>
            <a:xfrm>
              <a:off x="41571285" y="1367073"/>
              <a:ext cx="2319915" cy="3545528"/>
            </a:xfrm>
            <a:custGeom>
              <a:avLst/>
              <a:gdLst>
                <a:gd name="connsiteX0" fmla="*/ 0 w 7968343"/>
                <a:gd name="connsiteY0" fmla="*/ 0 h 4917131"/>
                <a:gd name="connsiteX1" fmla="*/ 7968343 w 7968343"/>
                <a:gd name="connsiteY1" fmla="*/ 0 h 4917131"/>
                <a:gd name="connsiteX2" fmla="*/ 7968343 w 7968343"/>
                <a:gd name="connsiteY2" fmla="*/ 4917131 h 4917131"/>
                <a:gd name="connsiteX3" fmla="*/ 0 w 7968343"/>
                <a:gd name="connsiteY3" fmla="*/ 4917131 h 4917131"/>
                <a:gd name="connsiteX4" fmla="*/ 0 w 7968343"/>
                <a:gd name="connsiteY4" fmla="*/ 0 h 4917131"/>
                <a:gd name="connsiteX0-1" fmla="*/ 0 w 7968343"/>
                <a:gd name="connsiteY0-2" fmla="*/ 0 h 4917131"/>
                <a:gd name="connsiteX1-3" fmla="*/ 7968343 w 7968343"/>
                <a:gd name="connsiteY1-4" fmla="*/ 0 h 4917131"/>
                <a:gd name="connsiteX2-5" fmla="*/ 4931229 w 7968343"/>
                <a:gd name="connsiteY2-6" fmla="*/ 4917131 h 4917131"/>
                <a:gd name="connsiteX3-7" fmla="*/ 0 w 7968343"/>
                <a:gd name="connsiteY3-8" fmla="*/ 4917131 h 4917131"/>
                <a:gd name="connsiteX4-9" fmla="*/ 0 w 7968343"/>
                <a:gd name="connsiteY4-10" fmla="*/ 0 h 4917131"/>
                <a:gd name="connsiteX0-11" fmla="*/ 5943600 w 7968343"/>
                <a:gd name="connsiteY0-12" fmla="*/ 0 h 4917131"/>
                <a:gd name="connsiteX1-13" fmla="*/ 7968343 w 7968343"/>
                <a:gd name="connsiteY1-14" fmla="*/ 0 h 4917131"/>
                <a:gd name="connsiteX2-15" fmla="*/ 4931229 w 7968343"/>
                <a:gd name="connsiteY2-16" fmla="*/ 4917131 h 4917131"/>
                <a:gd name="connsiteX3-17" fmla="*/ 0 w 7968343"/>
                <a:gd name="connsiteY3-18" fmla="*/ 4917131 h 4917131"/>
                <a:gd name="connsiteX4-19" fmla="*/ 5943600 w 7968343"/>
                <a:gd name="connsiteY4-20" fmla="*/ 0 h 4917131"/>
                <a:gd name="connsiteX0-21" fmla="*/ 5943600 w 7968343"/>
                <a:gd name="connsiteY0-22" fmla="*/ 0 h 4917131"/>
                <a:gd name="connsiteX1-23" fmla="*/ 7968343 w 7968343"/>
                <a:gd name="connsiteY1-24" fmla="*/ 0 h 4917131"/>
                <a:gd name="connsiteX2-25" fmla="*/ 7968343 w 7968343"/>
                <a:gd name="connsiteY2-26" fmla="*/ 4917131 h 4917131"/>
                <a:gd name="connsiteX3-27" fmla="*/ 0 w 7968343"/>
                <a:gd name="connsiteY3-28" fmla="*/ 4917131 h 4917131"/>
                <a:gd name="connsiteX4-29" fmla="*/ 5943600 w 7968343"/>
                <a:gd name="connsiteY4-30" fmla="*/ 0 h 4917131"/>
                <a:gd name="connsiteX0-31" fmla="*/ 0 w 7968343"/>
                <a:gd name="connsiteY0-32" fmla="*/ 4917131 h 4917131"/>
                <a:gd name="connsiteX1-33" fmla="*/ 7968343 w 7968343"/>
                <a:gd name="connsiteY1-34" fmla="*/ 0 h 4917131"/>
                <a:gd name="connsiteX2-35" fmla="*/ 7968343 w 7968343"/>
                <a:gd name="connsiteY2-36" fmla="*/ 4917131 h 4917131"/>
                <a:gd name="connsiteX3-37" fmla="*/ 0 w 7968343"/>
                <a:gd name="connsiteY3-38" fmla="*/ 4917131 h 4917131"/>
                <a:gd name="connsiteX0-39" fmla="*/ 0 w 7968343"/>
                <a:gd name="connsiteY0-40" fmla="*/ 3512874 h 3512874"/>
                <a:gd name="connsiteX1-41" fmla="*/ 7968343 w 7968343"/>
                <a:gd name="connsiteY1-42" fmla="*/ 0 h 3512874"/>
                <a:gd name="connsiteX2-43" fmla="*/ 7968343 w 7968343"/>
                <a:gd name="connsiteY2-44" fmla="*/ 3512874 h 3512874"/>
                <a:gd name="connsiteX3-45" fmla="*/ 0 w 7968343"/>
                <a:gd name="connsiteY3-46" fmla="*/ 3512874 h 3512874"/>
                <a:gd name="connsiteX0-47" fmla="*/ 0 w 2253343"/>
                <a:gd name="connsiteY0-48" fmla="*/ 3545531 h 3545531"/>
                <a:gd name="connsiteX1-49" fmla="*/ 2253343 w 2253343"/>
                <a:gd name="connsiteY1-50" fmla="*/ 0 h 3545531"/>
                <a:gd name="connsiteX2-51" fmla="*/ 2253343 w 2253343"/>
                <a:gd name="connsiteY2-52" fmla="*/ 3512874 h 3545531"/>
                <a:gd name="connsiteX3-53" fmla="*/ 0 w 2253343"/>
                <a:gd name="connsiteY3-54" fmla="*/ 3545531 h 3545531"/>
                <a:gd name="connsiteX0-55" fmla="*/ 0 w 3135086"/>
                <a:gd name="connsiteY0-56" fmla="*/ 3545531 h 3545531"/>
                <a:gd name="connsiteX1-57" fmla="*/ 3135086 w 3135086"/>
                <a:gd name="connsiteY1-58" fmla="*/ 0 h 3545531"/>
                <a:gd name="connsiteX2-59" fmla="*/ 3135086 w 3135086"/>
                <a:gd name="connsiteY2-60" fmla="*/ 3512874 h 3545531"/>
                <a:gd name="connsiteX3-61" fmla="*/ 0 w 3135086"/>
                <a:gd name="connsiteY3-62" fmla="*/ 3545531 h 3545531"/>
                <a:gd name="connsiteX0-63" fmla="*/ 0 w 2318657"/>
                <a:gd name="connsiteY0-64" fmla="*/ 3545531 h 3545531"/>
                <a:gd name="connsiteX1-65" fmla="*/ 2318657 w 2318657"/>
                <a:gd name="connsiteY1-66" fmla="*/ 0 h 3545531"/>
                <a:gd name="connsiteX2-67" fmla="*/ 2318657 w 2318657"/>
                <a:gd name="connsiteY2-68" fmla="*/ 3512874 h 3545531"/>
                <a:gd name="connsiteX3-69" fmla="*/ 0 w 2318657"/>
                <a:gd name="connsiteY3-70" fmla="*/ 3545531 h 3545531"/>
              </a:gdLst>
              <a:ahLst/>
              <a:cxnLst>
                <a:cxn ang="0">
                  <a:pos x="connsiteX0-1" y="connsiteY0-2"/>
                </a:cxn>
                <a:cxn ang="0">
                  <a:pos x="connsiteX1-3" y="connsiteY1-4"/>
                </a:cxn>
                <a:cxn ang="0">
                  <a:pos x="connsiteX2-5" y="connsiteY2-6"/>
                </a:cxn>
                <a:cxn ang="0">
                  <a:pos x="connsiteX3-7" y="connsiteY3-8"/>
                </a:cxn>
              </a:cxnLst>
              <a:rect l="l" t="t" r="r" b="b"/>
              <a:pathLst>
                <a:path w="2318657" h="3545531">
                  <a:moveTo>
                    <a:pt x="0" y="3545531"/>
                  </a:moveTo>
                  <a:lnTo>
                    <a:pt x="2318657" y="0"/>
                  </a:lnTo>
                  <a:lnTo>
                    <a:pt x="2318657" y="3512874"/>
                  </a:lnTo>
                  <a:lnTo>
                    <a:pt x="0" y="3545531"/>
                  </a:lnTo>
                  <a:close/>
                </a:path>
              </a:pathLst>
            </a:custGeom>
            <a:solidFill>
              <a:srgbClr val="254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35">
                <a:ln>
                  <a:noFill/>
                </a:ln>
              </a:endParaRPr>
            </a:p>
          </p:txBody>
        </p:sp>
      </p:gr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3291840" rtl="0" eaLnBrk="1" latinLnBrk="0" hangingPunct="1">
        <a:spcBef>
          <a:spcPct val="0"/>
        </a:spcBef>
        <a:buNone/>
        <a:defRPr sz="6600" kern="1200">
          <a:solidFill>
            <a:schemeClr val="bg1"/>
          </a:solidFill>
          <a:latin typeface="Trebuchet MS" panose="020B0603020202020204" pitchFamily="34" charset="0"/>
          <a:ea typeface="+mj-ea"/>
          <a:cs typeface="+mj-cs"/>
        </a:defRPr>
      </a:lvl1pPr>
    </p:titleStyle>
    <p:bodyStyle>
      <a:lvl1pPr marL="1234440" indent="-1234440" algn="l" defTabSz="3291840" rtl="0" eaLnBrk="1" latinLnBrk="0" hangingPunct="1">
        <a:spcBef>
          <a:spcPct val="20000"/>
        </a:spcBef>
        <a:buFont typeface="Arial" panose="020B0604020202020204" pitchFamily="34" charset="0"/>
        <a:buChar char="•"/>
        <a:defRPr sz="11550" kern="1200">
          <a:solidFill>
            <a:schemeClr val="tx1"/>
          </a:solidFill>
          <a:latin typeface="+mn-lt"/>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291840" rtl="0" eaLnBrk="1" latinLnBrk="0" hangingPunct="1">
        <a:defRPr sz="6450" kern="1200">
          <a:solidFill>
            <a:schemeClr val="tx1"/>
          </a:solidFill>
          <a:latin typeface="+mn-lt"/>
          <a:ea typeface="+mn-ea"/>
          <a:cs typeface="+mn-cs"/>
        </a:defRPr>
      </a:lvl1pPr>
      <a:lvl2pPr marL="1645920" algn="l" defTabSz="3291840" rtl="0" eaLnBrk="1" latinLnBrk="0" hangingPunct="1">
        <a:defRPr sz="6450" kern="1200">
          <a:solidFill>
            <a:schemeClr val="tx1"/>
          </a:solidFill>
          <a:latin typeface="+mn-lt"/>
          <a:ea typeface="+mn-ea"/>
          <a:cs typeface="+mn-cs"/>
        </a:defRPr>
      </a:lvl2pPr>
      <a:lvl3pPr marL="3291840" algn="l" defTabSz="3291840" rtl="0" eaLnBrk="1" latinLnBrk="0" hangingPunct="1">
        <a:defRPr sz="6450" kern="1200">
          <a:solidFill>
            <a:schemeClr val="tx1"/>
          </a:solidFill>
          <a:latin typeface="+mn-lt"/>
          <a:ea typeface="+mn-ea"/>
          <a:cs typeface="+mn-cs"/>
        </a:defRPr>
      </a:lvl3pPr>
      <a:lvl4pPr marL="4937125" algn="l" defTabSz="3291840" rtl="0" eaLnBrk="1" latinLnBrk="0" hangingPunct="1">
        <a:defRPr sz="6450" kern="1200">
          <a:solidFill>
            <a:schemeClr val="tx1"/>
          </a:solidFill>
          <a:latin typeface="+mn-lt"/>
          <a:ea typeface="+mn-ea"/>
          <a:cs typeface="+mn-cs"/>
        </a:defRPr>
      </a:lvl4pPr>
      <a:lvl5pPr marL="6583045" algn="l" defTabSz="3291840" rtl="0" eaLnBrk="1" latinLnBrk="0" hangingPunct="1">
        <a:defRPr sz="6450" kern="1200">
          <a:solidFill>
            <a:schemeClr val="tx1"/>
          </a:solidFill>
          <a:latin typeface="+mn-lt"/>
          <a:ea typeface="+mn-ea"/>
          <a:cs typeface="+mn-cs"/>
        </a:defRPr>
      </a:lvl5pPr>
      <a:lvl6pPr marL="8228965" algn="l" defTabSz="3291840" rtl="0" eaLnBrk="1" latinLnBrk="0" hangingPunct="1">
        <a:defRPr sz="6450" kern="1200">
          <a:solidFill>
            <a:schemeClr val="tx1"/>
          </a:solidFill>
          <a:latin typeface="+mn-lt"/>
          <a:ea typeface="+mn-ea"/>
          <a:cs typeface="+mn-cs"/>
        </a:defRPr>
      </a:lvl6pPr>
      <a:lvl7pPr marL="9874885" algn="l" defTabSz="3291840" rtl="0" eaLnBrk="1" latinLnBrk="0" hangingPunct="1">
        <a:defRPr sz="6450" kern="1200">
          <a:solidFill>
            <a:schemeClr val="tx1"/>
          </a:solidFill>
          <a:latin typeface="+mn-lt"/>
          <a:ea typeface="+mn-ea"/>
          <a:cs typeface="+mn-cs"/>
        </a:defRPr>
      </a:lvl7pPr>
      <a:lvl8pPr marL="11520805" algn="l" defTabSz="3291840" rtl="0" eaLnBrk="1" latinLnBrk="0" hangingPunct="1">
        <a:defRPr sz="6450" kern="1200">
          <a:solidFill>
            <a:schemeClr val="tx1"/>
          </a:solidFill>
          <a:latin typeface="+mn-lt"/>
          <a:ea typeface="+mn-ea"/>
          <a:cs typeface="+mn-cs"/>
        </a:defRPr>
      </a:lvl8pPr>
      <a:lvl9pPr marL="13166725" algn="l" defTabSz="3291840" rtl="0" eaLnBrk="1" latinLnBrk="0" hangingPunct="1">
        <a:defRPr sz="64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17"/>
          <p:cNvSpPr txBox="1"/>
          <p:nvPr/>
        </p:nvSpPr>
        <p:spPr>
          <a:xfrm>
            <a:off x="0" y="72028"/>
            <a:ext cx="50399950" cy="3585572"/>
          </a:xfrm>
          <a:prstGeom prst="rect">
            <a:avLst/>
          </a:prstGeom>
        </p:spPr>
        <p:txBody>
          <a:bodyPr wrap="square" tIns="0" bIns="0" anchor="t" anchorCtr="0">
            <a:noAutofit/>
          </a:bodyPr>
          <a:lstStyle>
            <a:lvl1pPr marL="0" indent="0" algn="ctr" defTabSz="3291840" rtl="0" eaLnBrk="1" latinLnBrk="0" hangingPunct="1">
              <a:spcBef>
                <a:spcPct val="20000"/>
              </a:spcBef>
              <a:buFontTx/>
              <a:buNone/>
              <a:defRPr sz="3770" b="1" kern="1200">
                <a:solidFill>
                  <a:schemeClr val="bg1"/>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Tx/>
              <a:buNone/>
              <a:defRPr sz="5400" kern="1200">
                <a:solidFill>
                  <a:schemeClr val="tx1"/>
                </a:solidFill>
                <a:latin typeface="+mn-lt"/>
                <a:ea typeface="+mn-ea"/>
                <a:cs typeface="+mn-cs"/>
              </a:defRPr>
            </a:lvl2pPr>
            <a:lvl3pPr marL="4114800" indent="-822960" algn="l" defTabSz="3291840" rtl="0" eaLnBrk="1" latinLnBrk="0" hangingPunct="1">
              <a:spcBef>
                <a:spcPct val="20000"/>
              </a:spcBef>
              <a:buFontTx/>
              <a:buNone/>
              <a:defRPr sz="5400" kern="1200">
                <a:solidFill>
                  <a:schemeClr val="tx1"/>
                </a:solidFill>
                <a:latin typeface="+mn-lt"/>
                <a:ea typeface="+mn-ea"/>
                <a:cs typeface="+mn-cs"/>
              </a:defRPr>
            </a:lvl3pPr>
            <a:lvl4pPr marL="5760085" indent="-822960" algn="l" defTabSz="3291840" rtl="0" eaLnBrk="1" latinLnBrk="0" hangingPunct="1">
              <a:spcBef>
                <a:spcPct val="20000"/>
              </a:spcBef>
              <a:buFontTx/>
              <a:buNone/>
              <a:defRPr sz="5400" kern="1200">
                <a:solidFill>
                  <a:schemeClr val="tx1"/>
                </a:solidFill>
                <a:latin typeface="+mn-lt"/>
                <a:ea typeface="+mn-ea"/>
                <a:cs typeface="+mn-cs"/>
              </a:defRPr>
            </a:lvl4pPr>
            <a:lvl5pPr marL="7406005" indent="-822960" algn="l" defTabSz="3291840" rtl="0" eaLnBrk="1" latinLnBrk="0" hangingPunct="1">
              <a:spcBef>
                <a:spcPct val="20000"/>
              </a:spcBef>
              <a:buFontTx/>
              <a:buNone/>
              <a:defRPr sz="54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pPr>
              <a:spcBef>
                <a:spcPts val="0"/>
              </a:spcBef>
            </a:pPr>
            <a:r>
              <a:rPr lang="en-US" altLang="en-US" sz="7200" dirty="0">
                <a:latin typeface="+mn-lt"/>
              </a:rPr>
              <a:t>COMPARATIVE ANALYSIS OF TRANSPERINEAL, ENDOVAGINAL AND ENDOANAL</a:t>
            </a:r>
          </a:p>
          <a:p>
            <a:pPr>
              <a:spcBef>
                <a:spcPts val="0"/>
              </a:spcBef>
            </a:pPr>
            <a:r>
              <a:rPr lang="en-US" altLang="en-US" sz="7200" dirty="0">
                <a:latin typeface="+mn-lt"/>
              </a:rPr>
              <a:t>ULTRASOUND IN THE DIAGNOSIS OF OASIS: SYSTEMATIC REVIEW AND MONOCENTRIC EXPERIENCE</a:t>
            </a:r>
          </a:p>
          <a:p>
            <a:pPr>
              <a:spcBef>
                <a:spcPts val="0"/>
              </a:spcBef>
            </a:pPr>
            <a:r>
              <a:rPr lang="es-ES" altLang="en-US" sz="6000" u="sng">
                <a:latin typeface="+mj-lt"/>
              </a:rPr>
              <a:t>Nola V.</a:t>
            </a:r>
            <a:r>
              <a:rPr lang="es-ES" altLang="en-US" sz="6000" u="sng" baseline="30000">
                <a:latin typeface="+mj-lt"/>
              </a:rPr>
              <a:t>1</a:t>
            </a:r>
            <a:r>
              <a:rPr lang="es-ES" altLang="en-US" sz="6000" u="sng" dirty="0">
                <a:latin typeface="+mj-lt"/>
              </a:rPr>
              <a:t>,</a:t>
            </a:r>
            <a:r>
              <a:rPr lang="es-ES" altLang="en-US" sz="6000" b="0" dirty="0">
                <a:latin typeface="+mj-lt"/>
              </a:rPr>
              <a:t> De Nardi P.</a:t>
            </a:r>
            <a:r>
              <a:rPr lang="es-ES" altLang="en-US" sz="6000" b="0" baseline="30000" dirty="0">
                <a:latin typeface="+mj-lt"/>
              </a:rPr>
              <a:t>2</a:t>
            </a:r>
            <a:r>
              <a:rPr lang="es-ES" altLang="en-US" sz="6000" b="0" dirty="0">
                <a:latin typeface="+mj-lt"/>
              </a:rPr>
              <a:t>, Pacilè V.</a:t>
            </a:r>
            <a:r>
              <a:rPr lang="es-ES" altLang="en-US" sz="6000" b="0" baseline="30000" dirty="0">
                <a:latin typeface="+mj-lt"/>
              </a:rPr>
              <a:t>1</a:t>
            </a:r>
            <a:r>
              <a:rPr lang="es-ES" altLang="en-US" sz="6000" b="0" dirty="0">
                <a:latin typeface="+mj-lt"/>
              </a:rPr>
              <a:t>, Cantarella S.</a:t>
            </a:r>
            <a:r>
              <a:rPr lang="es-ES" altLang="en-US" sz="6000" b="0" baseline="30000" dirty="0">
                <a:latin typeface="+mj-lt"/>
              </a:rPr>
              <a:t>1</a:t>
            </a:r>
            <a:r>
              <a:rPr lang="es-ES" altLang="en-US" sz="6000" b="0" dirty="0">
                <a:latin typeface="+mj-lt"/>
              </a:rPr>
              <a:t>, Baldini E.</a:t>
            </a:r>
            <a:r>
              <a:rPr lang="es-ES" altLang="en-US" sz="6000" b="0" baseline="30000" dirty="0">
                <a:latin typeface="+mj-lt"/>
              </a:rPr>
              <a:t>1</a:t>
            </a:r>
          </a:p>
          <a:p>
            <a:pPr>
              <a:spcBef>
                <a:spcPts val="0"/>
              </a:spcBef>
            </a:pPr>
            <a:r>
              <a:rPr lang="es-ES" altLang="en-US" sz="4000" b="0" baseline="30000" dirty="0">
                <a:latin typeface="+mj-lt"/>
              </a:rPr>
              <a:t>1</a:t>
            </a:r>
            <a:r>
              <a:rPr lang="en-US" altLang="en-US" sz="4000" b="0" dirty="0">
                <a:latin typeface="+mj-lt"/>
              </a:rPr>
              <a:t>General Surgery Unit, ASST </a:t>
            </a:r>
            <a:r>
              <a:rPr lang="en-US" altLang="en-US" sz="4000" b="0" dirty="0" err="1">
                <a:latin typeface="+mj-lt"/>
              </a:rPr>
              <a:t>Melegnano</a:t>
            </a:r>
            <a:r>
              <a:rPr lang="en-US" altLang="en-US" sz="4000" b="0" dirty="0">
                <a:latin typeface="+mj-lt"/>
              </a:rPr>
              <a:t> e Martesana, Presidio di </a:t>
            </a:r>
            <a:r>
              <a:rPr lang="en-US" altLang="en-US" sz="4000" b="0" dirty="0" err="1">
                <a:latin typeface="+mj-lt"/>
              </a:rPr>
              <a:t>Melzo</a:t>
            </a:r>
            <a:r>
              <a:rPr lang="en-US" altLang="en-US" sz="4000" b="0" dirty="0">
                <a:latin typeface="+mj-lt"/>
              </a:rPr>
              <a:t>, Milan</a:t>
            </a:r>
            <a:r>
              <a:rPr lang="es-ES" altLang="en-US" sz="4000" b="0" dirty="0">
                <a:latin typeface="+mj-lt"/>
              </a:rPr>
              <a:t>,</a:t>
            </a:r>
            <a:r>
              <a:rPr lang="es-ES" altLang="en-US" sz="4000" b="0" baseline="30000" dirty="0">
                <a:latin typeface="+mj-lt"/>
              </a:rPr>
              <a:t>2 </a:t>
            </a:r>
            <a:r>
              <a:rPr lang="es-ES" altLang="en-US" sz="4000" b="0" dirty="0">
                <a:latin typeface="+mj-lt"/>
              </a:rPr>
              <a:t> </a:t>
            </a:r>
            <a:r>
              <a:rPr lang="en-US" altLang="en-US" sz="4000" b="0" dirty="0">
                <a:latin typeface="+mj-lt"/>
              </a:rPr>
              <a:t>Department of Gastrointestinal Surgery, IRCCS San Raffaele Scientific Institute, Milan</a:t>
            </a:r>
          </a:p>
          <a:p>
            <a:pPr>
              <a:spcBef>
                <a:spcPts val="0"/>
              </a:spcBef>
            </a:pPr>
            <a:endParaRPr lang="es-ES" altLang="en-US" sz="7200" baseline="30000" dirty="0">
              <a:latin typeface="+mj-lt"/>
            </a:endParaRPr>
          </a:p>
          <a:p>
            <a:endParaRPr lang="en-US" altLang="en-US" sz="7200" dirty="0">
              <a:latin typeface="+mn-lt"/>
            </a:endParaRPr>
          </a:p>
        </p:txBody>
      </p:sp>
      <p:grpSp>
        <p:nvGrpSpPr>
          <p:cNvPr id="41" name="Group 40"/>
          <p:cNvGrpSpPr/>
          <p:nvPr/>
        </p:nvGrpSpPr>
        <p:grpSpPr>
          <a:xfrm>
            <a:off x="533400" y="224428"/>
            <a:ext cx="8183569" cy="2900768"/>
            <a:chOff x="17068800" y="3238500"/>
            <a:chExt cx="39164368" cy="13882299"/>
          </a:xfrm>
        </p:grpSpPr>
        <p:sp>
          <p:nvSpPr>
            <p:cNvPr id="40" name="Rectangle 39"/>
            <p:cNvSpPr/>
            <p:nvPr/>
          </p:nvSpPr>
          <p:spPr>
            <a:xfrm>
              <a:off x="17640300" y="7658100"/>
              <a:ext cx="5257800" cy="5181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9" name="Picture 38"/>
            <p:cNvPicPr>
              <a:picLocks noChangeAspect="1"/>
            </p:cNvPicPr>
            <p:nvPr/>
          </p:nvPicPr>
          <p:blipFill>
            <a:blip r:embed="rId4">
              <a:clrChange>
                <a:clrFrom>
                  <a:srgbClr val="FFFFFF"/>
                </a:clrFrom>
                <a:clrTo>
                  <a:srgbClr val="FFFFFF">
                    <a:alpha val="0"/>
                  </a:srgbClr>
                </a:clrTo>
              </a:clrChange>
            </a:blip>
            <a:srcRect l="169"/>
            <a:stretch>
              <a:fillRect/>
            </a:stretch>
          </p:blipFill>
          <p:spPr>
            <a:xfrm>
              <a:off x="17068800" y="3238500"/>
              <a:ext cx="39164368" cy="13882299"/>
            </a:xfrm>
            <a:prstGeom prst="rect">
              <a:avLst/>
            </a:prstGeom>
          </p:spPr>
        </p:pic>
      </p:grpSp>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27671" y="570910"/>
            <a:ext cx="3319462" cy="3319462"/>
          </a:xfrm>
          <a:prstGeom prst="rect">
            <a:avLst/>
          </a:prstGeom>
          <a:noFill/>
          <a:extLst>
            <a:ext uri="{909E8E84-426E-40DD-AFC4-6F175D3DCCD1}">
              <a14:hiddenFill xmlns:a14="http://schemas.microsoft.com/office/drawing/2010/main">
                <a:solidFill>
                  <a:srgbClr val="FFFFFF"/>
                </a:solidFill>
              </a14:hiddenFill>
            </a:ext>
          </a:extLst>
        </p:spPr>
      </p:pic>
      <p:sp>
        <p:nvSpPr>
          <p:cNvPr id="42" name="Text Placeholder 1"/>
          <p:cNvSpPr>
            <a:spLocks noGrp="1"/>
          </p:cNvSpPr>
          <p:nvPr>
            <p:ph type="body" sz="quarter" idx="10"/>
          </p:nvPr>
        </p:nvSpPr>
        <p:spPr>
          <a:xfrm>
            <a:off x="321040" y="6320841"/>
            <a:ext cx="11566160" cy="7771347"/>
          </a:xfrm>
        </p:spPr>
        <p:txBody>
          <a:bodyPr wrap="square"/>
          <a:lstStyle/>
          <a:p>
            <a:pPr algn="just"/>
            <a:r>
              <a:rPr lang="en-US" altLang="en-US" sz="4400" dirty="0">
                <a:latin typeface="+mn-lt"/>
              </a:rPr>
              <a:t>Obstetric anal sphincter injuries (OASIS) are frequently underdiagnosed complications of vaginal delivery and may lead to long-term functional and psychological consequences. Early identification through ultrasound imaging allows prompt initiation of targeted pelvic floor rehabilitation. Endoanal ultrasound (EAUS) is regarded as the diagnostic gold standard, while </a:t>
            </a:r>
            <a:r>
              <a:rPr lang="en-US" altLang="en-US" sz="4400" dirty="0" err="1">
                <a:latin typeface="+mn-lt"/>
              </a:rPr>
              <a:t>transperineal</a:t>
            </a:r>
            <a:r>
              <a:rPr lang="en-US" altLang="en-US" sz="4400" dirty="0">
                <a:latin typeface="+mn-lt"/>
              </a:rPr>
              <a:t> (TPUS) and </a:t>
            </a:r>
            <a:r>
              <a:rPr lang="en-US" altLang="en-US" sz="4400" dirty="0" err="1">
                <a:latin typeface="+mn-lt"/>
              </a:rPr>
              <a:t>endovaginal</a:t>
            </a:r>
            <a:r>
              <a:rPr lang="en-US" altLang="en-US" sz="4400" dirty="0">
                <a:latin typeface="+mn-lt"/>
              </a:rPr>
              <a:t> (EVUS) approaches are emerging as viable alternatives, particularly in obstetric contex</a:t>
            </a:r>
            <a:r>
              <a:rPr lang="en-US" altLang="en-US" sz="800" dirty="0">
                <a:latin typeface="+mn-lt"/>
              </a:rPr>
              <a:t>ts.</a:t>
            </a:r>
          </a:p>
        </p:txBody>
      </p:sp>
      <p:sp>
        <p:nvSpPr>
          <p:cNvPr id="43" name="Text Placeholder 2"/>
          <p:cNvSpPr>
            <a:spLocks noGrp="1"/>
          </p:cNvSpPr>
          <p:nvPr>
            <p:ph type="body" sz="quarter" idx="11"/>
          </p:nvPr>
        </p:nvSpPr>
        <p:spPr>
          <a:xfrm>
            <a:off x="481560" y="5298900"/>
            <a:ext cx="11245120" cy="923326"/>
          </a:xfrm>
        </p:spPr>
        <p:txBody>
          <a:bodyPr wrap="square"/>
          <a:lstStyle/>
          <a:p>
            <a:r>
              <a:rPr lang="es-ES" altLang="en-US" sz="5400" dirty="0">
                <a:latin typeface="+mn-lt"/>
              </a:rPr>
              <a:t>INTRODUCTION</a:t>
            </a:r>
          </a:p>
        </p:txBody>
      </p:sp>
      <p:sp>
        <p:nvSpPr>
          <p:cNvPr id="53" name="Text Box 29"/>
          <p:cNvSpPr txBox="1"/>
          <p:nvPr/>
        </p:nvSpPr>
        <p:spPr>
          <a:xfrm>
            <a:off x="13358486" y="5044159"/>
            <a:ext cx="10111114" cy="1184235"/>
          </a:xfrm>
          <a:prstGeom prst="rect">
            <a:avLst/>
          </a:prstGeom>
        </p:spPr>
        <p:txBody>
          <a:bodyPr wrap="square">
            <a:spAutoFit/>
          </a:bodyPr>
          <a:lstStyle/>
          <a:p>
            <a:pPr algn="just" defTabSz="54610">
              <a:lnSpc>
                <a:spcPct val="114000"/>
              </a:lnSpc>
            </a:pPr>
            <a:r>
              <a:rPr sz="6600" b="1" dirty="0">
                <a:solidFill>
                  <a:srgbClr val="F03987"/>
                </a:solidFill>
                <a:ea typeface="等线"/>
              </a:rPr>
              <a:t>PRISMA2020 Flow Diagram</a:t>
            </a:r>
          </a:p>
        </p:txBody>
      </p:sp>
      <p:pic>
        <p:nvPicPr>
          <p:cNvPr id="54" name="Immagine 33" descr="Immagine che contiene testo, schermata, Carattere, Parallelo&#10;&#10;Descrizione generata automaticamente"/>
          <p:cNvPicPr>
            <a:picLocks noGrp="1"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49926" y="6228393"/>
            <a:ext cx="11114944" cy="10114247"/>
          </a:xfrm>
          <a:prstGeom prst="rect">
            <a:avLst/>
          </a:prstGeom>
          <a:noFill/>
          <a:ln>
            <a:noFill/>
          </a:ln>
        </p:spPr>
      </p:pic>
      <p:pic>
        <p:nvPicPr>
          <p:cNvPr id="55" name="Picture 23" descr="IMG_270"/>
          <p:cNvPicPr>
            <a:picLocks noChangeAspect="1"/>
          </p:cNvPicPr>
          <p:nvPr/>
        </p:nvPicPr>
        <p:blipFill>
          <a:blip r:embed="rId7"/>
          <a:stretch>
            <a:fillRect/>
          </a:stretch>
        </p:blipFill>
        <p:spPr>
          <a:xfrm>
            <a:off x="18994651" y="16800286"/>
            <a:ext cx="5570220" cy="6242594"/>
          </a:xfrm>
          <a:prstGeom prst="rect">
            <a:avLst/>
          </a:prstGeom>
          <a:noFill/>
          <a:ln w="9525">
            <a:noFill/>
          </a:ln>
        </p:spPr>
      </p:pic>
      <p:sp>
        <p:nvSpPr>
          <p:cNvPr id="56" name="CasellaDiTesto 19"/>
          <p:cNvSpPr txBox="1"/>
          <p:nvPr/>
        </p:nvSpPr>
        <p:spPr>
          <a:xfrm>
            <a:off x="13449925" y="23089454"/>
            <a:ext cx="11114945" cy="3970318"/>
          </a:xfrm>
          <a:prstGeom prst="rect">
            <a:avLst/>
          </a:prstGeom>
          <a:noFill/>
        </p:spPr>
        <p:txBody>
          <a:bodyPr wrap="square">
            <a:spAutoFit/>
          </a:bodyPr>
          <a:lstStyle/>
          <a:p>
            <a:pPr>
              <a:buNone/>
            </a:pPr>
            <a:r>
              <a:rPr lang="en-US" sz="3600" b="1" dirty="0">
                <a:solidFill>
                  <a:schemeClr val="accent1">
                    <a:lumMod val="75000"/>
                  </a:schemeClr>
                </a:solidFill>
              </a:rPr>
              <a:t>Figure 1.</a:t>
            </a:r>
            <a:r>
              <a:rPr lang="en-US" sz="3600" dirty="0">
                <a:solidFill>
                  <a:schemeClr val="accent1">
                    <a:lumMod val="75000"/>
                  </a:schemeClr>
                </a:solidFill>
              </a:rPr>
              <a:t> Forest plot of included studies: </a:t>
            </a:r>
            <a:r>
              <a:rPr lang="en-US" sz="3600" b="1" dirty="0">
                <a:solidFill>
                  <a:schemeClr val="accent1">
                    <a:lumMod val="75000"/>
                  </a:schemeClr>
                </a:solidFill>
              </a:rPr>
              <a:t>sensitivity</a:t>
            </a:r>
            <a:r>
              <a:rPr lang="en-US" sz="3600" dirty="0">
                <a:solidFill>
                  <a:schemeClr val="accent1">
                    <a:lumMod val="75000"/>
                  </a:schemeClr>
                </a:solidFill>
              </a:rPr>
              <a:t> (red dots), </a:t>
            </a:r>
            <a:r>
              <a:rPr lang="en-US" sz="3600" b="1" dirty="0">
                <a:solidFill>
                  <a:schemeClr val="accent1">
                    <a:lumMod val="75000"/>
                  </a:schemeClr>
                </a:solidFill>
              </a:rPr>
              <a:t>specificity</a:t>
            </a:r>
            <a:r>
              <a:rPr lang="en-US" sz="3600" dirty="0">
                <a:solidFill>
                  <a:schemeClr val="accent1">
                    <a:lumMod val="75000"/>
                  </a:schemeClr>
                </a:solidFill>
              </a:rPr>
              <a:t> (purple dots), and </a:t>
            </a:r>
            <a:r>
              <a:rPr lang="en-US" sz="3600" b="1" dirty="0">
                <a:solidFill>
                  <a:schemeClr val="accent1">
                    <a:lumMod val="75000"/>
                  </a:schemeClr>
                </a:solidFill>
              </a:rPr>
              <a:t>odds ratio</a:t>
            </a:r>
            <a:r>
              <a:rPr lang="en-US" sz="3600" dirty="0">
                <a:solidFill>
                  <a:schemeClr val="accent1">
                    <a:lumMod val="75000"/>
                  </a:schemeClr>
                </a:solidFill>
              </a:rPr>
              <a:t> with 95% CI (orange diamonds). The vertical line (OR = 1) is the reference.</a:t>
            </a:r>
          </a:p>
          <a:p>
            <a:pPr>
              <a:buNone/>
            </a:pPr>
            <a:r>
              <a:rPr lang="en-US" sz="3600" b="1" dirty="0">
                <a:solidFill>
                  <a:schemeClr val="accent1">
                    <a:lumMod val="75000"/>
                  </a:schemeClr>
                </a:solidFill>
              </a:rPr>
              <a:t>Figure 2.</a:t>
            </a:r>
            <a:r>
              <a:rPr lang="en-US" sz="3600" dirty="0">
                <a:solidFill>
                  <a:schemeClr val="accent1">
                    <a:lumMod val="75000"/>
                  </a:schemeClr>
                </a:solidFill>
              </a:rPr>
              <a:t> Bar chart of </a:t>
            </a:r>
            <a:r>
              <a:rPr lang="en-US" sz="3600" b="1" dirty="0">
                <a:solidFill>
                  <a:schemeClr val="accent1">
                    <a:lumMod val="75000"/>
                  </a:schemeClr>
                </a:solidFill>
              </a:rPr>
              <a:t>sensitivity</a:t>
            </a:r>
            <a:r>
              <a:rPr lang="en-US" sz="3600" dirty="0">
                <a:solidFill>
                  <a:schemeClr val="accent1">
                    <a:lumMod val="75000"/>
                  </a:schemeClr>
                </a:solidFill>
              </a:rPr>
              <a:t> (magenta) and </a:t>
            </a:r>
            <a:r>
              <a:rPr lang="en-US" sz="3600" b="1" dirty="0">
                <a:solidFill>
                  <a:schemeClr val="accent1">
                    <a:lumMod val="75000"/>
                  </a:schemeClr>
                </a:solidFill>
              </a:rPr>
              <a:t>specificity</a:t>
            </a:r>
            <a:r>
              <a:rPr lang="en-US" sz="3600" dirty="0">
                <a:solidFill>
                  <a:schemeClr val="accent1">
                    <a:lumMod val="75000"/>
                  </a:schemeClr>
                </a:solidFill>
              </a:rPr>
              <a:t> (light pink) by study, showing balance or discrepancies between the two measures.</a:t>
            </a:r>
          </a:p>
        </p:txBody>
      </p:sp>
      <p:pic>
        <p:nvPicPr>
          <p:cNvPr id="57" name="Immagine 18" descr="Immagine che contiene testo, schermata, linea, diagramma&#10;&#10;Descrizione generata automaticamente"/>
          <p:cNvPicPr>
            <a:picLocks noChangeAspect="1" noChangeArrowheads="1"/>
          </p:cNvPicPr>
          <p:nvPr/>
        </p:nvPicPr>
        <p:blipFill>
          <a:blip r:embed="rId8" cstate="print">
            <a:extLst>
              <a:ext uri="{28A0092B-C50C-407E-A947-70E740481C1C}">
                <a14:useLocalDpi xmlns:a14="http://schemas.microsoft.com/office/drawing/2010/main" val="0"/>
              </a:ext>
            </a:extLst>
          </a:blip>
          <a:srcRect t="3864" r="9381"/>
          <a:stretch>
            <a:fillRect/>
          </a:stretch>
        </p:blipFill>
        <p:spPr>
          <a:xfrm>
            <a:off x="13449926" y="16800286"/>
            <a:ext cx="5240315" cy="6242594"/>
          </a:xfrm>
          <a:prstGeom prst="rect">
            <a:avLst/>
          </a:prstGeom>
          <a:noFill/>
          <a:ln>
            <a:noFill/>
          </a:ln>
        </p:spPr>
      </p:pic>
      <p:sp>
        <p:nvSpPr>
          <p:cNvPr id="58" name="Text Placeholder 3"/>
          <p:cNvSpPr>
            <a:spLocks noGrp="1"/>
          </p:cNvSpPr>
          <p:nvPr>
            <p:ph type="body" sz="quarter" idx="20"/>
          </p:nvPr>
        </p:nvSpPr>
        <p:spPr>
          <a:xfrm>
            <a:off x="481560" y="14572620"/>
            <a:ext cx="8445464" cy="923326"/>
          </a:xfrm>
        </p:spPr>
        <p:txBody>
          <a:bodyPr wrap="square"/>
          <a:lstStyle/>
          <a:p>
            <a:r>
              <a:rPr lang="es-ES" altLang="en-US" sz="5400" dirty="0">
                <a:latin typeface="+mn-lt"/>
              </a:rPr>
              <a:t>OBJECTIVES</a:t>
            </a:r>
          </a:p>
        </p:txBody>
      </p:sp>
      <p:sp>
        <p:nvSpPr>
          <p:cNvPr id="59" name="TextBox 58"/>
          <p:cNvSpPr txBox="1"/>
          <p:nvPr/>
        </p:nvSpPr>
        <p:spPr>
          <a:xfrm>
            <a:off x="481560" y="15537174"/>
            <a:ext cx="11245120" cy="2800767"/>
          </a:xfrm>
          <a:prstGeom prst="rect">
            <a:avLst/>
          </a:prstGeom>
          <a:noFill/>
        </p:spPr>
        <p:txBody>
          <a:bodyPr wrap="square" rtlCol="0">
            <a:spAutoFit/>
          </a:bodyPr>
          <a:lstStyle/>
          <a:p>
            <a:pPr algn="just"/>
            <a:r>
              <a:rPr lang="en-US" altLang="en-US" sz="4400" dirty="0">
                <a:solidFill>
                  <a:schemeClr val="accent5">
                    <a:lumMod val="50000"/>
                  </a:schemeClr>
                </a:solidFill>
                <a:cs typeface="Times New Roman" panose="02020603050405020304" pitchFamily="18" charset="0"/>
                <a:sym typeface="+mn-ea"/>
              </a:rPr>
              <a:t>This study compared the diagnostic performance and clinical correlation of these techniques, focusing on the</a:t>
            </a:r>
            <a:r>
              <a:rPr lang="es-ES" altLang="en-US" sz="4400" dirty="0">
                <a:solidFill>
                  <a:schemeClr val="accent5">
                    <a:lumMod val="50000"/>
                  </a:schemeClr>
                </a:solidFill>
                <a:cs typeface="Times New Roman" panose="02020603050405020304" pitchFamily="18" charset="0"/>
                <a:sym typeface="+mn-ea"/>
              </a:rPr>
              <a:t> </a:t>
            </a:r>
            <a:r>
              <a:rPr lang="en-US" altLang="en-US" sz="4400" dirty="0">
                <a:solidFill>
                  <a:schemeClr val="accent5">
                    <a:lumMod val="50000"/>
                  </a:schemeClr>
                </a:solidFill>
                <a:cs typeface="Times New Roman" panose="02020603050405020304" pitchFamily="18" charset="0"/>
                <a:sym typeface="+mn-ea"/>
              </a:rPr>
              <a:t>association with symptoms assessed using the Wexner score.</a:t>
            </a:r>
          </a:p>
        </p:txBody>
      </p:sp>
      <p:sp>
        <p:nvSpPr>
          <p:cNvPr id="60" name="Text Placeholder 3"/>
          <p:cNvSpPr txBox="1"/>
          <p:nvPr/>
        </p:nvSpPr>
        <p:spPr>
          <a:xfrm>
            <a:off x="533400" y="18818373"/>
            <a:ext cx="8445464" cy="923326"/>
          </a:xfrm>
          <a:prstGeom prst="rect">
            <a:avLst/>
          </a:prstGeom>
          <a:noFill/>
        </p:spPr>
        <p:txBody>
          <a:bodyPr wrap="square" lIns="91436" tIns="0" rIns="91436" bIns="91436" anchor="t" anchorCtr="0">
            <a:spAutoFit/>
          </a:bodyPr>
          <a:lstStyle>
            <a:lvl1pPr marL="0" indent="0" algn="l" defTabSz="3291840" rtl="0" eaLnBrk="1" latinLnBrk="0" hangingPunct="1">
              <a:spcBef>
                <a:spcPct val="20000"/>
              </a:spcBef>
              <a:buFont typeface="Arial" panose="020B0604020202020204" pitchFamily="34" charset="0"/>
              <a:buNone/>
              <a:defRPr sz="1715" b="1" u="sng" kern="1200" baseline="0">
                <a:solidFill>
                  <a:srgbClr val="225EAC"/>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r>
              <a:rPr lang="es-ES" altLang="en-US" sz="5400" dirty="0">
                <a:latin typeface="+mn-lt"/>
              </a:rPr>
              <a:t>MATERIALS AND METHODS</a:t>
            </a:r>
          </a:p>
        </p:txBody>
      </p:sp>
      <p:sp>
        <p:nvSpPr>
          <p:cNvPr id="61" name="TextBox 60"/>
          <p:cNvSpPr txBox="1"/>
          <p:nvPr/>
        </p:nvSpPr>
        <p:spPr>
          <a:xfrm>
            <a:off x="533400" y="19782927"/>
            <a:ext cx="11245120" cy="6863417"/>
          </a:xfrm>
          <a:prstGeom prst="rect">
            <a:avLst/>
          </a:prstGeom>
          <a:noFill/>
        </p:spPr>
        <p:txBody>
          <a:bodyPr wrap="square" rtlCol="0">
            <a:spAutoFit/>
          </a:bodyPr>
          <a:lstStyle/>
          <a:p>
            <a:pPr algn="just"/>
            <a:r>
              <a:rPr lang="en-US" altLang="en-US" sz="4400" dirty="0">
                <a:solidFill>
                  <a:schemeClr val="accent5">
                    <a:lumMod val="50000"/>
                  </a:schemeClr>
                </a:solidFill>
                <a:cs typeface="Times New Roman" panose="02020603050405020304" pitchFamily="18" charset="0"/>
                <a:sym typeface="+mn-ea"/>
              </a:rPr>
              <a:t>A systematic review following PRISMA guidelines was integrated with a monocentric prospective study involving 12 patients who delivered vaginally at </a:t>
            </a:r>
            <a:r>
              <a:rPr lang="en-US" altLang="en-US" sz="4400" dirty="0" err="1">
                <a:solidFill>
                  <a:schemeClr val="accent5">
                    <a:lumMod val="50000"/>
                  </a:schemeClr>
                </a:solidFill>
                <a:cs typeface="Times New Roman" panose="02020603050405020304" pitchFamily="18" charset="0"/>
                <a:sym typeface="+mn-ea"/>
              </a:rPr>
              <a:t>Melzo</a:t>
            </a:r>
            <a:r>
              <a:rPr lang="en-US" altLang="en-US" sz="4400" dirty="0">
                <a:solidFill>
                  <a:schemeClr val="accent5">
                    <a:lumMod val="50000"/>
                  </a:schemeClr>
                </a:solidFill>
                <a:cs typeface="Times New Roman" panose="02020603050405020304" pitchFamily="18" charset="0"/>
                <a:sym typeface="+mn-ea"/>
              </a:rPr>
              <a:t> Hospital between April and September 2024. Patients (mean age: 30.3 years) underwent EAUS, TPUS, and EVUS at 3 and 6 months postpartum in a single session. Sphincter defects, defined as greater than 30° discontinuities, were graded using the Starck score.</a:t>
            </a:r>
          </a:p>
        </p:txBody>
      </p:sp>
      <p:sp>
        <p:nvSpPr>
          <p:cNvPr id="64" name="Text Placeholder 3"/>
          <p:cNvSpPr txBox="1"/>
          <p:nvPr/>
        </p:nvSpPr>
        <p:spPr>
          <a:xfrm>
            <a:off x="25835082" y="5280633"/>
            <a:ext cx="8445464" cy="923326"/>
          </a:xfrm>
          <a:prstGeom prst="rect">
            <a:avLst/>
          </a:prstGeom>
          <a:noFill/>
        </p:spPr>
        <p:txBody>
          <a:bodyPr wrap="square" lIns="91436" tIns="0" rIns="91436" bIns="91436" anchor="t" anchorCtr="0">
            <a:spAutoFit/>
          </a:bodyPr>
          <a:lstStyle>
            <a:lvl1pPr marL="0" indent="0" algn="l" defTabSz="3291840" rtl="0" eaLnBrk="1" latinLnBrk="0" hangingPunct="1">
              <a:spcBef>
                <a:spcPct val="20000"/>
              </a:spcBef>
              <a:buFont typeface="Arial" panose="020B0604020202020204" pitchFamily="34" charset="0"/>
              <a:buNone/>
              <a:defRPr sz="1715" b="1" u="sng" kern="1200" baseline="0">
                <a:solidFill>
                  <a:srgbClr val="225EAC"/>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r>
              <a:rPr lang="es-ES" altLang="en-US" sz="5400" dirty="0">
                <a:latin typeface="+mn-lt"/>
              </a:rPr>
              <a:t>RESULTS</a:t>
            </a:r>
          </a:p>
        </p:txBody>
      </p:sp>
      <p:sp>
        <p:nvSpPr>
          <p:cNvPr id="65" name="TextBox 64"/>
          <p:cNvSpPr txBox="1"/>
          <p:nvPr/>
        </p:nvSpPr>
        <p:spPr>
          <a:xfrm>
            <a:off x="25835082" y="6245187"/>
            <a:ext cx="11245120" cy="11603176"/>
          </a:xfrm>
          <a:prstGeom prst="rect">
            <a:avLst/>
          </a:prstGeom>
          <a:noFill/>
        </p:spPr>
        <p:txBody>
          <a:bodyPr wrap="square" rtlCol="0">
            <a:spAutoFit/>
          </a:bodyPr>
          <a:lstStyle/>
          <a:p>
            <a:pPr algn="just"/>
            <a:r>
              <a:rPr lang="en-US" altLang="en-US" sz="4400" dirty="0">
                <a:solidFill>
                  <a:schemeClr val="accent5">
                    <a:lumMod val="50000"/>
                  </a:schemeClr>
                </a:solidFill>
                <a:cs typeface="Times New Roman" panose="02020603050405020304" pitchFamily="18" charset="0"/>
                <a:sym typeface="+mn-ea"/>
              </a:rPr>
              <a:t>EAUS showed the highest diagnostic accuracy (sensitivity 88%, specificity 75%), followed by TPUS (83% and 50%) and EVUS (75% for both). Lesions mainly affected the external anal sphincter (75%) and less often the internal sphincter (50%). According to RCOG classification, 6 cases were type 3a and 6 type 3b. Reported symptoms included fecal urgency (73%), gas incontinence (67%), and liquid stool leakage (47%), with a mean Wexner score of 6.4 Â± 3.9. Significant correlations emerged between Wexner scores and defects identified by EAUS (rho= 0.791), TPUS (rho = 0.730), and EVUS (rho= 0.648). Agreement between EAUS and TPUS was moderate (k= 0.47). Only EAUS showed a strong correlation between Starck and Wexner scores (rho= 0.805;rho= 0.0015).</a:t>
            </a:r>
          </a:p>
        </p:txBody>
      </p:sp>
      <p:graphicFrame>
        <p:nvGraphicFramePr>
          <p:cNvPr id="66" name="Table 65"/>
          <p:cNvGraphicFramePr>
            <a:graphicFrameLocks noGrp="1"/>
          </p:cNvGraphicFramePr>
          <p:nvPr>
            <p:custDataLst>
              <p:tags r:id="rId1"/>
            </p:custDataLst>
          </p:nvPr>
        </p:nvGraphicFramePr>
        <p:xfrm>
          <a:off x="25835081" y="18013168"/>
          <a:ext cx="11245118" cy="4693920"/>
        </p:xfrm>
        <a:graphic>
          <a:graphicData uri="http://schemas.openxmlformats.org/drawingml/2006/table">
            <a:tbl>
              <a:tblPr/>
              <a:tblGrid>
                <a:gridCol w="2228761">
                  <a:extLst>
                    <a:ext uri="{9D8B030D-6E8A-4147-A177-3AD203B41FA5}">
                      <a16:colId xmlns:a16="http://schemas.microsoft.com/office/drawing/2014/main" val="20000"/>
                    </a:ext>
                  </a:extLst>
                </a:gridCol>
                <a:gridCol w="2227167">
                  <a:extLst>
                    <a:ext uri="{9D8B030D-6E8A-4147-A177-3AD203B41FA5}">
                      <a16:colId xmlns:a16="http://schemas.microsoft.com/office/drawing/2014/main" val="20001"/>
                    </a:ext>
                  </a:extLst>
                </a:gridCol>
                <a:gridCol w="2228761">
                  <a:extLst>
                    <a:ext uri="{9D8B030D-6E8A-4147-A177-3AD203B41FA5}">
                      <a16:colId xmlns:a16="http://schemas.microsoft.com/office/drawing/2014/main" val="20002"/>
                    </a:ext>
                  </a:extLst>
                </a:gridCol>
                <a:gridCol w="2227167">
                  <a:extLst>
                    <a:ext uri="{9D8B030D-6E8A-4147-A177-3AD203B41FA5}">
                      <a16:colId xmlns:a16="http://schemas.microsoft.com/office/drawing/2014/main" val="20003"/>
                    </a:ext>
                  </a:extLst>
                </a:gridCol>
                <a:gridCol w="2333262">
                  <a:extLst>
                    <a:ext uri="{9D8B030D-6E8A-4147-A177-3AD203B41FA5}">
                      <a16:colId xmlns:a16="http://schemas.microsoft.com/office/drawing/2014/main" val="20004"/>
                    </a:ext>
                  </a:extLst>
                </a:gridCol>
              </a:tblGrid>
              <a:tr h="0">
                <a:tc>
                  <a:txBody>
                    <a:bodyPr/>
                    <a:lstStyle/>
                    <a:p>
                      <a:pPr marL="38100" indent="0" algn="ctr">
                        <a:spcBef>
                          <a:spcPts val="500"/>
                        </a:spcBef>
                        <a:spcAft>
                          <a:spcPct val="0"/>
                        </a:spcAft>
                      </a:pPr>
                      <a:r>
                        <a:rPr lang="zh-CN" sz="2800" b="1">
                          <a:solidFill>
                            <a:srgbClr val="000000"/>
                          </a:solidFill>
                          <a:latin typeface="Garamond" panose="02020404030301010803" charset="0"/>
                          <a:ea typeface="Times New Roman" panose="02020603050405020304"/>
                          <a:cs typeface="Garamond" panose="02020404030301010803" charset="0"/>
                        </a:rPr>
                        <a:t>Parametro</a:t>
                      </a:r>
                    </a:p>
                  </a:txBody>
                  <a:tcPr marL="7793" marR="7793" marT="0" marB="0" anchor="ctr">
                    <a:lnL w="9525" cap="flat" cmpd="sng">
                      <a:solidFill>
                        <a:srgbClr val="000008"/>
                      </a:solidFill>
                      <a:prstDash val="solid"/>
                      <a:headEnd type="none" w="med" len="med"/>
                      <a:tailEnd type="none" w="med" len="med"/>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b="1">
                          <a:solidFill>
                            <a:srgbClr val="000000"/>
                          </a:solidFill>
                          <a:latin typeface="Garamond" panose="02020404030301010803" charset="0"/>
                          <a:ea typeface="Times New Roman" panose="02020603050405020304"/>
                          <a:cs typeface="Garamond" panose="02020404030301010803" charset="0"/>
                        </a:rPr>
                        <a:t>Struttura</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b="1">
                          <a:solidFill>
                            <a:srgbClr val="000000"/>
                          </a:solidFill>
                          <a:latin typeface="Garamond" panose="02020404030301010803" charset="0"/>
                          <a:ea typeface="Times New Roman" panose="02020603050405020304"/>
                          <a:cs typeface="Garamond" panose="02020404030301010803" charset="0"/>
                        </a:rPr>
                        <a:t>3D-EAUS</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b="1">
                          <a:solidFill>
                            <a:srgbClr val="000000"/>
                          </a:solidFill>
                          <a:latin typeface="Garamond" panose="02020404030301010803" charset="0"/>
                          <a:ea typeface="Times New Roman" panose="02020603050405020304"/>
                          <a:cs typeface="Garamond" panose="02020404030301010803" charset="0"/>
                        </a:rPr>
                        <a:t>3D-EVUS</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b="1">
                          <a:solidFill>
                            <a:srgbClr val="000000"/>
                          </a:solidFill>
                          <a:latin typeface="Garamond" panose="02020404030301010803" charset="0"/>
                          <a:ea typeface="Times New Roman" panose="02020603050405020304"/>
                          <a:cs typeface="Garamond" panose="02020404030301010803" charset="0"/>
                        </a:rPr>
                        <a:t>2D-TPUS</a:t>
                      </a:r>
                    </a:p>
                  </a:txBody>
                  <a:tcPr marL="7793" marR="7793" marT="0" marB="0" anchor="ctr">
                    <a:lnL>
                      <a:noFill/>
                    </a:lnL>
                    <a:lnR w="9525" cap="flat" cmpd="sng">
                      <a:solidFill>
                        <a:srgbClr val="000008"/>
                      </a:solidFill>
                      <a:prstDash val="solid"/>
                      <a:headEnd type="none" w="med" len="med"/>
                      <a:tailEnd type="none" w="med" len="med"/>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F7EFF7"/>
                    </a:solidFill>
                  </a:tcPr>
                </a:tc>
                <a:extLst>
                  <a:ext uri="{0D108BD9-81ED-4DB2-BD59-A6C34878D82A}">
                    <a16:rowId xmlns:a16="http://schemas.microsoft.com/office/drawing/2014/main" val="10000"/>
                  </a:ext>
                </a:extLst>
              </a:tr>
              <a:tr h="155253">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Starck score</a:t>
                      </a:r>
                    </a:p>
                  </a:txBody>
                  <a:tcPr marL="7793" marR="7793" marT="0" marB="0" anchor="ctr">
                    <a:lnL w="9525" cap="flat" cmpd="sng">
                      <a:solidFill>
                        <a:srgbClr val="000008"/>
                      </a:solidFill>
                      <a:prstDash val="solid"/>
                      <a:headEnd type="none" w="med" len="med"/>
                      <a:tailEnd type="none" w="med" len="med"/>
                    </a:lnL>
                    <a:lnR>
                      <a:noFill/>
                    </a:lnR>
                    <a:lnT w="12700" cap="flat" cmpd="sng">
                      <a:solidFill>
                        <a:srgbClr val="000008"/>
                      </a:solidFill>
                      <a:prstDash val="solid"/>
                      <a:headEnd type="none" w="med" len="med"/>
                      <a:tailEnd type="none" w="med" len="med"/>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3.08±3.34</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3.92±2.91</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3.11±3.59</a:t>
                      </a:r>
                    </a:p>
                  </a:txBody>
                  <a:tcPr marL="7793" marR="7793" marT="0" marB="0" anchor="ctr">
                    <a:lnL>
                      <a:noFill/>
                    </a:lnL>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a:noFill/>
                    </a:lnB>
                    <a:solidFill>
                      <a:srgbClr val="F7EFF7"/>
                    </a:solidFill>
                  </a:tcPr>
                </a:tc>
                <a:extLst>
                  <a:ext uri="{0D108BD9-81ED-4DB2-BD59-A6C34878D82A}">
                    <a16:rowId xmlns:a16="http://schemas.microsoft.com/office/drawing/2014/main" val="10001"/>
                  </a:ext>
                </a:extLst>
              </a:tr>
              <a:tr h="0">
                <a:tc>
                  <a:txBody>
                    <a:bodyPr/>
                    <a:lstStyle/>
                    <a:p>
                      <a:pPr marL="38100" indent="0">
                        <a:spcBef>
                          <a:spcPct val="0"/>
                        </a:spcBef>
                        <a:spcAft>
                          <a:spcPct val="0"/>
                        </a:spcAft>
                      </a:pPr>
                      <a:r>
                        <a:rPr lang="es-ES" sz="2800">
                          <a:latin typeface="Garamond" panose="02020404030301010803" charset="0"/>
                          <a:ea typeface="Times New Roman" panose="02020603050405020304"/>
                          <a:cs typeface="Garamond" panose="02020404030301010803" charset="0"/>
                        </a:rPr>
                        <a:t>Lenght</a:t>
                      </a: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EAS</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0.75±0.75</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0.73±0.47</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0.42±0.73</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F7EFF7"/>
                    </a:solidFill>
                  </a:tcPr>
                </a:tc>
                <a:extLst>
                  <a:ext uri="{0D108BD9-81ED-4DB2-BD59-A6C34878D82A}">
                    <a16:rowId xmlns:a16="http://schemas.microsoft.com/office/drawing/2014/main" val="10002"/>
                  </a:ext>
                </a:extLst>
              </a:tr>
              <a:tr h="0">
                <a:tc>
                  <a:txBody>
                    <a:bodyPr/>
                    <a:lstStyle/>
                    <a:p>
                      <a:pPr marL="38100" indent="0">
                        <a:spcBef>
                          <a:spcPct val="0"/>
                        </a:spcBef>
                        <a:spcAft>
                          <a:spcPct val="0"/>
                        </a:spcAft>
                      </a:pPr>
                      <a:endParaRPr sz="2800">
                        <a:latin typeface="Garamond" panose="02020404030301010803" charset="0"/>
                        <a:ea typeface="Times New Roman" panose="02020603050405020304"/>
                        <a:cs typeface="Garamond" panose="02020404030301010803" charset="0"/>
                      </a:endParaRP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IAS</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0.25±0.45</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0.58±0.67</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0.50±0.53</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F7EFF7"/>
                    </a:solidFill>
                  </a:tcPr>
                </a:tc>
                <a:extLst>
                  <a:ext uri="{0D108BD9-81ED-4DB2-BD59-A6C34878D82A}">
                    <a16:rowId xmlns:a16="http://schemas.microsoft.com/office/drawing/2014/main" val="10003"/>
                  </a:ext>
                </a:extLst>
              </a:tr>
              <a:tr h="0">
                <a:tc>
                  <a:txBody>
                    <a:bodyPr/>
                    <a:lstStyle/>
                    <a:p>
                      <a:pPr marL="38100" indent="0">
                        <a:spcBef>
                          <a:spcPct val="0"/>
                        </a:spcBef>
                        <a:spcAft>
                          <a:spcPct val="0"/>
                        </a:spcAft>
                      </a:pPr>
                      <a:r>
                        <a:rPr lang="es-ES" sz="2800">
                          <a:latin typeface="Garamond" panose="02020404030301010803" charset="0"/>
                          <a:ea typeface="Times New Roman" panose="02020603050405020304"/>
                          <a:cs typeface="Garamond" panose="02020404030301010803" charset="0"/>
                        </a:rPr>
                        <a:t>Depth </a:t>
                      </a: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EAS</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0.83±0.83</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0.75±0.62</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0.42±0.73</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F7EFF7"/>
                    </a:solidFill>
                  </a:tcPr>
                </a:tc>
                <a:extLst>
                  <a:ext uri="{0D108BD9-81ED-4DB2-BD59-A6C34878D82A}">
                    <a16:rowId xmlns:a16="http://schemas.microsoft.com/office/drawing/2014/main" val="10004"/>
                  </a:ext>
                </a:extLst>
              </a:tr>
              <a:tr h="0">
                <a:tc>
                  <a:txBody>
                    <a:bodyPr/>
                    <a:lstStyle/>
                    <a:p>
                      <a:pPr marL="38100" indent="0">
                        <a:spcBef>
                          <a:spcPct val="0"/>
                        </a:spcBef>
                        <a:spcAft>
                          <a:spcPct val="0"/>
                        </a:spcAft>
                      </a:pPr>
                      <a:endParaRPr sz="2800">
                        <a:latin typeface="Garamond" panose="02020404030301010803" charset="0"/>
                        <a:ea typeface="Times New Roman" panose="02020603050405020304"/>
                        <a:cs typeface="Garamond" panose="02020404030301010803" charset="0"/>
                      </a:endParaRP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IAS</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0.42±0.79</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0.67±0.78</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0.58±0.71</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F7EFF7"/>
                    </a:solidFill>
                  </a:tcPr>
                </a:tc>
                <a:extLst>
                  <a:ext uri="{0D108BD9-81ED-4DB2-BD59-A6C34878D82A}">
                    <a16:rowId xmlns:a16="http://schemas.microsoft.com/office/drawing/2014/main" val="10005"/>
                  </a:ext>
                </a:extLst>
              </a:tr>
              <a:tr h="0">
                <a:tc>
                  <a:txBody>
                    <a:bodyPr/>
                    <a:lstStyle/>
                    <a:p>
                      <a:pPr marL="38100" indent="0">
                        <a:spcBef>
                          <a:spcPct val="0"/>
                        </a:spcBef>
                        <a:spcAft>
                          <a:spcPct val="0"/>
                        </a:spcAft>
                      </a:pPr>
                      <a:r>
                        <a:rPr lang="es-ES" sz="2800">
                          <a:latin typeface="Garamond" panose="02020404030301010803" charset="0"/>
                          <a:ea typeface="Times New Roman" panose="02020603050405020304"/>
                          <a:cs typeface="Garamond" panose="02020404030301010803" charset="0"/>
                        </a:rPr>
                        <a:t>Angle</a:t>
                      </a: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EAS</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0.58±0.51</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0.75±0.75</a:t>
                      </a:r>
                    </a:p>
                  </a:txBody>
                  <a:tcPr marL="7793" marR="7793" marT="0" marB="0" anchor="ctr">
                    <a:lnL>
                      <a:noFill/>
                    </a:lnL>
                    <a:lnR>
                      <a:noFill/>
                    </a:lnR>
                    <a:lnT>
                      <a:noFill/>
                    </a:lnT>
                    <a:lnB>
                      <a:noFill/>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0.18±0.44</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F7EFF7"/>
                    </a:solidFill>
                  </a:tcPr>
                </a:tc>
                <a:extLst>
                  <a:ext uri="{0D108BD9-81ED-4DB2-BD59-A6C34878D82A}">
                    <a16:rowId xmlns:a16="http://schemas.microsoft.com/office/drawing/2014/main" val="10006"/>
                  </a:ext>
                </a:extLst>
              </a:tr>
              <a:tr h="0">
                <a:tc>
                  <a:txBody>
                    <a:bodyPr/>
                    <a:lstStyle/>
                    <a:p>
                      <a:pPr marL="38100" indent="0">
                        <a:spcBef>
                          <a:spcPct val="0"/>
                        </a:spcBef>
                        <a:spcAft>
                          <a:spcPct val="0"/>
                        </a:spcAft>
                      </a:pPr>
                      <a:endParaRPr sz="2800">
                        <a:latin typeface="Garamond" panose="02020404030301010803" charset="0"/>
                        <a:ea typeface="Times New Roman" panose="02020603050405020304"/>
                        <a:cs typeface="Garamond" panose="02020404030301010803" charset="0"/>
                      </a:endParaRPr>
                    </a:p>
                  </a:txBody>
                  <a:tcPr marL="7793" marR="7793" marT="0" marB="0" anchor="ctr">
                    <a:lnL w="9525" cap="flat" cmpd="sng">
                      <a:solidFill>
                        <a:srgbClr val="000008"/>
                      </a:solidFill>
                      <a:prstDash val="solid"/>
                      <a:headEnd type="none" w="med" len="med"/>
                      <a:tailEnd type="none" w="med" len="med"/>
                    </a:lnL>
                    <a:lnR>
                      <a:noFill/>
                    </a:lnR>
                    <a:lnT>
                      <a:noFill/>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IAS</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0.25±0.45</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0.50±0.52</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F7EFF7"/>
                    </a:solidFill>
                  </a:tcPr>
                </a:tc>
                <a:tc>
                  <a:txBody>
                    <a:bodyPr/>
                    <a:lstStyle/>
                    <a:p>
                      <a:pPr marL="38100" indent="0" algn="ctr">
                        <a:spcBef>
                          <a:spcPts val="500"/>
                        </a:spcBef>
                        <a:spcAft>
                          <a:spcPct val="0"/>
                        </a:spcAft>
                      </a:pPr>
                      <a:r>
                        <a:rPr lang="zh-CN" sz="2800">
                          <a:solidFill>
                            <a:srgbClr val="000000"/>
                          </a:solidFill>
                          <a:latin typeface="Garamond" panose="02020404030301010803" charset="0"/>
                          <a:ea typeface="Times New Roman" panose="02020603050405020304"/>
                          <a:cs typeface="Garamond" panose="02020404030301010803" charset="0"/>
                        </a:rPr>
                        <a:t>0.78±0.97</a:t>
                      </a:r>
                    </a:p>
                  </a:txBody>
                  <a:tcPr marL="7793" marR="7793" marT="0" marB="0" anchor="ctr">
                    <a:lnL>
                      <a:noFill/>
                    </a:lnL>
                    <a:lnR w="9525" cap="flat" cmpd="sng">
                      <a:solidFill>
                        <a:srgbClr val="000008"/>
                      </a:solidFill>
                      <a:prstDash val="solid"/>
                      <a:headEnd type="none" w="med" len="med"/>
                      <a:tailEnd type="none" w="med" len="med"/>
                    </a:lnR>
                    <a:lnT>
                      <a:noFill/>
                    </a:lnT>
                    <a:lnB w="12700" cap="flat" cmpd="sng">
                      <a:solidFill>
                        <a:srgbClr val="000008"/>
                      </a:solidFill>
                      <a:prstDash val="solid"/>
                      <a:headEnd type="none" w="med" len="med"/>
                      <a:tailEnd type="none" w="med" len="med"/>
                    </a:lnB>
                    <a:solidFill>
                      <a:srgbClr val="F7EFF7"/>
                    </a:solidFill>
                  </a:tcPr>
                </a:tc>
                <a:extLst>
                  <a:ext uri="{0D108BD9-81ED-4DB2-BD59-A6C34878D82A}">
                    <a16:rowId xmlns:a16="http://schemas.microsoft.com/office/drawing/2014/main" val="10007"/>
                  </a:ext>
                </a:extLst>
              </a:tr>
              <a:tr h="310507">
                <a:tc gridSpan="5">
                  <a:txBody>
                    <a:bodyPr/>
                    <a:lstStyle/>
                    <a:p>
                      <a:pPr marL="38100" indent="0" algn="just">
                        <a:spcBef>
                          <a:spcPts val="500"/>
                        </a:spcBef>
                        <a:spcAft>
                          <a:spcPct val="0"/>
                        </a:spcAft>
                      </a:pPr>
                      <a:r>
                        <a:rPr lang="zh-CN" sz="2800" dirty="0">
                          <a:solidFill>
                            <a:srgbClr val="000000"/>
                          </a:solidFill>
                          <a:latin typeface="Garamond" panose="02020404030301010803" charset="0"/>
                          <a:ea typeface="Times New Roman" panose="02020603050405020304"/>
                          <a:cs typeface="Garamond" panose="02020404030301010803" charset="0"/>
                        </a:rPr>
                        <a:t>Dati espressi come media ± deviazione standard. Confronto delle tecniche ultrasonografiche rispetto al </a:t>
                      </a:r>
                      <a:r>
                        <a:rPr lang="zh-CN" sz="2800" i="1" dirty="0">
                          <a:solidFill>
                            <a:srgbClr val="000000"/>
                          </a:solidFill>
                          <a:latin typeface="Garamond" panose="02020404030301010803" charset="0"/>
                          <a:ea typeface="Times New Roman" panose="02020603050405020304"/>
                          <a:cs typeface="Garamond" panose="02020404030301010803" charset="0"/>
                        </a:rPr>
                        <a:t>gold standard</a:t>
                      </a:r>
                      <a:r>
                        <a:rPr lang="zh-CN" sz="2800" dirty="0">
                          <a:solidFill>
                            <a:srgbClr val="000000"/>
                          </a:solidFill>
                          <a:latin typeface="Garamond" panose="02020404030301010803" charset="0"/>
                          <a:ea typeface="Times New Roman" panose="02020603050405020304"/>
                          <a:cs typeface="Garamond" panose="02020404030301010803" charset="0"/>
                        </a:rPr>
                        <a:t> rappresentato dalla ecografia endoanale (EAUS) tridimensionale (3D).</a:t>
                      </a:r>
                    </a:p>
                  </a:txBody>
                  <a:tcPr marL="7793" marR="7793" marT="0" marB="0" anchor="ctr">
                    <a:lnL w="9525" cap="flat" cmpd="sng">
                      <a:solidFill>
                        <a:srgbClr val="000008"/>
                      </a:solidFill>
                      <a:prstDash val="solid"/>
                      <a:headEnd type="none" w="med" len="med"/>
                      <a:tailEnd type="none" w="med" len="med"/>
                    </a:lnL>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solidFill>
                      <a:srgbClr val="F7EFF7"/>
                    </a:solidFill>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67" name="Table 66"/>
          <p:cNvGraphicFramePr/>
          <p:nvPr>
            <p:custDataLst>
              <p:tags r:id="rId2"/>
            </p:custDataLst>
          </p:nvPr>
        </p:nvGraphicFramePr>
        <p:xfrm>
          <a:off x="25835081" y="23042880"/>
          <a:ext cx="11245118" cy="4588332"/>
        </p:xfrm>
        <a:graphic>
          <a:graphicData uri="http://schemas.openxmlformats.org/drawingml/2006/table">
            <a:tbl>
              <a:tblPr/>
              <a:tblGrid>
                <a:gridCol w="1588983">
                  <a:extLst>
                    <a:ext uri="{9D8B030D-6E8A-4147-A177-3AD203B41FA5}">
                      <a16:colId xmlns:a16="http://schemas.microsoft.com/office/drawing/2014/main" val="20000"/>
                    </a:ext>
                  </a:extLst>
                </a:gridCol>
                <a:gridCol w="1588983">
                  <a:extLst>
                    <a:ext uri="{9D8B030D-6E8A-4147-A177-3AD203B41FA5}">
                      <a16:colId xmlns:a16="http://schemas.microsoft.com/office/drawing/2014/main" val="20001"/>
                    </a:ext>
                  </a:extLst>
                </a:gridCol>
                <a:gridCol w="1588088">
                  <a:extLst>
                    <a:ext uri="{9D8B030D-6E8A-4147-A177-3AD203B41FA5}">
                      <a16:colId xmlns:a16="http://schemas.microsoft.com/office/drawing/2014/main" val="20002"/>
                    </a:ext>
                  </a:extLst>
                </a:gridCol>
                <a:gridCol w="1588983">
                  <a:extLst>
                    <a:ext uri="{9D8B030D-6E8A-4147-A177-3AD203B41FA5}">
                      <a16:colId xmlns:a16="http://schemas.microsoft.com/office/drawing/2014/main" val="20003"/>
                    </a:ext>
                  </a:extLst>
                </a:gridCol>
                <a:gridCol w="1588983">
                  <a:extLst>
                    <a:ext uri="{9D8B030D-6E8A-4147-A177-3AD203B41FA5}">
                      <a16:colId xmlns:a16="http://schemas.microsoft.com/office/drawing/2014/main" val="20004"/>
                    </a:ext>
                  </a:extLst>
                </a:gridCol>
                <a:gridCol w="1588088">
                  <a:extLst>
                    <a:ext uri="{9D8B030D-6E8A-4147-A177-3AD203B41FA5}">
                      <a16:colId xmlns:a16="http://schemas.microsoft.com/office/drawing/2014/main" val="20005"/>
                    </a:ext>
                  </a:extLst>
                </a:gridCol>
                <a:gridCol w="1713010">
                  <a:extLst>
                    <a:ext uri="{9D8B030D-6E8A-4147-A177-3AD203B41FA5}">
                      <a16:colId xmlns:a16="http://schemas.microsoft.com/office/drawing/2014/main" val="20006"/>
                    </a:ext>
                  </a:extLst>
                </a:gridCol>
              </a:tblGrid>
              <a:tr h="1012278">
                <a:tc>
                  <a:txBody>
                    <a:bodyPr/>
                    <a:lstStyle/>
                    <a:p>
                      <a:pPr marL="50800" indent="0" algn="ctr">
                        <a:spcBef>
                          <a:spcPts val="500"/>
                        </a:spcBef>
                        <a:spcAft>
                          <a:spcPct val="0"/>
                        </a:spcAft>
                      </a:pPr>
                      <a:r>
                        <a:rPr lang="zh-CN" sz="2400" b="1">
                          <a:solidFill>
                            <a:srgbClr val="000000"/>
                          </a:solidFill>
                          <a:latin typeface="Garamond" panose="02020404030301010803" charset="0"/>
                          <a:ea typeface="Times New Roman" panose="02020603050405020304"/>
                          <a:cs typeface="Garamond" panose="02020404030301010803" charset="0"/>
                        </a:rPr>
                        <a:t>Tecnica</a:t>
                      </a:r>
                    </a:p>
                  </a:txBody>
                  <a:tcPr marL="7793" marR="7793" marT="0" marB="0" anchor="ctr">
                    <a:lnL w="9525" cap="flat" cmpd="sng">
                      <a:solidFill>
                        <a:srgbClr val="000008"/>
                      </a:solidFill>
                      <a:prstDash val="solid"/>
                      <a:headEnd type="none" w="med" len="med"/>
                      <a:tailEnd type="none" w="med" len="med"/>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N</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S</a:t>
                      </a:r>
                      <a:r>
                        <a:rPr lang="es-ES" altLang="zh-CN" sz="3200" b="1">
                          <a:solidFill>
                            <a:srgbClr val="000000"/>
                          </a:solidFill>
                          <a:latin typeface="Garamond" panose="02020404030301010803" charset="0"/>
                          <a:ea typeface="Times New Roman" panose="02020603050405020304"/>
                          <a:cs typeface="Garamond" panose="02020404030301010803" charset="0"/>
                        </a:rPr>
                        <a:t>n</a:t>
                      </a:r>
                      <a:endParaRPr lang="zh-CN" sz="3200" b="1">
                        <a:solidFill>
                          <a:srgbClr val="000000"/>
                        </a:solidFill>
                        <a:latin typeface="Garamond" panose="02020404030301010803" charset="0"/>
                        <a:ea typeface="Times New Roman" panose="02020603050405020304"/>
                        <a:cs typeface="Garamond" panose="02020404030301010803" charset="0"/>
                      </a:endParaRPr>
                    </a:p>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Sp</a:t>
                      </a:r>
                    </a:p>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PPV</a:t>
                      </a:r>
                    </a:p>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NPV</a:t>
                      </a:r>
                    </a:p>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a:t>
                      </a:r>
                    </a:p>
                  </a:txBody>
                  <a:tcPr marL="7793" marR="7793" marT="0" marB="0" anchor="ctr">
                    <a:lnL>
                      <a:noFill/>
                    </a:lnL>
                    <a:lnR>
                      <a:noFill/>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b="1">
                          <a:solidFill>
                            <a:srgbClr val="000000"/>
                          </a:solidFill>
                          <a:latin typeface="Garamond" panose="02020404030301010803" charset="0"/>
                          <a:ea typeface="Times New Roman" panose="02020603050405020304"/>
                          <a:cs typeface="Garamond" panose="02020404030301010803" charset="0"/>
                        </a:rPr>
                        <a:t>Κ</a:t>
                      </a:r>
                    </a:p>
                  </a:txBody>
                  <a:tcPr marL="7793" marR="7793" marT="0" marB="0" anchor="ctr">
                    <a:lnL>
                      <a:noFill/>
                    </a:lnL>
                    <a:lnR w="9525" cap="flat" cmpd="sng">
                      <a:solidFill>
                        <a:srgbClr val="000008"/>
                      </a:solidFill>
                      <a:prstDash val="solid"/>
                      <a:headEnd type="none" w="med" len="med"/>
                      <a:tailEnd type="none" w="med" len="med"/>
                    </a:lnR>
                    <a:lnT w="9525" cap="flat" cmpd="sng">
                      <a:solidFill>
                        <a:srgbClr val="000008"/>
                      </a:solidFill>
                      <a:prstDash val="solid"/>
                      <a:headEnd type="none" w="med" len="med"/>
                      <a:tailEnd type="none" w="med" len="med"/>
                    </a:lnT>
                    <a:lnB w="12700" cap="flat" cmpd="sng">
                      <a:solidFill>
                        <a:srgbClr val="000008"/>
                      </a:solidFill>
                      <a:prstDash val="solid"/>
                      <a:headEnd type="none" w="med" len="med"/>
                      <a:tailEnd type="none" w="med" len="med"/>
                    </a:lnB>
                    <a:solidFill>
                      <a:srgbClr val="EEDAEE"/>
                    </a:solidFill>
                  </a:tcPr>
                </a:tc>
                <a:extLst>
                  <a:ext uri="{0D108BD9-81ED-4DB2-BD59-A6C34878D82A}">
                    <a16:rowId xmlns:a16="http://schemas.microsoft.com/office/drawing/2014/main" val="10000"/>
                  </a:ext>
                </a:extLst>
              </a:tr>
              <a:tr h="475202">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EAUS</a:t>
                      </a:r>
                    </a:p>
                  </a:txBody>
                  <a:tcPr marL="7793" marR="7793" marT="0" marB="0" anchor="ctr">
                    <a:lnL w="9525" cap="flat" cmpd="sng">
                      <a:solidFill>
                        <a:srgbClr val="000008"/>
                      </a:solidFill>
                      <a:prstDash val="solid"/>
                      <a:headEnd type="none" w="med" len="med"/>
                      <a:tailEnd type="none" w="med" len="med"/>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12</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b="1">
                          <a:gradFill>
                            <a:gsLst>
                              <a:gs pos="0">
                                <a:srgbClr val="E30000"/>
                              </a:gs>
                              <a:gs pos="100000">
                                <a:srgbClr val="760303"/>
                              </a:gs>
                            </a:gsLst>
                            <a:lin scaled="0"/>
                          </a:gradFill>
                          <a:latin typeface="Garamond" panose="02020404030301010803" charset="0"/>
                          <a:ea typeface="Times New Roman" panose="02020603050405020304"/>
                          <a:cs typeface="Garamond" panose="02020404030301010803" charset="0"/>
                        </a:rPr>
                        <a:t>88</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b="1">
                          <a:gradFill>
                            <a:gsLst>
                              <a:gs pos="0">
                                <a:srgbClr val="E30000"/>
                              </a:gs>
                              <a:gs pos="100000">
                                <a:srgbClr val="760303"/>
                              </a:gs>
                            </a:gsLst>
                            <a:lin scaled="0"/>
                          </a:gradFill>
                          <a:latin typeface="Garamond" panose="02020404030301010803" charset="0"/>
                          <a:ea typeface="Times New Roman" panose="02020603050405020304"/>
                          <a:cs typeface="Garamond" panose="02020404030301010803" charset="0"/>
                        </a:rPr>
                        <a:t>75</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88</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75</a:t>
                      </a:r>
                    </a:p>
                  </a:txBody>
                  <a:tcPr marL="7793" marR="7793" marT="0" marB="0" anchor="ctr">
                    <a:lnL>
                      <a:noFill/>
                    </a:lnL>
                    <a:lnR>
                      <a:noFill/>
                    </a:lnR>
                    <a:lnT w="12700" cap="flat" cmpd="sng">
                      <a:solidFill>
                        <a:srgbClr val="000008"/>
                      </a:solidFill>
                      <a:prstDash val="solid"/>
                      <a:headEnd type="none" w="med" len="med"/>
                      <a:tailEnd type="none" w="med" len="med"/>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0.67</a:t>
                      </a:r>
                    </a:p>
                  </a:txBody>
                  <a:tcPr marL="7793" marR="7793" marT="0" marB="0" anchor="ctr">
                    <a:lnL>
                      <a:noFill/>
                    </a:lnL>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a:noFill/>
                    </a:lnB>
                    <a:solidFill>
                      <a:srgbClr val="EEDAEE"/>
                    </a:solidFill>
                  </a:tcPr>
                </a:tc>
                <a:extLst>
                  <a:ext uri="{0D108BD9-81ED-4DB2-BD59-A6C34878D82A}">
                    <a16:rowId xmlns:a16="http://schemas.microsoft.com/office/drawing/2014/main" val="10001"/>
                  </a:ext>
                </a:extLst>
              </a:tr>
              <a:tr h="475202">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EVUS</a:t>
                      </a:r>
                    </a:p>
                  </a:txBody>
                  <a:tcPr marL="7793" marR="7793" marT="0" marB="0" anchor="ctr">
                    <a:lnL w="9525" cap="flat" cmpd="sng">
                      <a:solidFill>
                        <a:srgbClr val="000008"/>
                      </a:solidFill>
                      <a:prstDash val="solid"/>
                      <a:headEnd type="none" w="med" len="med"/>
                      <a:tailEnd type="none" w="med" len="med"/>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12</a:t>
                      </a:r>
                    </a:p>
                  </a:txBody>
                  <a:tcPr marL="7793" marR="7793" marT="0" marB="0" anchor="ctr">
                    <a:lnL>
                      <a:noFill/>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83</a:t>
                      </a:r>
                    </a:p>
                  </a:txBody>
                  <a:tcPr marL="7793" marR="7793" marT="0" marB="0" anchor="ctr">
                    <a:lnL>
                      <a:noFill/>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50</a:t>
                      </a:r>
                    </a:p>
                  </a:txBody>
                  <a:tcPr marL="7793" marR="7793" marT="0" marB="0" anchor="ctr">
                    <a:lnL>
                      <a:noFill/>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63</a:t>
                      </a:r>
                    </a:p>
                  </a:txBody>
                  <a:tcPr marL="7793" marR="7793" marT="0" marB="0" anchor="ctr">
                    <a:lnL>
                      <a:noFill/>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57</a:t>
                      </a:r>
                    </a:p>
                  </a:txBody>
                  <a:tcPr marL="7793" marR="7793" marT="0" marB="0" anchor="ctr">
                    <a:lnL>
                      <a:noFill/>
                    </a:lnL>
                    <a:lnR>
                      <a:noFill/>
                    </a:lnR>
                    <a:lnT>
                      <a:noFill/>
                    </a:lnT>
                    <a:lnB>
                      <a:noFill/>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0.33</a:t>
                      </a:r>
                    </a:p>
                  </a:txBody>
                  <a:tcPr marL="7793" marR="7793" marT="0" marB="0" anchor="ctr">
                    <a:lnL>
                      <a:noFill/>
                    </a:lnL>
                    <a:lnR w="9525" cap="flat" cmpd="sng">
                      <a:solidFill>
                        <a:srgbClr val="000008"/>
                      </a:solidFill>
                      <a:prstDash val="solid"/>
                      <a:headEnd type="none" w="med" len="med"/>
                      <a:tailEnd type="none" w="med" len="med"/>
                    </a:lnR>
                    <a:lnT>
                      <a:noFill/>
                    </a:lnT>
                    <a:lnB>
                      <a:noFill/>
                    </a:lnB>
                    <a:solidFill>
                      <a:srgbClr val="EEDAEE"/>
                    </a:solidFill>
                  </a:tcPr>
                </a:tc>
                <a:extLst>
                  <a:ext uri="{0D108BD9-81ED-4DB2-BD59-A6C34878D82A}">
                    <a16:rowId xmlns:a16="http://schemas.microsoft.com/office/drawing/2014/main" val="10002"/>
                  </a:ext>
                </a:extLst>
              </a:tr>
              <a:tr h="475202">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TPUS</a:t>
                      </a:r>
                    </a:p>
                  </a:txBody>
                  <a:tcPr marL="7793" marR="7793" marT="0" marB="0" anchor="ctr">
                    <a:lnL w="9525" cap="flat" cmpd="sng">
                      <a:solidFill>
                        <a:srgbClr val="000008"/>
                      </a:solidFill>
                      <a:prstDash val="solid"/>
                      <a:headEnd type="none" w="med" len="med"/>
                      <a:tailEnd type="none" w="med" len="med"/>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12</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75</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75</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85</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a:solidFill>
                            <a:srgbClr val="000000"/>
                          </a:solidFill>
                          <a:latin typeface="Garamond" panose="02020404030301010803" charset="0"/>
                          <a:ea typeface="Times New Roman" panose="02020603050405020304"/>
                          <a:cs typeface="Garamond" panose="02020404030301010803" charset="0"/>
                        </a:rPr>
                        <a:t>60</a:t>
                      </a:r>
                    </a:p>
                  </a:txBody>
                  <a:tcPr marL="7793" marR="7793" marT="0" marB="0" anchor="ctr">
                    <a:lnL>
                      <a:noFill/>
                    </a:lnL>
                    <a:lnR>
                      <a:noFill/>
                    </a:lnR>
                    <a:lnT>
                      <a:noFill/>
                    </a:lnT>
                    <a:lnB w="12700" cap="flat" cmpd="sng">
                      <a:solidFill>
                        <a:srgbClr val="000008"/>
                      </a:solidFill>
                      <a:prstDash val="solid"/>
                      <a:headEnd type="none" w="med" len="med"/>
                      <a:tailEnd type="none" w="med" len="med"/>
                    </a:lnB>
                    <a:solidFill>
                      <a:srgbClr val="EEDAEE"/>
                    </a:solidFill>
                  </a:tcPr>
                </a:tc>
                <a:tc>
                  <a:txBody>
                    <a:bodyPr/>
                    <a:lstStyle/>
                    <a:p>
                      <a:pPr marL="50800" indent="0" algn="ctr">
                        <a:spcBef>
                          <a:spcPts val="500"/>
                        </a:spcBef>
                        <a:spcAft>
                          <a:spcPct val="0"/>
                        </a:spcAft>
                      </a:pPr>
                      <a:r>
                        <a:rPr lang="zh-CN" sz="3200" dirty="0">
                          <a:solidFill>
                            <a:srgbClr val="000000"/>
                          </a:solidFill>
                          <a:latin typeface="Garamond" panose="02020404030301010803" charset="0"/>
                          <a:ea typeface="Times New Roman" panose="02020603050405020304"/>
                          <a:cs typeface="Garamond" panose="02020404030301010803" charset="0"/>
                        </a:rPr>
                        <a:t>0.47</a:t>
                      </a:r>
                    </a:p>
                  </a:txBody>
                  <a:tcPr marL="7793" marR="7793" marT="0" marB="0" anchor="ctr">
                    <a:lnL>
                      <a:noFill/>
                    </a:lnL>
                    <a:lnR w="9525" cap="flat" cmpd="sng">
                      <a:solidFill>
                        <a:srgbClr val="000008"/>
                      </a:solidFill>
                      <a:prstDash val="solid"/>
                      <a:headEnd type="none" w="med" len="med"/>
                      <a:tailEnd type="none" w="med" len="med"/>
                    </a:lnR>
                    <a:lnT>
                      <a:noFill/>
                    </a:lnT>
                    <a:lnB w="12700" cap="flat" cmpd="sng">
                      <a:solidFill>
                        <a:srgbClr val="000008"/>
                      </a:solidFill>
                      <a:prstDash val="solid"/>
                      <a:headEnd type="none" w="med" len="med"/>
                      <a:tailEnd type="none" w="med" len="med"/>
                    </a:lnB>
                    <a:solidFill>
                      <a:srgbClr val="EEDAEE"/>
                    </a:solidFill>
                  </a:tcPr>
                </a:tc>
                <a:extLst>
                  <a:ext uri="{0D108BD9-81ED-4DB2-BD59-A6C34878D82A}">
                    <a16:rowId xmlns:a16="http://schemas.microsoft.com/office/drawing/2014/main" val="10003"/>
                  </a:ext>
                </a:extLst>
              </a:tr>
              <a:tr h="2086432">
                <a:tc gridSpan="7">
                  <a:txBody>
                    <a:bodyPr/>
                    <a:lstStyle/>
                    <a:p>
                      <a:pPr marL="50800" indent="0" algn="just">
                        <a:spcBef>
                          <a:spcPts val="500"/>
                        </a:spcBef>
                        <a:spcAft>
                          <a:spcPct val="0"/>
                        </a:spcAft>
                      </a:pPr>
                      <a:r>
                        <a:rPr lang="zh-CN" sz="3200" dirty="0">
                          <a:solidFill>
                            <a:srgbClr val="000000"/>
                          </a:solidFill>
                          <a:latin typeface="Garamond" panose="02020404030301010803" charset="0"/>
                          <a:ea typeface="Times New Roman" panose="02020603050405020304"/>
                          <a:cs typeface="Garamond" panose="02020404030301010803" charset="0"/>
                        </a:rPr>
                        <a:t> </a:t>
                      </a:r>
                      <a:r>
                        <a:rPr lang="zh-CN" sz="3200" b="1" dirty="0">
                          <a:solidFill>
                            <a:srgbClr val="000000"/>
                          </a:solidFill>
                          <a:latin typeface="Garamond" panose="02020404030301010803" charset="0"/>
                          <a:ea typeface="Times New Roman" panose="02020603050405020304"/>
                          <a:cs typeface="Garamond" panose="02020404030301010803" charset="0"/>
                        </a:rPr>
                        <a:t>EAUS</a:t>
                      </a:r>
                      <a:r>
                        <a:rPr lang="zh-CN" sz="3200" dirty="0">
                          <a:solidFill>
                            <a:srgbClr val="000000"/>
                          </a:solidFill>
                          <a:latin typeface="Garamond" panose="02020404030301010803" charset="0"/>
                          <a:ea typeface="Times New Roman" panose="02020603050405020304"/>
                          <a:cs typeface="Garamond" panose="02020404030301010803" charset="0"/>
                        </a:rPr>
                        <a:t> endoanal ultrasound;</a:t>
                      </a:r>
                      <a:r>
                        <a:rPr lang="es-ES" altLang="zh-CN" sz="3200" dirty="0">
                          <a:solidFill>
                            <a:srgbClr val="000000"/>
                          </a:solidFill>
                          <a:latin typeface="Garamond" panose="02020404030301010803" charset="0"/>
                          <a:ea typeface="Times New Roman" panose="02020603050405020304"/>
                          <a:cs typeface="Garamond" panose="02020404030301010803" charset="0"/>
                        </a:rPr>
                        <a:t> </a:t>
                      </a:r>
                      <a:r>
                        <a:rPr lang="zh-CN" sz="3200" b="1" dirty="0">
                          <a:solidFill>
                            <a:srgbClr val="000000"/>
                          </a:solidFill>
                          <a:latin typeface="Garamond" panose="02020404030301010803" charset="0"/>
                          <a:ea typeface="Times New Roman" panose="02020603050405020304"/>
                          <a:cs typeface="Garamond" panose="02020404030301010803" charset="0"/>
                        </a:rPr>
                        <a:t>EVUS</a:t>
                      </a:r>
                      <a:r>
                        <a:rPr lang="zh-CN" sz="3200" dirty="0">
                          <a:solidFill>
                            <a:srgbClr val="000000"/>
                          </a:solidFill>
                          <a:latin typeface="Garamond" panose="02020404030301010803" charset="0"/>
                          <a:ea typeface="Times New Roman" panose="02020603050405020304"/>
                          <a:cs typeface="Garamond" panose="02020404030301010803" charset="0"/>
                        </a:rPr>
                        <a:t> endovaginal ultrasound; </a:t>
                      </a:r>
                      <a:endParaRPr lang="it-IT" altLang="zh-CN" sz="3200" dirty="0">
                        <a:solidFill>
                          <a:srgbClr val="000000"/>
                        </a:solidFill>
                        <a:latin typeface="Garamond" panose="02020404030301010803" charset="0"/>
                        <a:ea typeface="Times New Roman" panose="02020603050405020304"/>
                        <a:cs typeface="Garamond" panose="02020404030301010803" charset="0"/>
                      </a:endParaRPr>
                    </a:p>
                    <a:p>
                      <a:pPr marL="50800" indent="0" algn="just">
                        <a:spcBef>
                          <a:spcPts val="500"/>
                        </a:spcBef>
                        <a:spcAft>
                          <a:spcPct val="0"/>
                        </a:spcAft>
                      </a:pPr>
                      <a:r>
                        <a:rPr lang="zh-CN" sz="3200" b="1" dirty="0">
                          <a:solidFill>
                            <a:srgbClr val="000000"/>
                          </a:solidFill>
                          <a:latin typeface="Garamond" panose="02020404030301010803" charset="0"/>
                          <a:ea typeface="Times New Roman" panose="02020603050405020304"/>
                          <a:cs typeface="Garamond" panose="02020404030301010803" charset="0"/>
                        </a:rPr>
                        <a:t>TPUS</a:t>
                      </a:r>
                      <a:r>
                        <a:rPr lang="zh-CN" sz="3200" dirty="0">
                          <a:solidFill>
                            <a:srgbClr val="000000"/>
                          </a:solidFill>
                          <a:latin typeface="Garamond" panose="02020404030301010803" charset="0"/>
                          <a:ea typeface="Times New Roman" panose="02020603050405020304"/>
                          <a:cs typeface="Garamond" panose="02020404030301010803" charset="0"/>
                        </a:rPr>
                        <a:t> transperineal ultrasound; </a:t>
                      </a:r>
                      <a:r>
                        <a:rPr lang="es-ES" altLang="zh-CN" sz="3200" dirty="0">
                          <a:solidFill>
                            <a:srgbClr val="000000"/>
                          </a:solidFill>
                          <a:latin typeface="Garamond" panose="02020404030301010803" charset="0"/>
                          <a:ea typeface="Times New Roman" panose="02020603050405020304"/>
                          <a:cs typeface="Garamond" panose="02020404030301010803" charset="0"/>
                        </a:rPr>
                        <a:t> </a:t>
                      </a:r>
                      <a:r>
                        <a:rPr lang="zh-CN" sz="3200" b="1" dirty="0">
                          <a:solidFill>
                            <a:srgbClr val="000000"/>
                          </a:solidFill>
                          <a:latin typeface="Garamond" panose="02020404030301010803" charset="0"/>
                          <a:ea typeface="Times New Roman" panose="02020603050405020304"/>
                          <a:cs typeface="Garamond" panose="02020404030301010803" charset="0"/>
                        </a:rPr>
                        <a:t>PPV</a:t>
                      </a:r>
                      <a:r>
                        <a:rPr lang="zh-CN" sz="3200" dirty="0">
                          <a:solidFill>
                            <a:srgbClr val="000000"/>
                          </a:solidFill>
                          <a:latin typeface="Garamond" panose="02020404030301010803" charset="0"/>
                          <a:ea typeface="Times New Roman" panose="02020603050405020304"/>
                          <a:cs typeface="Garamond" panose="02020404030301010803" charset="0"/>
                        </a:rPr>
                        <a:t> positive predictive value; </a:t>
                      </a:r>
                      <a:endParaRPr lang="it-IT" altLang="zh-CN" sz="3200" dirty="0">
                        <a:solidFill>
                          <a:srgbClr val="000000"/>
                        </a:solidFill>
                        <a:latin typeface="Garamond" panose="02020404030301010803" charset="0"/>
                        <a:ea typeface="Times New Roman" panose="02020603050405020304"/>
                        <a:cs typeface="Garamond" panose="02020404030301010803" charset="0"/>
                      </a:endParaRPr>
                    </a:p>
                    <a:p>
                      <a:pPr marL="50800" indent="0" algn="just">
                        <a:spcBef>
                          <a:spcPts val="500"/>
                        </a:spcBef>
                        <a:spcAft>
                          <a:spcPct val="0"/>
                        </a:spcAft>
                      </a:pPr>
                      <a:r>
                        <a:rPr lang="zh-CN" sz="3200" b="1" dirty="0">
                          <a:solidFill>
                            <a:srgbClr val="000000"/>
                          </a:solidFill>
                          <a:latin typeface="Garamond" panose="02020404030301010803" charset="0"/>
                          <a:ea typeface="Times New Roman" panose="02020603050405020304"/>
                          <a:cs typeface="Garamond" panose="02020404030301010803" charset="0"/>
                        </a:rPr>
                        <a:t>NPV</a:t>
                      </a:r>
                      <a:r>
                        <a:rPr lang="zh-CN" sz="3200" dirty="0">
                          <a:solidFill>
                            <a:srgbClr val="000000"/>
                          </a:solidFill>
                          <a:latin typeface="Garamond" panose="02020404030301010803" charset="0"/>
                          <a:ea typeface="Times New Roman" panose="02020603050405020304"/>
                          <a:cs typeface="Garamond" panose="02020404030301010803" charset="0"/>
                        </a:rPr>
                        <a:t> negative predictive value; </a:t>
                      </a:r>
                      <a:r>
                        <a:rPr lang="en-US" altLang="zh-CN" sz="3200" dirty="0">
                          <a:solidFill>
                            <a:srgbClr val="000000"/>
                          </a:solidFill>
                          <a:latin typeface="Garamond" panose="02020404030301010803" charset="0"/>
                          <a:ea typeface="Times New Roman" panose="02020603050405020304"/>
                          <a:cs typeface="Garamond" panose="02020404030301010803" charset="0"/>
                        </a:rPr>
                        <a:t>κ</a:t>
                      </a:r>
                      <a:r>
                        <a:rPr lang="zh-CN" sz="3200" dirty="0">
                          <a:solidFill>
                            <a:srgbClr val="000000"/>
                          </a:solidFill>
                          <a:latin typeface="Garamond" panose="02020404030301010803" charset="0"/>
                          <a:ea typeface="Times New Roman" panose="02020603050405020304"/>
                          <a:cs typeface="Garamond" panose="02020404030301010803" charset="0"/>
                        </a:rPr>
                        <a:t> indice di concordanza di Cohen.</a:t>
                      </a:r>
                    </a:p>
                  </a:txBody>
                  <a:tcPr marL="7793" marR="7793" marT="0" marB="0" anchor="ctr">
                    <a:lnL w="9525" cap="flat" cmpd="sng">
                      <a:solidFill>
                        <a:srgbClr val="000008"/>
                      </a:solidFill>
                      <a:prstDash val="solid"/>
                      <a:headEnd type="none" w="med" len="med"/>
                      <a:tailEnd type="none" w="med" len="med"/>
                    </a:lnL>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solidFill>
                      <a:srgbClr val="F7EFF7"/>
                    </a:solidFill>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tc hMerge="1">
                  <a:txBody>
                    <a:bodyPr/>
                    <a:lstStyle/>
                    <a:p>
                      <a:endParaRPr lang="es-ES"/>
                    </a:p>
                  </a:txBody>
                  <a:tcPr>
                    <a:lnR w="9525" cap="flat" cmpd="sng">
                      <a:solidFill>
                        <a:srgbClr val="000008"/>
                      </a:solidFill>
                      <a:prstDash val="solid"/>
                      <a:headEnd type="none" w="med" len="med"/>
                      <a:tailEnd type="none" w="med" len="med"/>
                    </a:lnR>
                    <a:lnT w="12700" cap="flat" cmpd="sng">
                      <a:solidFill>
                        <a:srgbClr val="000008"/>
                      </a:solidFill>
                      <a:prstDash val="solid"/>
                      <a:headEnd type="none" w="med" len="med"/>
                      <a:tailEnd type="none" w="med" len="med"/>
                    </a:lnT>
                    <a:lnB w="9525" cap="flat" cmpd="sng">
                      <a:solidFill>
                        <a:srgbClr val="000008"/>
                      </a:solidFill>
                      <a:prstDash val="solid"/>
                      <a:headEnd type="none" w="med" len="med"/>
                      <a:tailEnd type="none" w="med" len="med"/>
                    </a:lnB>
                  </a:tcPr>
                </a:tc>
                <a:extLst>
                  <a:ext uri="{0D108BD9-81ED-4DB2-BD59-A6C34878D82A}">
                    <a16:rowId xmlns:a16="http://schemas.microsoft.com/office/drawing/2014/main" val="10004"/>
                  </a:ext>
                </a:extLst>
              </a:tr>
            </a:tbl>
          </a:graphicData>
        </a:graphic>
      </p:graphicFrame>
      <p:sp>
        <p:nvSpPr>
          <p:cNvPr id="68" name="Text Placeholder 9"/>
          <p:cNvSpPr txBox="1"/>
          <p:nvPr/>
        </p:nvSpPr>
        <p:spPr>
          <a:xfrm>
            <a:off x="38281717" y="13502169"/>
            <a:ext cx="11465416" cy="3708696"/>
          </a:xfrm>
          <a:prstGeom prst="rect">
            <a:avLst/>
          </a:prstGeom>
        </p:spPr>
        <p:txBody>
          <a:bodyPr wrap="square" lIns="228589" tIns="91440" rIns="228589" bIns="228589">
            <a:spAutoFit/>
          </a:bodyPr>
          <a:lstStyle>
            <a:lvl1pPr marL="0" indent="0" algn="l" defTabSz="3291840" rtl="0" eaLnBrk="1" latinLnBrk="0" hangingPunct="1">
              <a:spcBef>
                <a:spcPct val="20000"/>
              </a:spcBef>
              <a:buFont typeface="Arial" panose="020B0604020202020204" pitchFamily="34" charset="0"/>
              <a:buNone/>
              <a:defRPr sz="1370" kern="1200">
                <a:solidFill>
                  <a:schemeClr val="accent5">
                    <a:lumMod val="50000"/>
                  </a:schemeClr>
                </a:solidFill>
                <a:latin typeface="Century Gothic" panose="020B0502020202020204" pitchFamily="34" charset="0"/>
                <a:ea typeface="+mn-ea"/>
                <a:cs typeface="Times New Roman" panose="02020603050405020304" pitchFamily="18" charset="0"/>
              </a:defRPr>
            </a:lvl1pPr>
            <a:lvl2pPr marL="1114425"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2pPr>
            <a:lvl3pPr marL="1543050"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3pPr>
            <a:lvl4pPr marL="2014220" indent="-47117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4pPr>
            <a:lvl5pPr marL="2357120" indent="-34290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pPr algn="just"/>
            <a:r>
              <a:rPr lang="en-US" altLang="en-US" sz="4400" dirty="0">
                <a:latin typeface="+mn-lt"/>
              </a:rPr>
              <a:t>EAUS remains the most sensitive and clinically reliable method for assessing OASIS. TPUS and EVUS, though less specific, are valuable tools. An integrated ultrasound approach supports early diagnosis and tailored rehabilitation.</a:t>
            </a:r>
          </a:p>
        </p:txBody>
      </p:sp>
      <p:sp>
        <p:nvSpPr>
          <p:cNvPr id="70" name="Text Placeholder 11"/>
          <p:cNvSpPr txBox="1"/>
          <p:nvPr/>
        </p:nvSpPr>
        <p:spPr>
          <a:xfrm>
            <a:off x="38281717" y="18889569"/>
            <a:ext cx="11607337" cy="4552004"/>
          </a:xfrm>
          <a:prstGeom prst="rect">
            <a:avLst/>
          </a:prstGeom>
        </p:spPr>
        <p:txBody>
          <a:bodyPr wrap="square" lIns="228589" tIns="91440" rIns="228589" bIns="228589">
            <a:spAutoFit/>
          </a:bodyPr>
          <a:lstStyle>
            <a:lvl1pPr marL="0" indent="0" algn="l" defTabSz="3291840" rtl="0" eaLnBrk="1" latinLnBrk="0" hangingPunct="1">
              <a:spcBef>
                <a:spcPct val="20000"/>
              </a:spcBef>
              <a:buFont typeface="Arial" panose="020B0604020202020204" pitchFamily="34" charset="0"/>
              <a:buNone/>
              <a:defRPr sz="1370" kern="1200">
                <a:solidFill>
                  <a:schemeClr val="accent5">
                    <a:lumMod val="50000"/>
                  </a:schemeClr>
                </a:solidFill>
                <a:latin typeface="Century Gothic" panose="020B0502020202020204" pitchFamily="34" charset="0"/>
                <a:ea typeface="+mn-ea"/>
                <a:cs typeface="Times New Roman" panose="02020603050405020304" pitchFamily="18" charset="0"/>
              </a:defRPr>
            </a:lvl1pPr>
            <a:lvl2pPr marL="1114425"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2pPr>
            <a:lvl3pPr marL="1543050"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3pPr>
            <a:lvl4pPr marL="2014220" indent="-47117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4pPr>
            <a:lvl5pPr marL="2357120" indent="-34290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pPr marL="514350" indent="-514350" algn="just">
              <a:buAutoNum type="arabicPeriod"/>
            </a:pPr>
            <a:r>
              <a:rPr lang="es-ES" sz="3200" dirty="0">
                <a:latin typeface="+mn-lt"/>
              </a:rPr>
              <a:t>Santoro GA, </a:t>
            </a:r>
            <a:r>
              <a:rPr lang="es-ES" sz="3200" dirty="0" err="1">
                <a:latin typeface="+mn-lt"/>
              </a:rPr>
              <a:t>Wieczorek</a:t>
            </a:r>
            <a:r>
              <a:rPr lang="es-ES" sz="3200" dirty="0">
                <a:latin typeface="+mn-lt"/>
              </a:rPr>
              <a:t> AP, </a:t>
            </a:r>
            <a:r>
              <a:rPr lang="es-ES" sz="3200" dirty="0" err="1">
                <a:latin typeface="+mn-lt"/>
              </a:rPr>
              <a:t>Dietz</a:t>
            </a:r>
            <a:r>
              <a:rPr lang="es-ES" sz="3200" dirty="0">
                <a:latin typeface="+mn-lt"/>
              </a:rPr>
              <a:t> HP, </a:t>
            </a:r>
            <a:r>
              <a:rPr lang="es-ES" sz="3200" dirty="0" err="1">
                <a:latin typeface="+mn-lt"/>
              </a:rPr>
              <a:t>Mellgren</a:t>
            </a:r>
            <a:r>
              <a:rPr lang="es-ES" sz="3200" dirty="0">
                <a:latin typeface="+mn-lt"/>
              </a:rPr>
              <a:t> A, </a:t>
            </a:r>
            <a:r>
              <a:rPr lang="es-ES" sz="3200" dirty="0" err="1">
                <a:latin typeface="+mn-lt"/>
              </a:rPr>
              <a:t>Sultan</a:t>
            </a:r>
            <a:r>
              <a:rPr lang="es-ES" sz="3200" dirty="0">
                <a:latin typeface="+mn-lt"/>
              </a:rPr>
              <a:t> AH, </a:t>
            </a:r>
            <a:r>
              <a:rPr lang="es-ES" sz="3200" dirty="0" err="1">
                <a:latin typeface="+mn-lt"/>
              </a:rPr>
              <a:t>Shobeiri</a:t>
            </a:r>
            <a:r>
              <a:rPr lang="es-ES" sz="3200" dirty="0">
                <a:latin typeface="+mn-lt"/>
              </a:rPr>
              <a:t> SA, et al. </a:t>
            </a:r>
            <a:r>
              <a:rPr lang="es-ES" sz="3200" dirty="0" err="1">
                <a:latin typeface="+mn-lt"/>
              </a:rPr>
              <a:t>State</a:t>
            </a:r>
            <a:r>
              <a:rPr lang="es-ES" sz="3200" dirty="0">
                <a:latin typeface="+mn-lt"/>
              </a:rPr>
              <a:t> </a:t>
            </a:r>
            <a:r>
              <a:rPr lang="es-ES" sz="3200" dirty="0" err="1">
                <a:latin typeface="+mn-lt"/>
              </a:rPr>
              <a:t>of</a:t>
            </a:r>
            <a:r>
              <a:rPr lang="es-ES" sz="3200" dirty="0">
                <a:latin typeface="+mn-lt"/>
              </a:rPr>
              <a:t> </a:t>
            </a:r>
            <a:r>
              <a:rPr lang="es-ES" sz="3200" dirty="0" err="1">
                <a:latin typeface="+mn-lt"/>
              </a:rPr>
              <a:t>the</a:t>
            </a:r>
            <a:r>
              <a:rPr lang="es-ES" sz="3200" dirty="0">
                <a:latin typeface="+mn-lt"/>
              </a:rPr>
              <a:t> art: </a:t>
            </a:r>
            <a:r>
              <a:rPr lang="es-ES" sz="3200" dirty="0" err="1">
                <a:latin typeface="+mn-lt"/>
              </a:rPr>
              <a:t>an</a:t>
            </a:r>
            <a:r>
              <a:rPr lang="es-ES" sz="3200" dirty="0">
                <a:latin typeface="+mn-lt"/>
              </a:rPr>
              <a:t> </a:t>
            </a:r>
            <a:r>
              <a:rPr lang="es-ES" sz="3200" dirty="0" err="1">
                <a:latin typeface="+mn-lt"/>
              </a:rPr>
              <a:t>integrated</a:t>
            </a:r>
            <a:r>
              <a:rPr lang="es-ES" sz="3200" dirty="0">
                <a:latin typeface="+mn-lt"/>
              </a:rPr>
              <a:t> </a:t>
            </a:r>
            <a:r>
              <a:rPr lang="es-ES" sz="3200" dirty="0" err="1">
                <a:latin typeface="+mn-lt"/>
              </a:rPr>
              <a:t>approach</a:t>
            </a:r>
            <a:r>
              <a:rPr lang="es-ES" sz="3200" dirty="0">
                <a:latin typeface="+mn-lt"/>
              </a:rPr>
              <a:t> </a:t>
            </a:r>
            <a:r>
              <a:rPr lang="es-ES" sz="3200" dirty="0" err="1">
                <a:latin typeface="+mn-lt"/>
              </a:rPr>
              <a:t>to</a:t>
            </a:r>
            <a:r>
              <a:rPr lang="es-ES" sz="3200" dirty="0">
                <a:latin typeface="+mn-lt"/>
              </a:rPr>
              <a:t> </a:t>
            </a:r>
            <a:r>
              <a:rPr lang="es-ES" sz="3200" dirty="0" err="1">
                <a:latin typeface="+mn-lt"/>
              </a:rPr>
              <a:t>pelvic</a:t>
            </a:r>
            <a:r>
              <a:rPr lang="es-ES" sz="3200" dirty="0">
                <a:latin typeface="+mn-lt"/>
              </a:rPr>
              <a:t> </a:t>
            </a:r>
            <a:r>
              <a:rPr lang="es-ES" sz="3200" dirty="0" err="1">
                <a:latin typeface="+mn-lt"/>
              </a:rPr>
              <a:t>floor</a:t>
            </a:r>
            <a:r>
              <a:rPr lang="es-ES" sz="3200" dirty="0">
                <a:latin typeface="+mn-lt"/>
              </a:rPr>
              <a:t> </a:t>
            </a:r>
            <a:r>
              <a:rPr lang="es-ES" sz="3200" dirty="0" err="1">
                <a:latin typeface="+mn-lt"/>
              </a:rPr>
              <a:t>ultrasonography</a:t>
            </a:r>
            <a:r>
              <a:rPr lang="es-ES" sz="3200" dirty="0">
                <a:latin typeface="+mn-lt"/>
              </a:rPr>
              <a:t>. </a:t>
            </a:r>
            <a:r>
              <a:rPr lang="es-ES" sz="3200" dirty="0" err="1">
                <a:latin typeface="+mn-lt"/>
              </a:rPr>
              <a:t>Ultrasound</a:t>
            </a:r>
            <a:r>
              <a:rPr lang="es-ES" sz="3200" dirty="0">
                <a:latin typeface="+mn-lt"/>
              </a:rPr>
              <a:t> </a:t>
            </a:r>
            <a:r>
              <a:rPr lang="es-ES" sz="3200" dirty="0" err="1">
                <a:latin typeface="+mn-lt"/>
              </a:rPr>
              <a:t>Obstet</a:t>
            </a:r>
            <a:r>
              <a:rPr lang="es-ES" sz="3200" dirty="0">
                <a:latin typeface="+mn-lt"/>
              </a:rPr>
              <a:t> </a:t>
            </a:r>
            <a:r>
              <a:rPr lang="es-ES" sz="3200" dirty="0" err="1">
                <a:latin typeface="+mn-lt"/>
              </a:rPr>
              <a:t>Gynecol</a:t>
            </a:r>
            <a:r>
              <a:rPr lang="es-ES" sz="3200" dirty="0">
                <a:latin typeface="+mn-lt"/>
              </a:rPr>
              <a:t>. 2011;37:381–96.</a:t>
            </a:r>
          </a:p>
          <a:p>
            <a:pPr algn="just"/>
            <a:endParaRPr lang="es-ES" sz="3200" dirty="0">
              <a:latin typeface="+mn-lt"/>
            </a:endParaRPr>
          </a:p>
          <a:p>
            <a:pPr marL="549275" indent="-549275" algn="just"/>
            <a:r>
              <a:rPr lang="es-ES" sz="3200" dirty="0">
                <a:latin typeface="+mn-lt"/>
              </a:rPr>
              <a:t>2. </a:t>
            </a:r>
            <a:r>
              <a:rPr lang="es-ES" sz="3200" dirty="0" err="1">
                <a:latin typeface="+mn-lt"/>
              </a:rPr>
              <a:t>Wieczorek</a:t>
            </a:r>
            <a:r>
              <a:rPr lang="es-ES" sz="3200" dirty="0">
                <a:latin typeface="+mn-lt"/>
              </a:rPr>
              <a:t> AP, </a:t>
            </a:r>
            <a:r>
              <a:rPr lang="es-ES" sz="3200" dirty="0" err="1">
                <a:latin typeface="+mn-lt"/>
              </a:rPr>
              <a:t>Stankiewicz</a:t>
            </a:r>
            <a:r>
              <a:rPr lang="es-ES" sz="3200" dirty="0">
                <a:latin typeface="+mn-lt"/>
              </a:rPr>
              <a:t> A, Santoro GA, Wozniak MM, </a:t>
            </a:r>
            <a:r>
              <a:rPr lang="es-ES" sz="3200" dirty="0" err="1">
                <a:latin typeface="+mn-lt"/>
              </a:rPr>
              <a:t>Bogusiewicz</a:t>
            </a:r>
            <a:r>
              <a:rPr lang="es-ES" sz="3200" dirty="0">
                <a:latin typeface="+mn-lt"/>
              </a:rPr>
              <a:t> M, </a:t>
            </a:r>
            <a:r>
              <a:rPr lang="es-ES" sz="3200" dirty="0" err="1">
                <a:latin typeface="+mn-lt"/>
              </a:rPr>
              <a:t>Rechberger</a:t>
            </a:r>
            <a:r>
              <a:rPr lang="es-ES" sz="3200" dirty="0">
                <a:latin typeface="+mn-lt"/>
              </a:rPr>
              <a:t> T. </a:t>
            </a:r>
            <a:r>
              <a:rPr lang="es-ES" sz="3200" dirty="0" err="1">
                <a:latin typeface="+mn-lt"/>
              </a:rPr>
              <a:t>Pelvic</a:t>
            </a:r>
            <a:r>
              <a:rPr lang="es-ES" sz="3200" dirty="0">
                <a:latin typeface="+mn-lt"/>
              </a:rPr>
              <a:t> </a:t>
            </a:r>
            <a:r>
              <a:rPr lang="es-ES" sz="3200" dirty="0" err="1">
                <a:latin typeface="+mn-lt"/>
              </a:rPr>
              <a:t>floor</a:t>
            </a:r>
            <a:r>
              <a:rPr lang="es-ES" sz="3200" dirty="0">
                <a:latin typeface="+mn-lt"/>
              </a:rPr>
              <a:t> </a:t>
            </a:r>
            <a:r>
              <a:rPr lang="es-ES" sz="3200" dirty="0" err="1">
                <a:latin typeface="+mn-lt"/>
              </a:rPr>
              <a:t>disorders</a:t>
            </a:r>
            <a:r>
              <a:rPr lang="es-ES" sz="3200" dirty="0">
                <a:latin typeface="+mn-lt"/>
              </a:rPr>
              <a:t>: role </a:t>
            </a:r>
            <a:r>
              <a:rPr lang="es-ES" sz="3200" dirty="0" err="1">
                <a:latin typeface="+mn-lt"/>
              </a:rPr>
              <a:t>of</a:t>
            </a:r>
            <a:r>
              <a:rPr lang="es-ES" sz="3200" dirty="0">
                <a:latin typeface="+mn-lt"/>
              </a:rPr>
              <a:t> new </a:t>
            </a:r>
            <a:r>
              <a:rPr lang="es-ES" sz="3200" dirty="0" err="1">
                <a:latin typeface="+mn-lt"/>
              </a:rPr>
              <a:t>ultrasonographic</a:t>
            </a:r>
            <a:r>
              <a:rPr lang="es-ES" sz="3200" dirty="0">
                <a:latin typeface="+mn-lt"/>
              </a:rPr>
              <a:t> </a:t>
            </a:r>
            <a:r>
              <a:rPr lang="es-ES" sz="3200" dirty="0" err="1">
                <a:latin typeface="+mn-lt"/>
              </a:rPr>
              <a:t>techniques</a:t>
            </a:r>
            <a:r>
              <a:rPr lang="es-ES" sz="3200" dirty="0">
                <a:latin typeface="+mn-lt"/>
              </a:rPr>
              <a:t>. </a:t>
            </a:r>
            <a:r>
              <a:rPr lang="es-ES" sz="3200" dirty="0" err="1">
                <a:latin typeface="+mn-lt"/>
              </a:rPr>
              <a:t>World</a:t>
            </a:r>
            <a:r>
              <a:rPr lang="es-ES" sz="3200" dirty="0">
                <a:latin typeface="+mn-lt"/>
              </a:rPr>
              <a:t> J </a:t>
            </a:r>
            <a:r>
              <a:rPr lang="es-ES" sz="3200" dirty="0" err="1">
                <a:latin typeface="+mn-lt"/>
              </a:rPr>
              <a:t>Urol</a:t>
            </a:r>
            <a:r>
              <a:rPr lang="es-ES" sz="3200" dirty="0">
                <a:latin typeface="+mn-lt"/>
              </a:rPr>
              <a:t>. 2011;29:615–23.</a:t>
            </a:r>
          </a:p>
          <a:p>
            <a:pPr algn="just"/>
            <a:endParaRPr lang="en-US" sz="500" dirty="0">
              <a:latin typeface="+mn-lt"/>
            </a:endParaRPr>
          </a:p>
        </p:txBody>
      </p:sp>
      <p:sp>
        <p:nvSpPr>
          <p:cNvPr id="72" name="Text Placeholder 13"/>
          <p:cNvSpPr txBox="1"/>
          <p:nvPr/>
        </p:nvSpPr>
        <p:spPr>
          <a:xfrm>
            <a:off x="38534973" y="25054112"/>
            <a:ext cx="11465414" cy="2292924"/>
          </a:xfrm>
          <a:prstGeom prst="rect">
            <a:avLst/>
          </a:prstGeom>
        </p:spPr>
        <p:txBody>
          <a:bodyPr wrap="square" lIns="228589" tIns="91440" rIns="228589" bIns="228589">
            <a:spAutoFit/>
          </a:bodyPr>
          <a:lstStyle>
            <a:lvl1pPr marL="0" indent="0" algn="l" defTabSz="3291840" rtl="0" eaLnBrk="1" latinLnBrk="0" hangingPunct="1">
              <a:spcBef>
                <a:spcPct val="20000"/>
              </a:spcBef>
              <a:buFont typeface="Arial" panose="020B0604020202020204" pitchFamily="34" charset="0"/>
              <a:buNone/>
              <a:defRPr sz="1370" kern="1200">
                <a:solidFill>
                  <a:schemeClr val="accent5">
                    <a:lumMod val="50000"/>
                  </a:schemeClr>
                </a:solidFill>
                <a:latin typeface="Century Gothic" panose="020B0502020202020204" pitchFamily="34" charset="0"/>
                <a:ea typeface="+mn-ea"/>
                <a:cs typeface="Times New Roman" panose="02020603050405020304" pitchFamily="18" charset="0"/>
              </a:defRPr>
            </a:lvl1pPr>
            <a:lvl2pPr marL="1114425"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2pPr>
            <a:lvl3pPr marL="1543050" indent="-428625"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3pPr>
            <a:lvl4pPr marL="2014220" indent="-47117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4pPr>
            <a:lvl5pPr marL="2357120" indent="-342900" algn="l" defTabSz="3291840" rtl="0" eaLnBrk="1" latinLnBrk="0" hangingPunct="1">
              <a:spcBef>
                <a:spcPct val="20000"/>
              </a:spcBef>
              <a:buFont typeface="Arial" panose="020B0604020202020204" pitchFamily="34" charset="0"/>
              <a:buChar char="»"/>
              <a:defRPr sz="1875" kern="1200">
                <a:solidFill>
                  <a:schemeClr val="tx1"/>
                </a:solidFill>
                <a:latin typeface="Trebuchet MS" panose="020B0603020202020204" pitchFamily="34" charset="0"/>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pPr algn="just"/>
            <a:r>
              <a:rPr lang="es-ES" sz="3200" dirty="0">
                <a:latin typeface="+mn-lt"/>
              </a:rPr>
              <a:t>I am </a:t>
            </a:r>
            <a:r>
              <a:rPr lang="es-ES" sz="3200" dirty="0" err="1">
                <a:latin typeface="+mn-lt"/>
              </a:rPr>
              <a:t>grateful</a:t>
            </a:r>
            <a:r>
              <a:rPr lang="es-ES" sz="3200" dirty="0">
                <a:latin typeface="+mn-lt"/>
              </a:rPr>
              <a:t> </a:t>
            </a:r>
            <a:r>
              <a:rPr lang="es-ES" sz="3200" dirty="0" err="1">
                <a:latin typeface="+mn-lt"/>
              </a:rPr>
              <a:t>to</a:t>
            </a:r>
            <a:r>
              <a:rPr lang="es-ES" sz="3200" dirty="0">
                <a:latin typeface="+mn-lt"/>
              </a:rPr>
              <a:t> </a:t>
            </a:r>
            <a:r>
              <a:rPr lang="es-ES" sz="3200" b="1" dirty="0">
                <a:latin typeface="+mn-lt"/>
              </a:rPr>
              <a:t>Dr. P. De Nardi</a:t>
            </a:r>
            <a:r>
              <a:rPr lang="es-ES" sz="3200" dirty="0">
                <a:latin typeface="+mn-lt"/>
              </a:rPr>
              <a:t> </a:t>
            </a:r>
            <a:r>
              <a:rPr lang="es-ES" sz="3200" dirty="0" err="1">
                <a:latin typeface="+mn-lt"/>
              </a:rPr>
              <a:t>for</a:t>
            </a:r>
            <a:r>
              <a:rPr lang="es-ES" sz="3200" dirty="0">
                <a:latin typeface="+mn-lt"/>
              </a:rPr>
              <a:t> </a:t>
            </a:r>
            <a:r>
              <a:rPr lang="es-ES" sz="3200" dirty="0" err="1">
                <a:latin typeface="+mn-lt"/>
              </a:rPr>
              <a:t>her</a:t>
            </a:r>
            <a:r>
              <a:rPr lang="es-ES" sz="3200" dirty="0">
                <a:latin typeface="+mn-lt"/>
              </a:rPr>
              <a:t> </a:t>
            </a:r>
            <a:r>
              <a:rPr lang="es-ES" sz="3200" dirty="0" err="1">
                <a:latin typeface="+mn-lt"/>
              </a:rPr>
              <a:t>expert</a:t>
            </a:r>
            <a:r>
              <a:rPr lang="es-ES" sz="3200" dirty="0">
                <a:latin typeface="+mn-lt"/>
              </a:rPr>
              <a:t> </a:t>
            </a:r>
            <a:r>
              <a:rPr lang="es-ES" sz="3200" dirty="0" err="1">
                <a:latin typeface="+mn-lt"/>
              </a:rPr>
              <a:t>guidance</a:t>
            </a:r>
            <a:r>
              <a:rPr lang="es-ES" sz="3200" dirty="0">
                <a:latin typeface="+mn-lt"/>
              </a:rPr>
              <a:t> in </a:t>
            </a:r>
            <a:r>
              <a:rPr lang="es-ES" sz="3200" dirty="0" err="1">
                <a:latin typeface="+mn-lt"/>
              </a:rPr>
              <a:t>pelvic</a:t>
            </a:r>
            <a:r>
              <a:rPr lang="es-ES" sz="3200" dirty="0">
                <a:latin typeface="+mn-lt"/>
              </a:rPr>
              <a:t> </a:t>
            </a:r>
            <a:r>
              <a:rPr lang="es-ES" sz="3200" dirty="0" err="1">
                <a:latin typeface="+mn-lt"/>
              </a:rPr>
              <a:t>ultrasound</a:t>
            </a:r>
            <a:r>
              <a:rPr lang="es-ES" sz="3200" dirty="0">
                <a:latin typeface="+mn-lt"/>
              </a:rPr>
              <a:t>, </a:t>
            </a:r>
            <a:r>
              <a:rPr lang="es-ES" sz="3200" dirty="0" err="1">
                <a:latin typeface="+mn-lt"/>
              </a:rPr>
              <a:t>the</a:t>
            </a:r>
            <a:r>
              <a:rPr lang="es-ES" sz="3200" dirty="0">
                <a:latin typeface="+mn-lt"/>
              </a:rPr>
              <a:t> </a:t>
            </a:r>
            <a:r>
              <a:rPr lang="es-ES" sz="3200" b="1" dirty="0">
                <a:latin typeface="+mn-lt"/>
              </a:rPr>
              <a:t>San Raffaele Hospital</a:t>
            </a:r>
            <a:r>
              <a:rPr lang="es-ES" sz="3200" dirty="0">
                <a:latin typeface="+mn-lt"/>
              </a:rPr>
              <a:t> </a:t>
            </a:r>
            <a:r>
              <a:rPr lang="es-ES" sz="3200" dirty="0" err="1">
                <a:latin typeface="+mn-lt"/>
              </a:rPr>
              <a:t>for</a:t>
            </a:r>
            <a:r>
              <a:rPr lang="es-ES" sz="3200" dirty="0">
                <a:latin typeface="+mn-lt"/>
              </a:rPr>
              <a:t> </a:t>
            </a:r>
            <a:r>
              <a:rPr lang="es-ES" sz="3200" dirty="0" err="1">
                <a:latin typeface="+mn-lt"/>
              </a:rPr>
              <a:t>research</a:t>
            </a:r>
            <a:r>
              <a:rPr lang="es-ES" sz="3200" dirty="0">
                <a:latin typeface="+mn-lt"/>
              </a:rPr>
              <a:t> </a:t>
            </a:r>
            <a:r>
              <a:rPr lang="es-ES" sz="3200" dirty="0" err="1">
                <a:latin typeface="+mn-lt"/>
              </a:rPr>
              <a:t>resources</a:t>
            </a:r>
            <a:r>
              <a:rPr lang="es-ES" sz="3200" dirty="0">
                <a:latin typeface="+mn-lt"/>
              </a:rPr>
              <a:t>, and </a:t>
            </a:r>
            <a:r>
              <a:rPr lang="es-ES" sz="3200" b="1" dirty="0">
                <a:latin typeface="+mn-lt"/>
              </a:rPr>
              <a:t>Dr. Luigi Caputo</a:t>
            </a:r>
            <a:r>
              <a:rPr lang="es-ES" sz="3200" dirty="0">
                <a:latin typeface="+mn-lt"/>
              </a:rPr>
              <a:t> and </a:t>
            </a:r>
            <a:r>
              <a:rPr lang="es-ES" sz="3200" b="1" dirty="0">
                <a:latin typeface="+mn-lt"/>
              </a:rPr>
              <a:t>Dr. Giuseppe Losa</a:t>
            </a:r>
            <a:r>
              <a:rPr lang="es-ES" sz="3200" dirty="0">
                <a:latin typeface="+mn-lt"/>
              </a:rPr>
              <a:t> (</a:t>
            </a:r>
            <a:r>
              <a:rPr lang="es-ES" sz="3200" dirty="0" err="1">
                <a:latin typeface="+mn-lt"/>
              </a:rPr>
              <a:t>Obstetrics</a:t>
            </a:r>
            <a:r>
              <a:rPr lang="es-ES" sz="3200" dirty="0">
                <a:latin typeface="+mn-lt"/>
              </a:rPr>
              <a:t> &amp; </a:t>
            </a:r>
            <a:r>
              <a:rPr lang="es-ES" sz="3200" dirty="0" err="1">
                <a:latin typeface="+mn-lt"/>
              </a:rPr>
              <a:t>Gynecology</a:t>
            </a:r>
            <a:r>
              <a:rPr lang="es-ES" sz="3200" dirty="0">
                <a:latin typeface="+mn-lt"/>
              </a:rPr>
              <a:t>, </a:t>
            </a:r>
            <a:r>
              <a:rPr lang="es-ES" sz="3200" dirty="0" err="1">
                <a:latin typeface="+mn-lt"/>
              </a:rPr>
              <a:t>Melzo</a:t>
            </a:r>
            <a:r>
              <a:rPr lang="es-ES" sz="3200" dirty="0">
                <a:latin typeface="+mn-lt"/>
              </a:rPr>
              <a:t> Hospital) </a:t>
            </a:r>
            <a:r>
              <a:rPr lang="es-ES" sz="3200" dirty="0" err="1">
                <a:latin typeface="+mn-lt"/>
              </a:rPr>
              <a:t>for</a:t>
            </a:r>
            <a:r>
              <a:rPr lang="es-ES" sz="3200" dirty="0">
                <a:latin typeface="+mn-lt"/>
              </a:rPr>
              <a:t> </a:t>
            </a:r>
            <a:r>
              <a:rPr lang="es-ES" sz="3200" dirty="0" err="1">
                <a:latin typeface="+mn-lt"/>
              </a:rPr>
              <a:t>patient</a:t>
            </a:r>
            <a:r>
              <a:rPr lang="es-ES" sz="3200" dirty="0">
                <a:latin typeface="+mn-lt"/>
              </a:rPr>
              <a:t> data and </a:t>
            </a:r>
            <a:r>
              <a:rPr lang="es-ES" sz="3200" dirty="0" err="1">
                <a:latin typeface="+mn-lt"/>
              </a:rPr>
              <a:t>collaboration</a:t>
            </a:r>
            <a:endParaRPr lang="en-US" sz="3200" dirty="0">
              <a:latin typeface="+mn-lt"/>
            </a:endParaRPr>
          </a:p>
        </p:txBody>
      </p:sp>
      <p:pic>
        <p:nvPicPr>
          <p:cNvPr id="73" name="Picture 72"/>
          <p:cNvPicPr>
            <a:picLocks noChangeAspect="1"/>
          </p:cNvPicPr>
          <p:nvPr/>
        </p:nvPicPr>
        <p:blipFill>
          <a:blip r:embed="rId9"/>
          <a:srcRect t="1480"/>
          <a:stretch>
            <a:fillRect/>
          </a:stretch>
        </p:blipFill>
        <p:spPr>
          <a:xfrm>
            <a:off x="38534973" y="6400799"/>
            <a:ext cx="11465414" cy="5323245"/>
          </a:xfrm>
          <a:prstGeom prst="rect">
            <a:avLst/>
          </a:prstGeom>
        </p:spPr>
      </p:pic>
      <p:sp>
        <p:nvSpPr>
          <p:cNvPr id="74" name="Text Placeholder 3"/>
          <p:cNvSpPr txBox="1"/>
          <p:nvPr/>
        </p:nvSpPr>
        <p:spPr>
          <a:xfrm>
            <a:off x="38534973" y="23916957"/>
            <a:ext cx="8445464" cy="923326"/>
          </a:xfrm>
          <a:prstGeom prst="rect">
            <a:avLst/>
          </a:prstGeom>
          <a:noFill/>
        </p:spPr>
        <p:txBody>
          <a:bodyPr wrap="square" lIns="91436" tIns="0" rIns="91436" bIns="91436" anchor="t" anchorCtr="0">
            <a:spAutoFit/>
          </a:bodyPr>
          <a:lstStyle>
            <a:lvl1pPr marL="0" indent="0" algn="l" defTabSz="3291840" rtl="0" eaLnBrk="1" latinLnBrk="0" hangingPunct="1">
              <a:spcBef>
                <a:spcPct val="20000"/>
              </a:spcBef>
              <a:buFont typeface="Arial" panose="020B0604020202020204" pitchFamily="34" charset="0"/>
              <a:buNone/>
              <a:defRPr sz="1715" b="1" u="sng" kern="1200" baseline="0">
                <a:solidFill>
                  <a:srgbClr val="225EAC"/>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r>
              <a:rPr lang="es-ES" altLang="en-US" sz="5400" dirty="0">
                <a:latin typeface="+mn-lt"/>
              </a:rPr>
              <a:t>ACKNOWLEDGEMENT</a:t>
            </a:r>
          </a:p>
        </p:txBody>
      </p:sp>
      <p:sp>
        <p:nvSpPr>
          <p:cNvPr id="75" name="Text Placeholder 3"/>
          <p:cNvSpPr txBox="1"/>
          <p:nvPr/>
        </p:nvSpPr>
        <p:spPr>
          <a:xfrm>
            <a:off x="38423640" y="17909039"/>
            <a:ext cx="8445464" cy="923326"/>
          </a:xfrm>
          <a:prstGeom prst="rect">
            <a:avLst/>
          </a:prstGeom>
          <a:noFill/>
        </p:spPr>
        <p:txBody>
          <a:bodyPr wrap="square" lIns="91436" tIns="0" rIns="91436" bIns="91436" anchor="t" anchorCtr="0">
            <a:spAutoFit/>
          </a:bodyPr>
          <a:lstStyle>
            <a:lvl1pPr marL="0" indent="0" algn="l" defTabSz="3291840" rtl="0" eaLnBrk="1" latinLnBrk="0" hangingPunct="1">
              <a:spcBef>
                <a:spcPct val="20000"/>
              </a:spcBef>
              <a:buFont typeface="Arial" panose="020B0604020202020204" pitchFamily="34" charset="0"/>
              <a:buNone/>
              <a:defRPr sz="1715" b="1" u="sng" kern="1200" baseline="0">
                <a:solidFill>
                  <a:srgbClr val="225EAC"/>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r>
              <a:rPr lang="es-ES" altLang="en-US" sz="5400" dirty="0">
                <a:latin typeface="+mn-lt"/>
              </a:rPr>
              <a:t>REFERENCES</a:t>
            </a:r>
          </a:p>
        </p:txBody>
      </p:sp>
      <p:sp>
        <p:nvSpPr>
          <p:cNvPr id="76" name="Text Placeholder 3"/>
          <p:cNvSpPr txBox="1"/>
          <p:nvPr/>
        </p:nvSpPr>
        <p:spPr>
          <a:xfrm>
            <a:off x="38423640" y="12365014"/>
            <a:ext cx="8445464" cy="923326"/>
          </a:xfrm>
          <a:prstGeom prst="rect">
            <a:avLst/>
          </a:prstGeom>
          <a:noFill/>
        </p:spPr>
        <p:txBody>
          <a:bodyPr wrap="square" lIns="91436" tIns="0" rIns="91436" bIns="91436" anchor="t" anchorCtr="0">
            <a:spAutoFit/>
          </a:bodyPr>
          <a:lstStyle>
            <a:lvl1pPr marL="0" indent="0" algn="l" defTabSz="3291840" rtl="0" eaLnBrk="1" latinLnBrk="0" hangingPunct="1">
              <a:spcBef>
                <a:spcPct val="20000"/>
              </a:spcBef>
              <a:buFont typeface="Arial" panose="020B0604020202020204" pitchFamily="34" charset="0"/>
              <a:buNone/>
              <a:defRPr sz="1715" b="1" u="sng" kern="1200" baseline="0">
                <a:solidFill>
                  <a:srgbClr val="225EAC"/>
                </a:solidFill>
                <a:latin typeface="Century Gothic" panose="020B0502020202020204" pitchFamily="34" charset="0"/>
                <a:ea typeface="+mn-ea"/>
                <a:cs typeface="+mn-cs"/>
              </a:defRPr>
            </a:lvl1pPr>
            <a:lvl2pPr marL="2674620" indent="-1028700" algn="l" defTabSz="3291840" rtl="0" eaLnBrk="1" latinLnBrk="0" hangingPunct="1">
              <a:spcBef>
                <a:spcPct val="20000"/>
              </a:spcBef>
              <a:buFont typeface="Arial" panose="020B0604020202020204" pitchFamily="34" charset="0"/>
              <a:buChar char="–"/>
              <a:defRPr sz="10125" kern="1200">
                <a:solidFill>
                  <a:schemeClr val="tx1"/>
                </a:solidFill>
                <a:latin typeface="+mn-lt"/>
                <a:ea typeface="+mn-ea"/>
                <a:cs typeface="+mn-cs"/>
              </a:defRPr>
            </a:lvl2pPr>
            <a:lvl3pPr marL="4114800" indent="-822960" algn="l" defTabSz="3291840" rtl="0" eaLnBrk="1" latinLnBrk="0" hangingPunct="1">
              <a:spcBef>
                <a:spcPct val="20000"/>
              </a:spcBef>
              <a:buFont typeface="Arial" panose="020B0604020202020204" pitchFamily="34" charset="0"/>
              <a:buChar char="•"/>
              <a:defRPr sz="8700" kern="1200">
                <a:solidFill>
                  <a:schemeClr val="tx1"/>
                </a:solidFill>
                <a:latin typeface="+mn-lt"/>
                <a:ea typeface="+mn-ea"/>
                <a:cs typeface="+mn-cs"/>
              </a:defRPr>
            </a:lvl3pPr>
            <a:lvl4pPr marL="576008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4pPr>
            <a:lvl5pPr marL="740600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5pPr>
            <a:lvl6pPr marL="905192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6pPr>
            <a:lvl7pPr marL="1069784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7pPr>
            <a:lvl8pPr marL="12343765"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8pPr>
            <a:lvl9pPr marL="13989050" indent="-822960" algn="l" defTabSz="3291840" rtl="0" eaLnBrk="1" latinLnBrk="0" hangingPunct="1">
              <a:spcBef>
                <a:spcPct val="20000"/>
              </a:spcBef>
              <a:buFont typeface="Arial" panose="020B0604020202020204" pitchFamily="34" charset="0"/>
              <a:buChar char="•"/>
              <a:defRPr sz="7200" kern="1200">
                <a:solidFill>
                  <a:schemeClr val="tx1"/>
                </a:solidFill>
                <a:latin typeface="+mn-lt"/>
                <a:ea typeface="+mn-ea"/>
                <a:cs typeface="+mn-cs"/>
              </a:defRPr>
            </a:lvl9pPr>
          </a:lstStyle>
          <a:p>
            <a:r>
              <a:rPr lang="es-ES" altLang="en-US" sz="5400" dirty="0">
                <a:latin typeface="+mn-lt"/>
              </a:rPr>
              <a:t>CONCLUSIONS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704*611"/>
  <p:tag name="TABLE_ENDDRAG_RECT" val="39*124*704*611"/>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625*431"/>
  <p:tag name="TABLE_ENDDRAG_RECT" val="770*124*625*431"/>
</p:tagLst>
</file>

<file path=ppt/theme/theme1.xml><?xml version="1.0" encoding="utf-8"?>
<a:theme xmlns:a="http://schemas.openxmlformats.org/drawingml/2006/main" name="4-column layou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1313</Words>
  <Application>Microsoft Office PowerPoint</Application>
  <PresentationFormat>Personalizzato</PresentationFormat>
  <Paragraphs>96</Paragraphs>
  <Slides>1</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vt:i4>
      </vt:variant>
    </vt:vector>
  </HeadingPairs>
  <TitlesOfParts>
    <vt:vector size="9" baseType="lpstr">
      <vt:lpstr>等线</vt:lpstr>
      <vt:lpstr>Arial</vt:lpstr>
      <vt:lpstr>Calibri</vt:lpstr>
      <vt:lpstr>Century Gothic</vt:lpstr>
      <vt:lpstr>Garamond</vt:lpstr>
      <vt:lpstr>Times New Roman</vt:lpstr>
      <vt:lpstr>Trebuchet MS</vt:lpstr>
      <vt:lpstr>4-column layout</vt:lpstr>
      <vt:lpstr>Presentazione standard di PowerPoint</vt:lpstr>
    </vt:vector>
  </TitlesOfParts>
  <Manager>A. Kotoulas</Manager>
  <Company>Canterbury Media Services, Inc.</Company>
  <LinksUpToDate>false</LinksUpToDate>
  <SharedDoc>false</SharedDoc>
  <HyperlinkBase>https://www.posterpresentations.com/free-poster-templates.html</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42x72 PowerPoint Presentation</dc:title>
  <dc:subject>Research poster presentation template</dc:subject>
  <dc:creator>PosterPresentations.com</dc:creator>
  <cp:keywords>42x72 Powerpoint poster template, scientific poster template, research poster template</cp:keywords>
  <dc:description>This template is the property of PosterPresentations.com. You are free to modify and print the template as needed, as long as the PosterPresentations.com watermark at the bottom left of the page is visible. Call us if you need help with this poster template. 1-866-649-3004 (c)PosterPresentations.com</dc:description>
  <cp:lastModifiedBy>valentina nola</cp:lastModifiedBy>
  <cp:revision>108</cp:revision>
  <dcterms:created xsi:type="dcterms:W3CDTF">2012-02-03T19:11:00Z</dcterms:created>
  <dcterms:modified xsi:type="dcterms:W3CDTF">2026-01-12T21:40:11Z</dcterms:modified>
  <cp:category>Research poster templates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92C2B3D5D1E84CAAA248681A8B69A9D0_12</vt:lpwstr>
  </property>
  <property fmtid="{D5CDD505-2E9C-101B-9397-08002B2CF9AE}" pid="3" name="KSOProductBuildVer">
    <vt:lpwstr>1033-12.2.0.22549</vt:lpwstr>
  </property>
</Properties>
</file>