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notesMasterIdLst>
    <p:notesMasterId r:id="rId13"/>
  </p:notesMasterIdLst>
  <p:sldIdLst>
    <p:sldId id="256" r:id="rId2"/>
    <p:sldId id="265" r:id="rId3"/>
    <p:sldId id="277" r:id="rId4"/>
    <p:sldId id="272" r:id="rId5"/>
    <p:sldId id="273" r:id="rId6"/>
    <p:sldId id="278" r:id="rId7"/>
    <p:sldId id="279" r:id="rId8"/>
    <p:sldId id="274" r:id="rId9"/>
    <p:sldId id="275" r:id="rId10"/>
    <p:sldId id="276" r:id="rId11"/>
    <p:sldId id="271" r:id="rId12"/>
  </p:sldIdLst>
  <p:sldSz cx="18288000" cy="10287000"/>
  <p:notesSz cx="6858000" cy="9144000"/>
  <p:embeddedFontLst>
    <p:embeddedFont>
      <p:font typeface="Barlow Bold" pitchFamily="2" charset="77"/>
      <p:regular r:id="rId14"/>
      <p:bold r:id="rId15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  <p:ext uri="{1BD7E111-0CB8-44D6-8891-C1BB2F81B7CC}">
      <p1710:readonlyRecommended xmlns:p1710="http://schemas.microsoft.com/office/powerpoint/2017/10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8498" autoAdjust="0"/>
    <p:restoredTop sz="94604" autoAdjust="0"/>
  </p:normalViewPr>
  <p:slideViewPr>
    <p:cSldViewPr>
      <p:cViewPr varScale="1">
        <p:scale>
          <a:sx n="66" d="100"/>
          <a:sy n="66" d="100"/>
        </p:scale>
        <p:origin x="1016" y="51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font" Target="fonts/font2.fntdata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1.fntdata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ntestazion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it-IT"/>
          </a:p>
        </p:txBody>
      </p:sp>
      <p:sp>
        <p:nvSpPr>
          <p:cNvPr id="3" name="Segnaposto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A948C46-EA36-41E8-B2BE-B8A3A235ADEE}" type="datetimeFigureOut">
              <a:rPr lang="it-IT" smtClean="0"/>
              <a:t>20/01/26</a:t>
            </a:fld>
            <a:endParaRPr lang="it-IT"/>
          </a:p>
        </p:txBody>
      </p:sp>
      <p:sp>
        <p:nvSpPr>
          <p:cNvPr id="4" name="Segnaposto immagin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it-IT"/>
          </a:p>
        </p:txBody>
      </p:sp>
      <p:sp>
        <p:nvSpPr>
          <p:cNvPr id="5" name="Segnaposto note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8EEC449-40AA-405D-BD37-4AED03B9A059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39974715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t-IT" dirty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8EEC449-40AA-405D-BD37-4AED03B9A059}" type="slidenum">
              <a:rPr lang="it-IT" smtClean="0"/>
              <a:t>1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09467987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1/20/26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1/20/26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1/20/26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1/20/26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1/20/26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1/20/26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1/20/26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1/20/26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1/20/26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1/20/26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1/20/26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1/20/26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‹N›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svg"/><Relationship Id="rId3" Type="http://schemas.openxmlformats.org/officeDocument/2006/relationships/image" Target="../media/image7.png"/><Relationship Id="rId7" Type="http://schemas.openxmlformats.org/officeDocument/2006/relationships/image" Target="../media/image11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svg"/><Relationship Id="rId5" Type="http://schemas.openxmlformats.org/officeDocument/2006/relationships/image" Target="../media/image9.png"/><Relationship Id="rId4" Type="http://schemas.openxmlformats.org/officeDocument/2006/relationships/image" Target="../media/image8.sv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svg"/><Relationship Id="rId3" Type="http://schemas.openxmlformats.org/officeDocument/2006/relationships/image" Target="../media/image7.png"/><Relationship Id="rId7" Type="http://schemas.openxmlformats.org/officeDocument/2006/relationships/image" Target="../media/image11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svg"/><Relationship Id="rId5" Type="http://schemas.openxmlformats.org/officeDocument/2006/relationships/image" Target="../media/image9.png"/><Relationship Id="rId4" Type="http://schemas.openxmlformats.org/officeDocument/2006/relationships/image" Target="../media/image8.sv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Rettangolo arrotondato 8">
            <a:extLst>
              <a:ext uri="{FF2B5EF4-FFF2-40B4-BE49-F238E27FC236}">
                <a16:creationId xmlns:a16="http://schemas.microsoft.com/office/drawing/2014/main" id="{8DA36808-6BD1-0772-5C0C-317A6217F234}"/>
              </a:ext>
            </a:extLst>
          </p:cNvPr>
          <p:cNvSpPr/>
          <p:nvPr/>
        </p:nvSpPr>
        <p:spPr>
          <a:xfrm>
            <a:off x="7428558" y="4650354"/>
            <a:ext cx="11125200" cy="1175853"/>
          </a:xfrm>
          <a:prstGeom prst="roundRect">
            <a:avLst/>
          </a:prstGeom>
          <a:gradFill flip="none" rotWithShape="1">
            <a:gsLst>
              <a:gs pos="25000">
                <a:srgbClr val="0066CC"/>
              </a:gs>
              <a:gs pos="0">
                <a:srgbClr val="0070C0"/>
              </a:gs>
              <a:gs pos="64000">
                <a:srgbClr val="0066CC"/>
              </a:gs>
              <a:gs pos="94000">
                <a:schemeClr val="bg1"/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it-IT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it-IT"/>
          </a:p>
        </p:txBody>
      </p:sp>
      <p:sp>
        <p:nvSpPr>
          <p:cNvPr id="36" name="Rettangolo arrotondato 8">
            <a:extLst>
              <a:ext uri="{FF2B5EF4-FFF2-40B4-BE49-F238E27FC236}">
                <a16:creationId xmlns:a16="http://schemas.microsoft.com/office/drawing/2014/main" id="{5A77AE0C-C061-1E59-70CD-3F147890BCA4}"/>
              </a:ext>
            </a:extLst>
          </p:cNvPr>
          <p:cNvSpPr/>
          <p:nvPr/>
        </p:nvSpPr>
        <p:spPr>
          <a:xfrm>
            <a:off x="7401436" y="8724900"/>
            <a:ext cx="11125200" cy="826477"/>
          </a:xfrm>
          <a:prstGeom prst="roundRect">
            <a:avLst/>
          </a:prstGeom>
          <a:gradFill flip="none" rotWithShape="1">
            <a:gsLst>
              <a:gs pos="25000">
                <a:srgbClr val="0066CC"/>
              </a:gs>
              <a:gs pos="0">
                <a:srgbClr val="0070C0"/>
              </a:gs>
              <a:gs pos="64000">
                <a:srgbClr val="0066CC"/>
              </a:gs>
              <a:gs pos="94000">
                <a:schemeClr val="bg1"/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it-IT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it-IT"/>
          </a:p>
        </p:txBody>
      </p:sp>
      <p:grpSp>
        <p:nvGrpSpPr>
          <p:cNvPr id="2" name="Group 2"/>
          <p:cNvGrpSpPr/>
          <p:nvPr/>
        </p:nvGrpSpPr>
        <p:grpSpPr>
          <a:xfrm>
            <a:off x="-4921061" y="-3214669"/>
            <a:ext cx="17862513" cy="17862513"/>
            <a:chOff x="0" y="0"/>
            <a:chExt cx="812800" cy="812800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gradFill rotWithShape="1">
              <a:gsLst>
                <a:gs pos="0">
                  <a:srgbClr val="0447B1">
                    <a:alpha val="100000"/>
                  </a:srgbClr>
                </a:gs>
                <a:gs pos="100000">
                  <a:srgbClr val="0447B1">
                    <a:alpha val="0"/>
                  </a:srgbClr>
                </a:gs>
              </a:gsLst>
              <a:lin ang="0"/>
            </a:gradFill>
          </p:spPr>
          <p:txBody>
            <a:bodyPr/>
            <a:lstStyle/>
            <a:p>
              <a:endParaRPr lang="it-IT" dirty="0"/>
            </a:p>
          </p:txBody>
        </p:sp>
        <p:sp>
          <p:nvSpPr>
            <p:cNvPr id="4" name="TextBox 4"/>
            <p:cNvSpPr txBox="1"/>
            <p:nvPr/>
          </p:nvSpPr>
          <p:spPr>
            <a:xfrm>
              <a:off x="76200" y="38100"/>
              <a:ext cx="660400" cy="69850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967"/>
                </a:lnSpc>
              </a:pPr>
              <a:endParaRPr/>
            </a:p>
          </p:txBody>
        </p:sp>
      </p:grpSp>
      <p:grpSp>
        <p:nvGrpSpPr>
          <p:cNvPr id="8" name="Group 8"/>
          <p:cNvGrpSpPr/>
          <p:nvPr/>
        </p:nvGrpSpPr>
        <p:grpSpPr>
          <a:xfrm>
            <a:off x="-6596464" y="-3128944"/>
            <a:ext cx="17862513" cy="17862513"/>
            <a:chOff x="0" y="0"/>
            <a:chExt cx="812800" cy="812800"/>
          </a:xfrm>
        </p:grpSpPr>
        <p:sp>
          <p:nvSpPr>
            <p:cNvPr id="9" name="Freeform 9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gradFill rotWithShape="1">
              <a:gsLst>
                <a:gs pos="0">
                  <a:srgbClr val="0447B1">
                    <a:alpha val="100000"/>
                  </a:srgbClr>
                </a:gs>
                <a:gs pos="100000">
                  <a:srgbClr val="0447B1">
                    <a:alpha val="0"/>
                  </a:srgbClr>
                </a:gs>
              </a:gsLst>
              <a:lin ang="0"/>
            </a:gradFill>
          </p:spPr>
          <p:txBody>
            <a:bodyPr/>
            <a:lstStyle/>
            <a:p>
              <a:endParaRPr lang="it-IT"/>
            </a:p>
          </p:txBody>
        </p:sp>
        <p:sp>
          <p:nvSpPr>
            <p:cNvPr id="10" name="TextBox 10"/>
            <p:cNvSpPr txBox="1"/>
            <p:nvPr/>
          </p:nvSpPr>
          <p:spPr>
            <a:xfrm>
              <a:off x="76200" y="38100"/>
              <a:ext cx="660400" cy="69850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967"/>
                </a:lnSpc>
              </a:pPr>
              <a:endParaRPr/>
            </a:p>
          </p:txBody>
        </p:sp>
      </p:grpSp>
      <p:grpSp>
        <p:nvGrpSpPr>
          <p:cNvPr id="11" name="Group 11"/>
          <p:cNvGrpSpPr/>
          <p:nvPr/>
        </p:nvGrpSpPr>
        <p:grpSpPr>
          <a:xfrm>
            <a:off x="-609600" y="-957570"/>
            <a:ext cx="13018033" cy="13018033"/>
            <a:chOff x="0" y="0"/>
            <a:chExt cx="812800" cy="812800"/>
          </a:xfrm>
        </p:grpSpPr>
        <p:sp>
          <p:nvSpPr>
            <p:cNvPr id="12" name="Freeform 12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gradFill rotWithShape="1">
              <a:gsLst>
                <a:gs pos="0">
                  <a:srgbClr val="0447B1">
                    <a:alpha val="100000"/>
                  </a:srgbClr>
                </a:gs>
                <a:gs pos="100000">
                  <a:srgbClr val="0447B1">
                    <a:alpha val="0"/>
                  </a:srgbClr>
                </a:gs>
              </a:gsLst>
              <a:lin ang="0"/>
            </a:gradFill>
          </p:spPr>
          <p:txBody>
            <a:bodyPr/>
            <a:lstStyle/>
            <a:p>
              <a:endParaRPr lang="it-IT"/>
            </a:p>
          </p:txBody>
        </p:sp>
        <p:sp>
          <p:nvSpPr>
            <p:cNvPr id="13" name="TextBox 13"/>
            <p:cNvSpPr txBox="1"/>
            <p:nvPr/>
          </p:nvSpPr>
          <p:spPr>
            <a:xfrm>
              <a:off x="76200" y="38100"/>
              <a:ext cx="660400" cy="69850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967"/>
                </a:lnSpc>
              </a:pPr>
              <a:endParaRPr/>
            </a:p>
          </p:txBody>
        </p:sp>
      </p:grpSp>
      <p:sp>
        <p:nvSpPr>
          <p:cNvPr id="18" name="TextBox 18"/>
          <p:cNvSpPr txBox="1"/>
          <p:nvPr/>
        </p:nvSpPr>
        <p:spPr>
          <a:xfrm>
            <a:off x="8953816" y="9370118"/>
            <a:ext cx="9520566" cy="902128"/>
          </a:xfrm>
          <a:prstGeom prst="rect">
            <a:avLst/>
          </a:prstGeom>
        </p:spPr>
        <p:txBody>
          <a:bodyPr lIns="50800" tIns="50800" rIns="50800" bIns="50800" rtlCol="0" anchor="ctr"/>
          <a:lstStyle/>
          <a:p>
            <a:pPr algn="ctr">
              <a:lnSpc>
                <a:spcPts val="3329"/>
              </a:lnSpc>
            </a:pPr>
            <a:endParaRPr/>
          </a:p>
        </p:txBody>
      </p:sp>
      <p:sp>
        <p:nvSpPr>
          <p:cNvPr id="24" name="TextBox 24"/>
          <p:cNvSpPr txBox="1"/>
          <p:nvPr/>
        </p:nvSpPr>
        <p:spPr>
          <a:xfrm>
            <a:off x="9746138" y="4815126"/>
            <a:ext cx="8389462" cy="861774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r"/>
            <a:r>
              <a:rPr lang="en-US" sz="2800" b="1" dirty="0">
                <a:solidFill>
                  <a:srgbClr val="FFFFFF"/>
                </a:solidFill>
                <a:latin typeface="+mj-lt"/>
                <a:ea typeface="Barlow Bold"/>
                <a:cs typeface="Barlow Bold"/>
                <a:sym typeface="Barlow Bold"/>
              </a:rPr>
              <a:t>F. Del Coco, M. Fracasso, R. Maglio, B. Tarantino, </a:t>
            </a:r>
            <a:r>
              <a:rPr lang="en-US" sz="2800" b="1" dirty="0" err="1">
                <a:solidFill>
                  <a:srgbClr val="FFFFFF"/>
                </a:solidFill>
                <a:latin typeface="+mj-lt"/>
                <a:ea typeface="Barlow Bold"/>
                <a:cs typeface="Barlow Bold"/>
                <a:sym typeface="Barlow Bold"/>
              </a:rPr>
              <a:t>P.Nisi</a:t>
            </a:r>
            <a:r>
              <a:rPr lang="en-US" sz="2800" b="1" dirty="0">
                <a:solidFill>
                  <a:srgbClr val="FFFFFF"/>
                </a:solidFill>
                <a:latin typeface="+mj-lt"/>
                <a:ea typeface="Barlow Bold"/>
                <a:cs typeface="Barlow Bold"/>
                <a:sym typeface="Barlow Bold"/>
              </a:rPr>
              <a:t>, L.A. Fracasso</a:t>
            </a:r>
          </a:p>
        </p:txBody>
      </p:sp>
      <p:sp>
        <p:nvSpPr>
          <p:cNvPr id="29" name="TextBox 29"/>
          <p:cNvSpPr txBox="1"/>
          <p:nvPr/>
        </p:nvSpPr>
        <p:spPr>
          <a:xfrm>
            <a:off x="14616063" y="8872993"/>
            <a:ext cx="2788175" cy="401264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r">
              <a:lnSpc>
                <a:spcPts val="3530"/>
              </a:lnSpc>
            </a:pPr>
            <a:r>
              <a:rPr lang="en-US" sz="2521" b="1" dirty="0">
                <a:solidFill>
                  <a:schemeClr val="bg1"/>
                </a:solidFill>
                <a:latin typeface="Barlow Bold"/>
                <a:ea typeface="Barlow Bold"/>
                <a:cs typeface="Barlow Bold"/>
                <a:sym typeface="Barlow Bold"/>
              </a:rPr>
              <a:t>24-27 Maggio 2026</a:t>
            </a:r>
          </a:p>
        </p:txBody>
      </p:sp>
      <p:pic>
        <p:nvPicPr>
          <p:cNvPr id="33" name="Immagine 32">
            <a:extLst>
              <a:ext uri="{FF2B5EF4-FFF2-40B4-BE49-F238E27FC236}">
                <a16:creationId xmlns:a16="http://schemas.microsoft.com/office/drawing/2014/main" id="{CB8F91D8-679D-7234-C35A-C1DA9DF3962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277664" y="0"/>
            <a:ext cx="7516664" cy="10272246"/>
          </a:xfrm>
          <a:prstGeom prst="rect">
            <a:avLst/>
          </a:prstGeom>
        </p:spPr>
      </p:pic>
      <p:pic>
        <p:nvPicPr>
          <p:cNvPr id="34" name="Immagine 33">
            <a:extLst>
              <a:ext uri="{FF2B5EF4-FFF2-40B4-BE49-F238E27FC236}">
                <a16:creationId xmlns:a16="http://schemas.microsoft.com/office/drawing/2014/main" id="{81341285-E19E-367C-FBFD-454F10137C6C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65145" t="6403" r="2294" b="69619"/>
          <a:stretch/>
        </p:blipFill>
        <p:spPr>
          <a:xfrm rot="5400000">
            <a:off x="2732648" y="4470494"/>
            <a:ext cx="10272245" cy="1331259"/>
          </a:xfrm>
          <a:prstGeom prst="rect">
            <a:avLst/>
          </a:prstGeom>
        </p:spPr>
      </p:pic>
      <p:sp>
        <p:nvSpPr>
          <p:cNvPr id="35" name="TextBox 16">
            <a:extLst>
              <a:ext uri="{FF2B5EF4-FFF2-40B4-BE49-F238E27FC236}">
                <a16:creationId xmlns:a16="http://schemas.microsoft.com/office/drawing/2014/main" id="{540F9CB0-DD0A-F5CF-1E67-8A80E8FFB8E2}"/>
              </a:ext>
            </a:extLst>
          </p:cNvPr>
          <p:cNvSpPr txBox="1"/>
          <p:nvPr/>
        </p:nvSpPr>
        <p:spPr>
          <a:xfrm>
            <a:off x="11742615" y="6864616"/>
            <a:ext cx="5746895" cy="1276241"/>
          </a:xfrm>
          <a:prstGeom prst="rect">
            <a:avLst/>
          </a:prstGeom>
        </p:spPr>
        <p:txBody>
          <a:bodyPr lIns="0" tIns="0" rIns="0" bIns="0" rtlCol="0" anchor="t"/>
          <a:lstStyle/>
          <a:p>
            <a:pPr algn="r">
              <a:lnSpc>
                <a:spcPts val="2003"/>
              </a:lnSpc>
            </a:pPr>
            <a:r>
              <a:rPr lang="en-US" sz="3600" b="1" i="1" dirty="0">
                <a:solidFill>
                  <a:srgbClr val="0070C0"/>
                </a:solidFill>
                <a:latin typeface="+mj-lt"/>
                <a:ea typeface="Avenir Bold Italics"/>
                <a:cs typeface="Avenir Bold Italics"/>
                <a:sym typeface="Avenir Bold Italics"/>
              </a:rPr>
              <a:t>U.O.C. </a:t>
            </a:r>
            <a:r>
              <a:rPr lang="en-US" sz="3600" b="1" i="1" dirty="0" err="1">
                <a:solidFill>
                  <a:srgbClr val="0070C0"/>
                </a:solidFill>
                <a:latin typeface="+mj-lt"/>
                <a:ea typeface="Avenir Bold Italics"/>
                <a:cs typeface="Avenir Bold Italics"/>
                <a:sym typeface="Avenir Bold Italics"/>
              </a:rPr>
              <a:t>Chirurgia</a:t>
            </a:r>
            <a:r>
              <a:rPr lang="en-US" sz="3600" b="1" i="1" dirty="0">
                <a:solidFill>
                  <a:srgbClr val="0070C0"/>
                </a:solidFill>
                <a:latin typeface="+mj-lt"/>
                <a:ea typeface="Avenir Bold Italics"/>
                <a:cs typeface="Avenir Bold Italics"/>
                <a:sym typeface="Avenir Bold Italics"/>
              </a:rPr>
              <a:t> Generale</a:t>
            </a:r>
          </a:p>
          <a:p>
            <a:pPr algn="r">
              <a:lnSpc>
                <a:spcPts val="2003"/>
              </a:lnSpc>
            </a:pPr>
            <a:endParaRPr lang="en-US" sz="3600" b="1" i="1" dirty="0">
              <a:solidFill>
                <a:srgbClr val="0070C0"/>
              </a:solidFill>
              <a:latin typeface="+mj-lt"/>
              <a:ea typeface="Avenir Bold Italics"/>
              <a:cs typeface="Avenir Bold Italics"/>
              <a:sym typeface="Avenir Bold Italics"/>
            </a:endParaRPr>
          </a:p>
          <a:p>
            <a:pPr algn="r">
              <a:lnSpc>
                <a:spcPts val="2003"/>
              </a:lnSpc>
            </a:pPr>
            <a:r>
              <a:rPr lang="en-US" sz="3600" b="1" i="1" dirty="0" err="1">
                <a:solidFill>
                  <a:srgbClr val="0070C0"/>
                </a:solidFill>
                <a:latin typeface="+mj-lt"/>
                <a:ea typeface="Avenir Bold Italics"/>
                <a:cs typeface="Avenir Bold Italics"/>
                <a:sym typeface="Avenir Bold Italics"/>
              </a:rPr>
              <a:t>Direttore</a:t>
            </a:r>
            <a:r>
              <a:rPr lang="en-US" sz="3600" b="1" i="1" dirty="0">
                <a:solidFill>
                  <a:srgbClr val="0070C0"/>
                </a:solidFill>
                <a:latin typeface="+mj-lt"/>
                <a:ea typeface="Avenir Bold Italics"/>
                <a:cs typeface="Avenir Bold Italics"/>
                <a:sym typeface="Avenir Bold Italics"/>
              </a:rPr>
              <a:t> L.A. Fracasso</a:t>
            </a:r>
          </a:p>
          <a:p>
            <a:pPr algn="r">
              <a:lnSpc>
                <a:spcPts val="2003"/>
              </a:lnSpc>
            </a:pPr>
            <a:r>
              <a:rPr lang="en-US" sz="3600" b="1" i="1" dirty="0">
                <a:solidFill>
                  <a:srgbClr val="0070C0"/>
                </a:solidFill>
                <a:latin typeface="+mj-lt"/>
                <a:ea typeface="Avenir Bold Italics"/>
                <a:cs typeface="Avenir Bold Italics"/>
                <a:sym typeface="Avenir Bold Italics"/>
              </a:rPr>
              <a:t> </a:t>
            </a:r>
          </a:p>
          <a:p>
            <a:pPr algn="r">
              <a:lnSpc>
                <a:spcPts val="2003"/>
              </a:lnSpc>
            </a:pPr>
            <a:r>
              <a:rPr lang="en-US" sz="3600" b="1" i="1" dirty="0">
                <a:solidFill>
                  <a:srgbClr val="0070C0"/>
                </a:solidFill>
                <a:latin typeface="+mj-lt"/>
                <a:ea typeface="Avenir Bold Italics"/>
                <a:cs typeface="Avenir Bold Italics"/>
                <a:sym typeface="Avenir Bold Italics"/>
              </a:rPr>
              <a:t>Ospedale “Veris Delli Ponti”</a:t>
            </a:r>
          </a:p>
          <a:p>
            <a:pPr algn="r">
              <a:lnSpc>
                <a:spcPts val="911"/>
              </a:lnSpc>
            </a:pPr>
            <a:endParaRPr lang="en-US" sz="3600" b="1" i="1" dirty="0">
              <a:solidFill>
                <a:srgbClr val="0070C0"/>
              </a:solidFill>
              <a:latin typeface="+mj-lt"/>
              <a:ea typeface="Avenir Bold Italics"/>
              <a:cs typeface="Avenir Bold Italics"/>
              <a:sym typeface="Avenir Bold Italics"/>
            </a:endParaRPr>
          </a:p>
          <a:p>
            <a:pPr algn="r">
              <a:lnSpc>
                <a:spcPts val="911"/>
              </a:lnSpc>
            </a:pPr>
            <a:endParaRPr lang="en-US" sz="3600" b="1" i="1" dirty="0">
              <a:solidFill>
                <a:srgbClr val="0070C0"/>
              </a:solidFill>
              <a:latin typeface="+mj-lt"/>
              <a:ea typeface="Avenir Bold Italics"/>
              <a:cs typeface="Avenir Bold Italics"/>
              <a:sym typeface="Avenir Bold Italics"/>
            </a:endParaRPr>
          </a:p>
          <a:p>
            <a:pPr algn="r">
              <a:lnSpc>
                <a:spcPts val="911"/>
              </a:lnSpc>
            </a:pPr>
            <a:endParaRPr lang="en-US" sz="3600" b="1" i="1" dirty="0">
              <a:solidFill>
                <a:srgbClr val="0070C0"/>
              </a:solidFill>
              <a:latin typeface="+mj-lt"/>
              <a:ea typeface="Avenir Bold Italics"/>
              <a:cs typeface="Avenir Bold Italics"/>
              <a:sym typeface="Avenir Bold Italics"/>
            </a:endParaRPr>
          </a:p>
          <a:p>
            <a:pPr algn="r">
              <a:lnSpc>
                <a:spcPts val="911"/>
              </a:lnSpc>
            </a:pPr>
            <a:r>
              <a:rPr lang="en-US" sz="3600" b="1" i="1" dirty="0" err="1">
                <a:solidFill>
                  <a:srgbClr val="0070C0"/>
                </a:solidFill>
                <a:latin typeface="+mj-lt"/>
                <a:ea typeface="Avenir Bold Italics"/>
                <a:cs typeface="Avenir Bold Italics"/>
                <a:sym typeface="Avenir Bold Italics"/>
              </a:rPr>
              <a:t>Scorrano</a:t>
            </a:r>
            <a:r>
              <a:rPr lang="en-US" sz="3600" b="1" i="1" dirty="0">
                <a:solidFill>
                  <a:srgbClr val="0070C0"/>
                </a:solidFill>
                <a:latin typeface="+mj-lt"/>
                <a:ea typeface="Avenir Bold Italics"/>
                <a:cs typeface="Avenir Bold Italics"/>
                <a:sym typeface="Avenir Bold Italics"/>
              </a:rPr>
              <a:t> (LE)</a:t>
            </a:r>
          </a:p>
        </p:txBody>
      </p:sp>
      <p:sp>
        <p:nvSpPr>
          <p:cNvPr id="6" name="CasellaDiTesto 5">
            <a:extLst>
              <a:ext uri="{FF2B5EF4-FFF2-40B4-BE49-F238E27FC236}">
                <a16:creationId xmlns:a16="http://schemas.microsoft.com/office/drawing/2014/main" id="{DBB6C82B-D7EB-DBFE-DBF3-9264C12EEBB1}"/>
              </a:ext>
            </a:extLst>
          </p:cNvPr>
          <p:cNvSpPr txBox="1"/>
          <p:nvPr/>
        </p:nvSpPr>
        <p:spPr>
          <a:xfrm>
            <a:off x="10204018" y="1674996"/>
            <a:ext cx="7020161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sz="4800" b="1" dirty="0">
                <a:solidFill>
                  <a:srgbClr val="002060"/>
                </a:solidFill>
              </a:rPr>
              <a:t>WEDGE RESECTION IN GASTRIC GIST: A TAILORED APPROACH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4AD8748-1B33-94D4-A45D-22FB7391515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CasellaDiTesto 10">
            <a:extLst>
              <a:ext uri="{FF2B5EF4-FFF2-40B4-BE49-F238E27FC236}">
                <a16:creationId xmlns:a16="http://schemas.microsoft.com/office/drawing/2014/main" id="{12A6D05F-627C-557A-AF00-EE6658B1664E}"/>
              </a:ext>
            </a:extLst>
          </p:cNvPr>
          <p:cNvSpPr txBox="1"/>
          <p:nvPr/>
        </p:nvSpPr>
        <p:spPr>
          <a:xfrm>
            <a:off x="4073412" y="875215"/>
            <a:ext cx="132588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3600" b="1" i="1" dirty="0" err="1">
                <a:solidFill>
                  <a:srgbClr val="0066CC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Introduction</a:t>
            </a:r>
            <a:r>
              <a:rPr lang="it-IT" sz="3600" b="1" i="1" dirty="0">
                <a:solidFill>
                  <a:srgbClr val="0066CC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and background</a:t>
            </a:r>
          </a:p>
        </p:txBody>
      </p:sp>
      <p:sp>
        <p:nvSpPr>
          <p:cNvPr id="13" name="Rettangolo con angoli arrotondati 12">
            <a:extLst>
              <a:ext uri="{FF2B5EF4-FFF2-40B4-BE49-F238E27FC236}">
                <a16:creationId xmlns:a16="http://schemas.microsoft.com/office/drawing/2014/main" id="{19ACE76E-6488-1B89-671F-D503AC394BD4}"/>
              </a:ext>
            </a:extLst>
          </p:cNvPr>
          <p:cNvSpPr/>
          <p:nvPr/>
        </p:nvSpPr>
        <p:spPr>
          <a:xfrm>
            <a:off x="488138" y="800100"/>
            <a:ext cx="3429000" cy="761999"/>
          </a:xfrm>
          <a:prstGeom prst="roundRect">
            <a:avLst/>
          </a:prstGeom>
          <a:solidFill>
            <a:srgbClr val="0070C0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 dirty="0"/>
          </a:p>
        </p:txBody>
      </p:sp>
      <p:sp>
        <p:nvSpPr>
          <p:cNvPr id="15" name="Rettangolo con angoli arrotondati 14">
            <a:extLst>
              <a:ext uri="{FF2B5EF4-FFF2-40B4-BE49-F238E27FC236}">
                <a16:creationId xmlns:a16="http://schemas.microsoft.com/office/drawing/2014/main" id="{FF31D285-F6CE-0E40-0B7C-F9E178FBF8C4}"/>
              </a:ext>
            </a:extLst>
          </p:cNvPr>
          <p:cNvSpPr/>
          <p:nvPr/>
        </p:nvSpPr>
        <p:spPr>
          <a:xfrm>
            <a:off x="16265411" y="883118"/>
            <a:ext cx="1375475" cy="761999"/>
          </a:xfrm>
          <a:prstGeom prst="roundRect">
            <a:avLst/>
          </a:prstGeom>
          <a:solidFill>
            <a:srgbClr val="0070C0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 dirty="0"/>
          </a:p>
        </p:txBody>
      </p:sp>
      <p:sp>
        <p:nvSpPr>
          <p:cNvPr id="12" name="Rettangolo arrotondato 8">
            <a:extLst>
              <a:ext uri="{FF2B5EF4-FFF2-40B4-BE49-F238E27FC236}">
                <a16:creationId xmlns:a16="http://schemas.microsoft.com/office/drawing/2014/main" id="{0CBD753E-FC74-8AC1-A42B-8D4DFFC4F26E}"/>
              </a:ext>
            </a:extLst>
          </p:cNvPr>
          <p:cNvSpPr/>
          <p:nvPr/>
        </p:nvSpPr>
        <p:spPr>
          <a:xfrm>
            <a:off x="6629400" y="9038063"/>
            <a:ext cx="11125200" cy="685800"/>
          </a:xfrm>
          <a:prstGeom prst="roundRect">
            <a:avLst/>
          </a:prstGeom>
          <a:gradFill flip="none" rotWithShape="1">
            <a:gsLst>
              <a:gs pos="25000">
                <a:srgbClr val="0066CC"/>
              </a:gs>
              <a:gs pos="0">
                <a:srgbClr val="0070C0"/>
              </a:gs>
              <a:gs pos="64000">
                <a:srgbClr val="0066CC"/>
              </a:gs>
              <a:gs pos="94000">
                <a:schemeClr val="bg1"/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it-IT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it-IT"/>
          </a:p>
        </p:txBody>
      </p:sp>
      <p:pic>
        <p:nvPicPr>
          <p:cNvPr id="3" name="Immagine 2">
            <a:extLst>
              <a:ext uri="{FF2B5EF4-FFF2-40B4-BE49-F238E27FC236}">
                <a16:creationId xmlns:a16="http://schemas.microsoft.com/office/drawing/2014/main" id="{9B1D4964-124E-6780-DD36-80843293999A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3272" t="11013" r="43013" b="29360"/>
          <a:stretch/>
        </p:blipFill>
        <p:spPr>
          <a:xfrm>
            <a:off x="484726" y="8648700"/>
            <a:ext cx="5486400" cy="1159727"/>
          </a:xfrm>
          <a:prstGeom prst="rect">
            <a:avLst/>
          </a:prstGeom>
        </p:spPr>
      </p:pic>
      <p:sp>
        <p:nvSpPr>
          <p:cNvPr id="5" name="CasellaDiTesto 4">
            <a:extLst>
              <a:ext uri="{FF2B5EF4-FFF2-40B4-BE49-F238E27FC236}">
                <a16:creationId xmlns:a16="http://schemas.microsoft.com/office/drawing/2014/main" id="{D5C521F9-439C-0B59-1F07-A6E79E2549CC}"/>
              </a:ext>
            </a:extLst>
          </p:cNvPr>
          <p:cNvSpPr txBox="1"/>
          <p:nvPr/>
        </p:nvSpPr>
        <p:spPr>
          <a:xfrm>
            <a:off x="7620000" y="3884793"/>
            <a:ext cx="9144000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spcAft>
                <a:spcPts val="750"/>
              </a:spcAft>
              <a:buNone/>
            </a:pPr>
            <a:r>
              <a:rPr lang="it-IT" dirty="0" err="1"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Gastrointestinal</a:t>
            </a:r>
            <a:r>
              <a:rPr lang="it-IT" dirty="0"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it-IT" dirty="0" err="1"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stromal</a:t>
            </a:r>
            <a:r>
              <a:rPr lang="it-IT" dirty="0"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it-IT" dirty="0" err="1"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tumors</a:t>
            </a:r>
            <a:r>
              <a:rPr lang="it-IT" dirty="0"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 (</a:t>
            </a:r>
            <a:r>
              <a:rPr lang="it-IT" dirty="0" err="1"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GISTs</a:t>
            </a:r>
            <a:r>
              <a:rPr lang="it-IT" dirty="0"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) of the </a:t>
            </a:r>
            <a:r>
              <a:rPr lang="it-IT" dirty="0" err="1"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stomach</a:t>
            </a:r>
            <a:r>
              <a:rPr lang="it-IT" dirty="0"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it-IT" dirty="0" err="1"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represent</a:t>
            </a:r>
            <a:r>
              <a:rPr lang="it-IT" dirty="0"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 the </a:t>
            </a:r>
            <a:r>
              <a:rPr lang="it-IT" dirty="0" err="1"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most</a:t>
            </a:r>
            <a:r>
              <a:rPr lang="it-IT" dirty="0"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 common </a:t>
            </a:r>
            <a:r>
              <a:rPr lang="it-IT" dirty="0" err="1"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subtype</a:t>
            </a:r>
            <a:r>
              <a:rPr lang="it-IT" dirty="0"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 of GIST and are </a:t>
            </a:r>
            <a:r>
              <a:rPr lang="it-IT" dirty="0" err="1"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primarily</a:t>
            </a:r>
            <a:r>
              <a:rPr lang="it-IT" dirty="0"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it-IT" dirty="0" err="1"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managed</a:t>
            </a:r>
            <a:r>
              <a:rPr lang="it-IT" dirty="0"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 with </a:t>
            </a:r>
            <a:r>
              <a:rPr lang="it-IT" dirty="0" err="1"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surgical</a:t>
            </a:r>
            <a:r>
              <a:rPr lang="it-IT" dirty="0"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it-IT" dirty="0" err="1"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resection</a:t>
            </a:r>
            <a:r>
              <a:rPr lang="it-IT" dirty="0"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. The </a:t>
            </a:r>
            <a:r>
              <a:rPr lang="it-IT" dirty="0" err="1"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choice</a:t>
            </a:r>
            <a:r>
              <a:rPr lang="it-IT" dirty="0"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 of </a:t>
            </a:r>
            <a:r>
              <a:rPr lang="it-IT" dirty="0" err="1"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surgical</a:t>
            </a:r>
            <a:r>
              <a:rPr lang="it-IT" dirty="0"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it-IT" dirty="0" err="1"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approach</a:t>
            </a:r>
            <a:r>
              <a:rPr lang="it-IT" dirty="0"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it-IT" dirty="0" err="1"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depends</a:t>
            </a:r>
            <a:r>
              <a:rPr lang="it-IT" dirty="0"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 on </a:t>
            </a:r>
            <a:r>
              <a:rPr lang="it-IT" dirty="0" err="1"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tumor</a:t>
            </a:r>
            <a:r>
              <a:rPr lang="it-IT" dirty="0"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 size, location, and risk of </a:t>
            </a:r>
            <a:r>
              <a:rPr lang="it-IT" dirty="0" err="1"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morbidity</a:t>
            </a:r>
            <a:r>
              <a:rPr lang="it-IT" dirty="0"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, with the </a:t>
            </a:r>
            <a:r>
              <a:rPr lang="it-IT" dirty="0" err="1"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aim</a:t>
            </a:r>
            <a:r>
              <a:rPr lang="it-IT" dirty="0"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 of </a:t>
            </a:r>
            <a:r>
              <a:rPr lang="it-IT" dirty="0" err="1"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achieving</a:t>
            </a:r>
            <a:r>
              <a:rPr lang="it-IT" dirty="0"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 complete (R0) </a:t>
            </a:r>
            <a:r>
              <a:rPr lang="it-IT" dirty="0" err="1"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resection</a:t>
            </a:r>
            <a:r>
              <a:rPr lang="it-IT" dirty="0"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it-IT" dirty="0" err="1"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while</a:t>
            </a:r>
            <a:r>
              <a:rPr lang="it-IT" dirty="0"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it-IT" dirty="0" err="1"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preserving</a:t>
            </a:r>
            <a:r>
              <a:rPr lang="it-IT" dirty="0"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it-IT" dirty="0" err="1"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gastric</a:t>
            </a:r>
            <a:r>
              <a:rPr lang="it-IT" dirty="0"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it-IT" dirty="0" err="1"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function</a:t>
            </a:r>
            <a:r>
              <a:rPr lang="it-IT" dirty="0"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.</a:t>
            </a:r>
          </a:p>
        </p:txBody>
      </p:sp>
      <p:pic>
        <p:nvPicPr>
          <p:cNvPr id="2050" name="Picture 2" descr="Robotic Full-Thickness Resection of a Type IV Gastric Gastrointestinal  Stromal Tumor (GIST) Through Organoaxial Gastric Rotation: Technical  Description With Video and Operative Management Insights | Cureus">
            <a:extLst>
              <a:ext uri="{FF2B5EF4-FFF2-40B4-BE49-F238E27FC236}">
                <a16:creationId xmlns:a16="http://schemas.microsoft.com/office/drawing/2014/main" id="{3775815C-8C90-7976-EC67-31D54671F0F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26101" y="2466379"/>
            <a:ext cx="3803650" cy="52374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6004914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D107833-BD79-25DC-637F-69E1FE4D95B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CasellaDiTesto 10">
            <a:extLst>
              <a:ext uri="{FF2B5EF4-FFF2-40B4-BE49-F238E27FC236}">
                <a16:creationId xmlns:a16="http://schemas.microsoft.com/office/drawing/2014/main" id="{BDE62E48-B905-6A44-5029-B7CD2EA9C620}"/>
              </a:ext>
            </a:extLst>
          </p:cNvPr>
          <p:cNvSpPr txBox="1"/>
          <p:nvPr/>
        </p:nvSpPr>
        <p:spPr>
          <a:xfrm>
            <a:off x="4073412" y="875215"/>
            <a:ext cx="132588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3600" b="1" i="1" dirty="0" err="1">
                <a:solidFill>
                  <a:srgbClr val="0066CC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Introduction</a:t>
            </a:r>
            <a:r>
              <a:rPr lang="it-IT" sz="3600" b="1" i="1" dirty="0">
                <a:solidFill>
                  <a:srgbClr val="0066CC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and background</a:t>
            </a:r>
          </a:p>
        </p:txBody>
      </p:sp>
      <p:sp>
        <p:nvSpPr>
          <p:cNvPr id="13" name="Rettangolo con angoli arrotondati 12">
            <a:extLst>
              <a:ext uri="{FF2B5EF4-FFF2-40B4-BE49-F238E27FC236}">
                <a16:creationId xmlns:a16="http://schemas.microsoft.com/office/drawing/2014/main" id="{088F0C99-BAA2-4BB7-0B5C-E0B6D332974E}"/>
              </a:ext>
            </a:extLst>
          </p:cNvPr>
          <p:cNvSpPr/>
          <p:nvPr/>
        </p:nvSpPr>
        <p:spPr>
          <a:xfrm>
            <a:off x="488138" y="800100"/>
            <a:ext cx="3429000" cy="761999"/>
          </a:xfrm>
          <a:prstGeom prst="roundRect">
            <a:avLst/>
          </a:prstGeom>
          <a:solidFill>
            <a:srgbClr val="0070C0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 dirty="0"/>
          </a:p>
        </p:txBody>
      </p:sp>
      <p:sp>
        <p:nvSpPr>
          <p:cNvPr id="15" name="Rettangolo con angoli arrotondati 14">
            <a:extLst>
              <a:ext uri="{FF2B5EF4-FFF2-40B4-BE49-F238E27FC236}">
                <a16:creationId xmlns:a16="http://schemas.microsoft.com/office/drawing/2014/main" id="{E2A9F067-3162-0853-FCBB-4DC0F8F99242}"/>
              </a:ext>
            </a:extLst>
          </p:cNvPr>
          <p:cNvSpPr/>
          <p:nvPr/>
        </p:nvSpPr>
        <p:spPr>
          <a:xfrm>
            <a:off x="16265411" y="883118"/>
            <a:ext cx="1375475" cy="761999"/>
          </a:xfrm>
          <a:prstGeom prst="roundRect">
            <a:avLst/>
          </a:prstGeom>
          <a:solidFill>
            <a:srgbClr val="0070C0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 dirty="0"/>
          </a:p>
        </p:txBody>
      </p:sp>
      <p:sp>
        <p:nvSpPr>
          <p:cNvPr id="12" name="Rettangolo arrotondato 8">
            <a:extLst>
              <a:ext uri="{FF2B5EF4-FFF2-40B4-BE49-F238E27FC236}">
                <a16:creationId xmlns:a16="http://schemas.microsoft.com/office/drawing/2014/main" id="{93B47138-BD4E-4C78-8C56-A8C6B06066D5}"/>
              </a:ext>
            </a:extLst>
          </p:cNvPr>
          <p:cNvSpPr/>
          <p:nvPr/>
        </p:nvSpPr>
        <p:spPr>
          <a:xfrm>
            <a:off x="6629400" y="9038063"/>
            <a:ext cx="11125200" cy="685800"/>
          </a:xfrm>
          <a:prstGeom prst="roundRect">
            <a:avLst/>
          </a:prstGeom>
          <a:gradFill flip="none" rotWithShape="1">
            <a:gsLst>
              <a:gs pos="25000">
                <a:srgbClr val="0066CC"/>
              </a:gs>
              <a:gs pos="0">
                <a:srgbClr val="0070C0"/>
              </a:gs>
              <a:gs pos="64000">
                <a:srgbClr val="0066CC"/>
              </a:gs>
              <a:gs pos="94000">
                <a:schemeClr val="bg1"/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it-IT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it-IT"/>
          </a:p>
        </p:txBody>
      </p:sp>
      <p:pic>
        <p:nvPicPr>
          <p:cNvPr id="3" name="Immagine 2">
            <a:extLst>
              <a:ext uri="{FF2B5EF4-FFF2-40B4-BE49-F238E27FC236}">
                <a16:creationId xmlns:a16="http://schemas.microsoft.com/office/drawing/2014/main" id="{48E97830-BD43-66C6-1342-3ECD22777574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3272" t="11013" r="43013" b="29360"/>
          <a:stretch/>
        </p:blipFill>
        <p:spPr>
          <a:xfrm>
            <a:off x="484726" y="8648700"/>
            <a:ext cx="5486400" cy="1159727"/>
          </a:xfrm>
          <a:prstGeom prst="rect">
            <a:avLst/>
          </a:prstGeom>
        </p:spPr>
      </p:pic>
      <p:pic>
        <p:nvPicPr>
          <p:cNvPr id="1026" name="Picture 2" descr="Gastrointestinal Radiology">
            <a:extLst>
              <a:ext uri="{FF2B5EF4-FFF2-40B4-BE49-F238E27FC236}">
                <a16:creationId xmlns:a16="http://schemas.microsoft.com/office/drawing/2014/main" id="{711B1D53-F391-2506-A2F2-FD8A238353B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37413" y="2765103"/>
            <a:ext cx="5759450" cy="47567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ctangle 3">
            <a:extLst>
              <a:ext uri="{FF2B5EF4-FFF2-40B4-BE49-F238E27FC236}">
                <a16:creationId xmlns:a16="http://schemas.microsoft.com/office/drawing/2014/main" id="{5E914584-7099-EDC5-9290-A21CAEB0C132}"/>
              </a:ext>
            </a:extLst>
          </p:cNvPr>
          <p:cNvSpPr>
            <a:spLocks noChangeArrowheads="1"/>
          </p:cNvSpPr>
          <p:nvPr/>
        </p:nvSpPr>
        <p:spPr bwMode="auto">
          <a:xfrm>
            <a:off x="8152048" y="1496346"/>
            <a:ext cx="8763000" cy="729430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it-IT" altLang="it-IT" sz="1800" b="0" i="0" u="none" strike="noStrike" cap="none" normalizeH="0" baseline="0" dirty="0" err="1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Gastrointestinal</a:t>
            </a:r>
            <a:r>
              <a:rPr kumimoji="0" lang="it-IT" altLang="it-IT" sz="18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 </a:t>
            </a:r>
            <a:r>
              <a:rPr kumimoji="0" lang="it-IT" altLang="it-IT" sz="1800" b="0" i="0" u="none" strike="noStrike" cap="none" normalizeH="0" baseline="0" dirty="0" err="1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stromal</a:t>
            </a:r>
            <a:r>
              <a:rPr kumimoji="0" lang="it-IT" altLang="it-IT" sz="18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 </a:t>
            </a:r>
            <a:r>
              <a:rPr kumimoji="0" lang="it-IT" altLang="it-IT" sz="1800" b="0" i="0" u="none" strike="noStrike" cap="none" normalizeH="0" baseline="0" dirty="0" err="1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tumors</a:t>
            </a:r>
            <a:r>
              <a:rPr kumimoji="0" lang="it-IT" altLang="it-IT" sz="18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 (</a:t>
            </a:r>
            <a:r>
              <a:rPr kumimoji="0" lang="it-IT" altLang="it-IT" sz="1800" b="0" i="0" u="none" strike="noStrike" cap="none" normalizeH="0" baseline="0" dirty="0" err="1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GISTs</a:t>
            </a:r>
            <a:r>
              <a:rPr kumimoji="0" lang="it-IT" altLang="it-IT" sz="18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) are the </a:t>
            </a:r>
            <a:r>
              <a:rPr kumimoji="0" lang="it-IT" altLang="it-IT" sz="1800" b="0" i="0" u="none" strike="noStrike" cap="none" normalizeH="0" baseline="0" dirty="0" err="1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most</a:t>
            </a:r>
            <a:r>
              <a:rPr kumimoji="0" lang="it-IT" altLang="it-IT" sz="18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 common </a:t>
            </a:r>
            <a:r>
              <a:rPr kumimoji="0" lang="it-IT" altLang="it-IT" sz="1800" b="0" i="0" u="none" strike="noStrike" cap="none" normalizeH="0" baseline="0" dirty="0" err="1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mesenchymal</a:t>
            </a:r>
            <a:r>
              <a:rPr kumimoji="0" lang="it-IT" altLang="it-IT" sz="18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 </a:t>
            </a:r>
            <a:r>
              <a:rPr kumimoji="0" lang="it-IT" altLang="it-IT" sz="1800" b="0" i="0" u="none" strike="noStrike" cap="none" normalizeH="0" baseline="0" dirty="0" err="1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neoplasms</a:t>
            </a:r>
            <a:r>
              <a:rPr kumimoji="0" lang="it-IT" altLang="it-IT" sz="18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 of the </a:t>
            </a:r>
            <a:r>
              <a:rPr kumimoji="0" lang="it-IT" altLang="it-IT" sz="1800" b="0" i="0" u="none" strike="noStrike" cap="none" normalizeH="0" baseline="0" dirty="0" err="1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gastrointestinal</a:t>
            </a:r>
            <a:r>
              <a:rPr kumimoji="0" lang="it-IT" altLang="it-IT" sz="18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 </a:t>
            </a:r>
            <a:r>
              <a:rPr kumimoji="0" lang="it-IT" altLang="it-IT" sz="1800" b="0" i="0" u="none" strike="noStrike" cap="none" normalizeH="0" baseline="0" dirty="0" err="1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tract</a:t>
            </a:r>
            <a:r>
              <a:rPr kumimoji="0" lang="it-IT" altLang="it-IT" sz="18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, </a:t>
            </a:r>
            <a:r>
              <a:rPr kumimoji="0" lang="it-IT" altLang="it-IT" sz="1800" b="0" i="0" u="none" strike="noStrike" cap="none" normalizeH="0" baseline="0" dirty="0" err="1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arising</a:t>
            </a:r>
            <a:r>
              <a:rPr kumimoji="0" lang="it-IT" altLang="it-IT" sz="18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 from or </a:t>
            </a:r>
            <a:r>
              <a:rPr kumimoji="0" lang="it-IT" altLang="it-IT" sz="1800" b="0" i="0" u="none" strike="noStrike" cap="none" normalizeH="0" baseline="0" dirty="0" err="1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differentiating</a:t>
            </a:r>
            <a:r>
              <a:rPr kumimoji="0" lang="it-IT" altLang="it-IT" sz="18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 </a:t>
            </a:r>
            <a:r>
              <a:rPr kumimoji="0" lang="it-IT" altLang="it-IT" sz="1800" b="0" i="0" u="none" strike="noStrike" cap="none" normalizeH="0" baseline="0" dirty="0" err="1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toward</a:t>
            </a:r>
            <a:r>
              <a:rPr kumimoji="0" lang="it-IT" altLang="it-IT" sz="18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 the </a:t>
            </a:r>
            <a:r>
              <a:rPr kumimoji="0" lang="it-IT" altLang="it-IT" sz="1800" b="0" i="0" u="none" strike="noStrike" cap="none" normalizeH="0" baseline="0" dirty="0" err="1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interstitial</a:t>
            </a:r>
            <a:r>
              <a:rPr kumimoji="0" lang="it-IT" altLang="it-IT" sz="18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 </a:t>
            </a:r>
            <a:r>
              <a:rPr kumimoji="0" lang="it-IT" altLang="it-IT" sz="1800" b="0" i="0" u="none" strike="noStrike" cap="none" normalizeH="0" baseline="0" dirty="0" err="1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cells</a:t>
            </a:r>
            <a:r>
              <a:rPr kumimoji="0" lang="it-IT" altLang="it-IT" sz="18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 of </a:t>
            </a:r>
            <a:r>
              <a:rPr kumimoji="0" lang="it-IT" altLang="it-IT" sz="1800" b="0" i="0" u="none" strike="noStrike" cap="none" normalizeH="0" baseline="0" dirty="0" err="1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Cajal</a:t>
            </a:r>
            <a:r>
              <a:rPr kumimoji="0" lang="it-IT" altLang="it-IT" sz="18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, </a:t>
            </a:r>
            <a:r>
              <a:rPr kumimoji="0" lang="it-IT" altLang="it-IT" sz="1800" b="0" i="0" u="none" strike="noStrike" cap="none" normalizeH="0" baseline="0" dirty="0" err="1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which</a:t>
            </a:r>
            <a:r>
              <a:rPr kumimoji="0" lang="it-IT" altLang="it-IT" sz="18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 </a:t>
            </a:r>
            <a:r>
              <a:rPr kumimoji="0" lang="it-IT" altLang="it-IT" sz="1800" b="0" i="0" u="none" strike="noStrike" cap="none" normalizeH="0" baseline="0" dirty="0" err="1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function</a:t>
            </a:r>
            <a:r>
              <a:rPr kumimoji="0" lang="it-IT" altLang="it-IT" sz="18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 </a:t>
            </a:r>
            <a:r>
              <a:rPr kumimoji="0" lang="it-IT" altLang="it-IT" sz="1800" b="0" i="0" u="none" strike="noStrike" cap="none" normalizeH="0" baseline="0" dirty="0" err="1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as</a:t>
            </a:r>
            <a:r>
              <a:rPr kumimoji="0" lang="it-IT" altLang="it-IT" sz="18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 pacemaker </a:t>
            </a:r>
            <a:r>
              <a:rPr kumimoji="0" lang="it-IT" altLang="it-IT" sz="1800" b="0" i="0" u="none" strike="noStrike" cap="none" normalizeH="0" baseline="0" dirty="0" err="1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cells</a:t>
            </a:r>
            <a:r>
              <a:rPr kumimoji="0" lang="it-IT" altLang="it-IT" sz="18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 </a:t>
            </a:r>
            <a:r>
              <a:rPr kumimoji="0" lang="it-IT" altLang="it-IT" sz="1800" b="0" i="0" u="none" strike="noStrike" cap="none" normalizeH="0" baseline="0" dirty="0" err="1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regulating</a:t>
            </a:r>
            <a:r>
              <a:rPr kumimoji="0" lang="it-IT" altLang="it-IT" sz="18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 </a:t>
            </a:r>
            <a:r>
              <a:rPr kumimoji="0" lang="it-IT" altLang="it-IT" sz="1800" b="0" i="0" u="none" strike="noStrike" cap="none" normalizeH="0" baseline="0" dirty="0" err="1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gut</a:t>
            </a:r>
            <a:r>
              <a:rPr kumimoji="0" lang="it-IT" altLang="it-IT" sz="18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 </a:t>
            </a:r>
            <a:r>
              <a:rPr kumimoji="0" lang="it-IT" altLang="it-IT" sz="1800" b="0" i="0" u="none" strike="noStrike" cap="none" normalizeH="0" baseline="0" dirty="0" err="1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motility</a:t>
            </a:r>
            <a:r>
              <a:rPr kumimoji="0" lang="it-IT" altLang="it-IT" sz="18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. </a:t>
            </a:r>
            <a:r>
              <a:rPr kumimoji="0" lang="it-IT" altLang="it-IT" sz="1800" b="0" i="0" u="none" strike="noStrike" cap="none" normalizeH="0" baseline="0" dirty="0" err="1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Although</a:t>
            </a:r>
            <a:r>
              <a:rPr kumimoji="0" lang="it-IT" altLang="it-IT" sz="18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 </a:t>
            </a:r>
            <a:r>
              <a:rPr kumimoji="0" lang="it-IT" altLang="it-IT" sz="1800" b="0" i="0" u="none" strike="noStrike" cap="none" normalizeH="0" baseline="0" dirty="0" err="1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GISTs</a:t>
            </a:r>
            <a:r>
              <a:rPr kumimoji="0" lang="it-IT" altLang="it-IT" sz="18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 can </a:t>
            </a:r>
            <a:r>
              <a:rPr kumimoji="0" lang="it-IT" altLang="it-IT" sz="1800" b="0" i="0" u="none" strike="noStrike" cap="none" normalizeH="0" baseline="0" dirty="0" err="1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occur</a:t>
            </a:r>
            <a:r>
              <a:rPr kumimoji="0" lang="it-IT" altLang="it-IT" sz="18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 </a:t>
            </a:r>
            <a:r>
              <a:rPr kumimoji="0" lang="it-IT" altLang="it-IT" sz="1800" b="0" i="0" u="none" strike="noStrike" cap="none" normalizeH="0" baseline="0" dirty="0" err="1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anywhere</a:t>
            </a:r>
            <a:r>
              <a:rPr kumimoji="0" lang="it-IT" altLang="it-IT" sz="18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 </a:t>
            </a:r>
            <a:r>
              <a:rPr kumimoji="0" lang="it-IT" altLang="it-IT" sz="1800" b="0" i="0" u="none" strike="noStrike" cap="none" normalizeH="0" baseline="0" dirty="0" err="1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along</a:t>
            </a:r>
            <a:r>
              <a:rPr kumimoji="0" lang="it-IT" altLang="it-IT" sz="18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 the </a:t>
            </a:r>
            <a:r>
              <a:rPr kumimoji="0" lang="it-IT" altLang="it-IT" sz="1800" b="0" i="0" u="none" strike="noStrike" cap="none" normalizeH="0" baseline="0" dirty="0" err="1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gastrointestinal</a:t>
            </a:r>
            <a:r>
              <a:rPr kumimoji="0" lang="it-IT" altLang="it-IT" sz="18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 </a:t>
            </a:r>
            <a:r>
              <a:rPr kumimoji="0" lang="it-IT" altLang="it-IT" sz="1800" b="0" i="0" u="none" strike="noStrike" cap="none" normalizeH="0" baseline="0" dirty="0" err="1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tract</a:t>
            </a:r>
            <a:r>
              <a:rPr kumimoji="0" lang="it-IT" altLang="it-IT" sz="18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, the </a:t>
            </a:r>
            <a:r>
              <a:rPr kumimoji="0" lang="it-IT" altLang="it-IT" sz="1800" b="0" i="0" u="none" strike="noStrike" cap="none" normalizeH="0" baseline="0" dirty="0" err="1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stomach</a:t>
            </a:r>
            <a:r>
              <a:rPr kumimoji="0" lang="it-IT" altLang="it-IT" sz="18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 </a:t>
            </a:r>
            <a:r>
              <a:rPr kumimoji="0" lang="it-IT" altLang="it-IT" sz="1800" b="0" i="0" u="none" strike="noStrike" cap="none" normalizeH="0" baseline="0" dirty="0" err="1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is</a:t>
            </a:r>
            <a:r>
              <a:rPr kumimoji="0" lang="it-IT" altLang="it-IT" sz="18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 the </a:t>
            </a:r>
            <a:r>
              <a:rPr kumimoji="0" lang="it-IT" altLang="it-IT" sz="1800" b="0" i="0" u="none" strike="noStrike" cap="none" normalizeH="0" baseline="0" dirty="0" err="1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most</a:t>
            </a:r>
            <a:r>
              <a:rPr kumimoji="0" lang="it-IT" altLang="it-IT" sz="18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 </a:t>
            </a:r>
            <a:r>
              <a:rPr kumimoji="0" lang="it-IT" altLang="it-IT" sz="1800" b="0" i="0" u="none" strike="noStrike" cap="none" normalizeH="0" baseline="0" dirty="0" err="1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frequent</a:t>
            </a:r>
            <a:r>
              <a:rPr kumimoji="0" lang="it-IT" altLang="it-IT" sz="18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 site, accounting for </a:t>
            </a:r>
            <a:r>
              <a:rPr kumimoji="0" lang="it-IT" altLang="it-IT" sz="1800" b="0" i="0" u="none" strike="noStrike" cap="none" normalizeH="0" baseline="0" dirty="0" err="1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approximately</a:t>
            </a:r>
            <a:r>
              <a:rPr kumimoji="0" lang="it-IT" altLang="it-IT" sz="18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 60–70% of </a:t>
            </a:r>
            <a:r>
              <a:rPr kumimoji="0" lang="it-IT" altLang="it-IT" sz="1800" b="0" i="0" u="none" strike="noStrike" cap="none" normalizeH="0" baseline="0" dirty="0" err="1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cases</a:t>
            </a:r>
            <a:r>
              <a:rPr kumimoji="0" lang="it-IT" altLang="it-IT" sz="18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. </a:t>
            </a:r>
            <a:r>
              <a:rPr kumimoji="0" lang="it-IT" altLang="it-IT" sz="1800" b="0" i="0" u="none" strike="noStrike" cap="none" normalizeH="0" baseline="0" dirty="0" err="1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Gastric</a:t>
            </a:r>
            <a:r>
              <a:rPr kumimoji="0" lang="it-IT" altLang="it-IT" sz="18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 </a:t>
            </a:r>
            <a:r>
              <a:rPr kumimoji="0" lang="it-IT" altLang="it-IT" sz="1800" b="0" i="0" u="none" strike="noStrike" cap="none" normalizeH="0" baseline="0" dirty="0" err="1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GISTs</a:t>
            </a:r>
            <a:r>
              <a:rPr kumimoji="0" lang="it-IT" altLang="it-IT" sz="18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 </a:t>
            </a:r>
            <a:r>
              <a:rPr kumimoji="0" lang="it-IT" altLang="it-IT" sz="1800" b="0" i="0" u="none" strike="noStrike" cap="none" normalizeH="0" baseline="0" dirty="0" err="1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exhibit</a:t>
            </a:r>
            <a:r>
              <a:rPr kumimoji="0" lang="it-IT" altLang="it-IT" sz="18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 </a:t>
            </a:r>
            <a:r>
              <a:rPr kumimoji="0" lang="it-IT" altLang="it-IT" sz="1800" b="0" i="0" u="none" strike="noStrike" cap="none" normalizeH="0" baseline="0" dirty="0" err="1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distinct</a:t>
            </a:r>
            <a:r>
              <a:rPr kumimoji="0" lang="it-IT" altLang="it-IT" sz="18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 clinical, </a:t>
            </a:r>
            <a:r>
              <a:rPr kumimoji="0" lang="it-IT" altLang="it-IT" sz="1800" b="0" i="0" u="none" strike="noStrike" cap="none" normalizeH="0" baseline="0" dirty="0" err="1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pathological</a:t>
            </a:r>
            <a:r>
              <a:rPr kumimoji="0" lang="it-IT" altLang="it-IT" sz="18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, and </a:t>
            </a:r>
            <a:r>
              <a:rPr kumimoji="0" lang="it-IT" altLang="it-IT" sz="1800" b="0" i="0" u="none" strike="noStrike" cap="none" normalizeH="0" baseline="0" dirty="0" err="1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molecular</a:t>
            </a:r>
            <a:r>
              <a:rPr kumimoji="0" lang="it-IT" altLang="it-IT" sz="18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 </a:t>
            </a:r>
            <a:r>
              <a:rPr kumimoji="0" lang="it-IT" altLang="it-IT" sz="1800" b="0" i="0" u="none" strike="noStrike" cap="none" normalizeH="0" baseline="0" dirty="0" err="1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characteristics</a:t>
            </a:r>
            <a:r>
              <a:rPr kumimoji="0" lang="it-IT" altLang="it-IT" sz="18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 </a:t>
            </a:r>
            <a:r>
              <a:rPr kumimoji="0" lang="it-IT" altLang="it-IT" sz="1800" b="0" i="0" u="none" strike="noStrike" cap="none" normalizeH="0" baseline="0" dirty="0" err="1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compared</a:t>
            </a:r>
            <a:r>
              <a:rPr kumimoji="0" lang="it-IT" altLang="it-IT" sz="18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 with </a:t>
            </a:r>
            <a:r>
              <a:rPr kumimoji="0" lang="it-IT" altLang="it-IT" sz="1800" b="0" i="0" u="none" strike="noStrike" cap="none" normalizeH="0" baseline="0" dirty="0" err="1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GISTs</a:t>
            </a:r>
            <a:r>
              <a:rPr kumimoji="0" lang="it-IT" altLang="it-IT" sz="18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 </a:t>
            </a:r>
            <a:r>
              <a:rPr kumimoji="0" lang="it-IT" altLang="it-IT" sz="1800" b="0" i="0" u="none" strike="noStrike" cap="none" normalizeH="0" baseline="0" dirty="0" err="1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arising</a:t>
            </a:r>
            <a:r>
              <a:rPr kumimoji="0" lang="it-IT" altLang="it-IT" sz="18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 in </a:t>
            </a:r>
            <a:r>
              <a:rPr kumimoji="0" lang="it-IT" altLang="it-IT" sz="1800" b="0" i="0" u="none" strike="noStrike" cap="none" normalizeH="0" baseline="0" dirty="0" err="1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other</a:t>
            </a:r>
            <a:r>
              <a:rPr kumimoji="0" lang="it-IT" altLang="it-IT" sz="18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 locations.</a:t>
            </a:r>
            <a:endParaRPr kumimoji="0" lang="it-IT" altLang="it-IT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it-IT" altLang="it-IT" sz="1800" b="0" i="0" u="none" strike="noStrike" cap="none" normalizeH="0" baseline="0" dirty="0" err="1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Most</a:t>
            </a:r>
            <a:r>
              <a:rPr kumimoji="0" lang="it-IT" altLang="it-IT" sz="18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 </a:t>
            </a:r>
            <a:r>
              <a:rPr kumimoji="0" lang="it-IT" altLang="it-IT" sz="1800" b="0" i="0" u="none" strike="noStrike" cap="none" normalizeH="0" baseline="0" dirty="0" err="1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gastric</a:t>
            </a:r>
            <a:r>
              <a:rPr kumimoji="0" lang="it-IT" altLang="it-IT" sz="18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 </a:t>
            </a:r>
            <a:r>
              <a:rPr kumimoji="0" lang="it-IT" altLang="it-IT" sz="1800" b="0" i="0" u="none" strike="noStrike" cap="none" normalizeH="0" baseline="0" dirty="0" err="1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GISTs</a:t>
            </a:r>
            <a:r>
              <a:rPr kumimoji="0" lang="it-IT" altLang="it-IT" sz="18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 are </a:t>
            </a:r>
            <a:r>
              <a:rPr kumimoji="0" lang="it-IT" altLang="it-IT" sz="1800" b="0" i="0" u="none" strike="noStrike" cap="none" normalizeH="0" baseline="0" dirty="0" err="1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driven</a:t>
            </a:r>
            <a:r>
              <a:rPr kumimoji="0" lang="it-IT" altLang="it-IT" sz="18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 by </a:t>
            </a:r>
            <a:r>
              <a:rPr kumimoji="0" lang="it-IT" altLang="it-IT" sz="1800" b="0" i="0" u="none" strike="noStrike" cap="none" normalizeH="0" baseline="0" dirty="0" err="1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activating</a:t>
            </a:r>
            <a:r>
              <a:rPr kumimoji="0" lang="it-IT" altLang="it-IT" sz="18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 </a:t>
            </a:r>
            <a:r>
              <a:rPr kumimoji="0" lang="it-IT" altLang="it-IT" sz="1800" b="0" i="0" u="none" strike="noStrike" cap="none" normalizeH="0" baseline="0" dirty="0" err="1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mutations</a:t>
            </a:r>
            <a:r>
              <a:rPr kumimoji="0" lang="it-IT" altLang="it-IT" sz="18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 in the </a:t>
            </a:r>
            <a:r>
              <a:rPr kumimoji="0" lang="it-IT" altLang="it-IT" sz="1800" b="0" i="1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KIT</a:t>
            </a:r>
            <a:r>
              <a:rPr kumimoji="0" lang="it-IT" altLang="it-IT" sz="18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 gene or, </a:t>
            </a:r>
            <a:r>
              <a:rPr kumimoji="0" lang="it-IT" altLang="it-IT" sz="1800" b="0" i="0" u="none" strike="noStrike" cap="none" normalizeH="0" baseline="0" dirty="0" err="1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less</a:t>
            </a:r>
            <a:r>
              <a:rPr kumimoji="0" lang="it-IT" altLang="it-IT" sz="18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 </a:t>
            </a:r>
            <a:r>
              <a:rPr kumimoji="0" lang="it-IT" altLang="it-IT" sz="1800" b="0" i="0" u="none" strike="noStrike" cap="none" normalizeH="0" baseline="0" dirty="0" err="1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commonly</a:t>
            </a:r>
            <a:r>
              <a:rPr kumimoji="0" lang="it-IT" altLang="it-IT" sz="18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, the </a:t>
            </a:r>
            <a:r>
              <a:rPr kumimoji="0" lang="it-IT" altLang="it-IT" sz="1800" b="0" i="1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PDGFRA</a:t>
            </a:r>
            <a:r>
              <a:rPr kumimoji="0" lang="it-IT" altLang="it-IT" sz="18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 gene, </a:t>
            </a:r>
            <a:r>
              <a:rPr kumimoji="0" lang="it-IT" altLang="it-IT" sz="1800" b="0" i="0" u="none" strike="noStrike" cap="none" normalizeH="0" baseline="0" dirty="0" err="1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leading</a:t>
            </a:r>
            <a:r>
              <a:rPr kumimoji="0" lang="it-IT" altLang="it-IT" sz="18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 to </a:t>
            </a:r>
            <a:r>
              <a:rPr kumimoji="0" lang="it-IT" altLang="it-IT" sz="1800" b="0" i="0" u="none" strike="noStrike" cap="none" normalizeH="0" baseline="0" dirty="0" err="1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constitutive</a:t>
            </a:r>
            <a:r>
              <a:rPr kumimoji="0" lang="it-IT" altLang="it-IT" sz="18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 </a:t>
            </a:r>
            <a:r>
              <a:rPr kumimoji="0" lang="it-IT" altLang="it-IT" sz="1800" b="0" i="0" u="none" strike="noStrike" cap="none" normalizeH="0" baseline="0" dirty="0" err="1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activation</a:t>
            </a:r>
            <a:r>
              <a:rPr kumimoji="0" lang="it-IT" altLang="it-IT" sz="18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 of receptor </a:t>
            </a:r>
            <a:r>
              <a:rPr kumimoji="0" lang="it-IT" altLang="it-IT" sz="1800" b="0" i="0" u="none" strike="noStrike" cap="none" normalizeH="0" baseline="0" dirty="0" err="1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tyrosine</a:t>
            </a:r>
            <a:r>
              <a:rPr kumimoji="0" lang="it-IT" altLang="it-IT" sz="18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 </a:t>
            </a:r>
            <a:r>
              <a:rPr kumimoji="0" lang="it-IT" altLang="it-IT" sz="1800" b="0" i="0" u="none" strike="noStrike" cap="none" normalizeH="0" baseline="0" dirty="0" err="1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kinases</a:t>
            </a:r>
            <a:r>
              <a:rPr kumimoji="0" lang="it-IT" altLang="it-IT" sz="18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 and </a:t>
            </a:r>
            <a:r>
              <a:rPr kumimoji="0" lang="it-IT" altLang="it-IT" sz="1800" b="0" i="0" u="none" strike="noStrike" cap="none" normalizeH="0" baseline="0" dirty="0" err="1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uncontrolled</a:t>
            </a:r>
            <a:r>
              <a:rPr kumimoji="0" lang="it-IT" altLang="it-IT" sz="18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 </a:t>
            </a:r>
            <a:r>
              <a:rPr kumimoji="0" lang="it-IT" altLang="it-IT" sz="1800" b="0" i="0" u="none" strike="noStrike" cap="none" normalizeH="0" baseline="0" dirty="0" err="1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cellular</a:t>
            </a:r>
            <a:r>
              <a:rPr kumimoji="0" lang="it-IT" altLang="it-IT" sz="18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 </a:t>
            </a:r>
            <a:r>
              <a:rPr kumimoji="0" lang="it-IT" altLang="it-IT" sz="1800" b="0" i="0" u="none" strike="noStrike" cap="none" normalizeH="0" baseline="0" dirty="0" err="1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proliferation</a:t>
            </a:r>
            <a:r>
              <a:rPr kumimoji="0" lang="it-IT" altLang="it-IT" sz="18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. </a:t>
            </a:r>
            <a:r>
              <a:rPr kumimoji="0" lang="it-IT" altLang="it-IT" sz="1800" b="0" i="0" u="none" strike="noStrike" cap="none" normalizeH="0" baseline="0" dirty="0" err="1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These</a:t>
            </a:r>
            <a:r>
              <a:rPr kumimoji="0" lang="it-IT" altLang="it-IT" sz="18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 </a:t>
            </a:r>
            <a:r>
              <a:rPr kumimoji="0" lang="it-IT" altLang="it-IT" sz="1800" b="0" i="0" u="none" strike="noStrike" cap="none" normalizeH="0" baseline="0" dirty="0" err="1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molecular</a:t>
            </a:r>
            <a:r>
              <a:rPr kumimoji="0" lang="it-IT" altLang="it-IT" sz="18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 </a:t>
            </a:r>
            <a:r>
              <a:rPr kumimoji="0" lang="it-IT" altLang="it-IT" sz="1800" b="0" i="0" u="none" strike="noStrike" cap="none" normalizeH="0" baseline="0" dirty="0" err="1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alterations</a:t>
            </a:r>
            <a:r>
              <a:rPr kumimoji="0" lang="it-IT" altLang="it-IT" sz="18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 </a:t>
            </a:r>
            <a:r>
              <a:rPr kumimoji="0" lang="it-IT" altLang="it-IT" sz="1800" b="0" i="0" u="none" strike="noStrike" cap="none" normalizeH="0" baseline="0" dirty="0" err="1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have</a:t>
            </a:r>
            <a:r>
              <a:rPr kumimoji="0" lang="it-IT" altLang="it-IT" sz="18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 </a:t>
            </a:r>
            <a:r>
              <a:rPr kumimoji="0" lang="it-IT" altLang="it-IT" sz="1800" b="0" i="0" u="none" strike="noStrike" cap="none" normalizeH="0" baseline="0" dirty="0" err="1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not</a:t>
            </a:r>
            <a:r>
              <a:rPr kumimoji="0" lang="it-IT" altLang="it-IT" sz="18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 </a:t>
            </a:r>
            <a:r>
              <a:rPr kumimoji="0" lang="it-IT" altLang="it-IT" sz="1800" b="0" i="0" u="none" strike="noStrike" cap="none" normalizeH="0" baseline="0" dirty="0" err="1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only</a:t>
            </a:r>
            <a:r>
              <a:rPr kumimoji="0" lang="it-IT" altLang="it-IT" sz="18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 </a:t>
            </a:r>
            <a:r>
              <a:rPr kumimoji="0" lang="it-IT" altLang="it-IT" sz="1800" b="0" i="0" u="none" strike="noStrike" cap="none" normalizeH="0" baseline="0" dirty="0" err="1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improved</a:t>
            </a:r>
            <a:r>
              <a:rPr kumimoji="0" lang="it-IT" altLang="it-IT" sz="18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 </a:t>
            </a:r>
            <a:r>
              <a:rPr kumimoji="0" lang="it-IT" altLang="it-IT" sz="1800" b="0" i="0" u="none" strike="noStrike" cap="none" normalizeH="0" baseline="0" dirty="0" err="1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diagnostic</a:t>
            </a:r>
            <a:r>
              <a:rPr kumimoji="0" lang="it-IT" altLang="it-IT" sz="18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 </a:t>
            </a:r>
            <a:r>
              <a:rPr kumimoji="0" lang="it-IT" altLang="it-IT" sz="1800" b="0" i="0" u="none" strike="noStrike" cap="none" normalizeH="0" baseline="0" dirty="0" err="1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accuracy</a:t>
            </a:r>
            <a:r>
              <a:rPr kumimoji="0" lang="it-IT" altLang="it-IT" sz="18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 </a:t>
            </a:r>
            <a:r>
              <a:rPr kumimoji="0" lang="it-IT" altLang="it-IT" sz="1800" b="0" i="0" u="none" strike="noStrike" cap="none" normalizeH="0" baseline="0" dirty="0" err="1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through</a:t>
            </a:r>
            <a:r>
              <a:rPr kumimoji="0" lang="it-IT" altLang="it-IT" sz="18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 </a:t>
            </a:r>
            <a:r>
              <a:rPr kumimoji="0" lang="it-IT" altLang="it-IT" sz="1800" b="0" i="0" u="none" strike="noStrike" cap="none" normalizeH="0" baseline="0" dirty="0" err="1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immunohistochemical</a:t>
            </a:r>
            <a:r>
              <a:rPr kumimoji="0" lang="it-IT" altLang="it-IT" sz="18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 markers </a:t>
            </a:r>
            <a:r>
              <a:rPr kumimoji="0" lang="it-IT" altLang="it-IT" sz="1800" b="0" i="0" u="none" strike="noStrike" cap="none" normalizeH="0" baseline="0" dirty="0" err="1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such</a:t>
            </a:r>
            <a:r>
              <a:rPr kumimoji="0" lang="it-IT" altLang="it-IT" sz="18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 </a:t>
            </a:r>
            <a:r>
              <a:rPr kumimoji="0" lang="it-IT" altLang="it-IT" sz="1800" b="0" i="0" u="none" strike="noStrike" cap="none" normalizeH="0" baseline="0" dirty="0" err="1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as</a:t>
            </a:r>
            <a:r>
              <a:rPr kumimoji="0" lang="it-IT" altLang="it-IT" sz="18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 KIT (CD117) and DOG1 </a:t>
            </a:r>
            <a:r>
              <a:rPr kumimoji="0" lang="it-IT" altLang="it-IT" sz="1800" b="0" i="0" u="none" strike="noStrike" cap="none" normalizeH="0" baseline="0" dirty="0" err="1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but</a:t>
            </a:r>
            <a:r>
              <a:rPr kumimoji="0" lang="it-IT" altLang="it-IT" sz="18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 </a:t>
            </a:r>
            <a:r>
              <a:rPr kumimoji="0" lang="it-IT" altLang="it-IT" sz="1800" b="0" i="0" u="none" strike="noStrike" cap="none" normalizeH="0" baseline="0" dirty="0" err="1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have</a:t>
            </a:r>
            <a:r>
              <a:rPr kumimoji="0" lang="it-IT" altLang="it-IT" sz="18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 </a:t>
            </a:r>
            <a:r>
              <a:rPr kumimoji="0" lang="it-IT" altLang="it-IT" sz="1800" b="0" i="0" u="none" strike="noStrike" cap="none" normalizeH="0" baseline="0" dirty="0" err="1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also</a:t>
            </a:r>
            <a:r>
              <a:rPr kumimoji="0" lang="it-IT" altLang="it-IT" sz="18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 </a:t>
            </a:r>
            <a:r>
              <a:rPr kumimoji="0" lang="it-IT" altLang="it-IT" sz="1800" b="0" i="0" u="none" strike="noStrike" cap="none" normalizeH="0" baseline="0" dirty="0" err="1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revolutionized</a:t>
            </a:r>
            <a:r>
              <a:rPr kumimoji="0" lang="it-IT" altLang="it-IT" sz="18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 treatment strategies with the </a:t>
            </a:r>
            <a:r>
              <a:rPr kumimoji="0" lang="it-IT" altLang="it-IT" sz="1800" b="0" i="0" u="none" strike="noStrike" cap="none" normalizeH="0" baseline="0" dirty="0" err="1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advent</a:t>
            </a:r>
            <a:r>
              <a:rPr kumimoji="0" lang="it-IT" altLang="it-IT" sz="18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 of </a:t>
            </a:r>
            <a:r>
              <a:rPr kumimoji="0" lang="it-IT" altLang="it-IT" sz="1800" b="0" i="0" u="none" strike="noStrike" cap="none" normalizeH="0" baseline="0" dirty="0" err="1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targeted</a:t>
            </a:r>
            <a:r>
              <a:rPr kumimoji="0" lang="it-IT" altLang="it-IT" sz="18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 </a:t>
            </a:r>
            <a:r>
              <a:rPr kumimoji="0" lang="it-IT" altLang="it-IT" sz="1800" b="0" i="0" u="none" strike="noStrike" cap="none" normalizeH="0" baseline="0" dirty="0" err="1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tyrosine</a:t>
            </a:r>
            <a:r>
              <a:rPr kumimoji="0" lang="it-IT" altLang="it-IT" sz="18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 </a:t>
            </a:r>
            <a:r>
              <a:rPr kumimoji="0" lang="it-IT" altLang="it-IT" sz="1800" b="0" i="0" u="none" strike="noStrike" cap="none" normalizeH="0" baseline="0" dirty="0" err="1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kinase</a:t>
            </a:r>
            <a:r>
              <a:rPr kumimoji="0" lang="it-IT" altLang="it-IT" sz="18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 </a:t>
            </a:r>
            <a:r>
              <a:rPr kumimoji="0" lang="it-IT" altLang="it-IT" sz="1800" b="0" i="0" u="none" strike="noStrike" cap="none" normalizeH="0" baseline="0" dirty="0" err="1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inhibitors</a:t>
            </a:r>
            <a:r>
              <a:rPr kumimoji="0" lang="it-IT" altLang="it-IT" sz="18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.</a:t>
            </a:r>
            <a:endParaRPr kumimoji="0" lang="it-IT" altLang="it-IT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it-IT" altLang="it-IT" sz="1800" b="0" i="0" u="none" strike="noStrike" cap="none" normalizeH="0" baseline="0" dirty="0" err="1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Clinically</a:t>
            </a:r>
            <a:r>
              <a:rPr kumimoji="0" lang="it-IT" altLang="it-IT" sz="18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, </a:t>
            </a:r>
            <a:r>
              <a:rPr kumimoji="0" lang="it-IT" altLang="it-IT" sz="1800" b="0" i="0" u="none" strike="noStrike" cap="none" normalizeH="0" baseline="0" dirty="0" err="1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gastric</a:t>
            </a:r>
            <a:r>
              <a:rPr kumimoji="0" lang="it-IT" altLang="it-IT" sz="18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 </a:t>
            </a:r>
            <a:r>
              <a:rPr kumimoji="0" lang="it-IT" altLang="it-IT" sz="1800" b="0" i="0" u="none" strike="noStrike" cap="none" normalizeH="0" baseline="0" dirty="0" err="1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GISTs</a:t>
            </a:r>
            <a:r>
              <a:rPr kumimoji="0" lang="it-IT" altLang="it-IT" sz="18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 display a </a:t>
            </a:r>
            <a:r>
              <a:rPr kumimoji="0" lang="it-IT" altLang="it-IT" sz="1800" b="0" i="0" u="none" strike="noStrike" cap="none" normalizeH="0" baseline="0" dirty="0" err="1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broad</a:t>
            </a:r>
            <a:r>
              <a:rPr kumimoji="0" lang="it-IT" altLang="it-IT" sz="18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 </a:t>
            </a:r>
            <a:r>
              <a:rPr kumimoji="0" lang="it-IT" altLang="it-IT" sz="1800" b="0" i="0" u="none" strike="noStrike" cap="none" normalizeH="0" baseline="0" dirty="0" err="1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spectrum</a:t>
            </a:r>
            <a:r>
              <a:rPr kumimoji="0" lang="it-IT" altLang="it-IT" sz="18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 of </a:t>
            </a:r>
            <a:r>
              <a:rPr kumimoji="0" lang="it-IT" altLang="it-IT" sz="1800" b="0" i="0" u="none" strike="noStrike" cap="none" normalizeH="0" baseline="0" dirty="0" err="1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behavior</a:t>
            </a:r>
            <a:r>
              <a:rPr kumimoji="0" lang="it-IT" altLang="it-IT" sz="18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, </a:t>
            </a:r>
            <a:r>
              <a:rPr kumimoji="0" lang="it-IT" altLang="it-IT" sz="1800" b="0" i="0" u="none" strike="noStrike" cap="none" normalizeH="0" baseline="0" dirty="0" err="1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ranging</a:t>
            </a:r>
            <a:r>
              <a:rPr kumimoji="0" lang="it-IT" altLang="it-IT" sz="18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 from small, </a:t>
            </a:r>
            <a:r>
              <a:rPr kumimoji="0" lang="it-IT" altLang="it-IT" sz="1800" b="0" i="0" u="none" strike="noStrike" cap="none" normalizeH="0" baseline="0" dirty="0" err="1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indolent</a:t>
            </a:r>
            <a:r>
              <a:rPr kumimoji="0" lang="it-IT" altLang="it-IT" sz="18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 </a:t>
            </a:r>
            <a:r>
              <a:rPr kumimoji="0" lang="it-IT" altLang="it-IT" sz="1800" b="0" i="0" u="none" strike="noStrike" cap="none" normalizeH="0" baseline="0" dirty="0" err="1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tumors</a:t>
            </a:r>
            <a:r>
              <a:rPr kumimoji="0" lang="it-IT" altLang="it-IT" sz="18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 </a:t>
            </a:r>
            <a:r>
              <a:rPr kumimoji="0" lang="it-IT" altLang="it-IT" sz="1800" b="0" i="0" u="none" strike="noStrike" cap="none" normalizeH="0" baseline="0" dirty="0" err="1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discovered</a:t>
            </a:r>
            <a:r>
              <a:rPr kumimoji="0" lang="it-IT" altLang="it-IT" sz="18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 </a:t>
            </a:r>
            <a:r>
              <a:rPr kumimoji="0" lang="it-IT" altLang="it-IT" sz="1800" b="0" i="0" u="none" strike="noStrike" cap="none" normalizeH="0" baseline="0" dirty="0" err="1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incidentally</a:t>
            </a:r>
            <a:r>
              <a:rPr kumimoji="0" lang="it-IT" altLang="it-IT" sz="18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 to aggressive </a:t>
            </a:r>
            <a:r>
              <a:rPr kumimoji="0" lang="it-IT" altLang="it-IT" sz="1800" b="0" i="0" u="none" strike="noStrike" cap="none" normalizeH="0" baseline="0" dirty="0" err="1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malignancies</a:t>
            </a:r>
            <a:r>
              <a:rPr kumimoji="0" lang="it-IT" altLang="it-IT" sz="18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 with a high risk of </a:t>
            </a:r>
            <a:r>
              <a:rPr kumimoji="0" lang="it-IT" altLang="it-IT" sz="1800" b="0" i="0" u="none" strike="noStrike" cap="none" normalizeH="0" baseline="0" dirty="0" err="1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recurrence</a:t>
            </a:r>
            <a:r>
              <a:rPr kumimoji="0" lang="it-IT" altLang="it-IT" sz="18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 and </a:t>
            </a:r>
            <a:r>
              <a:rPr kumimoji="0" lang="it-IT" altLang="it-IT" sz="1800" b="0" i="0" u="none" strike="noStrike" cap="none" normalizeH="0" baseline="0" dirty="0" err="1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metastasis</a:t>
            </a:r>
            <a:r>
              <a:rPr kumimoji="0" lang="it-IT" altLang="it-IT" sz="18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. </a:t>
            </a:r>
            <a:r>
              <a:rPr kumimoji="0" lang="it-IT" altLang="it-IT" sz="1800" b="0" i="0" u="none" strike="noStrike" cap="none" normalizeH="0" baseline="0" dirty="0" err="1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Symptoms</a:t>
            </a:r>
            <a:r>
              <a:rPr kumimoji="0" lang="it-IT" altLang="it-IT" sz="18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 are </a:t>
            </a:r>
            <a:r>
              <a:rPr kumimoji="0" lang="it-IT" altLang="it-IT" sz="1800" b="0" i="0" u="none" strike="noStrike" cap="none" normalizeH="0" baseline="0" dirty="0" err="1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often</a:t>
            </a:r>
            <a:r>
              <a:rPr kumimoji="0" lang="it-IT" altLang="it-IT" sz="18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 </a:t>
            </a:r>
            <a:r>
              <a:rPr kumimoji="0" lang="it-IT" altLang="it-IT" sz="1800" b="0" i="0" u="none" strike="noStrike" cap="none" normalizeH="0" baseline="0" dirty="0" err="1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nonspecific</a:t>
            </a:r>
            <a:r>
              <a:rPr kumimoji="0" lang="it-IT" altLang="it-IT" sz="18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 and </a:t>
            </a:r>
            <a:r>
              <a:rPr kumimoji="0" lang="it-IT" altLang="it-IT" sz="1800" b="0" i="0" u="none" strike="noStrike" cap="none" normalizeH="0" baseline="0" dirty="0" err="1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may</a:t>
            </a:r>
            <a:r>
              <a:rPr kumimoji="0" lang="it-IT" altLang="it-IT" sz="18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 include </a:t>
            </a:r>
            <a:r>
              <a:rPr kumimoji="0" lang="it-IT" altLang="it-IT" sz="1800" b="0" i="0" u="none" strike="noStrike" cap="none" normalizeH="0" baseline="0" dirty="0" err="1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abdominal</a:t>
            </a:r>
            <a:r>
              <a:rPr kumimoji="0" lang="it-IT" altLang="it-IT" sz="18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 </a:t>
            </a:r>
            <a:r>
              <a:rPr kumimoji="0" lang="it-IT" altLang="it-IT" sz="1800" b="0" i="0" u="none" strike="noStrike" cap="none" normalizeH="0" baseline="0" dirty="0" err="1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discomfort</a:t>
            </a:r>
            <a:r>
              <a:rPr kumimoji="0" lang="it-IT" altLang="it-IT" sz="18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, </a:t>
            </a:r>
            <a:r>
              <a:rPr kumimoji="0" lang="it-IT" altLang="it-IT" sz="1800" b="0" i="0" u="none" strike="noStrike" cap="none" normalizeH="0" baseline="0" dirty="0" err="1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gastrointestinal</a:t>
            </a:r>
            <a:r>
              <a:rPr kumimoji="0" lang="it-IT" altLang="it-IT" sz="18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 </a:t>
            </a:r>
            <a:r>
              <a:rPr kumimoji="0" lang="it-IT" altLang="it-IT" sz="1800" b="0" i="0" u="none" strike="noStrike" cap="none" normalizeH="0" baseline="0" dirty="0" err="1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bleeding</a:t>
            </a:r>
            <a:r>
              <a:rPr kumimoji="0" lang="it-IT" altLang="it-IT" sz="18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, or anemia, </a:t>
            </a:r>
            <a:r>
              <a:rPr kumimoji="0" lang="it-IT" altLang="it-IT" sz="1800" b="0" i="0" u="none" strike="noStrike" cap="none" normalizeH="0" baseline="0" dirty="0" err="1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depending</a:t>
            </a:r>
            <a:r>
              <a:rPr kumimoji="0" lang="it-IT" altLang="it-IT" sz="18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 on </a:t>
            </a:r>
            <a:r>
              <a:rPr kumimoji="0" lang="it-IT" altLang="it-IT" sz="1800" b="0" i="0" u="none" strike="noStrike" cap="none" normalizeH="0" baseline="0" dirty="0" err="1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tumor</a:t>
            </a:r>
            <a:r>
              <a:rPr kumimoji="0" lang="it-IT" altLang="it-IT" sz="18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 size and location. Risk </a:t>
            </a:r>
            <a:r>
              <a:rPr kumimoji="0" lang="it-IT" altLang="it-IT" sz="1800" b="0" i="0" u="none" strike="noStrike" cap="none" normalizeH="0" baseline="0" dirty="0" err="1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stratification</a:t>
            </a:r>
            <a:r>
              <a:rPr kumimoji="0" lang="it-IT" altLang="it-IT" sz="18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 </a:t>
            </a:r>
            <a:r>
              <a:rPr kumimoji="0" lang="it-IT" altLang="it-IT" sz="1800" b="0" i="0" u="none" strike="noStrike" cap="none" normalizeH="0" baseline="0" dirty="0" err="1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is</a:t>
            </a:r>
            <a:r>
              <a:rPr kumimoji="0" lang="it-IT" altLang="it-IT" sz="18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 </a:t>
            </a:r>
            <a:r>
              <a:rPr kumimoji="0" lang="it-IT" altLang="it-IT" sz="1800" b="0" i="0" u="none" strike="noStrike" cap="none" normalizeH="0" baseline="0" dirty="0" err="1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primarily</a:t>
            </a:r>
            <a:r>
              <a:rPr kumimoji="0" lang="it-IT" altLang="it-IT" sz="18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 </a:t>
            </a:r>
            <a:r>
              <a:rPr kumimoji="0" lang="it-IT" altLang="it-IT" sz="1800" b="0" i="0" u="none" strike="noStrike" cap="none" normalizeH="0" baseline="0" dirty="0" err="1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based</a:t>
            </a:r>
            <a:r>
              <a:rPr kumimoji="0" lang="it-IT" altLang="it-IT" sz="18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 on </a:t>
            </a:r>
            <a:r>
              <a:rPr kumimoji="0" lang="it-IT" altLang="it-IT" sz="1800" b="0" i="0" u="none" strike="noStrike" cap="none" normalizeH="0" baseline="0" dirty="0" err="1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tumor</a:t>
            </a:r>
            <a:r>
              <a:rPr kumimoji="0" lang="it-IT" altLang="it-IT" sz="18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 size, </a:t>
            </a:r>
            <a:r>
              <a:rPr kumimoji="0" lang="it-IT" altLang="it-IT" sz="1800" b="0" i="0" u="none" strike="noStrike" cap="none" normalizeH="0" baseline="0" dirty="0" err="1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mitotic</a:t>
            </a:r>
            <a:r>
              <a:rPr kumimoji="0" lang="it-IT" altLang="it-IT" sz="18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 index, and </a:t>
            </a:r>
            <a:r>
              <a:rPr kumimoji="0" lang="it-IT" altLang="it-IT" sz="1800" b="0" i="0" u="none" strike="noStrike" cap="none" normalizeH="0" baseline="0" dirty="0" err="1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anatomical</a:t>
            </a:r>
            <a:r>
              <a:rPr kumimoji="0" lang="it-IT" altLang="it-IT" sz="18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 site, with </a:t>
            </a:r>
            <a:r>
              <a:rPr kumimoji="0" lang="it-IT" altLang="it-IT" sz="1800" b="0" i="0" u="none" strike="noStrike" cap="none" normalizeH="0" baseline="0" dirty="0" err="1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gastric</a:t>
            </a:r>
            <a:r>
              <a:rPr kumimoji="0" lang="it-IT" altLang="it-IT" sz="18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 location </a:t>
            </a:r>
            <a:r>
              <a:rPr kumimoji="0" lang="it-IT" altLang="it-IT" sz="1800" b="0" i="0" u="none" strike="noStrike" cap="none" normalizeH="0" baseline="0" dirty="0" err="1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generally</a:t>
            </a:r>
            <a:r>
              <a:rPr kumimoji="0" lang="it-IT" altLang="it-IT" sz="18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 </a:t>
            </a:r>
            <a:r>
              <a:rPr kumimoji="0" lang="it-IT" altLang="it-IT" sz="1800" b="0" i="0" u="none" strike="noStrike" cap="none" normalizeH="0" baseline="0" dirty="0" err="1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associated</a:t>
            </a:r>
            <a:r>
              <a:rPr kumimoji="0" lang="it-IT" altLang="it-IT" sz="18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 with a more </a:t>
            </a:r>
            <a:r>
              <a:rPr kumimoji="0" lang="it-IT" altLang="it-IT" sz="1800" b="0" i="0" u="none" strike="noStrike" cap="none" normalizeH="0" baseline="0" dirty="0" err="1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favorable</a:t>
            </a:r>
            <a:r>
              <a:rPr kumimoji="0" lang="it-IT" altLang="it-IT" sz="18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 </a:t>
            </a:r>
            <a:r>
              <a:rPr kumimoji="0" lang="it-IT" altLang="it-IT" sz="1800" b="0" i="0" u="none" strike="noStrike" cap="none" normalizeH="0" baseline="0" dirty="0" err="1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prognosis</a:t>
            </a:r>
            <a:r>
              <a:rPr kumimoji="0" lang="it-IT" altLang="it-IT" sz="18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 </a:t>
            </a:r>
            <a:r>
              <a:rPr kumimoji="0" lang="it-IT" altLang="it-IT" sz="1800" b="0" i="0" u="none" strike="noStrike" cap="none" normalizeH="0" baseline="0" dirty="0" err="1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than</a:t>
            </a:r>
            <a:r>
              <a:rPr kumimoji="0" lang="it-IT" altLang="it-IT" sz="18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 </a:t>
            </a:r>
            <a:r>
              <a:rPr kumimoji="0" lang="it-IT" altLang="it-IT" sz="1800" b="0" i="0" u="none" strike="noStrike" cap="none" normalizeH="0" baseline="0" dirty="0" err="1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intestinal</a:t>
            </a:r>
            <a:r>
              <a:rPr kumimoji="0" lang="it-IT" altLang="it-IT" sz="18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 </a:t>
            </a:r>
            <a:r>
              <a:rPr kumimoji="0" lang="it-IT" altLang="it-IT" sz="1800" b="0" i="0" u="none" strike="noStrike" cap="none" normalizeH="0" baseline="0" dirty="0" err="1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GISTs</a:t>
            </a:r>
            <a:r>
              <a:rPr kumimoji="0" lang="it-IT" altLang="it-IT" sz="18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.</a:t>
            </a:r>
            <a:endParaRPr kumimoji="0" lang="it-IT" altLang="it-IT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it-IT" altLang="it-IT" sz="1800" b="0" i="0" u="none" strike="noStrike" cap="none" normalizeH="0" baseline="0" dirty="0" err="1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Surgical</a:t>
            </a:r>
            <a:r>
              <a:rPr kumimoji="0" lang="it-IT" altLang="it-IT" sz="18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 </a:t>
            </a:r>
            <a:r>
              <a:rPr kumimoji="0" lang="it-IT" altLang="it-IT" sz="1800" b="0" i="0" u="none" strike="noStrike" cap="none" normalizeH="0" baseline="0" dirty="0" err="1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resection</a:t>
            </a:r>
            <a:r>
              <a:rPr kumimoji="0" lang="it-IT" altLang="it-IT" sz="18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 </a:t>
            </a:r>
            <a:r>
              <a:rPr kumimoji="0" lang="it-IT" altLang="it-IT" sz="1800" b="0" i="0" u="none" strike="noStrike" cap="none" normalizeH="0" baseline="0" dirty="0" err="1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remains</a:t>
            </a:r>
            <a:r>
              <a:rPr kumimoji="0" lang="it-IT" altLang="it-IT" sz="18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 the </a:t>
            </a:r>
            <a:r>
              <a:rPr kumimoji="0" lang="it-IT" altLang="it-IT" sz="1800" b="0" i="0" u="none" strike="noStrike" cap="none" normalizeH="0" baseline="0" dirty="0" err="1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mainstay</a:t>
            </a:r>
            <a:r>
              <a:rPr kumimoji="0" lang="it-IT" altLang="it-IT" sz="18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 of treatment for </a:t>
            </a:r>
            <a:r>
              <a:rPr kumimoji="0" lang="it-IT" altLang="it-IT" sz="1800" b="0" i="0" u="none" strike="noStrike" cap="none" normalizeH="0" baseline="0" dirty="0" err="1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localized</a:t>
            </a:r>
            <a:r>
              <a:rPr kumimoji="0" lang="it-IT" altLang="it-IT" sz="18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 </a:t>
            </a:r>
            <a:r>
              <a:rPr kumimoji="0" lang="it-IT" altLang="it-IT" sz="1800" b="0" i="0" u="none" strike="noStrike" cap="none" normalizeH="0" baseline="0" dirty="0" err="1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gastric</a:t>
            </a:r>
            <a:r>
              <a:rPr kumimoji="0" lang="it-IT" altLang="it-IT" sz="18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 </a:t>
            </a:r>
            <a:r>
              <a:rPr kumimoji="0" lang="it-IT" altLang="it-IT" sz="1800" b="0" i="0" u="none" strike="noStrike" cap="none" normalizeH="0" baseline="0" dirty="0" err="1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GISTs</a:t>
            </a:r>
            <a:r>
              <a:rPr kumimoji="0" lang="it-IT" altLang="it-IT" sz="18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, </a:t>
            </a:r>
            <a:r>
              <a:rPr kumimoji="0" lang="it-IT" altLang="it-IT" sz="1800" b="0" i="0" u="none" strike="noStrike" cap="none" normalizeH="0" baseline="0" dirty="0" err="1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while</a:t>
            </a:r>
            <a:r>
              <a:rPr kumimoji="0" lang="it-IT" altLang="it-IT" sz="18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 </a:t>
            </a:r>
            <a:r>
              <a:rPr kumimoji="0" lang="it-IT" altLang="it-IT" sz="1800" b="0" i="0" u="none" strike="noStrike" cap="none" normalizeH="0" baseline="0" dirty="0" err="1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targeted</a:t>
            </a:r>
            <a:r>
              <a:rPr kumimoji="0" lang="it-IT" altLang="it-IT" sz="18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 therapy with imatinib </a:t>
            </a:r>
            <a:r>
              <a:rPr kumimoji="0" lang="it-IT" altLang="it-IT" sz="1800" b="0" i="0" u="none" strike="noStrike" cap="none" normalizeH="0" baseline="0" dirty="0" err="1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has</a:t>
            </a:r>
            <a:r>
              <a:rPr kumimoji="0" lang="it-IT" altLang="it-IT" sz="18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 </a:t>
            </a:r>
            <a:r>
              <a:rPr kumimoji="0" lang="it-IT" altLang="it-IT" sz="1800" b="0" i="0" u="none" strike="noStrike" cap="none" normalizeH="0" baseline="0" dirty="0" err="1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become</a:t>
            </a:r>
            <a:r>
              <a:rPr kumimoji="0" lang="it-IT" altLang="it-IT" sz="18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 </a:t>
            </a:r>
            <a:r>
              <a:rPr kumimoji="0" lang="it-IT" altLang="it-IT" sz="1800" b="0" i="0" u="none" strike="noStrike" cap="none" normalizeH="0" baseline="0" dirty="0" err="1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integral</a:t>
            </a:r>
            <a:r>
              <a:rPr kumimoji="0" lang="it-IT" altLang="it-IT" sz="18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 in the management of high-risk, </a:t>
            </a:r>
            <a:r>
              <a:rPr kumimoji="0" lang="it-IT" altLang="it-IT" sz="1800" b="0" i="0" u="none" strike="noStrike" cap="none" normalizeH="0" baseline="0" dirty="0" err="1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unresectable</a:t>
            </a:r>
            <a:r>
              <a:rPr kumimoji="0" lang="it-IT" altLang="it-IT" sz="18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, or </a:t>
            </a:r>
            <a:r>
              <a:rPr kumimoji="0" lang="it-IT" altLang="it-IT" sz="1800" b="0" i="0" u="none" strike="noStrike" cap="none" normalizeH="0" baseline="0" dirty="0" err="1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metastatic</a:t>
            </a:r>
            <a:r>
              <a:rPr kumimoji="0" lang="it-IT" altLang="it-IT" sz="18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 </a:t>
            </a:r>
            <a:r>
              <a:rPr kumimoji="0" lang="it-IT" altLang="it-IT" sz="1800" b="0" i="0" u="none" strike="noStrike" cap="none" normalizeH="0" baseline="0" dirty="0" err="1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disease</a:t>
            </a:r>
            <a:r>
              <a:rPr kumimoji="0" lang="it-IT" altLang="it-IT" sz="18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. </a:t>
            </a:r>
            <a:r>
              <a:rPr kumimoji="0" lang="it-IT" altLang="it-IT" sz="1800" b="0" i="0" u="none" strike="noStrike" cap="none" normalizeH="0" baseline="0" dirty="0" err="1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Ongoing</a:t>
            </a:r>
            <a:r>
              <a:rPr kumimoji="0" lang="it-IT" altLang="it-IT" sz="18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 </a:t>
            </a:r>
            <a:r>
              <a:rPr kumimoji="0" lang="it-IT" altLang="it-IT" sz="1800" b="0" i="0" u="none" strike="noStrike" cap="none" normalizeH="0" baseline="0" dirty="0" err="1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research</a:t>
            </a:r>
            <a:r>
              <a:rPr kumimoji="0" lang="it-IT" altLang="it-IT" sz="18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 </a:t>
            </a:r>
            <a:r>
              <a:rPr kumimoji="0" lang="it-IT" altLang="it-IT" sz="1800" b="0" i="0" u="none" strike="noStrike" cap="none" normalizeH="0" baseline="0" dirty="0" err="1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continues</a:t>
            </a:r>
            <a:r>
              <a:rPr kumimoji="0" lang="it-IT" altLang="it-IT" sz="18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 to </a:t>
            </a:r>
            <a:r>
              <a:rPr kumimoji="0" lang="it-IT" altLang="it-IT" sz="1800" b="0" i="0" u="none" strike="noStrike" cap="none" normalizeH="0" baseline="0" dirty="0" err="1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refine</a:t>
            </a:r>
            <a:r>
              <a:rPr kumimoji="0" lang="it-IT" altLang="it-IT" sz="18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 </a:t>
            </a:r>
            <a:r>
              <a:rPr kumimoji="0" lang="it-IT" altLang="it-IT" sz="1800" b="0" i="0" u="none" strike="noStrike" cap="none" normalizeH="0" baseline="0" dirty="0" err="1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prognostic</a:t>
            </a:r>
            <a:r>
              <a:rPr kumimoji="0" lang="it-IT" altLang="it-IT" sz="18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 models and </a:t>
            </a:r>
            <a:r>
              <a:rPr kumimoji="0" lang="it-IT" altLang="it-IT" sz="1800" b="0" i="0" u="none" strike="noStrike" cap="none" normalizeH="0" baseline="0" dirty="0" err="1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explore</a:t>
            </a:r>
            <a:r>
              <a:rPr kumimoji="0" lang="it-IT" altLang="it-IT" sz="18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 </a:t>
            </a:r>
            <a:r>
              <a:rPr kumimoji="0" lang="it-IT" altLang="it-IT" sz="1800" b="0" i="0" u="none" strike="noStrike" cap="none" normalizeH="0" baseline="0" dirty="0" err="1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novel</a:t>
            </a:r>
            <a:r>
              <a:rPr kumimoji="0" lang="it-IT" altLang="it-IT" sz="18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 </a:t>
            </a:r>
            <a:r>
              <a:rPr kumimoji="0" lang="it-IT" altLang="it-IT" sz="1800" b="0" i="0" u="none" strike="noStrike" cap="none" normalizeH="0" baseline="0" dirty="0" err="1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therapeutic</a:t>
            </a:r>
            <a:r>
              <a:rPr kumimoji="0" lang="it-IT" altLang="it-IT" sz="18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 </a:t>
            </a:r>
            <a:r>
              <a:rPr kumimoji="0" lang="it-IT" altLang="it-IT" sz="1800" b="0" i="0" u="none" strike="noStrike" cap="none" normalizeH="0" baseline="0" dirty="0" err="1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approaches</a:t>
            </a:r>
            <a:r>
              <a:rPr kumimoji="0" lang="it-IT" altLang="it-IT" sz="18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, </a:t>
            </a:r>
            <a:r>
              <a:rPr kumimoji="0" lang="it-IT" altLang="it-IT" sz="1800" b="0" i="0" u="none" strike="noStrike" cap="none" normalizeH="0" baseline="0" dirty="0" err="1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underscoring</a:t>
            </a:r>
            <a:r>
              <a:rPr kumimoji="0" lang="it-IT" altLang="it-IT" sz="18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 the </a:t>
            </a:r>
            <a:r>
              <a:rPr kumimoji="0" lang="it-IT" altLang="it-IT" sz="1800" b="0" i="0" u="none" strike="noStrike" cap="none" normalizeH="0" baseline="0" dirty="0" err="1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importance</a:t>
            </a:r>
            <a:r>
              <a:rPr kumimoji="0" lang="it-IT" altLang="it-IT" sz="18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 of a </a:t>
            </a:r>
            <a:r>
              <a:rPr kumimoji="0" lang="it-IT" altLang="it-IT" sz="1800" b="0" i="0" u="none" strike="noStrike" cap="none" normalizeH="0" baseline="0" dirty="0" err="1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comprehensive</a:t>
            </a:r>
            <a:r>
              <a:rPr kumimoji="0" lang="it-IT" altLang="it-IT" sz="18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 </a:t>
            </a:r>
            <a:r>
              <a:rPr kumimoji="0" lang="it-IT" altLang="it-IT" sz="1800" b="0" i="0" u="none" strike="noStrike" cap="none" normalizeH="0" baseline="0" dirty="0" err="1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understanding</a:t>
            </a:r>
            <a:r>
              <a:rPr kumimoji="0" lang="it-IT" altLang="it-IT" sz="18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 of </a:t>
            </a:r>
            <a:r>
              <a:rPr kumimoji="0" lang="it-IT" altLang="it-IT" sz="1800" b="0" i="0" u="none" strike="noStrike" cap="none" normalizeH="0" baseline="0" dirty="0" err="1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gastric</a:t>
            </a:r>
            <a:r>
              <a:rPr kumimoji="0" lang="it-IT" altLang="it-IT" sz="18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 GIST </a:t>
            </a:r>
            <a:r>
              <a:rPr kumimoji="0" lang="it-IT" altLang="it-IT" sz="1800" b="0" i="0" u="none" strike="noStrike" cap="none" normalizeH="0" baseline="0" dirty="0" err="1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biology</a:t>
            </a:r>
            <a:r>
              <a:rPr kumimoji="0" lang="it-IT" altLang="it-IT" sz="18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 and clinical </a:t>
            </a:r>
            <a:r>
              <a:rPr kumimoji="0" lang="it-IT" altLang="it-IT" sz="1800" b="0" i="0" u="none" strike="noStrike" cap="none" normalizeH="0" baseline="0" dirty="0" err="1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behavior</a:t>
            </a:r>
            <a:r>
              <a:rPr kumimoji="0" lang="it-IT" altLang="it-IT" sz="18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.</a:t>
            </a:r>
            <a:endParaRPr kumimoji="0" lang="it-IT" altLang="it-IT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2885851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C9D73FE-E3DF-17BD-2A6C-B15F9642BCB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CasellaDiTesto 10">
            <a:extLst>
              <a:ext uri="{FF2B5EF4-FFF2-40B4-BE49-F238E27FC236}">
                <a16:creationId xmlns:a16="http://schemas.microsoft.com/office/drawing/2014/main" id="{A45047AE-A536-FA4C-256E-D7DC7385BB94}"/>
              </a:ext>
            </a:extLst>
          </p:cNvPr>
          <p:cNvSpPr txBox="1"/>
          <p:nvPr/>
        </p:nvSpPr>
        <p:spPr>
          <a:xfrm>
            <a:off x="4073412" y="875215"/>
            <a:ext cx="132588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3600" b="1" i="1" dirty="0">
                <a:solidFill>
                  <a:srgbClr val="0066CC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Wedge </a:t>
            </a:r>
            <a:r>
              <a:rPr lang="it-IT" sz="3600" b="1" i="1" dirty="0" err="1">
                <a:solidFill>
                  <a:srgbClr val="0066CC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resection</a:t>
            </a:r>
            <a:endParaRPr lang="it-IT" sz="3600" b="1" i="1" dirty="0">
              <a:solidFill>
                <a:srgbClr val="0066CC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3" name="Rettangolo con angoli arrotondati 12">
            <a:extLst>
              <a:ext uri="{FF2B5EF4-FFF2-40B4-BE49-F238E27FC236}">
                <a16:creationId xmlns:a16="http://schemas.microsoft.com/office/drawing/2014/main" id="{6C3F4D63-2C81-9E75-E550-EE8DE045E3FF}"/>
              </a:ext>
            </a:extLst>
          </p:cNvPr>
          <p:cNvSpPr/>
          <p:nvPr/>
        </p:nvSpPr>
        <p:spPr>
          <a:xfrm>
            <a:off x="488138" y="800100"/>
            <a:ext cx="3429000" cy="761999"/>
          </a:xfrm>
          <a:prstGeom prst="roundRect">
            <a:avLst/>
          </a:prstGeom>
          <a:solidFill>
            <a:srgbClr val="0070C0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 dirty="0"/>
          </a:p>
        </p:txBody>
      </p:sp>
      <p:sp>
        <p:nvSpPr>
          <p:cNvPr id="15" name="Rettangolo con angoli arrotondati 14">
            <a:extLst>
              <a:ext uri="{FF2B5EF4-FFF2-40B4-BE49-F238E27FC236}">
                <a16:creationId xmlns:a16="http://schemas.microsoft.com/office/drawing/2014/main" id="{669E686A-7350-BFB9-5F16-76C3E4BC2316}"/>
              </a:ext>
            </a:extLst>
          </p:cNvPr>
          <p:cNvSpPr/>
          <p:nvPr/>
        </p:nvSpPr>
        <p:spPr>
          <a:xfrm>
            <a:off x="16265411" y="883118"/>
            <a:ext cx="1375475" cy="761999"/>
          </a:xfrm>
          <a:prstGeom prst="roundRect">
            <a:avLst/>
          </a:prstGeom>
          <a:solidFill>
            <a:srgbClr val="0070C0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 dirty="0"/>
          </a:p>
        </p:txBody>
      </p:sp>
      <p:sp>
        <p:nvSpPr>
          <p:cNvPr id="12" name="Rettangolo arrotondato 8">
            <a:extLst>
              <a:ext uri="{FF2B5EF4-FFF2-40B4-BE49-F238E27FC236}">
                <a16:creationId xmlns:a16="http://schemas.microsoft.com/office/drawing/2014/main" id="{098735DF-6568-8DF4-7037-2D905BDF53A7}"/>
              </a:ext>
            </a:extLst>
          </p:cNvPr>
          <p:cNvSpPr/>
          <p:nvPr/>
        </p:nvSpPr>
        <p:spPr>
          <a:xfrm>
            <a:off x="6629400" y="9038063"/>
            <a:ext cx="11125200" cy="685800"/>
          </a:xfrm>
          <a:prstGeom prst="roundRect">
            <a:avLst/>
          </a:prstGeom>
          <a:gradFill flip="none" rotWithShape="1">
            <a:gsLst>
              <a:gs pos="25000">
                <a:srgbClr val="0066CC"/>
              </a:gs>
              <a:gs pos="0">
                <a:srgbClr val="0070C0"/>
              </a:gs>
              <a:gs pos="64000">
                <a:srgbClr val="0066CC"/>
              </a:gs>
              <a:gs pos="94000">
                <a:schemeClr val="bg1"/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it-IT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it-IT"/>
          </a:p>
        </p:txBody>
      </p:sp>
      <p:pic>
        <p:nvPicPr>
          <p:cNvPr id="3" name="Immagine 2">
            <a:extLst>
              <a:ext uri="{FF2B5EF4-FFF2-40B4-BE49-F238E27FC236}">
                <a16:creationId xmlns:a16="http://schemas.microsoft.com/office/drawing/2014/main" id="{3754A459-31AA-E337-755C-CBA5F195E14D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3272" t="11013" r="43013" b="29360"/>
          <a:stretch/>
        </p:blipFill>
        <p:spPr>
          <a:xfrm>
            <a:off x="484726" y="8648700"/>
            <a:ext cx="5486400" cy="1159727"/>
          </a:xfrm>
          <a:prstGeom prst="rect">
            <a:avLst/>
          </a:prstGeom>
        </p:spPr>
      </p:pic>
      <p:sp>
        <p:nvSpPr>
          <p:cNvPr id="4" name="CasellaDiTesto 3">
            <a:extLst>
              <a:ext uri="{FF2B5EF4-FFF2-40B4-BE49-F238E27FC236}">
                <a16:creationId xmlns:a16="http://schemas.microsoft.com/office/drawing/2014/main" id="{3298A327-7302-DBCC-6121-8B5383B71C15}"/>
              </a:ext>
            </a:extLst>
          </p:cNvPr>
          <p:cNvSpPr txBox="1"/>
          <p:nvPr/>
        </p:nvSpPr>
        <p:spPr>
          <a:xfrm>
            <a:off x="914400" y="4390163"/>
            <a:ext cx="9144000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it-IT" b="0" i="0" u="none" strike="noStrike" dirty="0">
                <a:solidFill>
                  <a:srgbClr val="000000"/>
                </a:solidFill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Complete </a:t>
            </a:r>
            <a:r>
              <a:rPr lang="it-IT" b="0" i="0" u="none" strike="noStrike" dirty="0" err="1">
                <a:solidFill>
                  <a:srgbClr val="000000"/>
                </a:solidFill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surgical</a:t>
            </a:r>
            <a:r>
              <a:rPr lang="it-IT" b="0" i="0" u="none" strike="noStrike" dirty="0">
                <a:solidFill>
                  <a:srgbClr val="000000"/>
                </a:solidFill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it-IT" b="0" i="0" u="none" strike="noStrike" dirty="0" err="1">
                <a:solidFill>
                  <a:srgbClr val="000000"/>
                </a:solidFill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resection</a:t>
            </a:r>
            <a:r>
              <a:rPr lang="it-IT" b="0" i="0" u="none" strike="noStrike" dirty="0">
                <a:solidFill>
                  <a:srgbClr val="000000"/>
                </a:solidFill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 with negative </a:t>
            </a:r>
            <a:r>
              <a:rPr lang="it-IT" b="0" i="0" u="none" strike="noStrike" dirty="0" err="1">
                <a:solidFill>
                  <a:srgbClr val="000000"/>
                </a:solidFill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margins</a:t>
            </a:r>
            <a:r>
              <a:rPr lang="it-IT" b="0" i="0" u="none" strike="noStrike" dirty="0">
                <a:solidFill>
                  <a:srgbClr val="000000"/>
                </a:solidFill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it-IT" b="0" i="0" u="none" strike="noStrike" dirty="0" err="1">
                <a:solidFill>
                  <a:srgbClr val="000000"/>
                </a:solidFill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remains</a:t>
            </a:r>
            <a:r>
              <a:rPr lang="it-IT" b="0" i="0" u="none" strike="noStrike" dirty="0">
                <a:solidFill>
                  <a:srgbClr val="000000"/>
                </a:solidFill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 the </a:t>
            </a:r>
            <a:r>
              <a:rPr lang="it-IT" b="0" i="0" u="none" strike="noStrike" dirty="0" err="1">
                <a:solidFill>
                  <a:srgbClr val="000000"/>
                </a:solidFill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cornerstone</a:t>
            </a:r>
            <a:r>
              <a:rPr lang="it-IT" b="0" i="0" u="none" strike="noStrike" dirty="0">
                <a:solidFill>
                  <a:srgbClr val="000000"/>
                </a:solidFill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 of treatment for </a:t>
            </a:r>
            <a:r>
              <a:rPr lang="it-IT" b="0" i="0" u="none" strike="noStrike" dirty="0" err="1">
                <a:solidFill>
                  <a:srgbClr val="000000"/>
                </a:solidFill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localized</a:t>
            </a:r>
            <a:r>
              <a:rPr lang="it-IT" b="0" i="0" u="none" strike="noStrike" dirty="0">
                <a:solidFill>
                  <a:srgbClr val="000000"/>
                </a:solidFill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it-IT" b="0" i="0" u="none" strike="noStrike" dirty="0" err="1">
                <a:solidFill>
                  <a:srgbClr val="000000"/>
                </a:solidFill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gastric</a:t>
            </a:r>
            <a:r>
              <a:rPr lang="it-IT" b="0" i="0" u="none" strike="noStrike" dirty="0">
                <a:solidFill>
                  <a:srgbClr val="000000"/>
                </a:solidFill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it-IT" b="0" i="0" u="none" strike="noStrike" dirty="0" err="1">
                <a:solidFill>
                  <a:srgbClr val="000000"/>
                </a:solidFill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GISTs</a:t>
            </a:r>
            <a:r>
              <a:rPr lang="it-IT" b="0" i="0" u="none" strike="noStrike" dirty="0">
                <a:solidFill>
                  <a:srgbClr val="000000"/>
                </a:solidFill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. Due to the </a:t>
            </a:r>
            <a:r>
              <a:rPr lang="it-IT" b="0" i="0" u="none" strike="noStrike" dirty="0" err="1">
                <a:solidFill>
                  <a:srgbClr val="000000"/>
                </a:solidFill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typically</a:t>
            </a:r>
            <a:r>
              <a:rPr lang="it-IT" b="0" i="0" u="none" strike="noStrike" dirty="0">
                <a:solidFill>
                  <a:srgbClr val="000000"/>
                </a:solidFill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it-IT" b="0" i="0" u="none" strike="noStrike" dirty="0" err="1">
                <a:solidFill>
                  <a:srgbClr val="000000"/>
                </a:solidFill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exophytic</a:t>
            </a:r>
            <a:r>
              <a:rPr lang="it-IT" b="0" i="0" u="none" strike="noStrike" dirty="0">
                <a:solidFill>
                  <a:srgbClr val="000000"/>
                </a:solidFill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it-IT" b="0" i="0" u="none" strike="noStrike" dirty="0" err="1">
                <a:solidFill>
                  <a:srgbClr val="000000"/>
                </a:solidFill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growth</a:t>
            </a:r>
            <a:r>
              <a:rPr lang="it-IT" b="0" i="0" u="none" strike="noStrike" dirty="0">
                <a:solidFill>
                  <a:srgbClr val="000000"/>
                </a:solidFill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 pattern and limited </a:t>
            </a:r>
            <a:r>
              <a:rPr lang="it-IT" b="0" i="0" u="none" strike="noStrike" dirty="0" err="1">
                <a:solidFill>
                  <a:srgbClr val="000000"/>
                </a:solidFill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lymphatic</a:t>
            </a:r>
            <a:r>
              <a:rPr lang="it-IT" b="0" i="0" u="none" strike="noStrike" dirty="0">
                <a:solidFill>
                  <a:srgbClr val="000000"/>
                </a:solidFill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 spread, </a:t>
            </a:r>
            <a:r>
              <a:rPr lang="it-IT" b="0" i="0" u="none" strike="noStrike" dirty="0" err="1">
                <a:solidFill>
                  <a:srgbClr val="000000"/>
                </a:solidFill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gastric</a:t>
            </a:r>
            <a:r>
              <a:rPr lang="it-IT" b="0" i="0" u="none" strike="noStrike" dirty="0">
                <a:solidFill>
                  <a:srgbClr val="000000"/>
                </a:solidFill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 wedge </a:t>
            </a:r>
            <a:r>
              <a:rPr lang="it-IT" b="0" i="0" u="none" strike="noStrike" dirty="0" err="1">
                <a:solidFill>
                  <a:srgbClr val="000000"/>
                </a:solidFill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resection</a:t>
            </a:r>
            <a:r>
              <a:rPr lang="it-IT" b="0" i="0" u="none" strike="noStrike" dirty="0">
                <a:solidFill>
                  <a:srgbClr val="000000"/>
                </a:solidFill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it-IT" b="0" i="0" u="none" strike="noStrike" dirty="0" err="1">
                <a:solidFill>
                  <a:srgbClr val="000000"/>
                </a:solidFill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has</a:t>
            </a:r>
            <a:r>
              <a:rPr lang="it-IT" b="0" i="0" u="none" strike="noStrike" dirty="0">
                <a:solidFill>
                  <a:srgbClr val="000000"/>
                </a:solidFill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it-IT" b="0" i="0" u="none" strike="noStrike" dirty="0" err="1">
                <a:solidFill>
                  <a:srgbClr val="000000"/>
                </a:solidFill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emerged</a:t>
            </a:r>
            <a:r>
              <a:rPr lang="it-IT" b="0" i="0" u="none" strike="noStrike" dirty="0">
                <a:solidFill>
                  <a:srgbClr val="000000"/>
                </a:solidFill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it-IT" b="0" i="0" u="none" strike="noStrike" dirty="0" err="1">
                <a:solidFill>
                  <a:srgbClr val="000000"/>
                </a:solidFill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as</a:t>
            </a:r>
            <a:r>
              <a:rPr lang="it-IT" b="0" i="0" u="none" strike="noStrike" dirty="0">
                <a:solidFill>
                  <a:srgbClr val="000000"/>
                </a:solidFill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 an </a:t>
            </a:r>
            <a:r>
              <a:rPr lang="it-IT" b="0" i="0" u="none" strike="noStrike" dirty="0" err="1">
                <a:solidFill>
                  <a:srgbClr val="000000"/>
                </a:solidFill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effective</a:t>
            </a:r>
            <a:r>
              <a:rPr lang="it-IT" b="0" i="0" u="none" strike="noStrike" dirty="0">
                <a:solidFill>
                  <a:srgbClr val="000000"/>
                </a:solidFill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 and </a:t>
            </a:r>
            <a:r>
              <a:rPr lang="it-IT" b="0" i="0" u="none" strike="noStrike" dirty="0" err="1">
                <a:solidFill>
                  <a:srgbClr val="000000"/>
                </a:solidFill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organ-preserving</a:t>
            </a:r>
            <a:r>
              <a:rPr lang="it-IT" b="0" i="0" u="none" strike="noStrike" dirty="0">
                <a:solidFill>
                  <a:srgbClr val="000000"/>
                </a:solidFill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it-IT" b="0" i="0" u="none" strike="noStrike" dirty="0" err="1">
                <a:solidFill>
                  <a:srgbClr val="000000"/>
                </a:solidFill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surgical</a:t>
            </a:r>
            <a:r>
              <a:rPr lang="it-IT" b="0" i="0" u="none" strike="noStrike" dirty="0">
                <a:solidFill>
                  <a:srgbClr val="000000"/>
                </a:solidFill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it-IT" b="0" i="0" u="none" strike="noStrike" dirty="0" err="1">
                <a:solidFill>
                  <a:srgbClr val="000000"/>
                </a:solidFill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approach</a:t>
            </a:r>
            <a:r>
              <a:rPr lang="it-IT" b="0" i="0" u="none" strike="noStrike" dirty="0">
                <a:solidFill>
                  <a:srgbClr val="000000"/>
                </a:solidFill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 for </a:t>
            </a:r>
            <a:r>
              <a:rPr lang="it-IT" b="0" i="0" u="none" strike="noStrike" dirty="0" err="1">
                <a:solidFill>
                  <a:srgbClr val="000000"/>
                </a:solidFill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appropriately</a:t>
            </a:r>
            <a:endParaRPr lang="it-IT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3074" name="Picture 2">
            <a:extLst>
              <a:ext uri="{FF2B5EF4-FFF2-40B4-BE49-F238E27FC236}">
                <a16:creationId xmlns:a16="http://schemas.microsoft.com/office/drawing/2014/main" id="{74925FB0-A023-98BA-F737-DCDF64E718C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30000" y="2420216"/>
            <a:ext cx="4229100" cy="54465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1061349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5C71BDA-A38F-757C-9787-0F2F65B4B88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CasellaDiTesto 10">
            <a:extLst>
              <a:ext uri="{FF2B5EF4-FFF2-40B4-BE49-F238E27FC236}">
                <a16:creationId xmlns:a16="http://schemas.microsoft.com/office/drawing/2014/main" id="{19C6580C-3B4E-490A-145E-71AEB037E24E}"/>
              </a:ext>
            </a:extLst>
          </p:cNvPr>
          <p:cNvSpPr txBox="1"/>
          <p:nvPr/>
        </p:nvSpPr>
        <p:spPr>
          <a:xfrm>
            <a:off x="4073412" y="875215"/>
            <a:ext cx="132588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3600" b="1" i="1" dirty="0">
                <a:solidFill>
                  <a:srgbClr val="0066CC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Standard case</a:t>
            </a:r>
          </a:p>
        </p:txBody>
      </p:sp>
      <p:sp>
        <p:nvSpPr>
          <p:cNvPr id="13" name="Rettangolo con angoli arrotondati 12">
            <a:extLst>
              <a:ext uri="{FF2B5EF4-FFF2-40B4-BE49-F238E27FC236}">
                <a16:creationId xmlns:a16="http://schemas.microsoft.com/office/drawing/2014/main" id="{4080CBCF-E3EB-2A1E-C4D7-DFE3A249F513}"/>
              </a:ext>
            </a:extLst>
          </p:cNvPr>
          <p:cNvSpPr/>
          <p:nvPr/>
        </p:nvSpPr>
        <p:spPr>
          <a:xfrm>
            <a:off x="488138" y="800100"/>
            <a:ext cx="3429000" cy="761999"/>
          </a:xfrm>
          <a:prstGeom prst="roundRect">
            <a:avLst/>
          </a:prstGeom>
          <a:solidFill>
            <a:srgbClr val="0070C0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 dirty="0"/>
          </a:p>
        </p:txBody>
      </p:sp>
      <p:sp>
        <p:nvSpPr>
          <p:cNvPr id="15" name="Rettangolo con angoli arrotondati 14">
            <a:extLst>
              <a:ext uri="{FF2B5EF4-FFF2-40B4-BE49-F238E27FC236}">
                <a16:creationId xmlns:a16="http://schemas.microsoft.com/office/drawing/2014/main" id="{E8FC3460-011C-84B3-A1C5-7109FE0B3873}"/>
              </a:ext>
            </a:extLst>
          </p:cNvPr>
          <p:cNvSpPr/>
          <p:nvPr/>
        </p:nvSpPr>
        <p:spPr>
          <a:xfrm>
            <a:off x="16265411" y="883118"/>
            <a:ext cx="1375475" cy="761999"/>
          </a:xfrm>
          <a:prstGeom prst="roundRect">
            <a:avLst/>
          </a:prstGeom>
          <a:solidFill>
            <a:srgbClr val="0070C0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 dirty="0"/>
          </a:p>
        </p:txBody>
      </p:sp>
      <p:sp>
        <p:nvSpPr>
          <p:cNvPr id="12" name="Rettangolo arrotondato 8">
            <a:extLst>
              <a:ext uri="{FF2B5EF4-FFF2-40B4-BE49-F238E27FC236}">
                <a16:creationId xmlns:a16="http://schemas.microsoft.com/office/drawing/2014/main" id="{2AA5EAF4-C1CF-95B9-9FFC-320561977D07}"/>
              </a:ext>
            </a:extLst>
          </p:cNvPr>
          <p:cNvSpPr/>
          <p:nvPr/>
        </p:nvSpPr>
        <p:spPr>
          <a:xfrm>
            <a:off x="6629400" y="9038063"/>
            <a:ext cx="11125200" cy="685800"/>
          </a:xfrm>
          <a:prstGeom prst="roundRect">
            <a:avLst/>
          </a:prstGeom>
          <a:gradFill flip="none" rotWithShape="1">
            <a:gsLst>
              <a:gs pos="25000">
                <a:srgbClr val="0066CC"/>
              </a:gs>
              <a:gs pos="0">
                <a:srgbClr val="0070C0"/>
              </a:gs>
              <a:gs pos="64000">
                <a:srgbClr val="0066CC"/>
              </a:gs>
              <a:gs pos="94000">
                <a:schemeClr val="bg1"/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it-IT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it-IT"/>
          </a:p>
        </p:txBody>
      </p:sp>
      <p:pic>
        <p:nvPicPr>
          <p:cNvPr id="3" name="Immagine 2">
            <a:extLst>
              <a:ext uri="{FF2B5EF4-FFF2-40B4-BE49-F238E27FC236}">
                <a16:creationId xmlns:a16="http://schemas.microsoft.com/office/drawing/2014/main" id="{9E9CE45F-9D48-A75A-1D3A-50192612D4F3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3272" t="11013" r="43013" b="29360"/>
          <a:stretch/>
        </p:blipFill>
        <p:spPr>
          <a:xfrm>
            <a:off x="484726" y="8648700"/>
            <a:ext cx="5486400" cy="1159727"/>
          </a:xfrm>
          <a:prstGeom prst="rect">
            <a:avLst/>
          </a:prstGeom>
        </p:spPr>
      </p:pic>
      <p:sp>
        <p:nvSpPr>
          <p:cNvPr id="2" name="Ovale 1">
            <a:extLst>
              <a:ext uri="{FF2B5EF4-FFF2-40B4-BE49-F238E27FC236}">
                <a16:creationId xmlns:a16="http://schemas.microsoft.com/office/drawing/2014/main" id="{57ACF2F5-83E7-14A3-D403-3D0C805AB084}"/>
              </a:ext>
            </a:extLst>
          </p:cNvPr>
          <p:cNvSpPr/>
          <p:nvPr/>
        </p:nvSpPr>
        <p:spPr>
          <a:xfrm>
            <a:off x="2190068" y="2719798"/>
            <a:ext cx="1282262" cy="1250731"/>
          </a:xfrm>
          <a:prstGeom prst="ellipse">
            <a:avLst/>
          </a:prstGeom>
          <a:ln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4" name="Ovale 3">
            <a:extLst>
              <a:ext uri="{FF2B5EF4-FFF2-40B4-BE49-F238E27FC236}">
                <a16:creationId xmlns:a16="http://schemas.microsoft.com/office/drawing/2014/main" id="{7A5922C8-B08F-1310-6160-9866CF8F7206}"/>
              </a:ext>
            </a:extLst>
          </p:cNvPr>
          <p:cNvSpPr/>
          <p:nvPr/>
        </p:nvSpPr>
        <p:spPr>
          <a:xfrm>
            <a:off x="2183856" y="4279032"/>
            <a:ext cx="1282262" cy="1250731"/>
          </a:xfrm>
          <a:prstGeom prst="ellipse">
            <a:avLst/>
          </a:prstGeom>
          <a:ln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it-IT" dirty="0"/>
          </a:p>
        </p:txBody>
      </p:sp>
      <p:sp>
        <p:nvSpPr>
          <p:cNvPr id="5" name="Ovale 4">
            <a:extLst>
              <a:ext uri="{FF2B5EF4-FFF2-40B4-BE49-F238E27FC236}">
                <a16:creationId xmlns:a16="http://schemas.microsoft.com/office/drawing/2014/main" id="{A1B3A407-5745-7B53-3661-AC728CE529F2}"/>
              </a:ext>
            </a:extLst>
          </p:cNvPr>
          <p:cNvSpPr/>
          <p:nvPr/>
        </p:nvSpPr>
        <p:spPr>
          <a:xfrm>
            <a:off x="2174061" y="5950169"/>
            <a:ext cx="1282262" cy="1250731"/>
          </a:xfrm>
          <a:prstGeom prst="ellipse">
            <a:avLst/>
          </a:prstGeom>
          <a:ln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pic>
        <p:nvPicPr>
          <p:cNvPr id="6" name="Elemento grafico 5" descr="Rubrica con riempimento a tinta unita">
            <a:extLst>
              <a:ext uri="{FF2B5EF4-FFF2-40B4-BE49-F238E27FC236}">
                <a16:creationId xmlns:a16="http://schemas.microsoft.com/office/drawing/2014/main" id="{DF25CDAC-C953-22F7-46F4-EB19D194794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2370217" y="2872331"/>
            <a:ext cx="914400" cy="914400"/>
          </a:xfrm>
          <a:prstGeom prst="rect">
            <a:avLst/>
          </a:prstGeom>
        </p:spPr>
      </p:pic>
      <p:pic>
        <p:nvPicPr>
          <p:cNvPr id="7" name="Elemento grafico 6" descr="Medicina con riempimento a tinta unita">
            <a:extLst>
              <a:ext uri="{FF2B5EF4-FFF2-40B4-BE49-F238E27FC236}">
                <a16:creationId xmlns:a16="http://schemas.microsoft.com/office/drawing/2014/main" id="{62DD8731-33FF-AFF2-5D25-F00EEFB7769D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2384568" y="6095850"/>
            <a:ext cx="914400" cy="914400"/>
          </a:xfrm>
          <a:prstGeom prst="rect">
            <a:avLst/>
          </a:prstGeom>
        </p:spPr>
      </p:pic>
      <p:sp>
        <p:nvSpPr>
          <p:cNvPr id="8" name="CasellaDiTesto 7">
            <a:extLst>
              <a:ext uri="{FF2B5EF4-FFF2-40B4-BE49-F238E27FC236}">
                <a16:creationId xmlns:a16="http://schemas.microsoft.com/office/drawing/2014/main" id="{B6CFDAD3-B6CA-5233-8814-CC42E9690087}"/>
              </a:ext>
            </a:extLst>
          </p:cNvPr>
          <p:cNvSpPr txBox="1"/>
          <p:nvPr/>
        </p:nvSpPr>
        <p:spPr>
          <a:xfrm>
            <a:off x="3792237" y="3144865"/>
            <a:ext cx="2552119" cy="369332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it-IT" dirty="0"/>
              <a:t>C.M. 🚹, 73 </a:t>
            </a:r>
            <a:r>
              <a:rPr lang="it-IT" dirty="0" err="1"/>
              <a:t>y.o</a:t>
            </a:r>
            <a:r>
              <a:rPr lang="it-IT" dirty="0"/>
              <a:t>.</a:t>
            </a:r>
          </a:p>
        </p:txBody>
      </p:sp>
      <p:sp>
        <p:nvSpPr>
          <p:cNvPr id="9" name="CasellaDiTesto 8">
            <a:extLst>
              <a:ext uri="{FF2B5EF4-FFF2-40B4-BE49-F238E27FC236}">
                <a16:creationId xmlns:a16="http://schemas.microsoft.com/office/drawing/2014/main" id="{C73B1026-45BF-59DE-CD9B-9DA9154066BE}"/>
              </a:ext>
            </a:extLst>
          </p:cNvPr>
          <p:cNvSpPr txBox="1"/>
          <p:nvPr/>
        </p:nvSpPr>
        <p:spPr>
          <a:xfrm>
            <a:off x="3814605" y="4686300"/>
            <a:ext cx="6396195" cy="369332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it-IT" dirty="0" err="1"/>
              <a:t>Presenting</a:t>
            </a:r>
            <a:r>
              <a:rPr lang="it-IT" dirty="0"/>
              <a:t> with anemia due to a </a:t>
            </a:r>
            <a:r>
              <a:rPr lang="it-IT" dirty="0" err="1"/>
              <a:t>gastric</a:t>
            </a:r>
            <a:r>
              <a:rPr lang="it-IT" dirty="0"/>
              <a:t> </a:t>
            </a:r>
            <a:r>
              <a:rPr lang="it-IT" dirty="0" err="1"/>
              <a:t>gist</a:t>
            </a:r>
            <a:r>
              <a:rPr lang="it-IT" dirty="0"/>
              <a:t> </a:t>
            </a:r>
          </a:p>
        </p:txBody>
      </p:sp>
      <p:sp>
        <p:nvSpPr>
          <p:cNvPr id="10" name="CasellaDiTesto 9">
            <a:extLst>
              <a:ext uri="{FF2B5EF4-FFF2-40B4-BE49-F238E27FC236}">
                <a16:creationId xmlns:a16="http://schemas.microsoft.com/office/drawing/2014/main" id="{6AA94BA9-9AFB-A756-58FA-DC9A737C7ED3}"/>
              </a:ext>
            </a:extLst>
          </p:cNvPr>
          <p:cNvSpPr txBox="1"/>
          <p:nvPr/>
        </p:nvSpPr>
        <p:spPr>
          <a:xfrm>
            <a:off x="3814741" y="6368384"/>
            <a:ext cx="2529615" cy="369332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it-IT" dirty="0" err="1"/>
              <a:t>Lyrica</a:t>
            </a:r>
            <a:r>
              <a:rPr lang="it-IT" dirty="0"/>
              <a:t> 75 mg</a:t>
            </a:r>
          </a:p>
        </p:txBody>
      </p:sp>
      <p:pic>
        <p:nvPicPr>
          <p:cNvPr id="14" name="Elemento grafico 13" descr="Febbre con riempimento a tinta unita">
            <a:extLst>
              <a:ext uri="{FF2B5EF4-FFF2-40B4-BE49-F238E27FC236}">
                <a16:creationId xmlns:a16="http://schemas.microsoft.com/office/drawing/2014/main" id="{220CBFFA-6FB2-CAED-52F4-E57CC3C8C11A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>
            <a:off x="2438400" y="4457700"/>
            <a:ext cx="914400" cy="914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1532259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134F4B8-6B8E-992E-8825-8CF193E7F12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CasellaDiTesto 10">
            <a:extLst>
              <a:ext uri="{FF2B5EF4-FFF2-40B4-BE49-F238E27FC236}">
                <a16:creationId xmlns:a16="http://schemas.microsoft.com/office/drawing/2014/main" id="{2F8502A7-611C-B39C-2C5C-66809E51046A}"/>
              </a:ext>
            </a:extLst>
          </p:cNvPr>
          <p:cNvSpPr txBox="1"/>
          <p:nvPr/>
        </p:nvSpPr>
        <p:spPr>
          <a:xfrm>
            <a:off x="4073412" y="875215"/>
            <a:ext cx="132588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3600" b="1" i="1" dirty="0">
                <a:solidFill>
                  <a:srgbClr val="0066CC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Standard case</a:t>
            </a:r>
          </a:p>
        </p:txBody>
      </p:sp>
      <p:sp>
        <p:nvSpPr>
          <p:cNvPr id="13" name="Rettangolo con angoli arrotondati 12">
            <a:extLst>
              <a:ext uri="{FF2B5EF4-FFF2-40B4-BE49-F238E27FC236}">
                <a16:creationId xmlns:a16="http://schemas.microsoft.com/office/drawing/2014/main" id="{B2575578-4088-E334-1B5A-FA0ADC86EA4D}"/>
              </a:ext>
            </a:extLst>
          </p:cNvPr>
          <p:cNvSpPr/>
          <p:nvPr/>
        </p:nvSpPr>
        <p:spPr>
          <a:xfrm>
            <a:off x="488138" y="800100"/>
            <a:ext cx="3429000" cy="761999"/>
          </a:xfrm>
          <a:prstGeom prst="roundRect">
            <a:avLst/>
          </a:prstGeom>
          <a:solidFill>
            <a:srgbClr val="0070C0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 dirty="0"/>
          </a:p>
        </p:txBody>
      </p:sp>
      <p:sp>
        <p:nvSpPr>
          <p:cNvPr id="15" name="Rettangolo con angoli arrotondati 14">
            <a:extLst>
              <a:ext uri="{FF2B5EF4-FFF2-40B4-BE49-F238E27FC236}">
                <a16:creationId xmlns:a16="http://schemas.microsoft.com/office/drawing/2014/main" id="{33970550-5E41-FFF7-2C65-F49996104153}"/>
              </a:ext>
            </a:extLst>
          </p:cNvPr>
          <p:cNvSpPr/>
          <p:nvPr/>
        </p:nvSpPr>
        <p:spPr>
          <a:xfrm>
            <a:off x="16265411" y="883118"/>
            <a:ext cx="1375475" cy="761999"/>
          </a:xfrm>
          <a:prstGeom prst="roundRect">
            <a:avLst/>
          </a:prstGeom>
          <a:solidFill>
            <a:srgbClr val="0070C0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 dirty="0"/>
          </a:p>
        </p:txBody>
      </p:sp>
      <p:sp>
        <p:nvSpPr>
          <p:cNvPr id="12" name="Rettangolo arrotondato 8">
            <a:extLst>
              <a:ext uri="{FF2B5EF4-FFF2-40B4-BE49-F238E27FC236}">
                <a16:creationId xmlns:a16="http://schemas.microsoft.com/office/drawing/2014/main" id="{432CF80E-1A7D-B8F8-AFBF-B71BCFC99FEE}"/>
              </a:ext>
            </a:extLst>
          </p:cNvPr>
          <p:cNvSpPr/>
          <p:nvPr/>
        </p:nvSpPr>
        <p:spPr>
          <a:xfrm>
            <a:off x="6629400" y="9038063"/>
            <a:ext cx="11125200" cy="685800"/>
          </a:xfrm>
          <a:prstGeom prst="roundRect">
            <a:avLst/>
          </a:prstGeom>
          <a:gradFill flip="none" rotWithShape="1">
            <a:gsLst>
              <a:gs pos="25000">
                <a:srgbClr val="0066CC"/>
              </a:gs>
              <a:gs pos="0">
                <a:srgbClr val="0070C0"/>
              </a:gs>
              <a:gs pos="64000">
                <a:srgbClr val="0066CC"/>
              </a:gs>
              <a:gs pos="94000">
                <a:schemeClr val="bg1"/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it-IT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it-IT"/>
          </a:p>
        </p:txBody>
      </p:sp>
      <p:pic>
        <p:nvPicPr>
          <p:cNvPr id="3" name="Immagine 2">
            <a:extLst>
              <a:ext uri="{FF2B5EF4-FFF2-40B4-BE49-F238E27FC236}">
                <a16:creationId xmlns:a16="http://schemas.microsoft.com/office/drawing/2014/main" id="{B36F0A38-33CD-CBD9-4ADB-AC1BAD74F060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3272" t="11013" r="43013" b="29360"/>
          <a:stretch/>
        </p:blipFill>
        <p:spPr>
          <a:xfrm>
            <a:off x="484726" y="8648700"/>
            <a:ext cx="5486400" cy="1159727"/>
          </a:xfrm>
          <a:prstGeom prst="rect">
            <a:avLst/>
          </a:prstGeom>
        </p:spPr>
      </p:pic>
      <p:pic>
        <p:nvPicPr>
          <p:cNvPr id="4098" name="Picture 2" descr="Impossibile riprodurre video Errore 150, 151 e altri [risolto]">
            <a:extLst>
              <a:ext uri="{FF2B5EF4-FFF2-40B4-BE49-F238E27FC236}">
                <a16:creationId xmlns:a16="http://schemas.microsoft.com/office/drawing/2014/main" id="{118F4142-CFC0-A8D2-35B3-7AD57241904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24400" y="3556000"/>
            <a:ext cx="8839200" cy="317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7207632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19B1D0F-37A7-2E86-B862-F21C0202D39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CasellaDiTesto 10">
            <a:extLst>
              <a:ext uri="{FF2B5EF4-FFF2-40B4-BE49-F238E27FC236}">
                <a16:creationId xmlns:a16="http://schemas.microsoft.com/office/drawing/2014/main" id="{D984D643-F0A7-A2AF-4CBE-21DCA8AD09FF}"/>
              </a:ext>
            </a:extLst>
          </p:cNvPr>
          <p:cNvSpPr txBox="1"/>
          <p:nvPr/>
        </p:nvSpPr>
        <p:spPr>
          <a:xfrm>
            <a:off x="4073412" y="875215"/>
            <a:ext cx="132588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3600" b="1" i="1" dirty="0" err="1">
                <a:solidFill>
                  <a:srgbClr val="0066CC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Tailored</a:t>
            </a:r>
            <a:r>
              <a:rPr lang="it-IT" sz="3600" b="1" i="1" dirty="0">
                <a:solidFill>
                  <a:srgbClr val="0066CC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case</a:t>
            </a:r>
          </a:p>
        </p:txBody>
      </p:sp>
      <p:sp>
        <p:nvSpPr>
          <p:cNvPr id="13" name="Rettangolo con angoli arrotondati 12">
            <a:extLst>
              <a:ext uri="{FF2B5EF4-FFF2-40B4-BE49-F238E27FC236}">
                <a16:creationId xmlns:a16="http://schemas.microsoft.com/office/drawing/2014/main" id="{5ECEA2F7-957D-9E34-7DE1-E567A5D3892C}"/>
              </a:ext>
            </a:extLst>
          </p:cNvPr>
          <p:cNvSpPr/>
          <p:nvPr/>
        </p:nvSpPr>
        <p:spPr>
          <a:xfrm>
            <a:off x="488138" y="800100"/>
            <a:ext cx="3429000" cy="761999"/>
          </a:xfrm>
          <a:prstGeom prst="roundRect">
            <a:avLst/>
          </a:prstGeom>
          <a:solidFill>
            <a:srgbClr val="0070C0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 dirty="0"/>
          </a:p>
        </p:txBody>
      </p:sp>
      <p:sp>
        <p:nvSpPr>
          <p:cNvPr id="15" name="Rettangolo con angoli arrotondati 14">
            <a:extLst>
              <a:ext uri="{FF2B5EF4-FFF2-40B4-BE49-F238E27FC236}">
                <a16:creationId xmlns:a16="http://schemas.microsoft.com/office/drawing/2014/main" id="{5049475B-3894-D173-87CA-8391BE21D6CF}"/>
              </a:ext>
            </a:extLst>
          </p:cNvPr>
          <p:cNvSpPr/>
          <p:nvPr/>
        </p:nvSpPr>
        <p:spPr>
          <a:xfrm>
            <a:off x="16265411" y="883118"/>
            <a:ext cx="1375475" cy="761999"/>
          </a:xfrm>
          <a:prstGeom prst="roundRect">
            <a:avLst/>
          </a:prstGeom>
          <a:solidFill>
            <a:srgbClr val="0070C0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 dirty="0"/>
          </a:p>
        </p:txBody>
      </p:sp>
      <p:sp>
        <p:nvSpPr>
          <p:cNvPr id="12" name="Rettangolo arrotondato 8">
            <a:extLst>
              <a:ext uri="{FF2B5EF4-FFF2-40B4-BE49-F238E27FC236}">
                <a16:creationId xmlns:a16="http://schemas.microsoft.com/office/drawing/2014/main" id="{1BBB7F77-004E-2C1B-E8EA-4A7F2E7B2AF8}"/>
              </a:ext>
            </a:extLst>
          </p:cNvPr>
          <p:cNvSpPr/>
          <p:nvPr/>
        </p:nvSpPr>
        <p:spPr>
          <a:xfrm>
            <a:off x="6629400" y="9038063"/>
            <a:ext cx="11125200" cy="685800"/>
          </a:xfrm>
          <a:prstGeom prst="roundRect">
            <a:avLst/>
          </a:prstGeom>
          <a:gradFill flip="none" rotWithShape="1">
            <a:gsLst>
              <a:gs pos="25000">
                <a:srgbClr val="0066CC"/>
              </a:gs>
              <a:gs pos="0">
                <a:srgbClr val="0070C0"/>
              </a:gs>
              <a:gs pos="64000">
                <a:srgbClr val="0066CC"/>
              </a:gs>
              <a:gs pos="94000">
                <a:schemeClr val="bg1"/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it-IT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it-IT"/>
          </a:p>
        </p:txBody>
      </p:sp>
      <p:pic>
        <p:nvPicPr>
          <p:cNvPr id="3" name="Immagine 2">
            <a:extLst>
              <a:ext uri="{FF2B5EF4-FFF2-40B4-BE49-F238E27FC236}">
                <a16:creationId xmlns:a16="http://schemas.microsoft.com/office/drawing/2014/main" id="{5C4541C9-4C9B-19A3-E4B0-BE648931C152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3272" t="11013" r="43013" b="29360"/>
          <a:stretch/>
        </p:blipFill>
        <p:spPr>
          <a:xfrm>
            <a:off x="484726" y="8648700"/>
            <a:ext cx="5486400" cy="1159727"/>
          </a:xfrm>
          <a:prstGeom prst="rect">
            <a:avLst/>
          </a:prstGeom>
        </p:spPr>
      </p:pic>
      <p:sp>
        <p:nvSpPr>
          <p:cNvPr id="2" name="Ovale 1">
            <a:extLst>
              <a:ext uri="{FF2B5EF4-FFF2-40B4-BE49-F238E27FC236}">
                <a16:creationId xmlns:a16="http://schemas.microsoft.com/office/drawing/2014/main" id="{FF2CAB6C-3A1F-86D7-847D-98B96469F229}"/>
              </a:ext>
            </a:extLst>
          </p:cNvPr>
          <p:cNvSpPr/>
          <p:nvPr/>
        </p:nvSpPr>
        <p:spPr>
          <a:xfrm>
            <a:off x="2190068" y="2719798"/>
            <a:ext cx="1282262" cy="1250731"/>
          </a:xfrm>
          <a:prstGeom prst="ellipse">
            <a:avLst/>
          </a:prstGeom>
          <a:ln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4" name="Ovale 3">
            <a:extLst>
              <a:ext uri="{FF2B5EF4-FFF2-40B4-BE49-F238E27FC236}">
                <a16:creationId xmlns:a16="http://schemas.microsoft.com/office/drawing/2014/main" id="{F6BC7A53-D1DA-167A-E0DF-FA4243273496}"/>
              </a:ext>
            </a:extLst>
          </p:cNvPr>
          <p:cNvSpPr/>
          <p:nvPr/>
        </p:nvSpPr>
        <p:spPr>
          <a:xfrm>
            <a:off x="2183856" y="4279032"/>
            <a:ext cx="1282262" cy="1250731"/>
          </a:xfrm>
          <a:prstGeom prst="ellipse">
            <a:avLst/>
          </a:prstGeom>
          <a:ln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it-IT" dirty="0"/>
          </a:p>
        </p:txBody>
      </p:sp>
      <p:sp>
        <p:nvSpPr>
          <p:cNvPr id="5" name="Ovale 4">
            <a:extLst>
              <a:ext uri="{FF2B5EF4-FFF2-40B4-BE49-F238E27FC236}">
                <a16:creationId xmlns:a16="http://schemas.microsoft.com/office/drawing/2014/main" id="{CCD3C521-BA31-4B83-13A5-BDD3A341BA0D}"/>
              </a:ext>
            </a:extLst>
          </p:cNvPr>
          <p:cNvSpPr/>
          <p:nvPr/>
        </p:nvSpPr>
        <p:spPr>
          <a:xfrm>
            <a:off x="2174061" y="5950169"/>
            <a:ext cx="1282262" cy="1250731"/>
          </a:xfrm>
          <a:prstGeom prst="ellipse">
            <a:avLst/>
          </a:prstGeom>
          <a:ln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pic>
        <p:nvPicPr>
          <p:cNvPr id="6" name="Elemento grafico 5" descr="Rubrica con riempimento a tinta unita">
            <a:extLst>
              <a:ext uri="{FF2B5EF4-FFF2-40B4-BE49-F238E27FC236}">
                <a16:creationId xmlns:a16="http://schemas.microsoft.com/office/drawing/2014/main" id="{D26B7EAA-392D-9582-A349-9EF613AE991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2370217" y="2872331"/>
            <a:ext cx="914400" cy="914400"/>
          </a:xfrm>
          <a:prstGeom prst="rect">
            <a:avLst/>
          </a:prstGeom>
        </p:spPr>
      </p:pic>
      <p:pic>
        <p:nvPicPr>
          <p:cNvPr id="7" name="Elemento grafico 6" descr="Medicina con riempimento a tinta unita">
            <a:extLst>
              <a:ext uri="{FF2B5EF4-FFF2-40B4-BE49-F238E27FC236}">
                <a16:creationId xmlns:a16="http://schemas.microsoft.com/office/drawing/2014/main" id="{00E1E3E8-CC9C-05F4-E9B0-729C82A2FE53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2384568" y="6095850"/>
            <a:ext cx="914400" cy="914400"/>
          </a:xfrm>
          <a:prstGeom prst="rect">
            <a:avLst/>
          </a:prstGeom>
        </p:spPr>
      </p:pic>
      <p:sp>
        <p:nvSpPr>
          <p:cNvPr id="8" name="CasellaDiTesto 7">
            <a:extLst>
              <a:ext uri="{FF2B5EF4-FFF2-40B4-BE49-F238E27FC236}">
                <a16:creationId xmlns:a16="http://schemas.microsoft.com/office/drawing/2014/main" id="{FC69D856-A5CB-9A83-E2DD-FFFDD2D1F871}"/>
              </a:ext>
            </a:extLst>
          </p:cNvPr>
          <p:cNvSpPr txBox="1"/>
          <p:nvPr/>
        </p:nvSpPr>
        <p:spPr>
          <a:xfrm>
            <a:off x="3792237" y="3144865"/>
            <a:ext cx="2552119" cy="369332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it-IT" dirty="0"/>
              <a:t>B.C 🚹, 67 </a:t>
            </a:r>
            <a:r>
              <a:rPr lang="it-IT" dirty="0" err="1"/>
              <a:t>y.o</a:t>
            </a:r>
            <a:r>
              <a:rPr lang="it-IT" dirty="0"/>
              <a:t>.</a:t>
            </a:r>
          </a:p>
        </p:txBody>
      </p:sp>
      <p:sp>
        <p:nvSpPr>
          <p:cNvPr id="9" name="CasellaDiTesto 8">
            <a:extLst>
              <a:ext uri="{FF2B5EF4-FFF2-40B4-BE49-F238E27FC236}">
                <a16:creationId xmlns:a16="http://schemas.microsoft.com/office/drawing/2014/main" id="{9D889EE6-827C-1D8D-32CC-49EBA2466EB7}"/>
              </a:ext>
            </a:extLst>
          </p:cNvPr>
          <p:cNvSpPr txBox="1"/>
          <p:nvPr/>
        </p:nvSpPr>
        <p:spPr>
          <a:xfrm>
            <a:off x="3814605" y="4686300"/>
            <a:ext cx="6396195" cy="369332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it-IT" dirty="0" err="1"/>
              <a:t>Presenting</a:t>
            </a:r>
            <a:r>
              <a:rPr lang="it-IT" dirty="0"/>
              <a:t> with anemia due to a </a:t>
            </a:r>
            <a:r>
              <a:rPr lang="it-IT" dirty="0" err="1"/>
              <a:t>gastric</a:t>
            </a:r>
            <a:r>
              <a:rPr lang="it-IT" dirty="0"/>
              <a:t> </a:t>
            </a:r>
            <a:r>
              <a:rPr lang="it-IT" dirty="0" err="1"/>
              <a:t>gist</a:t>
            </a:r>
            <a:r>
              <a:rPr lang="it-IT" dirty="0"/>
              <a:t> </a:t>
            </a:r>
          </a:p>
        </p:txBody>
      </p:sp>
      <p:sp>
        <p:nvSpPr>
          <p:cNvPr id="10" name="CasellaDiTesto 9">
            <a:extLst>
              <a:ext uri="{FF2B5EF4-FFF2-40B4-BE49-F238E27FC236}">
                <a16:creationId xmlns:a16="http://schemas.microsoft.com/office/drawing/2014/main" id="{46EE5980-C54E-2112-90BF-B01F6F465F93}"/>
              </a:ext>
            </a:extLst>
          </p:cNvPr>
          <p:cNvSpPr txBox="1"/>
          <p:nvPr/>
        </p:nvSpPr>
        <p:spPr>
          <a:xfrm>
            <a:off x="3814741" y="6368384"/>
            <a:ext cx="2529615" cy="369332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it-IT" dirty="0"/>
              <a:t>-</a:t>
            </a:r>
          </a:p>
        </p:txBody>
      </p:sp>
      <p:pic>
        <p:nvPicPr>
          <p:cNvPr id="14" name="Elemento grafico 13" descr="Febbre con riempimento a tinta unita">
            <a:extLst>
              <a:ext uri="{FF2B5EF4-FFF2-40B4-BE49-F238E27FC236}">
                <a16:creationId xmlns:a16="http://schemas.microsoft.com/office/drawing/2014/main" id="{59262252-477D-8EF8-13AE-480E86B14C3B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>
            <a:off x="2438400" y="4457700"/>
            <a:ext cx="914400" cy="914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8281433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94D3541-2363-5601-9F98-ED23112631B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CasellaDiTesto 10">
            <a:extLst>
              <a:ext uri="{FF2B5EF4-FFF2-40B4-BE49-F238E27FC236}">
                <a16:creationId xmlns:a16="http://schemas.microsoft.com/office/drawing/2014/main" id="{C74530E2-C64F-B03D-DE62-8D9776245636}"/>
              </a:ext>
            </a:extLst>
          </p:cNvPr>
          <p:cNvSpPr txBox="1"/>
          <p:nvPr/>
        </p:nvSpPr>
        <p:spPr>
          <a:xfrm>
            <a:off x="4073412" y="875215"/>
            <a:ext cx="132588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3600" b="1" i="1" dirty="0" err="1">
                <a:solidFill>
                  <a:srgbClr val="0066CC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Tailored</a:t>
            </a:r>
            <a:r>
              <a:rPr lang="it-IT" sz="3600" b="1" i="1" dirty="0">
                <a:solidFill>
                  <a:srgbClr val="0066CC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case</a:t>
            </a:r>
          </a:p>
        </p:txBody>
      </p:sp>
      <p:sp>
        <p:nvSpPr>
          <p:cNvPr id="13" name="Rettangolo con angoli arrotondati 12">
            <a:extLst>
              <a:ext uri="{FF2B5EF4-FFF2-40B4-BE49-F238E27FC236}">
                <a16:creationId xmlns:a16="http://schemas.microsoft.com/office/drawing/2014/main" id="{94E66F89-490C-C8AE-76B5-55099E855EF0}"/>
              </a:ext>
            </a:extLst>
          </p:cNvPr>
          <p:cNvSpPr/>
          <p:nvPr/>
        </p:nvSpPr>
        <p:spPr>
          <a:xfrm>
            <a:off x="488138" y="800100"/>
            <a:ext cx="3429000" cy="761999"/>
          </a:xfrm>
          <a:prstGeom prst="roundRect">
            <a:avLst/>
          </a:prstGeom>
          <a:solidFill>
            <a:srgbClr val="0070C0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 dirty="0"/>
          </a:p>
        </p:txBody>
      </p:sp>
      <p:sp>
        <p:nvSpPr>
          <p:cNvPr id="15" name="Rettangolo con angoli arrotondati 14">
            <a:extLst>
              <a:ext uri="{FF2B5EF4-FFF2-40B4-BE49-F238E27FC236}">
                <a16:creationId xmlns:a16="http://schemas.microsoft.com/office/drawing/2014/main" id="{252C3FD0-4029-A358-0C4E-64463E658EBC}"/>
              </a:ext>
            </a:extLst>
          </p:cNvPr>
          <p:cNvSpPr/>
          <p:nvPr/>
        </p:nvSpPr>
        <p:spPr>
          <a:xfrm>
            <a:off x="16265411" y="883118"/>
            <a:ext cx="1375475" cy="761999"/>
          </a:xfrm>
          <a:prstGeom prst="roundRect">
            <a:avLst/>
          </a:prstGeom>
          <a:solidFill>
            <a:srgbClr val="0070C0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 dirty="0"/>
          </a:p>
        </p:txBody>
      </p:sp>
      <p:sp>
        <p:nvSpPr>
          <p:cNvPr id="12" name="Rettangolo arrotondato 8">
            <a:extLst>
              <a:ext uri="{FF2B5EF4-FFF2-40B4-BE49-F238E27FC236}">
                <a16:creationId xmlns:a16="http://schemas.microsoft.com/office/drawing/2014/main" id="{1BE11F35-CEBB-F6D1-67BB-A020F76ED793}"/>
              </a:ext>
            </a:extLst>
          </p:cNvPr>
          <p:cNvSpPr/>
          <p:nvPr/>
        </p:nvSpPr>
        <p:spPr>
          <a:xfrm>
            <a:off x="6629400" y="9038063"/>
            <a:ext cx="11125200" cy="685800"/>
          </a:xfrm>
          <a:prstGeom prst="roundRect">
            <a:avLst/>
          </a:prstGeom>
          <a:gradFill flip="none" rotWithShape="1">
            <a:gsLst>
              <a:gs pos="25000">
                <a:srgbClr val="0066CC"/>
              </a:gs>
              <a:gs pos="0">
                <a:srgbClr val="0070C0"/>
              </a:gs>
              <a:gs pos="64000">
                <a:srgbClr val="0066CC"/>
              </a:gs>
              <a:gs pos="94000">
                <a:schemeClr val="bg1"/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it-IT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it-IT"/>
          </a:p>
        </p:txBody>
      </p:sp>
      <p:pic>
        <p:nvPicPr>
          <p:cNvPr id="3" name="Immagine 2">
            <a:extLst>
              <a:ext uri="{FF2B5EF4-FFF2-40B4-BE49-F238E27FC236}">
                <a16:creationId xmlns:a16="http://schemas.microsoft.com/office/drawing/2014/main" id="{525E7F73-81BF-D57B-033A-9677A872F325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3272" t="11013" r="43013" b="29360"/>
          <a:stretch/>
        </p:blipFill>
        <p:spPr>
          <a:xfrm>
            <a:off x="484726" y="8648700"/>
            <a:ext cx="5486400" cy="1159727"/>
          </a:xfrm>
          <a:prstGeom prst="rect">
            <a:avLst/>
          </a:prstGeom>
        </p:spPr>
      </p:pic>
      <p:pic>
        <p:nvPicPr>
          <p:cNvPr id="2" name="Picture 2" descr="Impossibile riprodurre video Errore 150, 151 e altri [risolto]">
            <a:extLst>
              <a:ext uri="{FF2B5EF4-FFF2-40B4-BE49-F238E27FC236}">
                <a16:creationId xmlns:a16="http://schemas.microsoft.com/office/drawing/2014/main" id="{D7A85C8E-C724-E713-CA7F-CDA69E06852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24400" y="3556000"/>
            <a:ext cx="8839200" cy="317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1925654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3F669D4-53D4-207A-AA72-2518926C93C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CasellaDiTesto 10">
            <a:extLst>
              <a:ext uri="{FF2B5EF4-FFF2-40B4-BE49-F238E27FC236}">
                <a16:creationId xmlns:a16="http://schemas.microsoft.com/office/drawing/2014/main" id="{D1C6A599-E417-ABAB-9118-87754A9790E9}"/>
              </a:ext>
            </a:extLst>
          </p:cNvPr>
          <p:cNvSpPr txBox="1"/>
          <p:nvPr/>
        </p:nvSpPr>
        <p:spPr>
          <a:xfrm>
            <a:off x="4073412" y="875215"/>
            <a:ext cx="132588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3600" b="1" i="1" dirty="0" err="1">
                <a:solidFill>
                  <a:srgbClr val="0066CC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Conclusion</a:t>
            </a:r>
            <a:endParaRPr lang="it-IT" sz="3600" b="1" i="1" dirty="0">
              <a:solidFill>
                <a:srgbClr val="0066CC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3" name="Rettangolo con angoli arrotondati 12">
            <a:extLst>
              <a:ext uri="{FF2B5EF4-FFF2-40B4-BE49-F238E27FC236}">
                <a16:creationId xmlns:a16="http://schemas.microsoft.com/office/drawing/2014/main" id="{E4BEE972-7BDB-88EC-8A47-8564A669512C}"/>
              </a:ext>
            </a:extLst>
          </p:cNvPr>
          <p:cNvSpPr/>
          <p:nvPr/>
        </p:nvSpPr>
        <p:spPr>
          <a:xfrm>
            <a:off x="488138" y="800100"/>
            <a:ext cx="3429000" cy="761999"/>
          </a:xfrm>
          <a:prstGeom prst="roundRect">
            <a:avLst/>
          </a:prstGeom>
          <a:solidFill>
            <a:srgbClr val="0070C0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 dirty="0"/>
          </a:p>
        </p:txBody>
      </p:sp>
      <p:sp>
        <p:nvSpPr>
          <p:cNvPr id="15" name="Rettangolo con angoli arrotondati 14">
            <a:extLst>
              <a:ext uri="{FF2B5EF4-FFF2-40B4-BE49-F238E27FC236}">
                <a16:creationId xmlns:a16="http://schemas.microsoft.com/office/drawing/2014/main" id="{1FC01040-015B-D8AD-6122-E85AB049FFBF}"/>
              </a:ext>
            </a:extLst>
          </p:cNvPr>
          <p:cNvSpPr/>
          <p:nvPr/>
        </p:nvSpPr>
        <p:spPr>
          <a:xfrm>
            <a:off x="16265411" y="883118"/>
            <a:ext cx="1375475" cy="761999"/>
          </a:xfrm>
          <a:prstGeom prst="roundRect">
            <a:avLst/>
          </a:prstGeom>
          <a:solidFill>
            <a:srgbClr val="0070C0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 dirty="0"/>
          </a:p>
        </p:txBody>
      </p:sp>
      <p:sp>
        <p:nvSpPr>
          <p:cNvPr id="12" name="Rettangolo arrotondato 8">
            <a:extLst>
              <a:ext uri="{FF2B5EF4-FFF2-40B4-BE49-F238E27FC236}">
                <a16:creationId xmlns:a16="http://schemas.microsoft.com/office/drawing/2014/main" id="{99107F3C-95DA-5AA4-6FC3-07EED726ADF5}"/>
              </a:ext>
            </a:extLst>
          </p:cNvPr>
          <p:cNvSpPr/>
          <p:nvPr/>
        </p:nvSpPr>
        <p:spPr>
          <a:xfrm>
            <a:off x="6629400" y="9038063"/>
            <a:ext cx="11125200" cy="685800"/>
          </a:xfrm>
          <a:prstGeom prst="roundRect">
            <a:avLst/>
          </a:prstGeom>
          <a:gradFill flip="none" rotWithShape="1">
            <a:gsLst>
              <a:gs pos="25000">
                <a:srgbClr val="0066CC"/>
              </a:gs>
              <a:gs pos="0">
                <a:srgbClr val="0070C0"/>
              </a:gs>
              <a:gs pos="64000">
                <a:srgbClr val="0066CC"/>
              </a:gs>
              <a:gs pos="94000">
                <a:schemeClr val="bg1"/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it-IT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it-IT"/>
          </a:p>
        </p:txBody>
      </p:sp>
      <p:pic>
        <p:nvPicPr>
          <p:cNvPr id="3" name="Immagine 2">
            <a:extLst>
              <a:ext uri="{FF2B5EF4-FFF2-40B4-BE49-F238E27FC236}">
                <a16:creationId xmlns:a16="http://schemas.microsoft.com/office/drawing/2014/main" id="{E789A6BF-59F1-C2B5-5163-AA43442B1E42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3272" t="11013" r="43013" b="29360"/>
          <a:stretch/>
        </p:blipFill>
        <p:spPr>
          <a:xfrm>
            <a:off x="484726" y="8648700"/>
            <a:ext cx="5486400" cy="1159727"/>
          </a:xfrm>
          <a:prstGeom prst="rect">
            <a:avLst/>
          </a:prstGeom>
        </p:spPr>
      </p:pic>
      <p:sp>
        <p:nvSpPr>
          <p:cNvPr id="2" name="CasellaDiTesto 1">
            <a:extLst>
              <a:ext uri="{FF2B5EF4-FFF2-40B4-BE49-F238E27FC236}">
                <a16:creationId xmlns:a16="http://schemas.microsoft.com/office/drawing/2014/main" id="{58AA58B0-CCDF-7CFA-B30A-2443828C20F6}"/>
              </a:ext>
            </a:extLst>
          </p:cNvPr>
          <p:cNvSpPr txBox="1"/>
          <p:nvPr/>
        </p:nvSpPr>
        <p:spPr>
          <a:xfrm>
            <a:off x="7809148" y="4141260"/>
            <a:ext cx="9144000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Aft>
                <a:spcPts val="750"/>
              </a:spcAft>
              <a:buNone/>
            </a:pPr>
            <a:r>
              <a:rPr lang="it-IT" dirty="0" err="1"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This</a:t>
            </a:r>
            <a:r>
              <a:rPr lang="it-IT" dirty="0"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 case </a:t>
            </a:r>
            <a:r>
              <a:rPr lang="it-IT" dirty="0" err="1"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series</a:t>
            </a:r>
            <a:r>
              <a:rPr lang="it-IT" dirty="0"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 highlights the </a:t>
            </a:r>
            <a:r>
              <a:rPr lang="it-IT" dirty="0" err="1"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importance</a:t>
            </a:r>
            <a:r>
              <a:rPr lang="it-IT" dirty="0"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 of tailoring the </a:t>
            </a:r>
            <a:r>
              <a:rPr lang="it-IT" dirty="0" err="1"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surgical</a:t>
            </a:r>
            <a:r>
              <a:rPr lang="it-IT" dirty="0"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it-IT" dirty="0" err="1"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approach</a:t>
            </a:r>
            <a:r>
              <a:rPr lang="it-IT" dirty="0"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 to </a:t>
            </a:r>
            <a:r>
              <a:rPr lang="it-IT" dirty="0" err="1"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individual</a:t>
            </a:r>
            <a:r>
              <a:rPr lang="it-IT" dirty="0"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it-IT" dirty="0" err="1"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tumor</a:t>
            </a:r>
            <a:r>
              <a:rPr lang="it-IT" dirty="0"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it-IT" dirty="0" err="1"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characteristics</a:t>
            </a:r>
            <a:r>
              <a:rPr lang="it-IT" dirty="0"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 in </a:t>
            </a:r>
            <a:r>
              <a:rPr lang="it-IT" dirty="0" err="1"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gastric</a:t>
            </a:r>
            <a:r>
              <a:rPr lang="it-IT" dirty="0"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it-IT" dirty="0" err="1"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GISTs</a:t>
            </a:r>
            <a:r>
              <a:rPr lang="it-IT" dirty="0"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. </a:t>
            </a:r>
            <a:r>
              <a:rPr lang="it-IT" dirty="0" err="1"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Minimally</a:t>
            </a:r>
            <a:r>
              <a:rPr lang="it-IT" dirty="0"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 invasive or </a:t>
            </a:r>
            <a:r>
              <a:rPr lang="it-IT" dirty="0" err="1"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organ-preserving</a:t>
            </a:r>
            <a:r>
              <a:rPr lang="it-IT" dirty="0"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 techniques </a:t>
            </a:r>
            <a:r>
              <a:rPr lang="it-IT" dirty="0" err="1"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may</a:t>
            </a:r>
            <a:r>
              <a:rPr lang="it-IT" dirty="0"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 be </a:t>
            </a:r>
            <a:r>
              <a:rPr lang="it-IT" dirty="0" err="1"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feasible</a:t>
            </a:r>
            <a:r>
              <a:rPr lang="it-IT" dirty="0"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 for </a:t>
            </a:r>
            <a:r>
              <a:rPr lang="it-IT" dirty="0" err="1"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select</a:t>
            </a:r>
            <a:r>
              <a:rPr lang="it-IT" dirty="0"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it-IT" dirty="0" err="1"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tumors</a:t>
            </a:r>
            <a:r>
              <a:rPr lang="it-IT" dirty="0"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, </a:t>
            </a:r>
            <a:r>
              <a:rPr lang="it-IT" dirty="0" err="1"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while</a:t>
            </a:r>
            <a:r>
              <a:rPr lang="it-IT" dirty="0"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 more </a:t>
            </a:r>
            <a:r>
              <a:rPr lang="it-IT" dirty="0" err="1"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extensive</a:t>
            </a:r>
            <a:r>
              <a:rPr lang="it-IT" dirty="0"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it-IT" dirty="0" err="1"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resections</a:t>
            </a:r>
            <a:r>
              <a:rPr lang="it-IT" dirty="0"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 are </a:t>
            </a:r>
            <a:r>
              <a:rPr lang="it-IT" dirty="0" err="1"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warranted</a:t>
            </a:r>
            <a:r>
              <a:rPr lang="it-IT" dirty="0"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 for </a:t>
            </a:r>
            <a:r>
              <a:rPr lang="it-IT" dirty="0" err="1"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larger</a:t>
            </a:r>
            <a:r>
              <a:rPr lang="it-IT" dirty="0"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 or </a:t>
            </a:r>
            <a:r>
              <a:rPr lang="it-IT" dirty="0" err="1"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unfavorably</a:t>
            </a:r>
            <a:r>
              <a:rPr lang="it-IT" dirty="0"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it-IT" dirty="0" err="1"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located</a:t>
            </a:r>
            <a:r>
              <a:rPr lang="it-IT" dirty="0"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it-IT" dirty="0" err="1"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lesions</a:t>
            </a:r>
            <a:r>
              <a:rPr lang="it-IT" dirty="0"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 to </a:t>
            </a:r>
            <a:r>
              <a:rPr lang="it-IT" dirty="0" err="1"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ensure</a:t>
            </a:r>
            <a:r>
              <a:rPr lang="it-IT" dirty="0"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it-IT" dirty="0" err="1"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oncologic</a:t>
            </a:r>
            <a:r>
              <a:rPr lang="it-IT" dirty="0"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it-IT" dirty="0" err="1"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safety</a:t>
            </a:r>
            <a:r>
              <a:rPr lang="it-IT" dirty="0"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1864265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370A57E-1870-55CF-43D8-D7E54FE8147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CasellaDiTesto 10">
            <a:extLst>
              <a:ext uri="{FF2B5EF4-FFF2-40B4-BE49-F238E27FC236}">
                <a16:creationId xmlns:a16="http://schemas.microsoft.com/office/drawing/2014/main" id="{6E5639E7-D853-233F-74A0-AFD250FD37EF}"/>
              </a:ext>
            </a:extLst>
          </p:cNvPr>
          <p:cNvSpPr txBox="1"/>
          <p:nvPr/>
        </p:nvSpPr>
        <p:spPr>
          <a:xfrm>
            <a:off x="4073412" y="875215"/>
            <a:ext cx="132588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3600" b="1" i="1" dirty="0">
                <a:solidFill>
                  <a:srgbClr val="0066CC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Take Home </a:t>
            </a:r>
            <a:r>
              <a:rPr lang="it-IT" sz="3600" b="1" i="1" dirty="0" err="1">
                <a:solidFill>
                  <a:srgbClr val="0066CC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Messages</a:t>
            </a:r>
            <a:endParaRPr lang="it-IT" sz="3600" b="1" i="1" dirty="0">
              <a:solidFill>
                <a:srgbClr val="0066CC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3" name="Rettangolo con angoli arrotondati 12">
            <a:extLst>
              <a:ext uri="{FF2B5EF4-FFF2-40B4-BE49-F238E27FC236}">
                <a16:creationId xmlns:a16="http://schemas.microsoft.com/office/drawing/2014/main" id="{0C6C9F23-1527-52F7-0FA1-00A2B690ECBA}"/>
              </a:ext>
            </a:extLst>
          </p:cNvPr>
          <p:cNvSpPr/>
          <p:nvPr/>
        </p:nvSpPr>
        <p:spPr>
          <a:xfrm>
            <a:off x="488138" y="800100"/>
            <a:ext cx="3429000" cy="761999"/>
          </a:xfrm>
          <a:prstGeom prst="roundRect">
            <a:avLst/>
          </a:prstGeom>
          <a:solidFill>
            <a:srgbClr val="0070C0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 dirty="0"/>
          </a:p>
        </p:txBody>
      </p:sp>
      <p:sp>
        <p:nvSpPr>
          <p:cNvPr id="15" name="Rettangolo con angoli arrotondati 14">
            <a:extLst>
              <a:ext uri="{FF2B5EF4-FFF2-40B4-BE49-F238E27FC236}">
                <a16:creationId xmlns:a16="http://schemas.microsoft.com/office/drawing/2014/main" id="{FF2B25C7-1284-8FB0-5C1C-214DBE532EF3}"/>
              </a:ext>
            </a:extLst>
          </p:cNvPr>
          <p:cNvSpPr/>
          <p:nvPr/>
        </p:nvSpPr>
        <p:spPr>
          <a:xfrm>
            <a:off x="16265411" y="883118"/>
            <a:ext cx="1375475" cy="761999"/>
          </a:xfrm>
          <a:prstGeom prst="roundRect">
            <a:avLst/>
          </a:prstGeom>
          <a:solidFill>
            <a:srgbClr val="0070C0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 dirty="0"/>
          </a:p>
        </p:txBody>
      </p:sp>
      <p:sp>
        <p:nvSpPr>
          <p:cNvPr id="12" name="Rettangolo arrotondato 8">
            <a:extLst>
              <a:ext uri="{FF2B5EF4-FFF2-40B4-BE49-F238E27FC236}">
                <a16:creationId xmlns:a16="http://schemas.microsoft.com/office/drawing/2014/main" id="{EDE5B83C-82F2-98BD-6060-30620F1C7F30}"/>
              </a:ext>
            </a:extLst>
          </p:cNvPr>
          <p:cNvSpPr/>
          <p:nvPr/>
        </p:nvSpPr>
        <p:spPr>
          <a:xfrm>
            <a:off x="6629400" y="9038063"/>
            <a:ext cx="11125200" cy="685800"/>
          </a:xfrm>
          <a:prstGeom prst="roundRect">
            <a:avLst/>
          </a:prstGeom>
          <a:gradFill flip="none" rotWithShape="1">
            <a:gsLst>
              <a:gs pos="25000">
                <a:srgbClr val="0066CC"/>
              </a:gs>
              <a:gs pos="0">
                <a:srgbClr val="0070C0"/>
              </a:gs>
              <a:gs pos="64000">
                <a:srgbClr val="0066CC"/>
              </a:gs>
              <a:gs pos="94000">
                <a:schemeClr val="bg1"/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it-IT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it-IT"/>
          </a:p>
        </p:txBody>
      </p:sp>
      <p:pic>
        <p:nvPicPr>
          <p:cNvPr id="3" name="Immagine 2">
            <a:extLst>
              <a:ext uri="{FF2B5EF4-FFF2-40B4-BE49-F238E27FC236}">
                <a16:creationId xmlns:a16="http://schemas.microsoft.com/office/drawing/2014/main" id="{3B840958-F607-059B-FC7E-5C4242169B1D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3272" t="11013" r="43013" b="29360"/>
          <a:stretch/>
        </p:blipFill>
        <p:spPr>
          <a:xfrm>
            <a:off x="484726" y="8648700"/>
            <a:ext cx="5486400" cy="1159727"/>
          </a:xfrm>
          <a:prstGeom prst="rect">
            <a:avLst/>
          </a:prstGeom>
        </p:spPr>
      </p:pic>
      <p:sp>
        <p:nvSpPr>
          <p:cNvPr id="4" name="CasellaDiTesto 3">
            <a:extLst>
              <a:ext uri="{FF2B5EF4-FFF2-40B4-BE49-F238E27FC236}">
                <a16:creationId xmlns:a16="http://schemas.microsoft.com/office/drawing/2014/main" id="{D2DE4D75-07BB-321F-020F-6E769C967C23}"/>
              </a:ext>
            </a:extLst>
          </p:cNvPr>
          <p:cNvSpPr txBox="1"/>
          <p:nvPr/>
        </p:nvSpPr>
        <p:spPr>
          <a:xfrm>
            <a:off x="4572000" y="5829300"/>
            <a:ext cx="9144000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it-IT" dirty="0" err="1"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Gastric</a:t>
            </a:r>
            <a:r>
              <a:rPr lang="it-IT" dirty="0"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it-IT" dirty="0" err="1"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GISTs</a:t>
            </a:r>
            <a:r>
              <a:rPr lang="it-IT" dirty="0"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 can be </a:t>
            </a:r>
            <a:r>
              <a:rPr lang="it-IT" dirty="0" err="1"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effectively</a:t>
            </a:r>
            <a:r>
              <a:rPr lang="it-IT" dirty="0"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it-IT" dirty="0" err="1"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managed</a:t>
            </a:r>
            <a:r>
              <a:rPr lang="it-IT" dirty="0"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 with </a:t>
            </a:r>
            <a:r>
              <a:rPr lang="it-IT" dirty="0" err="1"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individualized</a:t>
            </a:r>
            <a:r>
              <a:rPr lang="it-IT" dirty="0"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it-IT" dirty="0" err="1"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surgical</a:t>
            </a:r>
            <a:r>
              <a:rPr lang="it-IT" dirty="0"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 strategies </a:t>
            </a:r>
            <a:r>
              <a:rPr lang="it-IT" dirty="0" err="1"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aimed</a:t>
            </a:r>
            <a:r>
              <a:rPr lang="it-IT" dirty="0"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it-IT" dirty="0" err="1"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at</a:t>
            </a:r>
            <a:r>
              <a:rPr lang="it-IT" dirty="0"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it-IT" dirty="0" err="1"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achieving</a:t>
            </a:r>
            <a:r>
              <a:rPr lang="it-IT" dirty="0"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 R0 </a:t>
            </a:r>
            <a:r>
              <a:rPr lang="it-IT" dirty="0" err="1"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resection</a:t>
            </a:r>
            <a:r>
              <a:rPr lang="it-IT" dirty="0"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it-IT" dirty="0" err="1"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while</a:t>
            </a:r>
            <a:r>
              <a:rPr lang="it-IT" dirty="0"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it-IT" dirty="0" err="1"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minimizing</a:t>
            </a:r>
            <a:r>
              <a:rPr lang="it-IT" dirty="0"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it-IT" dirty="0" err="1"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morbidity</a:t>
            </a:r>
            <a:r>
              <a:rPr lang="it-IT" dirty="0"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. </a:t>
            </a:r>
            <a:r>
              <a:rPr lang="it-IT" dirty="0" err="1"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Careful</a:t>
            </a:r>
            <a:r>
              <a:rPr lang="it-IT" dirty="0"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it-IT" dirty="0" err="1"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preoperative</a:t>
            </a:r>
            <a:r>
              <a:rPr lang="it-IT" dirty="0"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it-IT" dirty="0" err="1"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assessment</a:t>
            </a:r>
            <a:r>
              <a:rPr lang="it-IT" dirty="0"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 and </a:t>
            </a:r>
            <a:r>
              <a:rPr lang="it-IT" dirty="0" err="1"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surgical</a:t>
            </a:r>
            <a:r>
              <a:rPr lang="it-IT" dirty="0"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 planning are </a:t>
            </a:r>
            <a:r>
              <a:rPr lang="it-IT" dirty="0" err="1"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essential</a:t>
            </a:r>
            <a:r>
              <a:rPr lang="it-IT" dirty="0"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 to </a:t>
            </a:r>
            <a:r>
              <a:rPr lang="it-IT" dirty="0" err="1"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optimize</a:t>
            </a:r>
            <a:r>
              <a:rPr lang="it-IT" dirty="0"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it-IT" dirty="0" err="1"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outcomes</a:t>
            </a:r>
            <a:endParaRPr lang="it-IT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5141072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4AD8748-1B33-94D4-A45D-22FB7391515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magin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09099" y="266700"/>
            <a:ext cx="17002125" cy="2953043"/>
          </a:xfrm>
          <a:prstGeom prst="rect">
            <a:avLst/>
          </a:prstGeom>
        </p:spPr>
      </p:pic>
      <p:pic>
        <p:nvPicPr>
          <p:cNvPr id="3" name="Immagine 2">
            <a:extLst>
              <a:ext uri="{FF2B5EF4-FFF2-40B4-BE49-F238E27FC236}">
                <a16:creationId xmlns:a16="http://schemas.microsoft.com/office/drawing/2014/main" id="{B71FFB53-BD24-51CD-E4E1-DB4D41A841D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937565" y="8343900"/>
            <a:ext cx="10412870" cy="1329043"/>
          </a:xfrm>
          <a:prstGeom prst="rect">
            <a:avLst/>
          </a:prstGeom>
        </p:spPr>
      </p:pic>
      <p:sp>
        <p:nvSpPr>
          <p:cNvPr id="4" name="CasellaDiTesto 3">
            <a:extLst>
              <a:ext uri="{FF2B5EF4-FFF2-40B4-BE49-F238E27FC236}">
                <a16:creationId xmlns:a16="http://schemas.microsoft.com/office/drawing/2014/main" id="{0610DDB1-1C93-A422-BD29-06FEDAD84C08}"/>
              </a:ext>
            </a:extLst>
          </p:cNvPr>
          <p:cNvSpPr txBox="1"/>
          <p:nvPr/>
        </p:nvSpPr>
        <p:spPr>
          <a:xfrm>
            <a:off x="2767735" y="4420225"/>
            <a:ext cx="12752530" cy="144655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t-IT" sz="8800" b="1" dirty="0">
                <a:solidFill>
                  <a:schemeClr val="tx2"/>
                </a:solidFill>
              </a:rPr>
              <a:t>GRAZIE PER L’ATTENZIONE!</a:t>
            </a:r>
          </a:p>
        </p:txBody>
      </p:sp>
    </p:spTree>
    <p:extLst>
      <p:ext uri="{BB962C8B-B14F-4D97-AF65-F5344CB8AC3E}">
        <p14:creationId xmlns:p14="http://schemas.microsoft.com/office/powerpoint/2010/main" val="264735599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i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124</TotalTime>
  <Words>600</Words>
  <Application>Microsoft Macintosh PowerPoint</Application>
  <PresentationFormat>Personalizzato</PresentationFormat>
  <Paragraphs>37</Paragraphs>
  <Slides>11</Slides>
  <Notes>1</Notes>
  <HiddenSlides>0</HiddenSlides>
  <MMClips>0</MMClips>
  <ScaleCrop>false</ScaleCrop>
  <HeadingPairs>
    <vt:vector size="6" baseType="variant">
      <vt:variant>
        <vt:lpstr>Caratteri utilizzati</vt:lpstr>
      </vt:variant>
      <vt:variant>
        <vt:i4>4</vt:i4>
      </vt:variant>
      <vt:variant>
        <vt:lpstr>Tema</vt:lpstr>
      </vt:variant>
      <vt:variant>
        <vt:i4>1</vt:i4>
      </vt:variant>
      <vt:variant>
        <vt:lpstr>Titoli diapositive</vt:lpstr>
      </vt:variant>
      <vt:variant>
        <vt:i4>11</vt:i4>
      </vt:variant>
    </vt:vector>
  </HeadingPairs>
  <TitlesOfParts>
    <vt:vector size="16" baseType="lpstr">
      <vt:lpstr>Barlow Bold</vt:lpstr>
      <vt:lpstr>Arial</vt:lpstr>
      <vt:lpstr>Calibri</vt:lpstr>
      <vt:lpstr>Aptos</vt:lpstr>
      <vt:lpstr>Office Theme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PC</dc:creator>
  <cp:lastModifiedBy>Federica Del Coco</cp:lastModifiedBy>
  <cp:revision>15</cp:revision>
  <dcterms:created xsi:type="dcterms:W3CDTF">2006-08-16T00:00:00Z</dcterms:created>
  <dcterms:modified xsi:type="dcterms:W3CDTF">2026-01-20T12:51:27Z</dcterms:modified>
  <dc:identifier>DAG35qkUN5c</dc:identifier>
</cp:coreProperties>
</file>