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74" r:id="rId3"/>
    <p:sldId id="272" r:id="rId4"/>
    <p:sldId id="275" r:id="rId5"/>
    <p:sldId id="270" r:id="rId6"/>
    <p:sldId id="277" r:id="rId7"/>
    <p:sldId id="276" r:id="rId8"/>
    <p:sldId id="278" r:id="rId9"/>
    <p:sldId id="279" r:id="rId10"/>
    <p:sldId id="280" r:id="rId11"/>
    <p:sldId id="265" r:id="rId12"/>
    <p:sldId id="271" r:id="rId13"/>
  </p:sldIdLst>
  <p:sldSz cx="18288000" cy="10287000"/>
  <p:notesSz cx="6858000" cy="9144000"/>
  <p:embeddedFontLst>
    <p:embeddedFont>
      <p:font typeface="Barlow Bold" pitchFamily="2" charset="77"/>
      <p:regular r:id="rId15"/>
      <p:bold r:id="rId16"/>
    </p:embeddedFont>
    <p:embeddedFont>
      <p:font typeface="Barlow Ultra-Bold" pitchFamily="2" charset="77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000" autoAdjust="0"/>
    <p:restoredTop sz="94648" autoAdjust="0"/>
  </p:normalViewPr>
  <p:slideViewPr>
    <p:cSldViewPr>
      <p:cViewPr varScale="1">
        <p:scale>
          <a:sx n="66" d="100"/>
          <a:sy n="66" d="100"/>
        </p:scale>
        <p:origin x="256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17/01/26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755536" y="313285"/>
            <a:ext cx="8847605" cy="4062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/>
            <a:r>
              <a:rPr lang="en-US" sz="66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CASO CLINICO DI RIAPARAZIONE DI EVENTRAZIONE DIAFRAMMATICA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703740" y="4495173"/>
            <a:ext cx="9532464" cy="5852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76"/>
              </a:lnSpc>
            </a:pPr>
            <a:r>
              <a:rPr lang="en-US" sz="2800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28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Franco C</a:t>
            </a:r>
            <a:r>
              <a:rPr lang="en-US" sz="28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</a:t>
            </a:r>
            <a:r>
              <a:rPr lang="en-US" sz="24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</a:t>
            </a:r>
            <a:r>
              <a:rPr lang="en-US" sz="24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24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Benedetto C., </a:t>
            </a:r>
            <a:r>
              <a:rPr lang="en-US" sz="24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</a:t>
            </a:r>
            <a:r>
              <a:rPr lang="en-US" sz="24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  </a:t>
            </a:r>
            <a:r>
              <a:rPr lang="en-US" sz="24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Petruzzell</a:t>
            </a:r>
            <a:r>
              <a:rPr lang="en-US" sz="28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i</a:t>
            </a:r>
            <a:r>
              <a:rPr lang="en-US" sz="28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L.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858272" y="8872993"/>
            <a:ext cx="2545966" cy="401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11288445" y="6395233"/>
            <a:ext cx="5746895" cy="1507822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S.C.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Dott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. L.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Petruzzelli</a:t>
            </a: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SS Annunziata</a:t>
            </a: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Savigliano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(CN)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017BF-7F99-47B7-5F5B-F91BEA41D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CC60D44-B358-6F83-3C66-4B0D836F4DC8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Diaframmatica, cenni di letteratura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801BB44-9C4E-91B6-6BE1-4CE4072D7595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62C0D993-9AFC-0E4C-2B6F-E855B7274B6B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54EE5DC-5F6E-7E78-D2B6-6F99251EFE64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B0DB2CB-ECA9-B608-3EF0-CA2119037B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1B0B200A-0404-3FF2-FDFC-44215163D6D0}"/>
              </a:ext>
            </a:extLst>
          </p:cNvPr>
          <p:cNvSpPr txBox="1"/>
          <p:nvPr/>
        </p:nvSpPr>
        <p:spPr>
          <a:xfrm>
            <a:off x="1295400" y="2397682"/>
            <a:ext cx="8610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u="sng" dirty="0" err="1">
                <a:solidFill>
                  <a:srgbClr val="0070C0"/>
                </a:solidFill>
              </a:rPr>
              <a:t>Ralaxatio</a:t>
            </a:r>
            <a:r>
              <a:rPr lang="it-IT" sz="4000" u="sng" dirty="0">
                <a:solidFill>
                  <a:srgbClr val="0070C0"/>
                </a:solidFill>
              </a:rPr>
              <a:t> o </a:t>
            </a:r>
            <a:r>
              <a:rPr lang="it-IT" sz="4000" u="sng" dirty="0" err="1">
                <a:solidFill>
                  <a:srgbClr val="0070C0"/>
                </a:solidFill>
              </a:rPr>
              <a:t>Eventrazione</a:t>
            </a:r>
            <a:r>
              <a:rPr lang="it-IT" sz="4000" u="sng" dirty="0">
                <a:solidFill>
                  <a:srgbClr val="0070C0"/>
                </a:solidFill>
              </a:rPr>
              <a:t> diaframmatica </a:t>
            </a:r>
            <a:r>
              <a:rPr lang="it-IT" sz="3200" b="0" i="0" u="none" strike="noStrike" dirty="0">
                <a:solidFill>
                  <a:srgbClr val="0070C0"/>
                </a:solidFill>
                <a:effectLst/>
              </a:rPr>
              <a:t>è una condizione in cui tutto o parte del muscolo diaframmatico è sostituito da una sottile guaina fibroelastica, a causa di processi che compromettono la migrazione dei </a:t>
            </a:r>
            <a:r>
              <a:rPr lang="it-IT" sz="3200" b="0" i="0" u="none" strike="noStrike" dirty="0" err="1">
                <a:solidFill>
                  <a:srgbClr val="0070C0"/>
                </a:solidFill>
                <a:effectLst/>
              </a:rPr>
              <a:t>miofibroblasti</a:t>
            </a:r>
            <a:r>
              <a:rPr lang="it-IT" sz="3200" b="0" i="0" u="none" strike="noStrike" dirty="0">
                <a:solidFill>
                  <a:srgbClr val="0070C0"/>
                </a:solidFill>
                <a:effectLst/>
              </a:rPr>
              <a:t> verso il diaframma (ad esempio, il </a:t>
            </a:r>
            <a:r>
              <a:rPr lang="it-IT" sz="3200" b="1" i="0" u="none" strike="noStrike" dirty="0">
                <a:solidFill>
                  <a:srgbClr val="0070C0"/>
                </a:solidFill>
                <a:effectLst/>
              </a:rPr>
              <a:t>fallimento congenito della </a:t>
            </a:r>
            <a:r>
              <a:rPr lang="it-IT" sz="3200" b="1" i="0" u="none" strike="noStrike" dirty="0" err="1">
                <a:solidFill>
                  <a:srgbClr val="0070C0"/>
                </a:solidFill>
                <a:effectLst/>
              </a:rPr>
              <a:t>muscolarizzazione</a:t>
            </a:r>
            <a:r>
              <a:rPr lang="it-IT" sz="3200" b="1" i="0" u="none" strike="noStrike" dirty="0">
                <a:solidFill>
                  <a:srgbClr val="0070C0"/>
                </a:solidFill>
                <a:effectLst/>
              </a:rPr>
              <a:t> del diaframma</a:t>
            </a:r>
            <a:r>
              <a:rPr lang="it-IT" sz="3200" b="0" i="0" u="none" strike="noStrike" dirty="0">
                <a:solidFill>
                  <a:srgbClr val="0070C0"/>
                </a:solidFill>
                <a:effectLst/>
              </a:rPr>
              <a:t>) oppure per atrofia muscolare (ad esempio, dovuta a una </a:t>
            </a:r>
            <a:r>
              <a:rPr lang="it-IT" sz="3200" b="1" i="0" u="none" strike="noStrike" dirty="0">
                <a:solidFill>
                  <a:srgbClr val="0070C0"/>
                </a:solidFill>
                <a:effectLst/>
              </a:rPr>
              <a:t>lesione irreversibile e di lunga durata del nervo frenico</a:t>
            </a:r>
            <a:r>
              <a:rPr lang="it-IT" sz="3200" b="0" i="0" u="none" strike="noStrike" dirty="0">
                <a:solidFill>
                  <a:srgbClr val="0070C0"/>
                </a:solidFill>
                <a:effectLst/>
              </a:rPr>
              <a:t>).</a:t>
            </a:r>
            <a:endParaRPr lang="it-IT" sz="3200" dirty="0">
              <a:solidFill>
                <a:srgbClr val="0070C0"/>
              </a:solidFill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5E477459-5002-99E2-B4C3-D8F998CE3AEE}"/>
              </a:ext>
            </a:extLst>
          </p:cNvPr>
          <p:cNvSpPr txBox="1"/>
          <p:nvPr/>
        </p:nvSpPr>
        <p:spPr>
          <a:xfrm>
            <a:off x="10972800" y="4541140"/>
            <a:ext cx="6019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0070C0"/>
                </a:solidFill>
              </a:rPr>
              <a:t>INCIDENZA:  è sconosciuta. </a:t>
            </a:r>
          </a:p>
          <a:p>
            <a:r>
              <a:rPr lang="it-IT" sz="3200" dirty="0">
                <a:solidFill>
                  <a:srgbClr val="0070C0"/>
                </a:solidFill>
              </a:rPr>
              <a:t>La nostra esperienza e le serie di casi presenti in letteratura suggeriscono che si tratti di una condizione rara, con </a:t>
            </a:r>
            <a:r>
              <a:rPr lang="it-IT" sz="3200" b="1" dirty="0">
                <a:solidFill>
                  <a:srgbClr val="0070C0"/>
                </a:solidFill>
              </a:rPr>
              <a:t>un’incidenza stimata dello 0,05%.</a:t>
            </a:r>
          </a:p>
        </p:txBody>
      </p:sp>
    </p:spTree>
    <p:extLst>
      <p:ext uri="{BB962C8B-B14F-4D97-AF65-F5344CB8AC3E}">
        <p14:creationId xmlns:p14="http://schemas.microsoft.com/office/powerpoint/2010/main" val="3208327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A45EF-9A21-0BD0-1B0F-092453808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A4BC378-0D18-200A-1271-F7054D64B876}"/>
              </a:ext>
            </a:extLst>
          </p:cNvPr>
          <p:cNvSpPr txBox="1"/>
          <p:nvPr/>
        </p:nvSpPr>
        <p:spPr>
          <a:xfrm>
            <a:off x="4073412" y="875215"/>
            <a:ext cx="1325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diaframmatica: presentazione del caso clinico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907CB9F1-2BB2-6909-E193-6D3705DAE29D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0E9C248F-C338-9A21-B848-78F630A3433F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D4FFACA-4371-4DA8-69E7-DA34E4DB3E6B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A600EE6-C15E-404A-7CC5-6CF0C751F3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4318E4B-5518-0604-DE04-085E8630AB63}"/>
              </a:ext>
            </a:extLst>
          </p:cNvPr>
          <p:cNvSpPr txBox="1"/>
          <p:nvPr/>
        </p:nvSpPr>
        <p:spPr>
          <a:xfrm>
            <a:off x="762000" y="2324100"/>
            <a:ext cx="5867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>
                <a:solidFill>
                  <a:srgbClr val="0070C0"/>
                </a:solidFill>
              </a:rPr>
              <a:t>♀︎ 45 anni</a:t>
            </a:r>
          </a:p>
          <a:p>
            <a:r>
              <a:rPr lang="it-IT" sz="4000" dirty="0">
                <a:solidFill>
                  <a:srgbClr val="0070C0"/>
                </a:solidFill>
              </a:rPr>
              <a:t>Altezza: 160 cm Peso: 60Kg BMI: 23.4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DCB2BE84-7850-DC95-396E-B1D2ED4DEAFC}"/>
              </a:ext>
            </a:extLst>
          </p:cNvPr>
          <p:cNvSpPr txBox="1"/>
          <p:nvPr/>
        </p:nvSpPr>
        <p:spPr>
          <a:xfrm>
            <a:off x="9258300" y="2433102"/>
            <a:ext cx="8267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0070C0"/>
                </a:solidFill>
              </a:rPr>
              <a:t>Anamnesi famigliare:</a:t>
            </a:r>
          </a:p>
          <a:p>
            <a:r>
              <a:rPr lang="it-IT" sz="3200" dirty="0">
                <a:solidFill>
                  <a:srgbClr val="0070C0"/>
                </a:solidFill>
              </a:rPr>
              <a:t>Origini marocchine</a:t>
            </a:r>
          </a:p>
          <a:p>
            <a:r>
              <a:rPr lang="it-IT" sz="3200" dirty="0">
                <a:solidFill>
                  <a:srgbClr val="0070C0"/>
                </a:solidFill>
              </a:rPr>
              <a:t>Mai fumato, non assume alcolici</a:t>
            </a:r>
          </a:p>
          <a:p>
            <a:r>
              <a:rPr lang="it-IT" sz="3200" dirty="0">
                <a:solidFill>
                  <a:srgbClr val="0070C0"/>
                </a:solidFill>
              </a:rPr>
              <a:t>Nullipara</a:t>
            </a:r>
          </a:p>
          <a:p>
            <a:r>
              <a:rPr lang="it-IT" sz="3200" dirty="0">
                <a:solidFill>
                  <a:srgbClr val="0070C0"/>
                </a:solidFill>
              </a:rPr>
              <a:t>Attività professionale badante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401F3DF-C076-883E-E94E-E94C67970567}"/>
              </a:ext>
            </a:extLst>
          </p:cNvPr>
          <p:cNvSpPr txBox="1"/>
          <p:nvPr/>
        </p:nvSpPr>
        <p:spPr>
          <a:xfrm>
            <a:off x="3048000" y="5671097"/>
            <a:ext cx="8267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0070C0"/>
                </a:solidFill>
              </a:rPr>
              <a:t>Anamnesi patologica remota:</a:t>
            </a:r>
          </a:p>
          <a:p>
            <a:r>
              <a:rPr lang="it-IT" sz="3200" dirty="0">
                <a:solidFill>
                  <a:srgbClr val="0070C0"/>
                </a:solidFill>
              </a:rPr>
              <a:t>Sempre buona salute</a:t>
            </a:r>
          </a:p>
          <a:p>
            <a:r>
              <a:rPr lang="it-IT" sz="3200" dirty="0">
                <a:solidFill>
                  <a:srgbClr val="0070C0"/>
                </a:solidFill>
              </a:rPr>
              <a:t>Mai antecedenti chirurgici</a:t>
            </a:r>
          </a:p>
        </p:txBody>
      </p:sp>
    </p:spTree>
    <p:extLst>
      <p:ext uri="{BB962C8B-B14F-4D97-AF65-F5344CB8AC3E}">
        <p14:creationId xmlns:p14="http://schemas.microsoft.com/office/powerpoint/2010/main" val="2069594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69AE9-283C-C62F-2CD8-DE60CAC10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DEA9CA5-3D30-DCF6-909F-3005BCA80542}"/>
              </a:ext>
            </a:extLst>
          </p:cNvPr>
          <p:cNvSpPr txBox="1"/>
          <p:nvPr/>
        </p:nvSpPr>
        <p:spPr>
          <a:xfrm>
            <a:off x="4073412" y="875215"/>
            <a:ext cx="1325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diaframmatica: presentazione del caso clinico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8111B02A-051C-EA9F-591A-A04EF4E46735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C89372D3-552A-F662-2FA7-76EB1FD25649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7E60EC5-44E1-1143-F283-06564B57DD94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A9B88BB-9C73-D332-AA33-8078FCC287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751B8189-D6E4-09A8-DC5C-F97D6C35751C}"/>
              </a:ext>
            </a:extLst>
          </p:cNvPr>
          <p:cNvSpPr txBox="1"/>
          <p:nvPr/>
        </p:nvSpPr>
        <p:spPr>
          <a:xfrm>
            <a:off x="849086" y="2247900"/>
            <a:ext cx="905691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>
                <a:solidFill>
                  <a:srgbClr val="0070C0"/>
                </a:solidFill>
              </a:rPr>
              <a:t>Anamnesi patologica prossima:</a:t>
            </a:r>
          </a:p>
          <a:p>
            <a:r>
              <a:rPr lang="it-IT" sz="3200" dirty="0">
                <a:solidFill>
                  <a:srgbClr val="0070C0"/>
                </a:solidFill>
              </a:rPr>
              <a:t>Per persistenza di dolore addominale in </a:t>
            </a:r>
            <a:r>
              <a:rPr lang="it-IT" sz="3200" u="sng" dirty="0">
                <a:solidFill>
                  <a:srgbClr val="0070C0"/>
                </a:solidFill>
              </a:rPr>
              <a:t>ipocondrio destro e emitorace destro</a:t>
            </a:r>
            <a:r>
              <a:rPr lang="it-IT" sz="3200" dirty="0">
                <a:solidFill>
                  <a:srgbClr val="0070C0"/>
                </a:solidFill>
              </a:rPr>
              <a:t> da alcuni mesi atraumatico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A51F513-358F-A296-687C-8D45B518D78F}"/>
              </a:ext>
            </a:extLst>
          </p:cNvPr>
          <p:cNvSpPr txBox="1"/>
          <p:nvPr/>
        </p:nvSpPr>
        <p:spPr>
          <a:xfrm>
            <a:off x="10953183" y="2247900"/>
            <a:ext cx="64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it-IT" sz="3600" dirty="0">
                <a:solidFill>
                  <a:srgbClr val="0070C0"/>
                </a:solidFill>
              </a:rPr>
              <a:t>Visita GEL con esecuzione di vari accertamenti laboratoristici ed endoscopici di norma </a:t>
            </a:r>
          </a:p>
          <a:p>
            <a:endParaRPr lang="it-IT" sz="3200" dirty="0">
              <a:solidFill>
                <a:srgbClr val="0070C0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B298D5B-619C-BD9E-464B-941B0BA4E0BA}"/>
              </a:ext>
            </a:extLst>
          </p:cNvPr>
          <p:cNvSpPr txBox="1"/>
          <p:nvPr/>
        </p:nvSpPr>
        <p:spPr>
          <a:xfrm>
            <a:off x="1225367" y="4626472"/>
            <a:ext cx="100584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it-IT" sz="3600" dirty="0">
                <a:solidFill>
                  <a:srgbClr val="0070C0"/>
                </a:solidFill>
              </a:rPr>
              <a:t>TC addome e torace :</a:t>
            </a:r>
          </a:p>
          <a:p>
            <a:r>
              <a:rPr lang="it-IT" sz="3600" dirty="0">
                <a:solidFill>
                  <a:srgbClr val="0070C0"/>
                </a:solidFill>
              </a:rPr>
              <a:t>soluzione di </a:t>
            </a:r>
            <a:r>
              <a:rPr lang="it-IT" sz="3600" dirty="0" err="1">
                <a:solidFill>
                  <a:srgbClr val="0070C0"/>
                </a:solidFill>
              </a:rPr>
              <a:t>continuita</a:t>
            </a:r>
            <a:r>
              <a:rPr lang="it-IT" sz="3600" dirty="0">
                <a:solidFill>
                  <a:srgbClr val="0070C0"/>
                </a:solidFill>
              </a:rPr>
              <a:t>̀ delle fibre diaframmatiche con ernia di s7-s8, con stiramento della vena cava superiore e delle </a:t>
            </a:r>
            <a:r>
              <a:rPr lang="it-IT" sz="3600" dirty="0" err="1">
                <a:solidFill>
                  <a:srgbClr val="0070C0"/>
                </a:solidFill>
              </a:rPr>
              <a:t>sovraepatiiche</a:t>
            </a:r>
            <a:r>
              <a:rPr lang="it-IT" sz="3600" dirty="0">
                <a:solidFill>
                  <a:srgbClr val="0070C0"/>
                </a:solidFill>
              </a:rPr>
              <a:t> e anche dell'asse </a:t>
            </a:r>
            <a:r>
              <a:rPr lang="it-IT" sz="3600" dirty="0" err="1">
                <a:solidFill>
                  <a:srgbClr val="0070C0"/>
                </a:solidFill>
              </a:rPr>
              <a:t>splenomesenterico</a:t>
            </a:r>
            <a:r>
              <a:rPr lang="it-IT" sz="3600" dirty="0">
                <a:solidFill>
                  <a:srgbClr val="0070C0"/>
                </a:solidFill>
              </a:rPr>
              <a:t> portale tuttavia  pervio. Risalita anche di rene dx e parte della flessura epatica colon. </a:t>
            </a:r>
          </a:p>
          <a:p>
            <a:pPr marL="571500" indent="-571500">
              <a:buFontTx/>
              <a:buChar char="-"/>
            </a:pPr>
            <a:endParaRPr lang="it-IT" sz="3600" dirty="0">
              <a:solidFill>
                <a:srgbClr val="0070C0"/>
              </a:solidFill>
            </a:endParaRPr>
          </a:p>
          <a:p>
            <a:endParaRPr lang="it-IT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52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" name="TC Saggittale.mp4">
            <a:hlinkClick r:id="" action="ppaction://media"/>
            <a:extLst>
              <a:ext uri="{FF2B5EF4-FFF2-40B4-BE49-F238E27FC236}">
                <a16:creationId xmlns:a16="http://schemas.microsoft.com/office/drawing/2014/main" id="{8200542C-5F85-4107-D105-550EA3C565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86000" y="182803"/>
            <a:ext cx="14249400" cy="80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9961F-A515-0DA0-8BF1-969C05E4C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98E6FD62-1B9C-8BE3-357C-1BF7A757EA81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C537E4D-2A8D-CC18-C668-C9234C40A5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3" name="TC coronale.mp4">
            <a:hlinkClick r:id="" action="ppaction://media"/>
            <a:extLst>
              <a:ext uri="{FF2B5EF4-FFF2-40B4-BE49-F238E27FC236}">
                <a16:creationId xmlns:a16="http://schemas.microsoft.com/office/drawing/2014/main" id="{01C31CCB-D68E-6F6E-42A7-759FED583F1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3400" y="190501"/>
            <a:ext cx="15036800" cy="845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15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0448F-F0FB-418C-513F-A129B4952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E87A481-C2D7-066B-1503-524885D63D19}"/>
              </a:ext>
            </a:extLst>
          </p:cNvPr>
          <p:cNvSpPr txBox="1"/>
          <p:nvPr/>
        </p:nvSpPr>
        <p:spPr>
          <a:xfrm>
            <a:off x="4073412" y="875215"/>
            <a:ext cx="1325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diaframmatica: presentazione del caso clinico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E9DC4F9B-53B7-A083-B484-CAEEAFE4DC46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568EE597-D054-82ED-423D-25ABD30DED2F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F6B5A78E-AA7B-04F0-69DD-7DEA33BEDB90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E934B16-8B8E-86B6-1D0C-C42A5DBA97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C1C9523E-3CC3-4C0F-7479-277592FF8B04}"/>
              </a:ext>
            </a:extLst>
          </p:cNvPr>
          <p:cNvSpPr txBox="1"/>
          <p:nvPr/>
        </p:nvSpPr>
        <p:spPr>
          <a:xfrm>
            <a:off x="838200" y="2110628"/>
            <a:ext cx="513292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it-IT" sz="3600" dirty="0">
                <a:solidFill>
                  <a:srgbClr val="0070C0"/>
                </a:solidFill>
              </a:rPr>
              <a:t>RMN addome:</a:t>
            </a:r>
          </a:p>
          <a:p>
            <a:r>
              <a:rPr lang="it-IT" sz="3600" dirty="0">
                <a:solidFill>
                  <a:srgbClr val="0070C0"/>
                </a:solidFill>
              </a:rPr>
              <a:t>Si documenta focale interruzione della continuità del diaframma, responsabile della formazione di una breccia di circa 6 cm, che condiziona la risalita in torace di quasi tutto il lobo epatico destro. </a:t>
            </a:r>
          </a:p>
          <a:p>
            <a:endParaRPr lang="it-IT" sz="3200" dirty="0">
              <a:solidFill>
                <a:srgbClr val="0070C0"/>
              </a:solidFill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F7AA83E-8924-B825-036E-848CBEC2B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2985" y="1830070"/>
            <a:ext cx="6547884" cy="702304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FCB30A6C-1A4C-F947-1FFE-589FA1947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585" y="2452480"/>
            <a:ext cx="5486400" cy="610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075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8DD55-91BF-09FF-1D5B-24506EC3E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2B17040-4DDF-5BD8-9B0D-C426EB7C9462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Intervento chirurgico di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plicatura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C8757416-A223-D28E-2F91-1908464DCA3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EE5A5E1-2382-8F2E-AB34-C89882293F88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CDB60E74-2D93-E863-5E4A-CC8C0157A2C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916CB9E-E449-CC79-E1EA-4BAB246944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3849557F-02FD-FD87-8FC0-4828D56E6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00756"/>
            <a:ext cx="8096250" cy="6652054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83DE0BE0-E5EE-0959-AA90-B7037EB229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601" y="2130370"/>
            <a:ext cx="8452271" cy="616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5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C311E-6D43-134B-463B-8B7658A6C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AE14498-95F1-CD3A-485F-EB4440AD92D3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Diaframmatica, follow up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AE802906-C998-9872-1899-B211D5079881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40E0CD58-99E1-FA15-A233-4DB694203C4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E8A313B-7A02-9AFF-55E4-7FA8A74E7C25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54D3BD9-A47F-4857-AEB0-D3B797CF71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201EED16-3868-8F80-2A51-8A704E955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050" y="1663380"/>
            <a:ext cx="6582826" cy="7220269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3A9D4568-5BA5-AF21-14BA-61EBDA7D90C0}"/>
              </a:ext>
            </a:extLst>
          </p:cNvPr>
          <p:cNvSpPr txBox="1"/>
          <p:nvPr/>
        </p:nvSpPr>
        <p:spPr>
          <a:xfrm>
            <a:off x="629924" y="2781300"/>
            <a:ext cx="49254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0070C0"/>
                </a:solidFill>
              </a:rPr>
              <a:t>Buone condizioni cliniche, </a:t>
            </a:r>
          </a:p>
          <a:p>
            <a:r>
              <a:rPr lang="it-IT" sz="3200" dirty="0">
                <a:solidFill>
                  <a:srgbClr val="0070C0"/>
                </a:solidFill>
              </a:rPr>
              <a:t>Simmetria degli </a:t>
            </a:r>
            <a:r>
              <a:rPr lang="it-IT" sz="3200" dirty="0" err="1">
                <a:solidFill>
                  <a:srgbClr val="0070C0"/>
                </a:solidFill>
              </a:rPr>
              <a:t>emidiaframmi</a:t>
            </a:r>
            <a:r>
              <a:rPr lang="it-IT" sz="3200" dirty="0">
                <a:solidFill>
                  <a:srgbClr val="0070C0"/>
                </a:solidFill>
              </a:rPr>
              <a:t> a 6 mesi dall’intervento.</a:t>
            </a:r>
          </a:p>
          <a:p>
            <a:endParaRPr lang="it-IT" sz="3200" dirty="0">
              <a:solidFill>
                <a:srgbClr val="0070C0"/>
              </a:solidFill>
            </a:endParaRPr>
          </a:p>
          <a:p>
            <a:r>
              <a:rPr lang="it-IT" sz="3200" dirty="0">
                <a:solidFill>
                  <a:srgbClr val="0070C0"/>
                </a:solidFill>
              </a:rPr>
              <a:t>Completa regressione del dolore</a:t>
            </a:r>
          </a:p>
          <a:p>
            <a:endParaRPr lang="it-IT" sz="3200" dirty="0">
              <a:solidFill>
                <a:srgbClr val="0070C0"/>
              </a:solidFill>
            </a:endParaRPr>
          </a:p>
          <a:p>
            <a:r>
              <a:rPr lang="it-IT" sz="3200" dirty="0">
                <a:solidFill>
                  <a:srgbClr val="0070C0"/>
                </a:solidFill>
              </a:rPr>
              <a:t>Miglioramento soggettivo della funzionalità respiratoria</a:t>
            </a:r>
          </a:p>
        </p:txBody>
      </p:sp>
    </p:spTree>
    <p:extLst>
      <p:ext uri="{BB962C8B-B14F-4D97-AF65-F5344CB8AC3E}">
        <p14:creationId xmlns:p14="http://schemas.microsoft.com/office/powerpoint/2010/main" val="31655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0CB14-B3D7-F34F-B4E0-36D24EBE2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23CD37F-B87D-D761-14A7-4836F1D36F04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Relaxatio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Diaframmatica, letteratura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3D268A85-7C62-CE20-726B-C94238293A6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162D56AF-5CA0-6136-319E-F92A5DFE08CB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BAA9F4B-D21A-6BB3-A3A8-7CAB09CD3D1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69AB340-BB39-A37E-3A0D-70BE29768F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2484E277-0CBF-9726-4B76-37E976DB95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6" y="1870911"/>
            <a:ext cx="7772400" cy="3272589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0BC7DAA-6F7D-AC9E-9A05-856F22E8D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688" y="2006896"/>
            <a:ext cx="7772400" cy="3136604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EAE02064-5318-CAEA-4BA3-41ADA613A7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5321751"/>
            <a:ext cx="7772400" cy="321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60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CONCLUSIONI E TAKE HOME MESSAGE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C2868D5D-1F9F-24A1-36D2-AA2488A1BE85}"/>
              </a:ext>
            </a:extLst>
          </p:cNvPr>
          <p:cNvSpPr txBox="1"/>
          <p:nvPr/>
        </p:nvSpPr>
        <p:spPr>
          <a:xfrm>
            <a:off x="4227749" y="991969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Caso clinico di riparazione di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eventrazione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diaframmatica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5F27D07A-23F7-DF79-9B6F-7F968AA5B78D}"/>
              </a:ext>
            </a:extLst>
          </p:cNvPr>
          <p:cNvSpPr txBox="1"/>
          <p:nvPr/>
        </p:nvSpPr>
        <p:spPr>
          <a:xfrm>
            <a:off x="1219200" y="3314700"/>
            <a:ext cx="15392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>
                <a:solidFill>
                  <a:srgbClr val="0070C0"/>
                </a:solidFill>
              </a:rPr>
              <a:t>Condizione rara spesso non diagnosticata per la sua </a:t>
            </a:r>
            <a:r>
              <a:rPr lang="it-IT" sz="4000" dirty="0" err="1">
                <a:solidFill>
                  <a:srgbClr val="0070C0"/>
                </a:solidFill>
              </a:rPr>
              <a:t>paucisintomaticità</a:t>
            </a:r>
            <a:endParaRPr lang="it-IT" sz="4000" dirty="0">
              <a:solidFill>
                <a:srgbClr val="0070C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>
                <a:solidFill>
                  <a:srgbClr val="0070C0"/>
                </a:solidFill>
              </a:rPr>
              <a:t>Trattamento chirurgico necessario nel caso in cui il paziente sia sintomatico (tipicamente per dolore o peggioramento della funzionalità cardiaca o respiratoria)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>
                <a:solidFill>
                  <a:srgbClr val="0070C0"/>
                </a:solidFill>
              </a:rPr>
              <a:t>Diverse tecniche chirurgiche possibili con diversi approcci descritti in letteratura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>
                <a:solidFill>
                  <a:srgbClr val="0070C0"/>
                </a:solidFill>
              </a:rPr>
              <a:t>Miglioramento della </a:t>
            </a:r>
            <a:r>
              <a:rPr lang="it-IT" sz="4000" dirty="0" err="1">
                <a:solidFill>
                  <a:srgbClr val="0070C0"/>
                </a:solidFill>
              </a:rPr>
              <a:t>QoF</a:t>
            </a:r>
            <a:r>
              <a:rPr lang="it-IT" sz="4000" dirty="0">
                <a:solidFill>
                  <a:srgbClr val="0070C0"/>
                </a:solidFill>
              </a:rPr>
              <a:t> e della funzionalità respiratoria e cardiaca dei pazienti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437</Words>
  <Application>Microsoft Macintosh PowerPoint</Application>
  <PresentationFormat>Personalizzato</PresentationFormat>
  <Paragraphs>51</Paragraphs>
  <Slides>12</Slides>
  <Notes>1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8" baseType="lpstr">
      <vt:lpstr>Calibri</vt:lpstr>
      <vt:lpstr>Aptos</vt:lpstr>
      <vt:lpstr>Arial</vt:lpstr>
      <vt:lpstr>Barlow Ultra-Bold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Caterina Franco</cp:lastModifiedBy>
  <cp:revision>12</cp:revision>
  <dcterms:created xsi:type="dcterms:W3CDTF">2006-08-16T00:00:00Z</dcterms:created>
  <dcterms:modified xsi:type="dcterms:W3CDTF">2026-01-17T12:32:21Z</dcterms:modified>
  <dc:identifier>DAG35qkUN5c</dc:identifier>
</cp:coreProperties>
</file>