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sldIdLst>
    <p:sldId id="256" r:id="rId2"/>
    <p:sldId id="265" r:id="rId3"/>
    <p:sldId id="272" r:id="rId4"/>
    <p:sldId id="270" r:id="rId5"/>
    <p:sldId id="275" r:id="rId6"/>
    <p:sldId id="279" r:id="rId7"/>
    <p:sldId id="290" r:id="rId8"/>
    <p:sldId id="274" r:id="rId9"/>
    <p:sldId id="299" r:id="rId10"/>
    <p:sldId id="273" r:id="rId11"/>
    <p:sldId id="276" r:id="rId12"/>
    <p:sldId id="278" r:id="rId13"/>
    <p:sldId id="287" r:id="rId14"/>
    <p:sldId id="292" r:id="rId15"/>
    <p:sldId id="286" r:id="rId16"/>
    <p:sldId id="291" r:id="rId17"/>
    <p:sldId id="293" r:id="rId18"/>
    <p:sldId id="295" r:id="rId19"/>
    <p:sldId id="294" r:id="rId20"/>
    <p:sldId id="285" r:id="rId21"/>
    <p:sldId id="284" r:id="rId22"/>
    <p:sldId id="298" r:id="rId23"/>
    <p:sldId id="297" r:id="rId24"/>
    <p:sldId id="280" r:id="rId25"/>
    <p:sldId id="281" r:id="rId26"/>
    <p:sldId id="277" r:id="rId27"/>
    <p:sldId id="288" r:id="rId28"/>
    <p:sldId id="289" r:id="rId29"/>
    <p:sldId id="271" r:id="rId30"/>
  </p:sldIdLst>
  <p:sldSz cx="50399950" cy="28440063"/>
  <p:notesSz cx="6858000" cy="9144000"/>
  <p:embeddedFontLst>
    <p:embeddedFont>
      <p:font typeface="Barlow Bold" pitchFamily="2" charset="77"/>
      <p:regular r:id="rId32"/>
      <p:bold r:id="rId33"/>
    </p:embeddedFont>
    <p:embeddedFont>
      <p:font typeface="Barlow Ultra-Bold" pitchFamily="2" charset="77"/>
      <p:regular r:id="rId34"/>
      <p:bold r:id="rId35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92" autoAdjust="0"/>
    <p:restoredTop sz="80069" autoAdjust="0"/>
  </p:normalViewPr>
  <p:slideViewPr>
    <p:cSldViewPr>
      <p:cViewPr varScale="1">
        <p:scale>
          <a:sx n="22" d="100"/>
          <a:sy n="22" d="100"/>
        </p:scale>
        <p:origin x="400" y="-864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19C86F-D3B4-F547-BDB0-874F8C469D86}" type="datetimeFigureOut">
              <a:rPr lang="it-IT" smtClean="0"/>
              <a:t>19/01/26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56816-7F0F-1345-9467-BBFE7187A85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8277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="1" dirty="0">
                <a:effectLst/>
              </a:rPr>
              <a:t>PD-1</a:t>
            </a:r>
            <a:r>
              <a:rPr lang="it-IT" dirty="0">
                <a:effectLst/>
              </a:rPr>
              <a:t> è l'abbreviazione di </a:t>
            </a:r>
            <a:r>
              <a:rPr lang="it-IT" b="1" dirty="0" err="1">
                <a:effectLst/>
              </a:rPr>
              <a:t>programmed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death</a:t>
            </a:r>
            <a:r>
              <a:rPr lang="it-IT" b="1" dirty="0">
                <a:effectLst/>
              </a:rPr>
              <a:t> 1</a:t>
            </a:r>
            <a:r>
              <a:rPr lang="it-IT" dirty="0">
                <a:effectLst/>
              </a:rPr>
              <a:t> (morte programmata 1). Si tratta di una molecola che funge da bersaglio per una specifica classe di trattamenti oncologici nota come </a:t>
            </a:r>
            <a:r>
              <a:rPr lang="it-IT" b="1" dirty="0">
                <a:effectLst/>
              </a:rPr>
              <a:t>blocco dei checkpoint immunitari</a:t>
            </a:r>
            <a:r>
              <a:rPr lang="it-IT" dirty="0">
                <a:effectLst/>
              </a:rPr>
              <a:t> (immune checkpoint </a:t>
            </a:r>
            <a:r>
              <a:rPr lang="it-IT" dirty="0" err="1">
                <a:effectLst/>
              </a:rPr>
              <a:t>blockade</a:t>
            </a:r>
            <a:r>
              <a:rPr lang="it-IT" dirty="0">
                <a:effectLst/>
              </a:rPr>
              <a:t>).</a:t>
            </a:r>
          </a:p>
          <a:p>
            <a:r>
              <a:rPr lang="it-IT" dirty="0">
                <a:effectLst/>
              </a:rPr>
              <a:t>Ecco i dettagli principali su PD-1 che emergono dagli studi riportati nelle fonti:</a:t>
            </a:r>
          </a:p>
          <a:p>
            <a:r>
              <a:rPr lang="it-IT" dirty="0">
                <a:effectLst/>
              </a:rPr>
              <a:t>• </a:t>
            </a:r>
            <a:r>
              <a:rPr lang="it-IT" b="1" dirty="0">
                <a:effectLst/>
              </a:rPr>
              <a:t>Natura e Funzione:</a:t>
            </a:r>
            <a:r>
              <a:rPr lang="it-IT" dirty="0">
                <a:effectLst/>
              </a:rPr>
              <a:t> PD-1 è coinvolto nei meccanismi di controllo del sistema immunitario. Le fonti indicano che i tumori del retto con deficit di riparazione del mismatch (</a:t>
            </a:r>
            <a:r>
              <a:rPr lang="it-IT" dirty="0" err="1">
                <a:effectLst/>
              </a:rPr>
              <a:t>dMMR</a:t>
            </a:r>
            <a:r>
              <a:rPr lang="it-IT" dirty="0">
                <a:effectLst/>
              </a:rPr>
              <a:t>) sono </a:t>
            </a:r>
            <a:r>
              <a:rPr lang="it-IT" b="1" dirty="0">
                <a:effectLst/>
              </a:rPr>
              <a:t>altamente sensibili al blocco di PD-1</a:t>
            </a:r>
            <a:r>
              <a:rPr lang="it-IT" dirty="0">
                <a:effectLst/>
              </a:rPr>
              <a:t>, suggerendo che questa molecola giochi un ruolo cruciale nel permettere al tumore di evadere la risposta immunitaria.</a:t>
            </a:r>
          </a:p>
          <a:p>
            <a:r>
              <a:rPr lang="it-IT" dirty="0">
                <a:effectLst/>
              </a:rPr>
              <a:t>• </a:t>
            </a:r>
            <a:r>
              <a:rPr lang="it-IT" b="1" dirty="0">
                <a:effectLst/>
              </a:rPr>
              <a:t>Interazione con i Farmaci:</a:t>
            </a:r>
            <a:r>
              <a:rPr lang="it-IT" dirty="0">
                <a:effectLst/>
              </a:rPr>
              <a:t> Farmaci come il </a:t>
            </a:r>
            <a:r>
              <a:rPr lang="it-IT" b="1" dirty="0" err="1">
                <a:effectLst/>
              </a:rPr>
              <a:t>dostarlimab</a:t>
            </a:r>
            <a:r>
              <a:rPr lang="it-IT" dirty="0">
                <a:effectLst/>
              </a:rPr>
              <a:t> sono definiti </a:t>
            </a:r>
            <a:r>
              <a:rPr lang="it-IT" b="1" dirty="0">
                <a:effectLst/>
              </a:rPr>
              <a:t>anticorpi monoclonali anti-PD-1</a:t>
            </a:r>
            <a:r>
              <a:rPr lang="it-IT" dirty="0">
                <a:effectLst/>
              </a:rPr>
              <a:t> o </a:t>
            </a:r>
            <a:r>
              <a:rPr lang="it-IT" b="1" dirty="0">
                <a:effectLst/>
              </a:rPr>
              <a:t>inibitori di PD-1</a:t>
            </a:r>
            <a:r>
              <a:rPr lang="it-IT" dirty="0">
                <a:effectLst/>
              </a:rPr>
              <a:t>. Questi farmaci agiscono bloccando la via di segnalazione di PD-1, permettendo così al sistema immunitario di riconoscere ed eliminare le cellule tumorali.</a:t>
            </a:r>
          </a:p>
          <a:p>
            <a:r>
              <a:rPr lang="it-IT" dirty="0">
                <a:effectLst/>
              </a:rPr>
              <a:t>• </a:t>
            </a:r>
            <a:r>
              <a:rPr lang="it-IT" b="1" dirty="0">
                <a:effectLst/>
              </a:rPr>
              <a:t>Relazione con PD-L1 e Linfociti:</a:t>
            </a:r>
            <a:r>
              <a:rPr lang="it-IT" dirty="0">
                <a:effectLst/>
              </a:rPr>
              <a:t> Il meccanismo d'azione coinvolge anche il </a:t>
            </a:r>
            <a:r>
              <a:rPr lang="it-IT" b="1" dirty="0">
                <a:effectLst/>
              </a:rPr>
              <a:t>PD-L1</a:t>
            </a:r>
            <a:r>
              <a:rPr lang="it-IT" dirty="0">
                <a:effectLst/>
              </a:rPr>
              <a:t> (</a:t>
            </a:r>
            <a:r>
              <a:rPr lang="it-IT" dirty="0" err="1">
                <a:effectLst/>
              </a:rPr>
              <a:t>programmed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death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ligand</a:t>
            </a:r>
            <a:r>
              <a:rPr lang="it-IT" dirty="0">
                <a:effectLst/>
              </a:rPr>
              <a:t> 1), che è il ligando della proteina PD-1. Durante il trattamento con inibitori di PD-1, si osserva un aumento iniziale dei linfociti T CD8+ e dei livelli di PD-L1 nel microambiente tumorale, segno di una </a:t>
            </a:r>
            <a:r>
              <a:rPr lang="it-IT" b="1" dirty="0">
                <a:effectLst/>
              </a:rPr>
              <a:t>riattivazione della risposta immunitaria</a:t>
            </a:r>
            <a:r>
              <a:rPr lang="it-IT" dirty="0">
                <a:effectLst/>
              </a:rPr>
              <a:t> contro il cancro.</a:t>
            </a:r>
          </a:p>
          <a:p>
            <a:r>
              <a:rPr lang="it-IT" dirty="0">
                <a:effectLst/>
              </a:rPr>
              <a:t>• </a:t>
            </a:r>
            <a:r>
              <a:rPr lang="it-IT" b="1" dirty="0">
                <a:effectLst/>
              </a:rPr>
              <a:t>Efficacia Clinica:</a:t>
            </a:r>
            <a:r>
              <a:rPr lang="it-IT" dirty="0">
                <a:effectLst/>
              </a:rPr>
              <a:t> Il blocco di PD-1 si è dimostrato particolarmente efficace nei pazienti con tumori che presentano un </a:t>
            </a:r>
            <a:r>
              <a:rPr lang="it-IT" b="1" dirty="0">
                <a:effectLst/>
              </a:rPr>
              <a:t>elevato carico mutazionale</a:t>
            </a:r>
            <a:r>
              <a:rPr lang="it-IT" dirty="0">
                <a:effectLst/>
              </a:rPr>
              <a:t>, come quelli </a:t>
            </a:r>
            <a:r>
              <a:rPr lang="it-IT" dirty="0" err="1">
                <a:effectLst/>
              </a:rPr>
              <a:t>dMMR</a:t>
            </a:r>
            <a:r>
              <a:rPr lang="it-IT" dirty="0">
                <a:effectLst/>
              </a:rPr>
              <a:t>, portando in alcuni casi alla completa scomparsa del tumore senza necessità di chirurgia o radioterapia.</a:t>
            </a:r>
          </a:p>
          <a:p>
            <a:r>
              <a:rPr lang="it-IT" dirty="0">
                <a:effectLst/>
              </a:rPr>
              <a:t>Le fonti non descrivono in dettaglio la struttura molecolare esatta di PD-1 (informazione che potresti voler verificare in testi di biologia cellulare), ma si concentrano sulla sua importanza come bersaglio terapeutico nell'immunoterapia moderna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D56816-7F0F-1345-9467-BBFE7187A853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3442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effectLst/>
              </a:rPr>
              <a:t>Il legame tra </a:t>
            </a:r>
            <a:r>
              <a:rPr lang="it-IT" b="1" dirty="0">
                <a:effectLst/>
              </a:rPr>
              <a:t>PD-1</a:t>
            </a:r>
            <a:r>
              <a:rPr lang="it-IT" dirty="0">
                <a:effectLst/>
              </a:rPr>
              <a:t> e i </a:t>
            </a:r>
            <a:r>
              <a:rPr lang="it-IT" b="1" dirty="0">
                <a:effectLst/>
              </a:rPr>
              <a:t>microsatelliti</a:t>
            </a:r>
            <a:r>
              <a:rPr lang="it-IT" dirty="0">
                <a:effectLst/>
              </a:rPr>
              <a:t> è fondamentale per capire perché farmaci come il </a:t>
            </a:r>
            <a:r>
              <a:rPr lang="it-IT" dirty="0" err="1">
                <a:effectLst/>
              </a:rPr>
              <a:t>dostarlimab</a:t>
            </a:r>
            <a:r>
              <a:rPr lang="it-IT" dirty="0">
                <a:effectLst/>
              </a:rPr>
              <a:t> siano così efficaci in determinati pazienti. Nelle fonti, questa relazione emerge attraverso i concetti di </a:t>
            </a:r>
            <a:r>
              <a:rPr lang="it-IT" b="1" dirty="0">
                <a:effectLst/>
              </a:rPr>
              <a:t>instabilità </a:t>
            </a:r>
            <a:r>
              <a:rPr lang="it-IT" b="1" dirty="0" err="1">
                <a:effectLst/>
              </a:rPr>
              <a:t>microsatellitare</a:t>
            </a:r>
            <a:r>
              <a:rPr lang="it-IT" b="1" dirty="0">
                <a:effectLst/>
              </a:rPr>
              <a:t> (MSI)</a:t>
            </a:r>
            <a:r>
              <a:rPr lang="it-IT" dirty="0">
                <a:effectLst/>
              </a:rPr>
              <a:t> e </a:t>
            </a:r>
            <a:r>
              <a:rPr lang="it-IT" b="1" dirty="0">
                <a:effectLst/>
              </a:rPr>
              <a:t>deficit di riparazione del mismatch (</a:t>
            </a:r>
            <a:r>
              <a:rPr lang="it-IT" b="1" dirty="0" err="1">
                <a:effectLst/>
              </a:rPr>
              <a:t>dMMR</a:t>
            </a:r>
            <a:r>
              <a:rPr lang="it-IT" b="1" dirty="0">
                <a:effectLst/>
              </a:rPr>
              <a:t>)</a:t>
            </a:r>
            <a:r>
              <a:rPr lang="it-IT" dirty="0">
                <a:effectLst/>
              </a:rPr>
              <a:t>.</a:t>
            </a:r>
          </a:p>
          <a:p>
            <a:r>
              <a:rPr lang="it-IT" dirty="0">
                <a:effectLst/>
              </a:rPr>
              <a:t>Ecco i punti chiave che spiegano questa connessione:</a:t>
            </a:r>
          </a:p>
          <a:p>
            <a:r>
              <a:rPr lang="it-IT" b="0" dirty="0">
                <a:effectLst/>
              </a:rPr>
              <a:t>1. I microsatelliti come "termometro" del DNA</a:t>
            </a:r>
          </a:p>
          <a:p>
            <a:r>
              <a:rPr lang="it-IT" dirty="0">
                <a:effectLst/>
              </a:rPr>
              <a:t>I microsatelliti sono brevi sequenze ripetute di DNA. Quando il sistema cellulare incaricato di correggere gli errori di replicazione del DNA non funziona — una condizione chiamata </a:t>
            </a:r>
            <a:r>
              <a:rPr lang="it-IT" b="1" dirty="0">
                <a:effectLst/>
              </a:rPr>
              <a:t>deficit di riparazione del mismatch (</a:t>
            </a:r>
            <a:r>
              <a:rPr lang="it-IT" b="1" dirty="0" err="1">
                <a:effectLst/>
              </a:rPr>
              <a:t>dMMR</a:t>
            </a:r>
            <a:r>
              <a:rPr lang="it-IT" b="1" dirty="0">
                <a:effectLst/>
              </a:rPr>
              <a:t>)</a:t>
            </a:r>
            <a:r>
              <a:rPr lang="it-IT" dirty="0">
                <a:effectLst/>
              </a:rPr>
              <a:t> — queste sequenze diventano instabili. Questa condizione di </a:t>
            </a:r>
            <a:r>
              <a:rPr lang="it-IT" b="1" dirty="0">
                <a:effectLst/>
              </a:rPr>
              <a:t>instabilità </a:t>
            </a:r>
            <a:r>
              <a:rPr lang="it-IT" b="1" dirty="0" err="1">
                <a:effectLst/>
              </a:rPr>
              <a:t>microsatellitare</a:t>
            </a:r>
            <a:r>
              <a:rPr lang="it-IT" dirty="0">
                <a:effectLst/>
              </a:rPr>
              <a:t> è stata confermata in tutti i pazienti analizzati nello studio sul </a:t>
            </a:r>
            <a:r>
              <a:rPr lang="it-IT" dirty="0" err="1">
                <a:effectLst/>
              </a:rPr>
              <a:t>dostarlimab</a:t>
            </a:r>
            <a:r>
              <a:rPr lang="it-IT" dirty="0">
                <a:effectLst/>
              </a:rPr>
              <a:t>.</a:t>
            </a:r>
          </a:p>
          <a:p>
            <a:r>
              <a:rPr lang="it-IT" b="0" dirty="0">
                <a:effectLst/>
              </a:rPr>
              <a:t>2. Elevato carico mutazionale</a:t>
            </a:r>
          </a:p>
          <a:p>
            <a:r>
              <a:rPr lang="it-IT" dirty="0">
                <a:effectLst/>
              </a:rPr>
              <a:t>Il motivo per cui il blocco di PD-1 "c'entra" con i microsatelliti è di natura immunitaria:</a:t>
            </a:r>
          </a:p>
          <a:p>
            <a:r>
              <a:rPr lang="it-IT" dirty="0">
                <a:effectLst/>
              </a:rPr>
              <a:t>• I tumori con instabilità </a:t>
            </a:r>
            <a:r>
              <a:rPr lang="it-IT" dirty="0" err="1">
                <a:effectLst/>
              </a:rPr>
              <a:t>microsatellitare</a:t>
            </a:r>
            <a:r>
              <a:rPr lang="it-IT" dirty="0">
                <a:effectLst/>
              </a:rPr>
              <a:t> presentano un </a:t>
            </a:r>
            <a:r>
              <a:rPr lang="it-IT" b="1" dirty="0">
                <a:effectLst/>
              </a:rPr>
              <a:t>numero elevatissimo di mutazioni</a:t>
            </a:r>
            <a:r>
              <a:rPr lang="it-IT" dirty="0">
                <a:effectLst/>
              </a:rPr>
              <a:t> (nello studio, la media era di 60 mutazioni per </a:t>
            </a:r>
            <a:r>
              <a:rPr lang="it-IT" dirty="0" err="1">
                <a:effectLst/>
              </a:rPr>
              <a:t>megabase</a:t>
            </a:r>
            <a:r>
              <a:rPr lang="it-IT" dirty="0">
                <a:effectLst/>
              </a:rPr>
              <a:t>).</a:t>
            </a:r>
          </a:p>
          <a:p>
            <a:r>
              <a:rPr lang="it-IT" dirty="0">
                <a:effectLst/>
              </a:rPr>
              <a:t>• Queste numerose mutazioni rendono il tumore molto "diverso" dalle cellule sane, rendendolo un bersaglio ideale per il sistema immunitario.</a:t>
            </a:r>
          </a:p>
          <a:p>
            <a:r>
              <a:rPr lang="it-IT" b="0" dirty="0">
                <a:effectLst/>
              </a:rPr>
              <a:t>3. PD-1 come ostacolo alla risposta immunitaria</a:t>
            </a:r>
          </a:p>
          <a:p>
            <a:r>
              <a:rPr lang="it-IT" dirty="0">
                <a:effectLst/>
              </a:rPr>
              <a:t>Nonostante siano potenzialmente facili da riconoscere, questi tumori utilizzano la proteina </a:t>
            </a:r>
            <a:r>
              <a:rPr lang="it-IT" b="1" dirty="0">
                <a:effectLst/>
              </a:rPr>
              <a:t>PD-1</a:t>
            </a:r>
            <a:r>
              <a:rPr lang="it-IT" dirty="0">
                <a:effectLst/>
              </a:rPr>
              <a:t> per frenare i linfociti T ed evitare di essere attaccati. Nelle fonti si legge che il deficit di riparazione del mismatch (e la conseguente instabilità dei microsatelliti) è un </a:t>
            </a:r>
            <a:r>
              <a:rPr lang="it-IT" b="1" dirty="0">
                <a:effectLst/>
              </a:rPr>
              <a:t>predittore di risposta al blocco di PD-1</a:t>
            </a:r>
            <a:r>
              <a:rPr lang="it-IT" dirty="0">
                <a:effectLst/>
              </a:rPr>
              <a:t>.</a:t>
            </a:r>
          </a:p>
          <a:p>
            <a:r>
              <a:rPr lang="it-IT" b="0" dirty="0">
                <a:effectLst/>
              </a:rPr>
              <a:t>4. L'efficacia mirata del trattamento</a:t>
            </a:r>
          </a:p>
          <a:p>
            <a:r>
              <a:rPr lang="it-IT" dirty="0">
                <a:effectLst/>
              </a:rPr>
              <a:t>Lo studio dimostra che proprio perché questi tumori sono "instabili" nei loro microsatelliti (MSI/</a:t>
            </a:r>
            <a:r>
              <a:rPr lang="it-IT" dirty="0" err="1">
                <a:effectLst/>
              </a:rPr>
              <a:t>dMMR</a:t>
            </a:r>
            <a:r>
              <a:rPr lang="it-IT" dirty="0">
                <a:effectLst/>
              </a:rPr>
              <a:t>), sono </a:t>
            </a:r>
            <a:r>
              <a:rPr lang="it-IT" b="1" dirty="0">
                <a:effectLst/>
              </a:rPr>
              <a:t>estremamente sensibili</a:t>
            </a:r>
            <a:r>
              <a:rPr lang="it-IT" dirty="0">
                <a:effectLst/>
              </a:rPr>
              <a:t> al </a:t>
            </a:r>
            <a:r>
              <a:rPr lang="it-IT" dirty="0" err="1">
                <a:effectLst/>
              </a:rPr>
              <a:t>dostarlimab</a:t>
            </a:r>
            <a:r>
              <a:rPr lang="it-IT" dirty="0">
                <a:effectLst/>
              </a:rPr>
              <a:t>. Il farmaco agisce rimuovendo il freno (PD-1), permettendo al sistema immunitario di scagliarsi contro l'enorme quantità di mutazioni generate dall'instabilità del DNA.</a:t>
            </a:r>
          </a:p>
          <a:p>
            <a:r>
              <a:rPr lang="it-IT" dirty="0">
                <a:effectLst/>
              </a:rPr>
              <a:t>In sintesi, i microsatelliti instabili sono il "segnale" che indica che il tumore ha molte mutazioni e che, di conseguenza, il blocco di PD-1 ha un'altissima probabilità di successo, come dimostrato dal </a:t>
            </a:r>
            <a:r>
              <a:rPr lang="it-IT" b="1" dirty="0">
                <a:effectLst/>
              </a:rPr>
              <a:t>100% di risposta clinica completa</a:t>
            </a:r>
            <a:r>
              <a:rPr lang="it-IT" dirty="0">
                <a:effectLst/>
              </a:rPr>
              <a:t> osservata nei pazienti </a:t>
            </a:r>
            <a:r>
              <a:rPr lang="it-IT" dirty="0" err="1">
                <a:effectLst/>
              </a:rPr>
              <a:t>dMMR</a:t>
            </a:r>
            <a:r>
              <a:rPr lang="it-IT" dirty="0">
                <a:effectLst/>
              </a:rPr>
              <a:t> trattati.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D56816-7F0F-1345-9467-BBFE7187A853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7307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2358803" y="12860970"/>
            <a:ext cx="28041147" cy="384670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2569993" y="1738066"/>
            <a:ext cx="27167172" cy="10784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Nuove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prospettive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nel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carcinoma del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retto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MSI-H (Microsatellite Instability-High):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localmente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avanzato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non </a:t>
            </a:r>
            <a:r>
              <a:rPr lang="en-US" sz="121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metastatico</a:t>
            </a: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</a:p>
          <a:p>
            <a:pPr algn="r">
              <a:lnSpc>
                <a:spcPct val="150000"/>
              </a:lnSpc>
            </a:pP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case report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3218775" y="13092771"/>
            <a:ext cx="26604240" cy="33239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7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Sciumè C.,* Buscaglia F.,* Ferro G.,* Di Carlo G.,* De Marco P.,* Asaro F.,* Pernice G.,* Luparello V.*, </a:t>
            </a:r>
            <a:r>
              <a:rPr lang="en-US" sz="72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Biondo M.</a:t>
            </a:r>
            <a:r>
              <a:rPr lang="en-US" sz="7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* Savarino A.,** Safina V. ,** Vizzini L.,**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8255022" cy="1111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24 - 27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3117050" y="16943922"/>
            <a:ext cx="26604240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/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</a:t>
            </a:r>
            <a:r>
              <a:rPr lang="en-US" sz="95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clinicizzata</a:t>
            </a:r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</a:t>
            </a:r>
            <a:r>
              <a:rPr lang="en-US" sz="95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Generale, </a:t>
            </a:r>
            <a:r>
              <a:rPr lang="en-US" sz="95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Laparoscopia</a:t>
            </a:r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ed </a:t>
            </a:r>
            <a:r>
              <a:rPr lang="en-US" sz="95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Endoscopia</a:t>
            </a:r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*</a:t>
            </a:r>
          </a:p>
          <a:p>
            <a:pPr algn="r"/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</a:t>
            </a:r>
            <a:r>
              <a:rPr lang="en-US" sz="95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Oncologia</a:t>
            </a:r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Medica**</a:t>
            </a:r>
          </a:p>
          <a:p>
            <a:pPr algn="r"/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PO S. Giovanni di Dio </a:t>
            </a:r>
          </a:p>
          <a:p>
            <a:pPr algn="r"/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Agrigento</a:t>
            </a:r>
          </a:p>
          <a:p>
            <a:pPr algn="r"/>
            <a:r>
              <a:rPr lang="en-US" sz="95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Abstract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55375" y="1939306"/>
            <a:ext cx="3357051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97C6D88-F9CC-2483-E963-FE7ADDDB81D8}"/>
              </a:ext>
            </a:extLst>
          </p:cNvPr>
          <p:cNvSpPr txBox="1"/>
          <p:nvPr/>
        </p:nvSpPr>
        <p:spPr>
          <a:xfrm>
            <a:off x="2873375" y="9611938"/>
            <a:ext cx="43618177" cy="7725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Paziente di anni 60 esegue colonscopia in regime screening del ca del colon-retto a settembre 2024 presso la UOS di Endoscopia del nostro Presidio Ospedaliero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APR: appendicectomia, IA, dislipidemia, diverticolosi del colon</a:t>
            </a:r>
          </a:p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APP: riferita rettorragia da almeno 9 mesi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F47C6-06D5-B245-7A96-3137D6883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FCA4197-75E1-1D29-3315-3C305F62431C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Colonscopia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6F0BEA0-515E-A250-AF21-B6C6792E8AF5}"/>
              </a:ext>
            </a:extLst>
          </p:cNvPr>
          <p:cNvSpPr txBox="1"/>
          <p:nvPr/>
        </p:nvSpPr>
        <p:spPr>
          <a:xfrm>
            <a:off x="10795252" y="200533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B74B2C85-AC28-1CEB-20AD-72802E240F0A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7F347544-E47A-654C-4BA7-3D37C83EC20E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6FB672B-8D94-1E0E-6C0B-CE9090AF94C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806C47C8-B1C7-E0DC-F7DE-9E57EB82EC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C644DFBD-7C72-702E-A0F6-D0DCF256D33A}"/>
              </a:ext>
            </a:extLst>
          </p:cNvPr>
          <p:cNvSpPr txBox="1"/>
          <p:nvPr/>
        </p:nvSpPr>
        <p:spPr>
          <a:xfrm>
            <a:off x="12687300" y="14916150"/>
            <a:ext cx="184731" cy="8565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AEC4CCD6-AB1E-B407-40E1-9EA26DBBF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765" y="7890668"/>
            <a:ext cx="46912924" cy="1602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8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3F02EEA-B1E4-4A3D-3A9F-540A60D86E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4169" y="3050046"/>
            <a:ext cx="13258799" cy="10607039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7BF8B293-C8A5-423E-ED60-09BBA10746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372" y="3072887"/>
            <a:ext cx="13258798" cy="10607038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AF1C0563-9EDF-6912-94FD-5A1B86D7B4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4170" y="13258203"/>
            <a:ext cx="13258799" cy="10607039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3188EBC0-834F-7307-6C46-0CAABCC302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374" y="13663573"/>
            <a:ext cx="13258799" cy="1060703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44C15E67-C5AE-A1C1-72DA-16F4610D29D9}"/>
              </a:ext>
            </a:extLst>
          </p:cNvPr>
          <p:cNvSpPr txBox="1"/>
          <p:nvPr/>
        </p:nvSpPr>
        <p:spPr>
          <a:xfrm>
            <a:off x="7615800" y="73503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4A7F2-CE81-0680-2C6E-EDBFCFCAD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A92DBF7-6BC2-EFC5-EDDB-B76D6A8694D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BCA60F7-4C5F-271B-2D2A-BEF761E706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CDB0C0FE-871F-928C-98FA-8F6EEAEFC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375" y="4694378"/>
            <a:ext cx="24624667" cy="19699733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BF66B14-A8F5-2CE9-1396-B45696FC6F60}"/>
              </a:ext>
            </a:extLst>
          </p:cNvPr>
          <p:cNvSpPr txBox="1"/>
          <p:nvPr/>
        </p:nvSpPr>
        <p:spPr>
          <a:xfrm>
            <a:off x="6929992" y="88993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32696FE-3A88-9CE9-C832-438C9A7F3845}"/>
              </a:ext>
            </a:extLst>
          </p:cNvPr>
          <p:cNvSpPr txBox="1"/>
          <p:nvPr/>
        </p:nvSpPr>
        <p:spPr>
          <a:xfrm>
            <a:off x="27278254" y="11219209"/>
            <a:ext cx="2165169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0000" dirty="0"/>
              <a:t>ISTOLOGIA:</a:t>
            </a:r>
          </a:p>
          <a:p>
            <a:pPr algn="just"/>
            <a:r>
              <a:rPr lang="it-IT" sz="10000" dirty="0"/>
              <a:t> ADENOCARCINOMA CON MANCATA ESPRESSIONE DI MSH2 E MSH6 – INSTABILITÀ DEI MICROSATELLITI - </a:t>
            </a:r>
            <a:r>
              <a:rPr lang="it-IT" sz="10000" dirty="0" err="1"/>
              <a:t>dMMR</a:t>
            </a:r>
            <a:r>
              <a:rPr lang="it-IT" sz="10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2523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5814F-2748-AEBD-E937-EB2848893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8D3BAB6F-A8BF-7C87-F56A-3D8D61A08DD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F8F19DD-39AA-89D3-D436-A46379BE9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8" name="Immagine 7" descr="Immagine che contiene teschio, osso, Imaging medicale, lastra dei raggi X&#10;&#10;Il contenuto generato dall'IA potrebbe non essere corretto.">
            <a:extLst>
              <a:ext uri="{FF2B5EF4-FFF2-40B4-BE49-F238E27FC236}">
                <a16:creationId xmlns:a16="http://schemas.microsoft.com/office/drawing/2014/main" id="{19098303-2CE1-10AA-2224-67FB736F71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3" t="13438" r="24018"/>
          <a:stretch>
            <a:fillRect/>
          </a:stretch>
        </p:blipFill>
        <p:spPr>
          <a:xfrm>
            <a:off x="817774" y="7199764"/>
            <a:ext cx="19411935" cy="14040533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6AE98E59-421C-3F21-44D5-53CD29A87DB8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F9D7CC4-91E6-AA07-DBC9-A3F9EBF7DA16}"/>
              </a:ext>
            </a:extLst>
          </p:cNvPr>
          <p:cNvSpPr txBox="1"/>
          <p:nvPr/>
        </p:nvSpPr>
        <p:spPr>
          <a:xfrm>
            <a:off x="16350287" y="3990934"/>
            <a:ext cx="1815920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T0 agosto 2024 RMN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82D15E8-8669-D368-C3DF-77FF8947E7D3}"/>
              </a:ext>
            </a:extLst>
          </p:cNvPr>
          <p:cNvSpPr txBox="1"/>
          <p:nvPr/>
        </p:nvSpPr>
        <p:spPr>
          <a:xfrm>
            <a:off x="20780375" y="9502520"/>
            <a:ext cx="27350279" cy="9941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 algn="just">
              <a:buFont typeface="Arial" panose="020B0604020202020204" pitchFamily="34" charset="0"/>
              <a:buChar char="•"/>
            </a:pPr>
            <a:r>
              <a:rPr lang="it-IT" sz="8000" dirty="0"/>
              <a:t>T-stage: T3a; III tumore interessa a tutto spessore la parete rettale e si estende nel grasso </a:t>
            </a:r>
            <a:r>
              <a:rPr lang="it-IT" sz="8000" dirty="0" err="1"/>
              <a:t>mesorettale</a:t>
            </a:r>
            <a:r>
              <a:rPr lang="it-IT" sz="8000" dirty="0"/>
              <a:t> per &lt;1 mm;</a:t>
            </a:r>
          </a:p>
          <a:p>
            <a:pPr marL="1143000" indent="-1143000" algn="just">
              <a:buFont typeface="Arial" panose="020B0604020202020204" pitchFamily="34" charset="0"/>
              <a:buChar char="•"/>
            </a:pPr>
            <a:r>
              <a:rPr lang="it-IT" sz="8000" dirty="0"/>
              <a:t>﻿﻿</a:t>
            </a:r>
            <a:r>
              <a:rPr lang="it-IT" sz="8000" dirty="0" err="1"/>
              <a:t>N</a:t>
            </a:r>
            <a:r>
              <a:rPr lang="it-IT" sz="8000" dirty="0"/>
              <a:t>-stage: N2 ; &gt; 4 linfonodi nel </a:t>
            </a:r>
            <a:r>
              <a:rPr lang="it-IT" sz="8000" dirty="0" err="1"/>
              <a:t>mesoretto</a:t>
            </a:r>
            <a:r>
              <a:rPr lang="it-IT" sz="8000" dirty="0"/>
              <a:t>, con DT max di 5 mm;</a:t>
            </a:r>
          </a:p>
          <a:p>
            <a:pPr marL="1143000" indent="-1143000" algn="just">
              <a:buFont typeface="Arial" panose="020B0604020202020204" pitchFamily="34" charset="0"/>
              <a:buChar char="•"/>
            </a:pPr>
            <a:r>
              <a:rPr lang="it-IT" sz="8000" dirty="0"/>
              <a:t>﻿﻿CRM- (margine di resezione circonferenziale negativo); la distanza massima tra la neoplasia e la fascia </a:t>
            </a:r>
            <a:r>
              <a:rPr lang="it-IT" sz="8000" dirty="0" err="1"/>
              <a:t>mesorettale</a:t>
            </a:r>
            <a:r>
              <a:rPr lang="it-IT" sz="8000" dirty="0"/>
              <a:t> è &gt;3 mm, in sede postero-laterale destra.</a:t>
            </a:r>
          </a:p>
          <a:p>
            <a:pPr marL="1143000" indent="-1143000" algn="just">
              <a:buFont typeface="Arial" panose="020B0604020202020204" pitchFamily="34" charset="0"/>
              <a:buChar char="•"/>
            </a:pPr>
            <a:r>
              <a:rPr lang="it-IT" sz="8000" dirty="0"/>
              <a:t>﻿﻿Pattern di crescita: vegetante</a:t>
            </a:r>
          </a:p>
          <a:p>
            <a:pPr algn="just"/>
            <a:endParaRPr lang="it-IT" sz="8000" dirty="0"/>
          </a:p>
        </p:txBody>
      </p:sp>
    </p:spTree>
    <p:extLst>
      <p:ext uri="{BB962C8B-B14F-4D97-AF65-F5344CB8AC3E}">
        <p14:creationId xmlns:p14="http://schemas.microsoft.com/office/powerpoint/2010/main" val="303253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BFA511-D6D8-DAB8-AEE7-43C341214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21A39BC-1612-2398-0695-CE9F839CCD2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1D3C3D6-7C4A-ECDC-F860-DF73FE2F8E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F93CEEE5-55C4-21D8-92D1-7FD027273B6C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F5424E96-9532-372D-F16B-E84D9FE19A35}"/>
              </a:ext>
            </a:extLst>
          </p:cNvPr>
          <p:cNvSpPr txBox="1"/>
          <p:nvPr/>
        </p:nvSpPr>
        <p:spPr>
          <a:xfrm>
            <a:off x="17546884" y="4238220"/>
            <a:ext cx="1593865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T0 agosto 2024 TC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739B728-7384-6C40-6B58-48835067B684}"/>
              </a:ext>
            </a:extLst>
          </p:cNvPr>
          <p:cNvSpPr txBox="1"/>
          <p:nvPr/>
        </p:nvSpPr>
        <p:spPr>
          <a:xfrm>
            <a:off x="20780375" y="9502520"/>
            <a:ext cx="28149577" cy="1126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8000" b="1" dirty="0"/>
              <a:t>Ispessimento eccentrico del tratto medio del retto dello spessore massimo di circa 11mm di verosimile natura neoplastica. </a:t>
            </a:r>
            <a:r>
              <a:rPr lang="it-IT" sz="8000" dirty="0"/>
              <a:t>Coesiste minima imbibizione edematosa della fascia </a:t>
            </a:r>
            <a:r>
              <a:rPr lang="it-IT" sz="8000" dirty="0" err="1"/>
              <a:t>mesorettale</a:t>
            </a:r>
            <a:r>
              <a:rPr lang="it-IT" sz="8000" dirty="0"/>
              <a:t> nel cui contesto si apprezzano </a:t>
            </a:r>
            <a:r>
              <a:rPr lang="it-IT" sz="8000" b="1" dirty="0"/>
              <a:t>millimetrici linfonodi patologici</a:t>
            </a:r>
            <a:r>
              <a:rPr lang="it-IT" sz="8000" dirty="0"/>
              <a:t>.</a:t>
            </a:r>
          </a:p>
          <a:p>
            <a:pPr algn="just"/>
            <a:r>
              <a:rPr lang="it-IT" sz="8000" dirty="0"/>
              <a:t>Fegato di dimensioni aumentate per prevalenza del lobo sinistro, a densità nel complesso omogenea. Assenza di lesioni di tipo evolutivo. Calcificazione parenchimale amorfa su S1.</a:t>
            </a:r>
          </a:p>
          <a:p>
            <a:pPr algn="just"/>
            <a:endParaRPr lang="it-IT" sz="16600" dirty="0"/>
          </a:p>
        </p:txBody>
      </p:sp>
      <p:pic>
        <p:nvPicPr>
          <p:cNvPr id="3" name="Immagine 2" descr="Immagine che contiene Imaging medicale, radiologia, schermata, lastra dei raggi X&#10;&#10;Il contenuto generato dall'IA potrebbe non essere corretto.">
            <a:extLst>
              <a:ext uri="{FF2B5EF4-FFF2-40B4-BE49-F238E27FC236}">
                <a16:creationId xmlns:a16="http://schemas.microsoft.com/office/drawing/2014/main" id="{3752A738-86FF-C16C-C361-620D6B6CB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14084" r="24909" b="12267"/>
          <a:stretch>
            <a:fillRect/>
          </a:stretch>
        </p:blipFill>
        <p:spPr>
          <a:xfrm>
            <a:off x="839999" y="8954076"/>
            <a:ext cx="18355217" cy="1310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95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7EDBC-BF87-5FD3-C6E1-B6C2B4E4B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F7B9649-D167-9A58-7E56-F1CDCFAD1EF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AA49CD5-C71C-717E-9259-86DDB7C618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34418C89-425C-94F3-0B81-43E9A5123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533" y="4643985"/>
            <a:ext cx="41518884" cy="18592799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9381D320-E553-400E-C3AD-D9C62C24376B}"/>
              </a:ext>
            </a:extLst>
          </p:cNvPr>
          <p:cNvSpPr txBox="1"/>
          <p:nvPr/>
        </p:nvSpPr>
        <p:spPr>
          <a:xfrm>
            <a:off x="8399991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804168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B0376-B260-0954-49F8-115C50223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866FAC56-3F88-69B0-EBB6-9387DB3A100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8C65A9CB-44D5-DA71-7958-981B9C459F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787F30C9-0657-BC52-8DF0-12EC5C40A8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5955"/>
          <a:stretch>
            <a:fillRect/>
          </a:stretch>
        </p:blipFill>
        <p:spPr>
          <a:xfrm>
            <a:off x="4440533" y="4643985"/>
            <a:ext cx="41518884" cy="1376704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CB4CFA08-9B02-72E1-858E-F96089BFE8E8}"/>
              </a:ext>
            </a:extLst>
          </p:cNvPr>
          <p:cNvSpPr txBox="1"/>
          <p:nvPr/>
        </p:nvSpPr>
        <p:spPr>
          <a:xfrm>
            <a:off x="8399991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44E084B3-5BA6-1713-B566-B2C4B6E26E2C}"/>
              </a:ext>
            </a:extLst>
          </p:cNvPr>
          <p:cNvSpPr txBox="1"/>
          <p:nvPr/>
        </p:nvSpPr>
        <p:spPr>
          <a:xfrm>
            <a:off x="1711246" y="19137827"/>
            <a:ext cx="47226961" cy="5088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0" dirty="0" err="1"/>
              <a:t>Approximately</a:t>
            </a:r>
            <a:r>
              <a:rPr lang="it-IT" sz="8000" dirty="0"/>
              <a:t> </a:t>
            </a:r>
            <a:r>
              <a:rPr lang="it-IT" sz="11500" b="1" dirty="0"/>
              <a:t>5 to 10% of </a:t>
            </a:r>
            <a:r>
              <a:rPr lang="it-IT" sz="11500" b="1" dirty="0" err="1"/>
              <a:t>rectal</a:t>
            </a:r>
            <a:r>
              <a:rPr lang="it-IT" sz="11500" b="1" dirty="0"/>
              <a:t> </a:t>
            </a:r>
            <a:r>
              <a:rPr lang="it-IT" sz="11500" b="1" dirty="0" err="1"/>
              <a:t>adenocarcinomas</a:t>
            </a:r>
            <a:r>
              <a:rPr lang="it-IT" sz="11500" b="1" dirty="0"/>
              <a:t> are mismatch-</a:t>
            </a:r>
            <a:r>
              <a:rPr lang="it-IT" sz="11500" b="1" dirty="0" err="1"/>
              <a:t>repair</a:t>
            </a:r>
            <a:r>
              <a:rPr lang="it-IT" sz="11500" b="1" dirty="0"/>
              <a:t> </a:t>
            </a:r>
            <a:r>
              <a:rPr lang="it-IT" sz="11500" b="1" dirty="0" err="1"/>
              <a:t>deficient</a:t>
            </a:r>
            <a:r>
              <a:rPr lang="it-IT" sz="8000" dirty="0"/>
              <a:t>, and </a:t>
            </a:r>
            <a:r>
              <a:rPr lang="it-IT" sz="8000" dirty="0" err="1"/>
              <a:t>these</a:t>
            </a:r>
            <a:r>
              <a:rPr lang="it-IT" sz="8000" dirty="0"/>
              <a:t> </a:t>
            </a:r>
            <a:r>
              <a:rPr lang="it-IT" sz="8000" dirty="0" err="1"/>
              <a:t>tumors</a:t>
            </a:r>
            <a:r>
              <a:rPr lang="it-IT" sz="8000" dirty="0"/>
              <a:t> </a:t>
            </a:r>
            <a:r>
              <a:rPr lang="it-IT" sz="8000" dirty="0" err="1"/>
              <a:t>have</a:t>
            </a:r>
            <a:r>
              <a:rPr lang="it-IT" sz="8000" dirty="0"/>
              <a:t> </a:t>
            </a:r>
            <a:r>
              <a:rPr lang="it-IT" sz="8000" dirty="0" err="1"/>
              <a:t>been</a:t>
            </a:r>
            <a:r>
              <a:rPr lang="it-IT" sz="8000" dirty="0"/>
              <a:t> </a:t>
            </a:r>
            <a:r>
              <a:rPr lang="it-IT" sz="8000" dirty="0" err="1"/>
              <a:t>shown</a:t>
            </a:r>
            <a:r>
              <a:rPr lang="it-IT" sz="8000" dirty="0"/>
              <a:t> to </a:t>
            </a:r>
            <a:r>
              <a:rPr lang="it-IT" sz="8000" dirty="0" err="1"/>
              <a:t>respond</a:t>
            </a:r>
            <a:r>
              <a:rPr lang="it-IT" sz="8000" dirty="0"/>
              <a:t> </a:t>
            </a:r>
            <a:r>
              <a:rPr lang="it-IT" sz="8000" dirty="0" err="1"/>
              <a:t>poorly</a:t>
            </a:r>
            <a:r>
              <a:rPr lang="it-IT" sz="8000" dirty="0"/>
              <a:t> to standard </a:t>
            </a:r>
            <a:r>
              <a:rPr lang="it-IT" sz="8000" dirty="0" err="1"/>
              <a:t>chemotherapy</a:t>
            </a:r>
            <a:r>
              <a:rPr lang="it-IT" sz="8000" dirty="0"/>
              <a:t> </a:t>
            </a:r>
            <a:r>
              <a:rPr lang="it-IT" sz="8000" dirty="0" err="1"/>
              <a:t>regimens</a:t>
            </a:r>
            <a:r>
              <a:rPr lang="it-IT" sz="8000" dirty="0"/>
              <a:t>, </a:t>
            </a:r>
            <a:r>
              <a:rPr lang="it-IT" sz="8000" dirty="0" err="1"/>
              <a:t>including</a:t>
            </a:r>
            <a:r>
              <a:rPr lang="it-IT" sz="8000" dirty="0"/>
              <a:t> </a:t>
            </a:r>
            <a:r>
              <a:rPr lang="it-IT" sz="8000" dirty="0" err="1"/>
              <a:t>neoadjuvant</a:t>
            </a:r>
            <a:r>
              <a:rPr lang="it-IT" sz="8000" dirty="0"/>
              <a:t> </a:t>
            </a:r>
            <a:r>
              <a:rPr lang="it-IT" sz="8000" dirty="0" err="1"/>
              <a:t>chemotherapy</a:t>
            </a:r>
            <a:r>
              <a:rPr lang="it-IT" sz="8000" dirty="0"/>
              <a:t> in </a:t>
            </a:r>
            <a:r>
              <a:rPr lang="it-IT" sz="8000" dirty="0" err="1"/>
              <a:t>locally</a:t>
            </a:r>
            <a:r>
              <a:rPr lang="it-IT" sz="8000" dirty="0"/>
              <a:t> </a:t>
            </a:r>
            <a:r>
              <a:rPr lang="it-IT" sz="8000" dirty="0" err="1"/>
              <a:t>advanced</a:t>
            </a:r>
            <a:r>
              <a:rPr lang="it-IT" sz="8000" dirty="0"/>
              <a:t> </a:t>
            </a:r>
            <a:r>
              <a:rPr lang="it-IT" sz="8000" dirty="0" err="1"/>
              <a:t>rectal</a:t>
            </a:r>
            <a:r>
              <a:rPr lang="it-IT" sz="8000" dirty="0"/>
              <a:t> </a:t>
            </a:r>
            <a:r>
              <a:rPr lang="it-IT" sz="8000" dirty="0" err="1"/>
              <a:t>cancer</a:t>
            </a:r>
            <a:r>
              <a:rPr lang="it-IT" sz="80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1195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54E7E-E32B-E318-1AD6-5DA0EAC31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95EA00D-4A9B-16FB-E3CC-E0633653252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B958B6E-C0F2-9ADC-5EE1-FDF8970D1C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81991753-B0EC-2275-48AA-E504D9E66A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572" r="1283"/>
          <a:stretch>
            <a:fillRect/>
          </a:stretch>
        </p:blipFill>
        <p:spPr>
          <a:xfrm>
            <a:off x="0" y="4643985"/>
            <a:ext cx="49434012" cy="19626668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B73C051B-C4B2-D9CB-2E99-8E0EA88626E4}"/>
              </a:ext>
            </a:extLst>
          </p:cNvPr>
          <p:cNvSpPr txBox="1"/>
          <p:nvPr/>
        </p:nvSpPr>
        <p:spPr>
          <a:xfrm>
            <a:off x="8399991" y="1567628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374803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C33CC-9765-0EF6-6D67-E7AF6607C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840C460A-92FF-BFC3-9322-587EC7A6D5D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A5EEB57-0FDF-7952-6D3B-FFDEAD15CB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8E6248EB-1C7C-9F0C-88A4-7F06A4200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323" y="5964991"/>
            <a:ext cx="32619778" cy="17619993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F858BB7-5D49-15BC-F443-BEC9026331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6217" y="945057"/>
            <a:ext cx="46783735" cy="5019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83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4EC03-EC20-E1DC-9672-29DE1D45F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6B92269-20F9-7DDE-5340-1E10D255954C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FBE24E9-9356-CE49-4BCC-B7202C7683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12E4BC8-7F20-C782-A058-2829CCF0C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217" y="945057"/>
            <a:ext cx="46783735" cy="5019934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DCEB7231-CD4D-E880-0181-0641F1D96C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773742"/>
            <a:ext cx="50399950" cy="664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42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E0DA5-1426-E1CC-733D-4F61205F4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2E6A2B35-D9C7-4C65-15DA-044C5D5ED42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93CC2D5-4044-0389-8BF0-BEB8149696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AA3DBF73-E979-DE2E-EB0F-72F660DF5D5B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pic>
        <p:nvPicPr>
          <p:cNvPr id="5" name="Immagine 4" descr="Immagine che contiene testo, schermata, Carattere, ricevuta&#10;&#10;Il contenuto generato dall'IA potrebbe non essere corretto.">
            <a:extLst>
              <a:ext uri="{FF2B5EF4-FFF2-40B4-BE49-F238E27FC236}">
                <a16:creationId xmlns:a16="http://schemas.microsoft.com/office/drawing/2014/main" id="{0DF9E954-E7D4-67F6-77B6-2AD3C8D306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388" y="12218344"/>
            <a:ext cx="40455174" cy="8528050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98BE3963-0A61-529A-F994-485701D3743C}"/>
              </a:ext>
            </a:extLst>
          </p:cNvPr>
          <p:cNvSpPr txBox="1"/>
          <p:nvPr/>
        </p:nvSpPr>
        <p:spPr>
          <a:xfrm>
            <a:off x="4972388" y="5503927"/>
            <a:ext cx="404551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600" dirty="0"/>
              <a:t>Terapia con </a:t>
            </a:r>
            <a:r>
              <a:rPr lang="it-IT" sz="16600" dirty="0" err="1"/>
              <a:t>Dostarlimab</a:t>
            </a:r>
            <a:r>
              <a:rPr lang="it-IT" sz="16600" dirty="0"/>
              <a:t> </a:t>
            </a:r>
          </a:p>
          <a:p>
            <a:pPr algn="ctr"/>
            <a:r>
              <a:rPr lang="it-IT" sz="16600" dirty="0"/>
              <a:t>dall’30/09/24 allo 06/03/2025</a:t>
            </a:r>
          </a:p>
        </p:txBody>
      </p:sp>
    </p:spTree>
    <p:extLst>
      <p:ext uri="{BB962C8B-B14F-4D97-AF65-F5344CB8AC3E}">
        <p14:creationId xmlns:p14="http://schemas.microsoft.com/office/powerpoint/2010/main" val="533832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6B1ED-4711-DBFC-6538-DF7CFFA2B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4D1DCB7-D749-1831-24A2-7EC5FB641B31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27DBC60-AE97-AEDE-BE8F-A002936C2A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D46D5114-1735-6C25-443E-A2CEC3C86FD2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574487EA-3943-F658-ABED-65B1F7D79ACC}"/>
              </a:ext>
            </a:extLst>
          </p:cNvPr>
          <p:cNvSpPr txBox="1"/>
          <p:nvPr/>
        </p:nvSpPr>
        <p:spPr>
          <a:xfrm>
            <a:off x="18129923" y="4313419"/>
            <a:ext cx="1649919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T1: Dicembre 2024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46AA22A7-197E-90C1-EFC3-34B745B3F16F}"/>
              </a:ext>
            </a:extLst>
          </p:cNvPr>
          <p:cNvSpPr txBox="1"/>
          <p:nvPr/>
        </p:nvSpPr>
        <p:spPr>
          <a:xfrm>
            <a:off x="21161375" y="8124031"/>
            <a:ext cx="27776832" cy="13295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RM del 19/12/24 paragonato l'esame RM del 28/08/2024 in archivio. 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6600" b="1" dirty="0">
                <a:solidFill>
                  <a:srgbClr val="222222"/>
                </a:solidFill>
                <a:cs typeface="Arial" panose="020B0604020202020204" pitchFamily="34" charset="0"/>
              </a:rPr>
              <a:t>Riduzione delle dimensioni 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(diametri: assiale 2 cm circa vs. 3 cm circa; coronale 3 cm circa vs. 5 cm circa; sagittale 2,7 cm circa vs. 4,5 cm circa) e 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dell'enhancement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 post-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contrastografico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 delle nota 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eteroplastia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 rettale. Riduzione dimensionale (DT max: 3,5 mm vs. 5,2 mm) dei multipli linfonodi di natura secondaria nell'adipe periviscerale. Riduzione dell'ispessimento della fascia 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mesorettale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6600" b="1" dirty="0">
                <a:solidFill>
                  <a:srgbClr val="222222"/>
                </a:solidFill>
                <a:cs typeface="Arial" panose="020B0604020202020204" pitchFamily="34" charset="0"/>
              </a:rPr>
              <a:t>T-stage: T3a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; Il tumore interessa a tutto spessore la parete rettale e si estende nel grasso 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mesorettale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 per &lt;1 mm; </a:t>
            </a:r>
          </a:p>
          <a:p>
            <a:pPr marL="857250" lvl="0" indent="-85725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-stage: N2: &gt; 4 linfonodi (DT max: 3,5 mm vs. 5,2 mm); </a:t>
            </a:r>
          </a:p>
          <a:p>
            <a:pPr marL="857250" lvl="0" indent="-85725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CRM - (margine di resezione circonferenziale negativo); la distanza massima tra la neoplasia e la fascia </a:t>
            </a:r>
            <a:r>
              <a:rPr lang="it-IT" altLang="it-IT" sz="6600" dirty="0" err="1">
                <a:solidFill>
                  <a:srgbClr val="222222"/>
                </a:solidFill>
                <a:cs typeface="Arial" panose="020B0604020202020204" pitchFamily="34" charset="0"/>
              </a:rPr>
              <a:t>mesorettale</a:t>
            </a:r>
            <a:r>
              <a:rPr lang="it-IT" altLang="it-IT" sz="6600" dirty="0">
                <a:solidFill>
                  <a:srgbClr val="222222"/>
                </a:solidFill>
                <a:cs typeface="Arial" panose="020B0604020202020204" pitchFamily="34" charset="0"/>
              </a:rPr>
              <a:t> è &gt;3 mm, in sede postero-laterale destra. - pattern di crescita: vegetante;   </a:t>
            </a:r>
            <a:endParaRPr lang="it-IT" altLang="it-IT" sz="6600" dirty="0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B141997C-366B-351C-8E4C-BB08DFB4ED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Immagine 12" descr="Immagine che contiene teschio, bianco e nero, osso, schizzo&#10;&#10;Il contenuto generato dall'IA potrebbe non essere corretto.">
            <a:extLst>
              <a:ext uri="{FF2B5EF4-FFF2-40B4-BE49-F238E27FC236}">
                <a16:creationId xmlns:a16="http://schemas.microsoft.com/office/drawing/2014/main" id="{F4AC6042-12E9-B40F-7C7B-DCD73A002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38" y="8094661"/>
            <a:ext cx="19289080" cy="133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79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6B61F-CE3E-038D-0E8D-7B9EFBFA8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783307C-F5D1-E880-D4A2-A1BA3099C07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56BFC4A-AB97-5030-B325-8B57FAF306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60C86BF4-42DA-50A8-3022-8578D51C3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1347" y="7282782"/>
            <a:ext cx="20166225" cy="1615744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DABB8C7-AE56-F82E-1B43-C26F04FBEF4F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1732219-70C3-37C6-9273-04B617084E98}"/>
              </a:ext>
            </a:extLst>
          </p:cNvPr>
          <p:cNvSpPr txBox="1"/>
          <p:nvPr/>
        </p:nvSpPr>
        <p:spPr>
          <a:xfrm>
            <a:off x="18129923" y="4313419"/>
            <a:ext cx="145015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T2: maggio 2025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9BAF6D3-EDED-C3FF-B1F0-3B05551A0638}"/>
              </a:ext>
            </a:extLst>
          </p:cNvPr>
          <p:cNvSpPr txBox="1"/>
          <p:nvPr/>
        </p:nvSpPr>
        <p:spPr>
          <a:xfrm>
            <a:off x="22116919" y="9649549"/>
            <a:ext cx="27235176" cy="9140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it-IT" sz="8400" dirty="0"/>
              <a:t>ISTOLOGIA</a:t>
            </a:r>
          </a:p>
          <a:p>
            <a:pPr algn="just">
              <a:buNone/>
            </a:pPr>
            <a:r>
              <a:rPr lang="it-IT" sz="8400" dirty="0">
                <a:effectLst/>
              </a:rPr>
              <a:t>UN </a:t>
            </a:r>
            <a:r>
              <a:rPr lang="it-IT" sz="8400" dirty="0"/>
              <a:t>F</a:t>
            </a:r>
            <a:r>
              <a:rPr lang="it-IT" sz="8400" dirty="0">
                <a:effectLst/>
              </a:rPr>
              <a:t>RAMMENTO DI MUCOSA RETTALE  ULCERATO, SORMONTATO DA ESSUDATO FIBRINO-GRANULOCITARIO E CON MARCATO INFILTRATO LINFOPLASMOGRANULOCITARIO NELLA LAMINA PROPRIA. </a:t>
            </a:r>
          </a:p>
          <a:p>
            <a:pPr algn="just">
              <a:buNone/>
            </a:pPr>
            <a:r>
              <a:rPr lang="it-IT" sz="8400" b="1" dirty="0">
                <a:effectLst/>
              </a:rPr>
              <a:t>RESTANTI FRAMMENTI COSTITUITI DA ADENOCARCINOMA CON DIFFUSI ASPEITI MUCINOSI.</a:t>
            </a:r>
          </a:p>
        </p:txBody>
      </p:sp>
    </p:spTree>
    <p:extLst>
      <p:ext uri="{BB962C8B-B14F-4D97-AF65-F5344CB8AC3E}">
        <p14:creationId xmlns:p14="http://schemas.microsoft.com/office/powerpoint/2010/main" val="2620034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9AE0F-8C3A-88A3-60B0-338A6A887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C082F8E-C850-AD45-0ACF-69575407AA95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743321F-E434-DFA1-6E63-106736FF7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28" name="Immagine 27" descr="Immagine che contiene schermata, astronomia, Oggetto astronomico, Spazio esterno&#10;&#10;Il contenuto generato dall'IA potrebbe non essere corretto.">
            <a:extLst>
              <a:ext uri="{FF2B5EF4-FFF2-40B4-BE49-F238E27FC236}">
                <a16:creationId xmlns:a16="http://schemas.microsoft.com/office/drawing/2014/main" id="{CBF88DD2-A971-C5B3-BEA0-7449557496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7" t="28746" r="30833" b="25054"/>
          <a:stretch>
            <a:fillRect/>
          </a:stretch>
        </p:blipFill>
        <p:spPr>
          <a:xfrm>
            <a:off x="968444" y="8047831"/>
            <a:ext cx="20217854" cy="14782800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87A4DD97-CD5E-7507-D45F-41C178327553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000F74E-8ED5-8CBA-F8E7-D7C73040136B}"/>
              </a:ext>
            </a:extLst>
          </p:cNvPr>
          <p:cNvSpPr txBox="1"/>
          <p:nvPr/>
        </p:nvSpPr>
        <p:spPr>
          <a:xfrm>
            <a:off x="18129923" y="4313419"/>
            <a:ext cx="145015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T2: maggio 2025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FA37F76-5198-4272-AAA3-D794FB64508A}"/>
              </a:ext>
            </a:extLst>
          </p:cNvPr>
          <p:cNvSpPr txBox="1"/>
          <p:nvPr/>
        </p:nvSpPr>
        <p:spPr>
          <a:xfrm>
            <a:off x="22228175" y="9864992"/>
            <a:ext cx="26701777" cy="8710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Lo studio PET/TC odierno mostra la presenza di patologica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iperfissazione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dell'indicatore metabolico (SUV max: 7.94) a carico del retto, sede nota. Concomita ulteriore focalità rettale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iperfissante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(SUV max:4.37), posta cranialmente alla lesione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suddescritta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, meritevole di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videat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specialistico. </a:t>
            </a:r>
            <a:r>
              <a:rPr lang="it-IT" sz="8000" dirty="0">
                <a:solidFill>
                  <a:srgbClr val="222222"/>
                </a:solidFill>
              </a:rPr>
              <a:t>N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on si documentano ulteriori anomalie di distribuzione del tracciante nelle rimanenti regioni corporee esaminate.  </a:t>
            </a:r>
            <a:endParaRPr lang="it-IT" sz="8000" dirty="0"/>
          </a:p>
        </p:txBody>
      </p:sp>
    </p:spTree>
    <p:extLst>
      <p:ext uri="{BB962C8B-B14F-4D97-AF65-F5344CB8AC3E}">
        <p14:creationId xmlns:p14="http://schemas.microsoft.com/office/powerpoint/2010/main" val="1989356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DAB8C-FCA6-0EEB-30E4-3DD45EB03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621FC20-6428-FBCE-91B2-0B271BFF842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23293CE-A82D-A4E4-4F9D-27995B825D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22" name="Immagine 21" descr="Immagine che contiene Imaging medicale, radiologia, lastra dei raggi X&#10;&#10;Il contenuto generato dall'IA potrebbe non essere corretto.">
            <a:extLst>
              <a:ext uri="{FF2B5EF4-FFF2-40B4-BE49-F238E27FC236}">
                <a16:creationId xmlns:a16="http://schemas.microsoft.com/office/drawing/2014/main" id="{0119C283-1C58-8DDA-E9EE-1ECADEC328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4" t="14286" r="25520" b="15668"/>
          <a:stretch>
            <a:fillRect/>
          </a:stretch>
        </p:blipFill>
        <p:spPr>
          <a:xfrm>
            <a:off x="848253" y="8310777"/>
            <a:ext cx="20617159" cy="15129454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2D0A077F-4B14-EA52-01DF-49F15BBF59FE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6DC7B5A-60DE-0F8E-E51C-EA43FF9F416A}"/>
              </a:ext>
            </a:extLst>
          </p:cNvPr>
          <p:cNvSpPr txBox="1"/>
          <p:nvPr/>
        </p:nvSpPr>
        <p:spPr>
          <a:xfrm>
            <a:off x="18129923" y="4313419"/>
            <a:ext cx="145015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T2: maggio 2025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37F4AADA-9E5B-6727-FB00-80BBA775530F}"/>
              </a:ext>
            </a:extLst>
          </p:cNvPr>
          <p:cNvSpPr txBox="1"/>
          <p:nvPr/>
        </p:nvSpPr>
        <p:spPr>
          <a:xfrm>
            <a:off x="22456774" y="7688446"/>
            <a:ext cx="26473177" cy="16096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it-IT" sz="8000" dirty="0"/>
              <a:t>Nel retto medio-basso appare invariata di dimensioni (diametri: assiale 2 cm circa x coronale 3 cm circa x sagittale 2,7 cm circa) e </a:t>
            </a:r>
            <a:r>
              <a:rPr lang="it-IT" sz="8000" dirty="0" err="1"/>
              <a:t>l'enhancement</a:t>
            </a:r>
            <a:r>
              <a:rPr lang="it-IT" sz="8000" dirty="0"/>
              <a:t> post-</a:t>
            </a:r>
            <a:r>
              <a:rPr lang="it-IT" sz="8000" dirty="0" err="1"/>
              <a:t>contrastografico</a:t>
            </a:r>
            <a:r>
              <a:rPr lang="it-IT" sz="8000" dirty="0"/>
              <a:t> delle nota </a:t>
            </a:r>
            <a:r>
              <a:rPr lang="it-IT" sz="8000" dirty="0" err="1"/>
              <a:t>eteroplastia</a:t>
            </a:r>
            <a:r>
              <a:rPr lang="it-IT" sz="8000" dirty="0"/>
              <a:t> rettale con variazione fibrotica della lesione di circa il 50% (TRG3). </a:t>
            </a:r>
          </a:p>
          <a:p>
            <a:pPr algn="just">
              <a:buNone/>
            </a:pPr>
            <a:r>
              <a:rPr lang="it-IT" sz="8000" dirty="0"/>
              <a:t>Dopo somministrazione di mdc </a:t>
            </a:r>
            <a:r>
              <a:rPr lang="it-IT" sz="8000" dirty="0" err="1"/>
              <a:t>ev</a:t>
            </a:r>
            <a:r>
              <a:rPr lang="it-IT" sz="8000" dirty="0"/>
              <a:t>, la suddetta neoformazione non mostra </a:t>
            </a:r>
            <a:r>
              <a:rPr lang="it-IT" sz="8000" dirty="0" err="1"/>
              <a:t>piu'</a:t>
            </a:r>
            <a:r>
              <a:rPr lang="it-IT" sz="8000" dirty="0"/>
              <a:t> le caratteristiche di elevata perfusione vascolare (</a:t>
            </a:r>
            <a:r>
              <a:rPr lang="it-IT" sz="8000" dirty="0" err="1"/>
              <a:t>spreading</a:t>
            </a:r>
            <a:r>
              <a:rPr lang="it-IT" sz="8000" dirty="0"/>
              <a:t> vascolare venoso della neoplasia (EMVI-). - </a:t>
            </a:r>
            <a:r>
              <a:rPr lang="it-IT" sz="8000" b="1" dirty="0"/>
              <a:t>non </a:t>
            </a:r>
            <a:r>
              <a:rPr lang="it-IT" sz="8000" b="1" dirty="0" err="1"/>
              <a:t>piu'</a:t>
            </a:r>
            <a:r>
              <a:rPr lang="it-IT" sz="8000" b="1" dirty="0"/>
              <a:t> </a:t>
            </a:r>
            <a:r>
              <a:rPr lang="it-IT" sz="8000" b="1" dirty="0" err="1"/>
              <a:t>aprezzabili</a:t>
            </a:r>
            <a:r>
              <a:rPr lang="it-IT" sz="8000" b="1" dirty="0"/>
              <a:t> segni di invasione dell'adipe </a:t>
            </a:r>
            <a:r>
              <a:rPr lang="it-IT" sz="8000" b="1" dirty="0" err="1"/>
              <a:t>mesorettale</a:t>
            </a:r>
            <a:r>
              <a:rPr lang="it-IT" sz="8000" dirty="0"/>
              <a:t>, che appare di </a:t>
            </a:r>
            <a:r>
              <a:rPr lang="it-IT" sz="8000" dirty="0" err="1"/>
              <a:t>intensita'</a:t>
            </a:r>
            <a:r>
              <a:rPr lang="it-IT" sz="8000" dirty="0"/>
              <a:t> omogenea. - </a:t>
            </a:r>
            <a:r>
              <a:rPr lang="it-IT" sz="8000" dirty="0" err="1"/>
              <a:t>N</a:t>
            </a:r>
            <a:r>
              <a:rPr lang="it-IT" sz="8000" dirty="0"/>
              <a:t>-stage: N2: &gt; 4 linfonodi (DT max: 5,2 mm) invariato rispetto al precedente; - CRM - (margine di resezione circonferenziale negativo); - sfintere conservato. - invariati i restanti reperti.  </a:t>
            </a:r>
            <a:endParaRPr lang="it-IT" sz="166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30056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9678F7-804E-5BE9-2813-68E932AE2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C748AFEF-6EC9-A787-5662-5EDACF5181B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9987FEA-E7EB-DB40-68C7-414796EEB6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0" name="Immagine 29" descr="Immagine che contiene Imaging medicale, radiologia&#10;&#10;Il contenuto generato dall'IA potrebbe non essere corretto.">
            <a:extLst>
              <a:ext uri="{FF2B5EF4-FFF2-40B4-BE49-F238E27FC236}">
                <a16:creationId xmlns:a16="http://schemas.microsoft.com/office/drawing/2014/main" id="{B084A5C1-E974-AA4D-95CD-40BA5BA61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0" t="26673" r="26448"/>
          <a:stretch>
            <a:fillRect/>
          </a:stretch>
        </p:blipFill>
        <p:spPr>
          <a:xfrm>
            <a:off x="1476984" y="8482898"/>
            <a:ext cx="18479764" cy="1350642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EDD9A42-709C-388E-2980-AD707157EDF1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C09278AB-217E-93E0-A87F-1D9131564DC7}"/>
              </a:ext>
            </a:extLst>
          </p:cNvPr>
          <p:cNvSpPr txBox="1"/>
          <p:nvPr/>
        </p:nvSpPr>
        <p:spPr>
          <a:xfrm>
            <a:off x="16546452" y="4307796"/>
            <a:ext cx="12856405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T3: luglio 2025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AD22978-F4D8-AE7D-2BFC-B2EBAF6092A5}"/>
              </a:ext>
            </a:extLst>
          </p:cNvPr>
          <p:cNvSpPr txBox="1"/>
          <p:nvPr/>
        </p:nvSpPr>
        <p:spPr>
          <a:xfrm>
            <a:off x="21694775" y="8778413"/>
            <a:ext cx="26669999" cy="12403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Si prende visione di esame RM del 19/03/2025 presente in archivio.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Ristadiazione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RM: Nel retto medio-basso si rileva una </a:t>
            </a:r>
            <a:r>
              <a:rPr lang="it-IT" sz="8000" b="1" i="0" u="none" strike="noStrike" dirty="0">
                <a:solidFill>
                  <a:srgbClr val="222222"/>
                </a:solidFill>
                <a:effectLst/>
              </a:rPr>
              <a:t>lieve riduzione dimensionale 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(diametri: assiale 1,9 cm x coronale 2,7 cm x sagittale 1,4 cm circa), che al controllo odierno presenta morfologia eccentrica (reperto modicamente ridotto per dimensioni rispetto al precedente). Si apprezza altresì ridotto anche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l'enhancement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post-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contrastografico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delle nota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eteroplastia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rettale. Minima invasione dell'adipe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mesorettale</a:t>
            </a:r>
            <a:r>
              <a:rPr lang="it-IT" sz="8000" b="0" i="0" u="none" strike="noStrike" dirty="0">
                <a:solidFill>
                  <a:srgbClr val="222222"/>
                </a:solidFill>
                <a:effectLst/>
              </a:rPr>
              <a:t> (3 mm circa max). Non evidente infiltrazione della fascia </a:t>
            </a:r>
            <a:r>
              <a:rPr lang="it-IT" sz="8000" b="0" i="0" u="none" strike="noStrike" dirty="0" err="1">
                <a:solidFill>
                  <a:srgbClr val="222222"/>
                </a:solidFill>
                <a:effectLst/>
              </a:rPr>
              <a:t>mesorettale</a:t>
            </a:r>
            <a:endParaRPr lang="it-IT" sz="8000" dirty="0"/>
          </a:p>
        </p:txBody>
      </p:sp>
    </p:spTree>
    <p:extLst>
      <p:ext uri="{BB962C8B-B14F-4D97-AF65-F5344CB8AC3E}">
        <p14:creationId xmlns:p14="http://schemas.microsoft.com/office/powerpoint/2010/main" val="2020469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1E57B-34DA-9FC8-1118-44B4A8890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11B770D6-6E5D-E79A-CBE3-3CC98B5C66AC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BC7CE2B-EE12-D3E1-4892-E0B63EF21F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2" name="Immagine 31" descr="Immagine che contiene schermata, Imaging medicale&#10;&#10;Il contenuto generato dall'IA potrebbe non essere corretto.">
            <a:extLst>
              <a:ext uri="{FF2B5EF4-FFF2-40B4-BE49-F238E27FC236}">
                <a16:creationId xmlns:a16="http://schemas.microsoft.com/office/drawing/2014/main" id="{7B25C752-9935-BB97-DD57-1B5172ADD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4" t="27900" r="26290" b="7435"/>
          <a:stretch>
            <a:fillRect/>
          </a:stretch>
        </p:blipFill>
        <p:spPr>
          <a:xfrm>
            <a:off x="1769678" y="8755252"/>
            <a:ext cx="18107124" cy="1323407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36AF4315-6C50-74F2-6020-244462846727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DD83B17-2018-8D71-4311-65FA2CD449F5}"/>
              </a:ext>
            </a:extLst>
          </p:cNvPr>
          <p:cNvSpPr txBox="1"/>
          <p:nvPr/>
        </p:nvSpPr>
        <p:spPr>
          <a:xfrm>
            <a:off x="16546452" y="4307796"/>
            <a:ext cx="1389842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T3: agosto 2025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25E2AF1-6CC1-A5ED-CE71-FFA4F4C3A215}"/>
              </a:ext>
            </a:extLst>
          </p:cNvPr>
          <p:cNvSpPr txBox="1"/>
          <p:nvPr/>
        </p:nvSpPr>
        <p:spPr>
          <a:xfrm>
            <a:off x="21466175" y="10415768"/>
            <a:ext cx="25968960" cy="8217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8800" b="0" i="0" u="none" strike="noStrike" dirty="0">
                <a:solidFill>
                  <a:srgbClr val="222222"/>
                </a:solidFill>
                <a:effectLst/>
              </a:rPr>
              <a:t>Esame eseguito senza e con somministrazione di mdc </a:t>
            </a:r>
            <a:r>
              <a:rPr lang="it-IT" sz="8800" b="0" i="0" u="none" strike="noStrike" dirty="0" err="1">
                <a:solidFill>
                  <a:srgbClr val="222222"/>
                </a:solidFill>
                <a:effectLst/>
              </a:rPr>
              <a:t>ev</a:t>
            </a:r>
            <a:r>
              <a:rPr lang="it-IT" sz="8800" b="0" i="0" u="none" strike="noStrike" dirty="0">
                <a:solidFill>
                  <a:srgbClr val="222222"/>
                </a:solidFill>
                <a:effectLst/>
              </a:rPr>
              <a:t>. Al controllo odierno, </a:t>
            </a:r>
            <a:r>
              <a:rPr lang="it-IT" sz="8800" b="1" i="0" u="none" strike="noStrike" dirty="0">
                <a:solidFill>
                  <a:srgbClr val="222222"/>
                </a:solidFill>
                <a:effectLst/>
              </a:rPr>
              <a:t>riduzione del noto ispessimento del tratto medio del retto dello spessore massimo di circa 8 mm, </a:t>
            </a:r>
            <a:r>
              <a:rPr lang="it-IT" sz="8800" b="0" i="0" u="none" strike="noStrike" dirty="0">
                <a:solidFill>
                  <a:srgbClr val="222222"/>
                </a:solidFill>
                <a:effectLst/>
              </a:rPr>
              <a:t>in atto per quanto possibile valutare di aspetto concentrico. Invariati i restanti reperti rispetto al precedente del 11.03.25 </a:t>
            </a:r>
            <a:endParaRPr lang="it-IT" sz="8800" dirty="0"/>
          </a:p>
        </p:txBody>
      </p:sp>
    </p:spTree>
    <p:extLst>
      <p:ext uri="{BB962C8B-B14F-4D97-AF65-F5344CB8AC3E}">
        <p14:creationId xmlns:p14="http://schemas.microsoft.com/office/powerpoint/2010/main" val="2785415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60D3B9-FADC-4B41-47CD-473B38358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3B5DB41-ADF4-BC74-2037-52FDB83C4D0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AC3B471-8B76-34DA-02D3-3D9A5E271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374DD92F-373C-CACE-1F13-76752ABD3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705" y="8252426"/>
            <a:ext cx="18795102" cy="1373690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BD026A5-9095-5A73-3536-1779E43CDA62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BB338CB-D305-E2A9-2B73-004B003E8DE3}"/>
              </a:ext>
            </a:extLst>
          </p:cNvPr>
          <p:cNvSpPr txBox="1"/>
          <p:nvPr/>
        </p:nvSpPr>
        <p:spPr>
          <a:xfrm>
            <a:off x="16546452" y="4307796"/>
            <a:ext cx="17053515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T3: settembre 2025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8A0B63A-B5DF-F95E-31D3-C66250809E14}"/>
              </a:ext>
            </a:extLst>
          </p:cNvPr>
          <p:cNvSpPr txBox="1"/>
          <p:nvPr/>
        </p:nvSpPr>
        <p:spPr>
          <a:xfrm>
            <a:off x="22151975" y="10295880"/>
            <a:ext cx="262128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it-IT" sz="8400" dirty="0">
                <a:latin typeface="+mj-lt"/>
              </a:rPr>
              <a:t>ISTOLOGIA</a:t>
            </a:r>
          </a:p>
          <a:p>
            <a:pPr algn="just">
              <a:buNone/>
            </a:pPr>
            <a:r>
              <a:rPr lang="it-IT" sz="8400" dirty="0">
                <a:effectLst/>
                <a:latin typeface="+mj-lt"/>
              </a:rPr>
              <a:t>MUCOSA RETTALE CON FIBROSI, LIEVE EDEMA E MODERATO INFILTRATO LINFOPLASMOCITARIO ED, I MINOR QUOTA, GRANULOCITARIO NELLA LAMINA PROPRIA. </a:t>
            </a:r>
            <a:r>
              <a:rPr lang="it-IT" sz="8400" b="1" dirty="0">
                <a:effectLst/>
                <a:latin typeface="+mj-lt"/>
              </a:rPr>
              <a:t>ASSENTE RESIDUO NEOPLASTICO E/O DISPLASIA.</a:t>
            </a:r>
          </a:p>
        </p:txBody>
      </p:sp>
    </p:spTree>
    <p:extLst>
      <p:ext uri="{BB962C8B-B14F-4D97-AF65-F5344CB8AC3E}">
        <p14:creationId xmlns:p14="http://schemas.microsoft.com/office/powerpoint/2010/main" val="27642320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4FB68-2F4D-3B8E-8E7C-B22118CD3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C81B8D4-7C19-011B-D470-290598984E9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5B3A7C-BF25-0257-B740-D752F9D66A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1FCF6042-FDE1-39F7-4F5D-EF3F29057A86}"/>
              </a:ext>
            </a:extLst>
          </p:cNvPr>
          <p:cNvSpPr txBox="1"/>
          <p:nvPr/>
        </p:nvSpPr>
        <p:spPr>
          <a:xfrm>
            <a:off x="1528569" y="25050788"/>
            <a:ext cx="131995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5400" dirty="0"/>
              <a:t>T3</a:t>
            </a:r>
            <a:endParaRPr lang="it-IT" dirty="0"/>
          </a:p>
        </p:txBody>
      </p:sp>
      <p:pic>
        <p:nvPicPr>
          <p:cNvPr id="39" name="Immagine 38">
            <a:extLst>
              <a:ext uri="{FF2B5EF4-FFF2-40B4-BE49-F238E27FC236}">
                <a16:creationId xmlns:a16="http://schemas.microsoft.com/office/drawing/2014/main" id="{17FD5B3B-16CD-37D7-1E02-BFFB71663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749" y="8328364"/>
            <a:ext cx="16811233" cy="12271169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206ADFF2-3589-67E1-B1EE-C80E9828DAF8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99B37D7-192B-7208-D493-64BBFF132E27}"/>
              </a:ext>
            </a:extLst>
          </p:cNvPr>
          <p:cNvSpPr txBox="1"/>
          <p:nvPr/>
        </p:nvSpPr>
        <p:spPr>
          <a:xfrm>
            <a:off x="17045755" y="4373592"/>
            <a:ext cx="1630843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T4: dicembre 2025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20D2C7C-8D25-1CCD-B7D1-9CBCFEBC126E}"/>
              </a:ext>
            </a:extLst>
          </p:cNvPr>
          <p:cNvSpPr txBox="1"/>
          <p:nvPr/>
        </p:nvSpPr>
        <p:spPr>
          <a:xfrm>
            <a:off x="21008975" y="9169518"/>
            <a:ext cx="29390975" cy="1228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8800" dirty="0"/>
              <a:t>ISTOLOGIA</a:t>
            </a:r>
          </a:p>
          <a:p>
            <a:pPr algn="just"/>
            <a:r>
              <a:rPr lang="it-IT" sz="8800" dirty="0"/>
              <a:t>Frammenti di mucosa colica con edema, fibrosi e lieve infiltrato </a:t>
            </a:r>
            <a:r>
              <a:rPr lang="it-IT" sz="8800" dirty="0" err="1"/>
              <a:t>linfoplasmogranulocitario</a:t>
            </a:r>
            <a:r>
              <a:rPr lang="it-IT" sz="8800" dirty="0"/>
              <a:t> eosinofilo nella amina propria, talora in aggregati nodulari.</a:t>
            </a:r>
          </a:p>
          <a:p>
            <a:pPr algn="just"/>
            <a:r>
              <a:rPr lang="it-IT" sz="8800" dirty="0"/>
              <a:t>Assenti </a:t>
            </a:r>
            <a:r>
              <a:rPr lang="it-IT" sz="8800" dirty="0" err="1"/>
              <a:t>criptite</a:t>
            </a:r>
            <a:r>
              <a:rPr lang="it-IT" sz="8800" dirty="0"/>
              <a:t> e </a:t>
            </a:r>
            <a:r>
              <a:rPr lang="it-IT" sz="8800" dirty="0" err="1"/>
              <a:t>microascessi</a:t>
            </a:r>
            <a:r>
              <a:rPr lang="it-IT" sz="8800" dirty="0"/>
              <a:t> criptici. Assenti granulomi </a:t>
            </a:r>
            <a:r>
              <a:rPr lang="it-IT" sz="8800" dirty="0" err="1"/>
              <a:t>epitelioidei</a:t>
            </a:r>
            <a:r>
              <a:rPr lang="it-IT" sz="8800" dirty="0"/>
              <a:t>. Architettura ghiandolare ed attività mucipara mantenute.</a:t>
            </a:r>
          </a:p>
          <a:p>
            <a:pPr algn="just"/>
            <a:r>
              <a:rPr lang="it-IT" sz="8800" dirty="0"/>
              <a:t>Assenti atipie.</a:t>
            </a:r>
          </a:p>
          <a:p>
            <a:pPr algn="just"/>
            <a:endParaRPr lang="it-IT" sz="8800" dirty="0"/>
          </a:p>
        </p:txBody>
      </p:sp>
    </p:spTree>
    <p:extLst>
      <p:ext uri="{BB962C8B-B14F-4D97-AF65-F5344CB8AC3E}">
        <p14:creationId xmlns:p14="http://schemas.microsoft.com/office/powerpoint/2010/main" val="30555810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2F452-6B15-7B0D-7AF7-0E80531A6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7906CF2-D2E9-1965-4F7B-55D3922129F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86A8739-BC88-D39F-DCA3-F7992EEB2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28EDEB9A-71BC-281E-863C-C104E5E5A4E1}"/>
              </a:ext>
            </a:extLst>
          </p:cNvPr>
          <p:cNvSpPr txBox="1"/>
          <p:nvPr/>
        </p:nvSpPr>
        <p:spPr>
          <a:xfrm>
            <a:off x="1528569" y="25050788"/>
            <a:ext cx="131995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5400" dirty="0"/>
              <a:t>T3</a:t>
            </a:r>
            <a:endParaRPr lang="it-IT" dirty="0"/>
          </a:p>
        </p:txBody>
      </p:sp>
      <p:pic>
        <p:nvPicPr>
          <p:cNvPr id="42" name="Immagine 41" descr="Immagine che contiene schermata, Oggetto astronomico, astronomia, Spazio esterno&#10;&#10;Il contenuto generato dall'IA potrebbe non essere corretto.">
            <a:extLst>
              <a:ext uri="{FF2B5EF4-FFF2-40B4-BE49-F238E27FC236}">
                <a16:creationId xmlns:a16="http://schemas.microsoft.com/office/drawing/2014/main" id="{3C111988-95A3-562A-6D2B-537013A61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9" t="32879" r="29982" b="23347"/>
          <a:stretch>
            <a:fillRect/>
          </a:stretch>
        </p:blipFill>
        <p:spPr>
          <a:xfrm>
            <a:off x="839999" y="7836955"/>
            <a:ext cx="20272679" cy="13634502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C8730895-6BDA-664A-75D3-0192AB6144E9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3D86AB15-7246-2B0D-790D-B4137345E968}"/>
              </a:ext>
            </a:extLst>
          </p:cNvPr>
          <p:cNvSpPr txBox="1"/>
          <p:nvPr/>
        </p:nvSpPr>
        <p:spPr>
          <a:xfrm>
            <a:off x="17045755" y="4321728"/>
            <a:ext cx="1630843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T4: dicembre 2025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B02C9C7-B754-70F3-9AE5-B97BC24CA00E}"/>
              </a:ext>
            </a:extLst>
          </p:cNvPr>
          <p:cNvSpPr txBox="1"/>
          <p:nvPr/>
        </p:nvSpPr>
        <p:spPr>
          <a:xfrm>
            <a:off x="21847174" y="8505031"/>
            <a:ext cx="27082777" cy="12403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8000" b="0" i="0" u="none" strike="noStrike" dirty="0">
                <a:solidFill>
                  <a:srgbClr val="000000"/>
                </a:solidFill>
                <a:effectLst/>
              </a:rPr>
              <a:t>Confronto con precedente esame del 24/04/2025.</a:t>
            </a:r>
          </a:p>
          <a:p>
            <a:pPr algn="just"/>
            <a:r>
              <a:rPr lang="it-IT" sz="8000" b="0" i="0" u="none" strike="noStrike" dirty="0">
                <a:solidFill>
                  <a:srgbClr val="000000"/>
                </a:solidFill>
                <a:effectLst/>
              </a:rPr>
              <a:t>L'esame PET/TC odierno documenta la netta riduzione della focale area di patologica fissazione del radiofarmaco in sede rettale, ove persiste disomogenea attività metabolica (SUVmax:4.5 Vs 7.9) (</a:t>
            </a:r>
            <a:r>
              <a:rPr lang="it-IT" sz="8000" b="1" i="0" u="none" strike="noStrike" dirty="0">
                <a:solidFill>
                  <a:srgbClr val="000000"/>
                </a:solidFill>
                <a:effectLst/>
              </a:rPr>
              <a:t>esiti di recente procedura bioptica? Altro?). </a:t>
            </a:r>
            <a:r>
              <a:rPr lang="it-IT" sz="8000" b="0" i="0" u="none" strike="noStrike" dirty="0">
                <a:solidFill>
                  <a:srgbClr val="000000"/>
                </a:solidFill>
                <a:effectLst/>
              </a:rPr>
              <a:t>Non più evidente la focale area di moderato accumulo del tracciante alla porzione prossimale del retto. Limitatamente al potere di risoluzione della metodica (circa 5 mm), non si documentano significative anomalie della distribuzione del tracciante nelle restanti regioni corporee indagate.</a:t>
            </a:r>
            <a:endParaRPr lang="it-IT" sz="8000" dirty="0"/>
          </a:p>
        </p:txBody>
      </p:sp>
    </p:spTree>
    <p:extLst>
      <p:ext uri="{BB962C8B-B14F-4D97-AF65-F5344CB8AC3E}">
        <p14:creationId xmlns:p14="http://schemas.microsoft.com/office/powerpoint/2010/main" val="1855230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21EE3-BEFF-ECA1-1A54-3C2C06D9F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88112077-166D-D5DF-D3C3-48E9193A80D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B57EE84-DE08-DB26-1BCD-0927E90F7C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24" name="Immagine 23" descr="Immagine che contiene Imaging medicale&#10;&#10;Il contenuto generato dall'IA potrebbe non essere corretto.">
            <a:extLst>
              <a:ext uri="{FF2B5EF4-FFF2-40B4-BE49-F238E27FC236}">
                <a16:creationId xmlns:a16="http://schemas.microsoft.com/office/drawing/2014/main" id="{4CC15A16-6C5E-6E4B-76BD-FC13D4CE3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8" t="16095" r="24585" b="14609"/>
          <a:stretch>
            <a:fillRect/>
          </a:stretch>
        </p:blipFill>
        <p:spPr>
          <a:xfrm>
            <a:off x="802534" y="8853535"/>
            <a:ext cx="21024062" cy="13924488"/>
          </a:xfrm>
          <a:prstGeom prst="rect">
            <a:avLst/>
          </a:prstGeom>
        </p:spPr>
      </p:pic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04073E05-C5E8-B752-BB42-9CEA900A0F08}"/>
              </a:ext>
            </a:extLst>
          </p:cNvPr>
          <p:cNvSpPr txBox="1"/>
          <p:nvPr/>
        </p:nvSpPr>
        <p:spPr>
          <a:xfrm>
            <a:off x="1528569" y="25050788"/>
            <a:ext cx="131995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5400" dirty="0"/>
              <a:t>T3</a:t>
            </a:r>
            <a:endParaRPr lang="it-IT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206342EC-9994-F755-DDDB-DD54CE4EAB21}"/>
              </a:ext>
            </a:extLst>
          </p:cNvPr>
          <p:cNvSpPr txBox="1"/>
          <p:nvPr/>
        </p:nvSpPr>
        <p:spPr>
          <a:xfrm>
            <a:off x="6929993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28167CE-7F09-8843-0265-9F30FA9FAEF1}"/>
              </a:ext>
            </a:extLst>
          </p:cNvPr>
          <p:cNvSpPr txBox="1"/>
          <p:nvPr/>
        </p:nvSpPr>
        <p:spPr>
          <a:xfrm>
            <a:off x="27333575" y="5530185"/>
            <a:ext cx="1988871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600" dirty="0"/>
              <a:t>T4: gennaio 2026 RMN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6797A603-DC08-2018-26C8-1B42A105A33D}"/>
              </a:ext>
            </a:extLst>
          </p:cNvPr>
          <p:cNvSpPr txBox="1"/>
          <p:nvPr/>
        </p:nvSpPr>
        <p:spPr>
          <a:xfrm>
            <a:off x="23980775" y="9675636"/>
            <a:ext cx="23774400" cy="1228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/>
              <a:t>Nel retto medio-basso appare invariata per dimensioni (in atto diametri assiali di 19 mm circa e coronale di 24 mm circa) della nota </a:t>
            </a:r>
            <a:r>
              <a:rPr lang="it-IT" sz="6600" dirty="0" err="1"/>
              <a:t>eteroplasia</a:t>
            </a:r>
            <a:r>
              <a:rPr lang="it-IT" sz="6600" dirty="0"/>
              <a:t> rettale con variazione fibrotica della lesione di circa il 75% (TRG2) con buona risposta.</a:t>
            </a:r>
          </a:p>
          <a:p>
            <a:r>
              <a:rPr lang="it-IT" sz="6600" dirty="0"/>
              <a:t>Dopo somministrazione di mdc </a:t>
            </a:r>
            <a:r>
              <a:rPr lang="it-IT" sz="6600" dirty="0" err="1"/>
              <a:t>ev</a:t>
            </a:r>
            <a:r>
              <a:rPr lang="it-IT" sz="6600" dirty="0"/>
              <a:t>, la suddetta neoformazione non mostra caratteristiche di elevata perfusione vascolare</a:t>
            </a:r>
          </a:p>
          <a:p>
            <a:r>
              <a:rPr lang="it-IT" sz="6600" dirty="0"/>
              <a:t>- non più apprezzabili segni di invasione dell’adipe </a:t>
            </a:r>
            <a:r>
              <a:rPr lang="it-IT" sz="6600" dirty="0" err="1"/>
              <a:t>mesorettale</a:t>
            </a:r>
            <a:r>
              <a:rPr lang="it-IT" sz="6600" dirty="0"/>
              <a:t>, che appare di intensità omogenea.</a:t>
            </a:r>
          </a:p>
          <a:p>
            <a:endParaRPr lang="it-IT" sz="6600" dirty="0"/>
          </a:p>
          <a:p>
            <a:r>
              <a:rPr lang="it-IT" sz="6600" b="1" dirty="0" err="1"/>
              <a:t>N</a:t>
            </a:r>
            <a:r>
              <a:rPr lang="it-IT" sz="6600" b="1" dirty="0"/>
              <a:t> stage: N0 non evidenza di linfonodi patologici</a:t>
            </a:r>
          </a:p>
          <a:p>
            <a:endParaRPr lang="it-IT" sz="6600" dirty="0"/>
          </a:p>
          <a:p>
            <a:r>
              <a:rPr lang="it-IT" sz="6600" dirty="0"/>
              <a:t>Invariati i restanti reperti.</a:t>
            </a:r>
          </a:p>
        </p:txBody>
      </p:sp>
    </p:spTree>
    <p:extLst>
      <p:ext uri="{BB962C8B-B14F-4D97-AF65-F5344CB8AC3E}">
        <p14:creationId xmlns:p14="http://schemas.microsoft.com/office/powerpoint/2010/main" val="1861968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0DBEB-B5AC-DDD0-954F-1239C6B92E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49D610D-424E-6C4E-C4B6-E6058E3B50C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BCCF5BB-0E7B-35CD-B12D-BE3DC7A33A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017C645E-E889-B60D-E1BD-A3910EA7C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2513" y="9686920"/>
            <a:ext cx="41754924" cy="906622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7DA38B0-D248-46CC-C139-178CC1199CDC}"/>
              </a:ext>
            </a:extLst>
          </p:cNvPr>
          <p:cNvSpPr txBox="1"/>
          <p:nvPr/>
        </p:nvSpPr>
        <p:spPr>
          <a:xfrm>
            <a:off x="6929993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26335245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6576D-CCC1-B541-7B54-243D90712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DC356A3-FA33-AC73-59D0-48694DE5C9C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9447CD5-D193-598D-ECEE-E4B03599E3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293CB872-F145-1BEA-35B2-7B2D9073E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8795" y="3960965"/>
            <a:ext cx="40505535" cy="1997751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55CCA6CD-8113-8FF1-98B4-7E4552DC76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91575" y="13356431"/>
            <a:ext cx="7416800" cy="1727200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B8CE076-CE88-3CBB-A500-912A77C62B9A}"/>
              </a:ext>
            </a:extLst>
          </p:cNvPr>
          <p:cNvSpPr txBox="1"/>
          <p:nvPr/>
        </p:nvSpPr>
        <p:spPr>
          <a:xfrm>
            <a:off x="8911191" y="943946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1643957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0CC32-FD4E-5E90-C764-7D5AF6CBF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28D15D3-632E-190F-A345-17BC149887E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B8361A4-1241-5896-42CC-7B8FD8A79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AEBE9575-5315-4B6E-C43D-77A941D16C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3175" y="4999831"/>
            <a:ext cx="38950578" cy="164592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88040A4-5D7E-80F3-CC65-C81A72433DBE}"/>
              </a:ext>
            </a:extLst>
          </p:cNvPr>
          <p:cNvSpPr txBox="1"/>
          <p:nvPr/>
        </p:nvSpPr>
        <p:spPr>
          <a:xfrm>
            <a:off x="6929993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</p:spTree>
    <p:extLst>
      <p:ext uri="{BB962C8B-B14F-4D97-AF65-F5344CB8AC3E}">
        <p14:creationId xmlns:p14="http://schemas.microsoft.com/office/powerpoint/2010/main" val="18535777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589B1-12FB-F632-5CC4-CAF8E8573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7E5EA98-6018-8046-1F06-BA585ACF70D5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213349C-211C-F8B9-C81A-2BB9F6F5CA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AEBE3451-CD65-5A1B-F6A1-C5275EDB2BB8}"/>
              </a:ext>
            </a:extLst>
          </p:cNvPr>
          <p:cNvSpPr txBox="1"/>
          <p:nvPr/>
        </p:nvSpPr>
        <p:spPr>
          <a:xfrm>
            <a:off x="6929993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6D430311-5EF5-ABB4-9E25-49379BD70B2C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Conclusioni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E64CDAE2-32E1-3481-4D8F-C85D8E1E3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5260" y="8864719"/>
            <a:ext cx="47459954" cy="10710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143000" marR="0" lvl="0" indent="-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13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+mn-lt"/>
                <a:cs typeface="Arial" panose="020B0604020202020204" pitchFamily="34" charset="0"/>
              </a:rPr>
              <a:t>L’impiego di </a:t>
            </a:r>
            <a:r>
              <a:rPr kumimoji="0" lang="it-IT" altLang="it-IT" sz="138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+mn-lt"/>
                <a:cs typeface="Arial" panose="020B0604020202020204" pitchFamily="34" charset="0"/>
              </a:rPr>
              <a:t>Dostarlimab</a:t>
            </a:r>
            <a:r>
              <a:rPr kumimoji="0" lang="it-IT" altLang="it-IT" sz="13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+mn-lt"/>
                <a:cs typeface="Arial" panose="020B0604020202020204" pitchFamily="34" charset="0"/>
              </a:rPr>
              <a:t> nel trattamento del cancro del retto localmente avanzato con instabilità dei microsatelliti (MSI-H/</a:t>
            </a:r>
            <a:r>
              <a:rPr kumimoji="0" lang="it-IT" altLang="it-IT" sz="138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+mn-lt"/>
                <a:cs typeface="Arial" panose="020B0604020202020204" pitchFamily="34" charset="0"/>
              </a:rPr>
              <a:t>dMMR</a:t>
            </a:r>
            <a:r>
              <a:rPr kumimoji="0" lang="it-IT" altLang="it-IT" sz="13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+mn-lt"/>
                <a:cs typeface="Arial" panose="020B0604020202020204" pitchFamily="34" charset="0"/>
              </a:rPr>
              <a:t>) ha dimostrato, in questo caso, un profilo di efficacia straordinario con regressione del tumore e assenza di recidiva alla rivalutazione clinico-radiologica.</a:t>
            </a:r>
            <a:endParaRPr kumimoji="0" lang="it-IT" altLang="it-IT" sz="13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383690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FC43E-8BD3-49F0-1A7F-5316619B8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490EB0F-EC9D-FE02-1F90-5FA1F1C4A38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2072C89-F0BE-A92A-7CDB-46EE65C0CE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A231D3CD-6AA6-0B76-AE68-B91009573483}"/>
              </a:ext>
            </a:extLst>
          </p:cNvPr>
          <p:cNvSpPr txBox="1"/>
          <p:nvPr/>
        </p:nvSpPr>
        <p:spPr>
          <a:xfrm>
            <a:off x="6929993" y="1596997"/>
            <a:ext cx="36539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Nuove prospettive nel carcinoma del retto MSI-H (Microsatellite </a:t>
            </a:r>
            <a:r>
              <a:rPr lang="it-IT" sz="9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Instability</a:t>
            </a:r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-High) localmente avanzato non metastatico: case report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DBD5A994-2655-33AF-1B97-71B5611A85CC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Conclusioni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8D0387AF-861F-55B2-3982-D73605BB1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3036" y="7600821"/>
            <a:ext cx="47459954" cy="170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143000" marR="0" lvl="0" indent="-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13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+mj-lt"/>
                <a:cs typeface="Arial" panose="020B0604020202020204" pitchFamily="34" charset="0"/>
              </a:rPr>
              <a:t>Il risultato conferma i dati emergenti della letteratura internazionale e sottolinea il potenziale rivoluzionario dell’immunoterapia neoadiuvante, riducendo significativamente la morbidità e migliorando la qualità di vita.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it-IT" altLang="it-IT" sz="13800" b="0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+mj-lt"/>
              <a:cs typeface="Arial" panose="020B0604020202020204" pitchFamily="34" charset="0"/>
            </a:endParaRPr>
          </a:p>
          <a:p>
            <a:pPr marL="1143000" marR="0" lvl="0" indent="-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13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+mj-lt"/>
                <a:cs typeface="Arial" panose="020B0604020202020204" pitchFamily="34" charset="0"/>
              </a:rPr>
              <a:t>Ulteriori follow-up e studi prospettici sono necessari per consolidare questi risultati e definire la durata ottimale del trattamento e del monitoraggio.</a:t>
            </a:r>
            <a:endParaRPr kumimoji="0" lang="it-IT" altLang="it-IT" sz="13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24082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99EA93A-E512-A086-29FD-815CB8F03568}"/>
              </a:ext>
            </a:extLst>
          </p:cNvPr>
          <p:cNvSpPr txBox="1"/>
          <p:nvPr/>
        </p:nvSpPr>
        <p:spPr>
          <a:xfrm>
            <a:off x="8541514" y="11965567"/>
            <a:ext cx="33681593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700" dirty="0"/>
              <a:t>Grazie per l’attenzione</a:t>
            </a:r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2092</TotalTime>
  <Words>2378</Words>
  <Application>Microsoft Macintosh PowerPoint</Application>
  <PresentationFormat>Personalizzato</PresentationFormat>
  <Paragraphs>123</Paragraphs>
  <Slides>29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5" baseType="lpstr">
      <vt:lpstr>Arial</vt:lpstr>
      <vt:lpstr>Calibri</vt:lpstr>
      <vt:lpstr>Aptos</vt:lpstr>
      <vt:lpstr>Barlow Ultra-Bold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CARMELO SCIUME'</cp:lastModifiedBy>
  <cp:revision>14</cp:revision>
  <dcterms:created xsi:type="dcterms:W3CDTF">2006-08-16T00:00:00Z</dcterms:created>
  <dcterms:modified xsi:type="dcterms:W3CDTF">2026-01-19T12:14:17Z</dcterms:modified>
  <dc:identifier>DAG35qkUN5c</dc:identifier>
</cp:coreProperties>
</file>