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7" r:id="rId17"/>
    <p:sldId id="286" r:id="rId18"/>
    <p:sldId id="271" r:id="rId19"/>
  </p:sldIdLst>
  <p:sldSz cx="50399950" cy="28440063"/>
  <p:notesSz cx="6858000" cy="9144000"/>
  <p:embeddedFontLst>
    <p:embeddedFont>
      <p:font typeface="Barlow Bold" panose="020B0604020202020204" charset="0"/>
      <p:regular r:id="rId21"/>
    </p:embeddedFont>
    <p:embeddedFont>
      <p:font typeface="Barlow Ultra-Bold" panose="020B0604020202020204" charset="0"/>
      <p:regular r:id="rId22"/>
    </p:embeddedFont>
    <p:embeddedFont>
      <p:font typeface="Bodoni" panose="020B060402020202020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1" d="100"/>
          <a:sy n="11" d="100"/>
        </p:scale>
        <p:origin x="1243" y="29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186A04-8526-4596-8275-01B5E22E168D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1C27D9-4CC2-4E8E-9947-4FE8BB62B1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9540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3793931" y="4815487"/>
            <a:ext cx="25927359" cy="63280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7135"/>
              </a:lnSpc>
            </a:pPr>
            <a:r>
              <a:rPr lang="en-US" sz="96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Trapianto</a:t>
            </a:r>
            <a:r>
              <a:rPr lang="en-US" sz="96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</a:t>
            </a:r>
            <a:r>
              <a:rPr lang="en-US" sz="96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rene</a:t>
            </a:r>
            <a:r>
              <a:rPr lang="en-US" sz="96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a ferro di cavallo da </a:t>
            </a:r>
            <a:r>
              <a:rPr lang="en-US" sz="96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Donatore</a:t>
            </a:r>
            <a:r>
              <a:rPr lang="en-US" sz="96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in </a:t>
            </a:r>
            <a:r>
              <a:rPr lang="en-US" sz="96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morte</a:t>
            </a:r>
            <a:r>
              <a:rPr lang="en-US" sz="96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96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Cardiaca</a:t>
            </a:r>
            <a:r>
              <a:rPr lang="en-US" sz="96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: un </a:t>
            </a:r>
            <a:r>
              <a:rPr lang="en-US" sz="96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trapianto</a:t>
            </a:r>
            <a:r>
              <a:rPr lang="en-US" sz="96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da record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Filomena Sergi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4180219" y="16101507"/>
            <a:ext cx="25541071" cy="1127083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/>
            <a:r>
              <a:rPr lang="it-IT" sz="6600" b="1" dirty="0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Dipartimento di scienze chirurgiche Oncologiche e Gastroenterologiche-DISCOG</a:t>
            </a:r>
            <a:endParaRPr lang="it-IT" sz="6600" b="1" dirty="0"/>
          </a:p>
          <a:p>
            <a:pPr lvl="0" algn="ctr"/>
            <a:r>
              <a:rPr lang="it-IT" sz="6600" b="1" dirty="0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Università di Padova</a:t>
            </a:r>
            <a:endParaRPr lang="it-IT" sz="6600" b="1" dirty="0"/>
          </a:p>
          <a:p>
            <a:pPr lvl="0" algn="ctr"/>
            <a:r>
              <a:rPr lang="it-IT" sz="6600" b="1" dirty="0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U.O.C. Clinicizzata Chirurgia Generale 2- </a:t>
            </a:r>
            <a:r>
              <a:rPr lang="it-IT" sz="6600" b="1" dirty="0" err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Ca’Foncello</a:t>
            </a:r>
            <a:r>
              <a:rPr lang="it-IT" sz="6600" b="1" dirty="0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Treviso</a:t>
            </a:r>
            <a:endParaRPr lang="it-IT" sz="6600" b="1" dirty="0"/>
          </a:p>
          <a:p>
            <a:pPr lvl="0" algn="ctr"/>
            <a:r>
              <a:rPr lang="it-IT" sz="6600" b="1" dirty="0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ULSS2 Marca Trevigiana </a:t>
            </a:r>
            <a:endParaRPr lang="it-IT" sz="6600" b="1" dirty="0"/>
          </a:p>
          <a:p>
            <a:pPr lvl="0" algn="ctr"/>
            <a:r>
              <a:rPr lang="it-IT" sz="6600" b="1" dirty="0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Centro di riferimento Regionale di Chirurgia </a:t>
            </a:r>
            <a:r>
              <a:rPr lang="it-IT" sz="6600" b="1" dirty="0" err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Epato</a:t>
            </a:r>
            <a:r>
              <a:rPr lang="it-IT" sz="6600" b="1" dirty="0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-</a:t>
            </a:r>
            <a:r>
              <a:rPr lang="it-IT" sz="6600" b="1" dirty="0" err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bilio</a:t>
            </a:r>
            <a:r>
              <a:rPr lang="it-IT" sz="6600" b="1" dirty="0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-pancreatica e Trapianti di Rene </a:t>
            </a:r>
          </a:p>
          <a:p>
            <a:pPr lvl="0" algn="ctr"/>
            <a:r>
              <a:rPr lang="it-IT" sz="6600" b="1" dirty="0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Direttore: Prof. Giacomo Zanus </a:t>
            </a:r>
            <a:endParaRPr lang="it-IT" sz="6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/>
          <p:nvPr/>
        </p:nvSpPr>
        <p:spPr>
          <a:xfrm>
            <a:off x="5599996" y="574050"/>
            <a:ext cx="39304958" cy="5216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OVERVIEW</a:t>
            </a:r>
            <a:endParaRPr sz="20529"/>
          </a:p>
        </p:txBody>
      </p:sp>
      <p:sp>
        <p:nvSpPr>
          <p:cNvPr id="98" name="Google Shape;98;p2"/>
          <p:cNvSpPr/>
          <p:nvPr/>
        </p:nvSpPr>
        <p:spPr>
          <a:xfrm>
            <a:off x="867948" y="7541450"/>
            <a:ext cx="25199975" cy="14122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indent="-472505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 le più comuni anomalie renali congenite: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1/400 nei bambini / 1/800 negli adulti 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indent="-472505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Solo nel 15% l’istmo è formato da tessuto fibrotico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indent="-472505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Associata ad anomalie </a:t>
            </a:r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vascolari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e ureterali </a:t>
            </a:r>
            <a:endParaRPr sz="20529"/>
          </a:p>
          <a:p>
            <a:pPr marL="3071281" lvl="1" indent="-1181262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 b="1" i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arterie renali multiple (&gt; 30%)</a:t>
            </a:r>
            <a:endParaRPr sz="20529"/>
          </a:p>
          <a:p>
            <a:pPr marL="3071281" lvl="1" indent="-1181262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duplicazioni ureterali</a:t>
            </a:r>
            <a:endParaRPr sz="20529"/>
          </a:p>
          <a:p>
            <a:pPr marL="3071281" lvl="1" indent="-1181262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ureterocele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marL="3071281" lvl="1" indent="-1181262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ostruzione giunzione pelvi-uretere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</p:txBody>
      </p:sp>
      <p:pic>
        <p:nvPicPr>
          <p:cNvPr id="99" name="Google Shape;99;p2"/>
          <p:cNvPicPr preferRelativeResize="0"/>
          <p:nvPr/>
        </p:nvPicPr>
        <p:blipFill rotWithShape="1">
          <a:blip r:embed="rId3">
            <a:alphaModFix/>
          </a:blip>
          <a:srcRect l="3509" r="8073" b="55201"/>
          <a:stretch/>
        </p:blipFill>
        <p:spPr>
          <a:xfrm>
            <a:off x="23571400" y="6045376"/>
            <a:ext cx="26249978" cy="8325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"/>
          <p:cNvPicPr preferRelativeResize="0"/>
          <p:nvPr/>
        </p:nvPicPr>
        <p:blipFill rotWithShape="1">
          <a:blip r:embed="rId3">
            <a:alphaModFix/>
          </a:blip>
          <a:srcRect l="4163" t="53837" r="7418" b="2721"/>
          <a:stretch/>
        </p:blipFill>
        <p:spPr>
          <a:xfrm>
            <a:off x="23571400" y="14568412"/>
            <a:ext cx="26249978" cy="8073541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"/>
          <p:cNvSpPr/>
          <p:nvPr/>
        </p:nvSpPr>
        <p:spPr>
          <a:xfrm>
            <a:off x="25199975" y="22714787"/>
            <a:ext cx="25199975" cy="890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330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PERLMUTTER AD. Anomalies of the urinary tract. In: Campbells Urology, 5th edn. Philadelphia: WB Saunders, 1986.</a:t>
            </a:r>
            <a:endParaRPr sz="744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/>
          <p:nvPr/>
        </p:nvSpPr>
        <p:spPr>
          <a:xfrm>
            <a:off x="5599996" y="574050"/>
            <a:ext cx="39304958" cy="5216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OVERVIEW</a:t>
            </a:r>
            <a:endParaRPr sz="20529"/>
          </a:p>
        </p:txBody>
      </p:sp>
      <p:pic>
        <p:nvPicPr>
          <p:cNvPr id="108" name="Google Shape;10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51243" y="6176208"/>
            <a:ext cx="39453711" cy="10079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94998" y="16525337"/>
            <a:ext cx="19255323" cy="61166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3"/>
          <p:cNvPicPr preferRelativeResize="0"/>
          <p:nvPr/>
        </p:nvPicPr>
        <p:blipFill rotWithShape="1">
          <a:blip r:embed="rId5">
            <a:alphaModFix/>
          </a:blip>
          <a:srcRect l="4163" t="53837" r="7418" b="2721"/>
          <a:stretch/>
        </p:blipFill>
        <p:spPr>
          <a:xfrm>
            <a:off x="24750319" y="16545136"/>
            <a:ext cx="19758558" cy="607701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E9D4BA9B-6EE5-444D-D9E8-FEB6D708EFF6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F93789D-7F79-D1D7-C54E-AB2C331F9D7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"/>
          <p:cNvSpPr/>
          <p:nvPr/>
        </p:nvSpPr>
        <p:spPr>
          <a:xfrm>
            <a:off x="5599996" y="574050"/>
            <a:ext cx="39304958" cy="5216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OVERVIEW</a:t>
            </a:r>
            <a:endParaRPr sz="20529"/>
          </a:p>
        </p:txBody>
      </p:sp>
      <p:sp>
        <p:nvSpPr>
          <p:cNvPr id="117" name="Google Shape;117;p4"/>
          <p:cNvSpPr/>
          <p:nvPr/>
        </p:nvSpPr>
        <p:spPr>
          <a:xfrm>
            <a:off x="11934991" y="5790501"/>
            <a:ext cx="25199975" cy="2671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Anomalie ureterali ostruzione giunzione pelvi-uretere (35%)</a:t>
            </a:r>
            <a:endParaRPr sz="20529"/>
          </a:p>
        </p:txBody>
      </p:sp>
      <p:pic>
        <p:nvPicPr>
          <p:cNvPr id="118" name="Google Shape;11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341237" y="8403163"/>
            <a:ext cx="19687480" cy="12875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4"/>
          <p:cNvPicPr preferRelativeResize="0"/>
          <p:nvPr/>
        </p:nvPicPr>
        <p:blipFill rotWithShape="1">
          <a:blip r:embed="rId4">
            <a:alphaModFix/>
          </a:blip>
          <a:srcRect l="3394" t="36341" r="51422" b="1706"/>
          <a:stretch/>
        </p:blipFill>
        <p:spPr>
          <a:xfrm>
            <a:off x="1674419" y="9124175"/>
            <a:ext cx="8895571" cy="112699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4"/>
          <p:cNvPicPr preferRelativeResize="0"/>
          <p:nvPr/>
        </p:nvPicPr>
        <p:blipFill rotWithShape="1">
          <a:blip r:embed="rId5">
            <a:alphaModFix/>
          </a:blip>
          <a:srcRect l="46320" t="29481" r="26319" b="26914"/>
          <a:stretch/>
        </p:blipFill>
        <p:spPr>
          <a:xfrm>
            <a:off x="37799969" y="10859449"/>
            <a:ext cx="9016585" cy="808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25AD8B3D-7206-C5A6-374D-0AD833B304A6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A5B76938-4B96-F1AB-9DE5-F517F25D7EA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"/>
          <p:cNvSpPr txBox="1"/>
          <p:nvPr/>
        </p:nvSpPr>
        <p:spPr>
          <a:xfrm>
            <a:off x="6047996" y="595910"/>
            <a:ext cx="38555958" cy="50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TIPS &amp; TRICKS</a:t>
            </a:r>
            <a:endParaRPr sz="20529"/>
          </a:p>
        </p:txBody>
      </p:sp>
      <p:sp>
        <p:nvSpPr>
          <p:cNvPr id="127" name="Google Shape;127;p5"/>
          <p:cNvSpPr txBox="1"/>
          <p:nvPr/>
        </p:nvSpPr>
        <p:spPr>
          <a:xfrm>
            <a:off x="1153895" y="8281363"/>
            <a:ext cx="43808164" cy="12977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Il primo “split” da rene a ferro di cavallo è stato descritto da Politano nel 1963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Il trapianto di rene a ferro di cavallo può essere eseguito</a:t>
            </a:r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“en-bloc”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 in un unico ricevente, 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oppure può essere “</a:t>
            </a:r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splittato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”  e trapiantato in 2 riceventi. 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>
              <a:buClr>
                <a:schemeClr val="dk2"/>
              </a:buClr>
              <a:buSzPts val="1800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Il </a:t>
            </a:r>
            <a:r>
              <a:rPr lang="it-IT" sz="7441" i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graft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è “splittabile” se l’anatomia vascolare (</a:t>
            </a:r>
            <a:r>
              <a:rPr lang="it-IT" sz="7441" i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i.e. n° arterie/vene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)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e l’anatomia del sistema collettore sono favorevoli. </a:t>
            </a:r>
            <a:endParaRPr sz="20529"/>
          </a:p>
          <a:p>
            <a:b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Se “splittato”, il trapianto </a:t>
            </a:r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va effettuato in fossa iliaca omolaterale 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poichè le vene sono solitamente più corte rispetto all’anatomia modale</a:t>
            </a:r>
            <a:br>
              <a:rPr lang="it-IT" sz="744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744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p5"/>
          <p:cNvPicPr preferRelativeResize="0"/>
          <p:nvPr/>
        </p:nvPicPr>
        <p:blipFill rotWithShape="1">
          <a:blip r:embed="rId3">
            <a:alphaModFix/>
          </a:blip>
          <a:srcRect l="44073" t="34094" r="25927" b="18733"/>
          <a:stretch/>
        </p:blipFill>
        <p:spPr>
          <a:xfrm>
            <a:off x="36638397" y="9503694"/>
            <a:ext cx="11718075" cy="924937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41FE1AD8-0F98-FB08-51E8-78102D5F733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A092578-3A99-E9B1-259D-DB7129E8C36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"/>
          <p:cNvSpPr txBox="1"/>
          <p:nvPr/>
        </p:nvSpPr>
        <p:spPr>
          <a:xfrm>
            <a:off x="6047996" y="595910"/>
            <a:ext cx="38555958" cy="50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TIPS &amp; TRICKS</a:t>
            </a:r>
            <a:endParaRPr sz="20529"/>
          </a:p>
        </p:txBody>
      </p:sp>
      <p:sp>
        <p:nvSpPr>
          <p:cNvPr id="135" name="Google Shape;135;p6"/>
          <p:cNvSpPr txBox="1"/>
          <p:nvPr/>
        </p:nvSpPr>
        <p:spPr>
          <a:xfrm>
            <a:off x="2315155" y="6593322"/>
            <a:ext cx="37207230" cy="15267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La pelvi renale ed il decorso degli ureteri sono generalmente anteposti 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all’ilo vascolare renale ed all’istmo renale. 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Il sistema collettore può </a:t>
            </a:r>
            <a:r>
              <a:rPr lang="it-IT" sz="7441" u="sng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drenare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una porzione del rene controlaterale.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La “sovrapposizione” del sistema collettore al rene controlaterale può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essere esclusa tramite uretero-grafia retrograda bilaterale.</a:t>
            </a:r>
            <a:b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Lo “split” del rene a ferro di cavallo è permesso solo in caso di sistema 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collettore modale/non danneggiato al momento del prelievo.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L’uretere deve essere interrotto il più distalmente possibile e più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prossimalmente alla vescica.</a:t>
            </a:r>
            <a:endParaRPr sz="20529"/>
          </a:p>
        </p:txBody>
      </p:sp>
      <p:pic>
        <p:nvPicPr>
          <p:cNvPr id="136" name="Google Shape;136;p6"/>
          <p:cNvPicPr preferRelativeResize="0"/>
          <p:nvPr/>
        </p:nvPicPr>
        <p:blipFill rotWithShape="1">
          <a:blip r:embed="rId3">
            <a:alphaModFix/>
          </a:blip>
          <a:srcRect l="42809" t="24719" r="31359" b="15101"/>
          <a:stretch/>
        </p:blipFill>
        <p:spPr>
          <a:xfrm>
            <a:off x="33947161" y="6239299"/>
            <a:ext cx="12517062" cy="1640263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7DC5ED3C-0286-9018-5D96-C50EA76B7CCB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815C4137-1215-45E7-81AF-1D6A743E8E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"/>
          <p:cNvSpPr txBox="1"/>
          <p:nvPr/>
        </p:nvSpPr>
        <p:spPr>
          <a:xfrm>
            <a:off x="6047996" y="595912"/>
            <a:ext cx="38555958" cy="496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CASE REPORT - DONATORE</a:t>
            </a:r>
            <a:endParaRPr sz="20529"/>
          </a:p>
        </p:txBody>
      </p:sp>
      <p:sp>
        <p:nvSpPr>
          <p:cNvPr id="143" name="Google Shape;143;p7"/>
          <p:cNvSpPr txBox="1"/>
          <p:nvPr/>
        </p:nvSpPr>
        <p:spPr>
          <a:xfrm>
            <a:off x="7007854" y="7091077"/>
            <a:ext cx="9768529" cy="496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Età: 60 anni 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Altezza:180 cm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Peso: 90 Kg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BMI 27,7</a:t>
            </a:r>
            <a:endParaRPr sz="20529"/>
          </a:p>
        </p:txBody>
      </p:sp>
      <p:pic>
        <p:nvPicPr>
          <p:cNvPr id="144" name="Google Shape;14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328" y="6451163"/>
            <a:ext cx="6241814" cy="6241814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7"/>
          <p:cNvSpPr txBox="1"/>
          <p:nvPr/>
        </p:nvSpPr>
        <p:spPr>
          <a:xfrm>
            <a:off x="1427529" y="20513067"/>
            <a:ext cx="47796883" cy="2671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Decorso clinico e decesso: Politrauma della strada, trovato in PEA, ripreso, con danno anossico irreversibile, candidato a desistenza terapeutica e a Donazione degli organi (Donatino After Cardiac Death)</a:t>
            </a:r>
            <a:endParaRPr sz="20529"/>
          </a:p>
        </p:txBody>
      </p:sp>
      <p:sp>
        <p:nvSpPr>
          <p:cNvPr id="146" name="Google Shape;146;p7"/>
          <p:cNvSpPr txBox="1"/>
          <p:nvPr/>
        </p:nvSpPr>
        <p:spPr>
          <a:xfrm>
            <a:off x="7007854" y="13363265"/>
            <a:ext cx="9768529" cy="496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Anamnesi: sindrome ansioso depressiva, 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non problematiche urologiche </a:t>
            </a:r>
            <a:endParaRPr sz="20529"/>
          </a:p>
        </p:txBody>
      </p:sp>
      <p:pic>
        <p:nvPicPr>
          <p:cNvPr id="147" name="Google Shape;147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291097" y="6451163"/>
            <a:ext cx="8825283" cy="13894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905909" y="6451163"/>
            <a:ext cx="8825283" cy="13894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8520720" y="6451163"/>
            <a:ext cx="8825283" cy="1389403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A765FEC0-1703-FFF0-325F-469110EB88F3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B62715B-DBBF-1366-5CB3-848BDBD52D8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"/>
          <p:cNvSpPr txBox="1"/>
          <p:nvPr/>
        </p:nvSpPr>
        <p:spPr>
          <a:xfrm>
            <a:off x="6047996" y="595912"/>
            <a:ext cx="38555958" cy="496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CASE REPORT - DONATORE</a:t>
            </a:r>
            <a:endParaRPr sz="20529"/>
          </a:p>
        </p:txBody>
      </p:sp>
      <p:sp>
        <p:nvSpPr>
          <p:cNvPr id="156" name="Google Shape;156;p8"/>
          <p:cNvSpPr txBox="1"/>
          <p:nvPr/>
        </p:nvSpPr>
        <p:spPr>
          <a:xfrm>
            <a:off x="297305" y="5943600"/>
            <a:ext cx="50102647" cy="83969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Esami bioumorali: </a:t>
            </a:r>
            <a:r>
              <a:rPr lang="it-IT" sz="7441" u="sng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Creatinina 0.5 mg/dL,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Urea 52.6 mg/dL (</a:t>
            </a:r>
            <a:r>
              <a:rPr lang="it-IT" sz="7441" i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cut-off 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16.6-48.5)</a:t>
            </a:r>
            <a:r>
              <a:rPr lang="it-IT" sz="7441" u="sng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, eGFR 118 ml/min/1.73 mq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endParaRPr sz="7441" b="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TC addome con mdc: 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“....Reni fusi al polo inferiore configuranti la morfologia a ferro di cavallo (variante anatomica), con omogeneo effetto nefrografico in fase escretrice tardiva; non segni di idroureteronefrosi….”</a:t>
            </a:r>
            <a:b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endParaRPr sz="7441" b="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Valutazione nefro-chirurgica: 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“...reni non divisibili per condivisione della vascolarizzazione (1 ramo istmico ad origine aortica), non anomalie del sistema escretore…”</a:t>
            </a:r>
            <a:endParaRPr sz="20529"/>
          </a:p>
        </p:txBody>
      </p:sp>
      <p:pic>
        <p:nvPicPr>
          <p:cNvPr id="157" name="Google Shape;15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3481" y="14957945"/>
            <a:ext cx="7729882" cy="8484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552351" y="14874445"/>
            <a:ext cx="7729882" cy="8484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150104" y="14166572"/>
            <a:ext cx="9175569" cy="91755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5997925" y="14166572"/>
            <a:ext cx="9175569" cy="917556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D79A86F7-889B-DEE0-28BD-0FA19B56DDE1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73D985F1-6AF1-34FA-8FAC-17C31A98326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"/>
          <p:cNvSpPr txBox="1"/>
          <p:nvPr/>
        </p:nvSpPr>
        <p:spPr>
          <a:xfrm>
            <a:off x="6047996" y="595912"/>
            <a:ext cx="38555958" cy="496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CASE REPORT – IL PRELIEVO</a:t>
            </a:r>
            <a:endParaRPr sz="20529"/>
          </a:p>
        </p:txBody>
      </p:sp>
      <p:sp>
        <p:nvSpPr>
          <p:cNvPr id="167" name="Google Shape;167;p9"/>
          <p:cNvSpPr txBox="1"/>
          <p:nvPr/>
        </p:nvSpPr>
        <p:spPr>
          <a:xfrm>
            <a:off x="2378425" y="5025002"/>
            <a:ext cx="25228284" cy="17557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Donazione DCD tipo 3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Prelievo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en-bloc dei reni conservando le arterie iliache bilateralmente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algn="ctr"/>
            <a:r>
              <a:rPr lang="it-IT" sz="7441" b="1" u="sng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Back Table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b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reni </a:t>
            </a:r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non splittabili </a:t>
            </a: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per presenza di arteria polare all’istmo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legatura di tutti i rami lombari ad origine aortica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riscontro di lieve dilatazione della pelvi renale destra (“nulla osta nefrologico”)</a:t>
            </a:r>
            <a:endParaRPr sz="20529"/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Sezione/chiusura con suturatrice meccanica della vena cava inferiore sovrarenale e dell’aorta sovrarenale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 u="sng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Sezione/chisura con suturatrice meccaninca dell’arteria iliaca comune destra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</p:txBody>
      </p:sp>
      <p:pic>
        <p:nvPicPr>
          <p:cNvPr id="168" name="Google Shape;168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874113" y="4129109"/>
            <a:ext cx="14269664" cy="1902621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5BB8248-6B95-162A-B24D-9CAFEE61CCB7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FA7F1EC-0C38-149C-A1A7-708227197DA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"/>
          <p:cNvSpPr txBox="1"/>
          <p:nvPr/>
        </p:nvSpPr>
        <p:spPr>
          <a:xfrm>
            <a:off x="6047996" y="595912"/>
            <a:ext cx="38555958" cy="496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CASE REPORT – IL PRELIEVO</a:t>
            </a:r>
            <a:endParaRPr sz="20529"/>
          </a:p>
        </p:txBody>
      </p:sp>
      <p:pic>
        <p:nvPicPr>
          <p:cNvPr id="175" name="Google Shape;175;p10"/>
          <p:cNvPicPr preferRelativeResize="0"/>
          <p:nvPr/>
        </p:nvPicPr>
        <p:blipFill rotWithShape="1">
          <a:blip r:embed="rId3">
            <a:alphaModFix/>
          </a:blip>
          <a:srcRect l="12400" t="7970" r="14444" b="10957"/>
          <a:stretch/>
        </p:blipFill>
        <p:spPr>
          <a:xfrm>
            <a:off x="19595614" y="6960177"/>
            <a:ext cx="10231727" cy="15681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0"/>
          <p:cNvPicPr preferRelativeResize="0"/>
          <p:nvPr/>
        </p:nvPicPr>
        <p:blipFill rotWithShape="1">
          <a:blip r:embed="rId4">
            <a:alphaModFix/>
          </a:blip>
          <a:srcRect l="10672" t="32508" r="34430" b="28839"/>
          <a:stretch/>
        </p:blipFill>
        <p:spPr>
          <a:xfrm>
            <a:off x="934520" y="7691311"/>
            <a:ext cx="16245088" cy="128172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804340" y="7691309"/>
            <a:ext cx="17089634" cy="1281722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CB12EDB1-6939-C070-2296-4A176EE9540A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23476ADD-4280-EABE-74F8-361D7D3FD00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"/>
          <p:cNvSpPr txBox="1"/>
          <p:nvPr/>
        </p:nvSpPr>
        <p:spPr>
          <a:xfrm>
            <a:off x="6047996" y="595912"/>
            <a:ext cx="38555958" cy="496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CASE REPORT – IL RICEVENTE</a:t>
            </a:r>
            <a:endParaRPr sz="20529"/>
          </a:p>
        </p:txBody>
      </p:sp>
      <p:sp>
        <p:nvSpPr>
          <p:cNvPr id="184" name="Google Shape;184;p11"/>
          <p:cNvSpPr txBox="1"/>
          <p:nvPr/>
        </p:nvSpPr>
        <p:spPr>
          <a:xfrm>
            <a:off x="7475048" y="8876357"/>
            <a:ext cx="41367599" cy="14122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Donna, 54 anni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IRC dal 2016, malattia primitiva renale non nota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Ipertesa, dislipidemica, HD dal 2018,  pregresso Carcinoma tonsillare, abuso di FANS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Esami bioumorali al trapianto: Creatinina 4.44 mg/dL,  Urea 46.9 mg/dL, eGFR 11 ml/min/1.73 mq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Assi Iliaci arteriosi bilateralmente esenti da calcificazioni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Cistografia Regolare</a:t>
            </a:r>
            <a:endParaRPr sz="20529"/>
          </a:p>
        </p:txBody>
      </p:sp>
      <p:pic>
        <p:nvPicPr>
          <p:cNvPr id="185" name="Google Shape;185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4535" y="8917505"/>
            <a:ext cx="6083210" cy="572537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86ADEBA-A019-7D0D-A2C1-E7B186BDEE4D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B3CB059-ABC0-0CA9-012B-BE9F2A6A536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2"/>
          <p:cNvSpPr txBox="1"/>
          <p:nvPr/>
        </p:nvSpPr>
        <p:spPr>
          <a:xfrm>
            <a:off x="6047996" y="595912"/>
            <a:ext cx="38555958" cy="496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CASE REPORT – IL TRAPIANTO</a:t>
            </a:r>
            <a:endParaRPr sz="20529"/>
          </a:p>
        </p:txBody>
      </p:sp>
      <p:pic>
        <p:nvPicPr>
          <p:cNvPr id="192" name="Google Shape;192;p12"/>
          <p:cNvPicPr preferRelativeResize="0"/>
          <p:nvPr/>
        </p:nvPicPr>
        <p:blipFill rotWithShape="1">
          <a:blip r:embed="rId3">
            <a:alphaModFix/>
          </a:blip>
          <a:srcRect l="33371" t="23276" r="12697" b="33932"/>
          <a:stretch/>
        </p:blipFill>
        <p:spPr>
          <a:xfrm>
            <a:off x="5495862" y="5943602"/>
            <a:ext cx="38555958" cy="1720753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7B4C203E-E6C1-9416-3351-623158857BC3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118AF55-638B-6EB5-C3CE-1820D9587B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3"/>
          <p:cNvSpPr txBox="1"/>
          <p:nvPr/>
        </p:nvSpPr>
        <p:spPr>
          <a:xfrm>
            <a:off x="6047996" y="595912"/>
            <a:ext cx="38555958" cy="496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CASE REPORT – IL TRAPIANTO</a:t>
            </a:r>
            <a:endParaRPr sz="20529"/>
          </a:p>
        </p:txBody>
      </p:sp>
      <p:sp>
        <p:nvSpPr>
          <p:cNvPr id="199" name="Google Shape;199;p13"/>
          <p:cNvSpPr txBox="1"/>
          <p:nvPr/>
        </p:nvSpPr>
        <p:spPr>
          <a:xfrm>
            <a:off x="1146739" y="6643805"/>
            <a:ext cx="28031434" cy="15267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en-bloc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Incisione sec. Gibson a sinistra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Anastomosi venosa tra Vena Cava sottorenale del donatore e vena iliaca esterna del ricevente (termino-laterale)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 b="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Anastomosi arteriosa tra Arteria Iliaca Comune sinistra del donatore ed arteria iliaca esterna del ricevente (termino-laterale)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Confezionamento di 2 anastomosi uretero-vescicali sec. Lich-Gregoir tra loro separati</a:t>
            </a:r>
            <a:endParaRPr sz="20529"/>
          </a:p>
        </p:txBody>
      </p:sp>
      <p:pic>
        <p:nvPicPr>
          <p:cNvPr id="200" name="Google Shape;20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321868" y="4314512"/>
            <a:ext cx="14264422" cy="19027631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3"/>
          <p:cNvSpPr txBox="1"/>
          <p:nvPr/>
        </p:nvSpPr>
        <p:spPr>
          <a:xfrm>
            <a:off x="7602464" y="21437718"/>
            <a:ext cx="25228284" cy="1653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CIT: 308 minuti -  WIT: 33 minuti</a:t>
            </a:r>
            <a:endParaRPr sz="20529"/>
          </a:p>
        </p:txBody>
      </p:sp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B6DEB356-9866-76A2-B49C-DE7F3DE08A70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2FFE3986-1FE7-6160-2366-60532514A2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4"/>
          <p:cNvSpPr txBox="1"/>
          <p:nvPr/>
        </p:nvSpPr>
        <p:spPr>
          <a:xfrm>
            <a:off x="5921996" y="595912"/>
            <a:ext cx="38555958" cy="496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CASE REPORT – IL DECORSO POST TRAPIANTO</a:t>
            </a:r>
            <a:endParaRPr sz="20529"/>
          </a:p>
        </p:txBody>
      </p:sp>
      <p:sp>
        <p:nvSpPr>
          <p:cNvPr id="208" name="Google Shape;208;p14"/>
          <p:cNvSpPr txBox="1"/>
          <p:nvPr/>
        </p:nvSpPr>
        <p:spPr>
          <a:xfrm>
            <a:off x="1500670" y="6036492"/>
            <a:ext cx="47398602" cy="16412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indent="-472505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Monitoraggio post-operatorio in T.I.,  3 UEC post-trapianto</a:t>
            </a:r>
            <a:b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indent="-472505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Induzione dell’IMMUNO SOPPRESSIONE  con ATG, steroide.</a:t>
            </a:r>
            <a:endParaRPr sz="20529"/>
          </a:p>
          <a:p>
            <a:pPr marL="1890019">
              <a:buClr>
                <a:schemeClr val="dk2"/>
              </a:buClr>
              <a:buSzPts val="1800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1^ gpo → Tacrolimus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marL="1890019">
              <a:buClr>
                <a:schemeClr val="dk2"/>
              </a:buClr>
              <a:buSzPts val="1800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8^ gpo → Micofenolato Mofetile (sostituito con Acido Micofenolico per intolleranza gastrointestinale)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marL="1890019">
              <a:buClr>
                <a:schemeClr val="dk2"/>
              </a:buClr>
              <a:buSzPts val="1800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Dimessa in 13^ gpo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indent="-472505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36^ gpo nuovo ricovero per IRA su Rigetto, Linfocele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marL="1890019">
              <a:buClr>
                <a:schemeClr val="dk2"/>
              </a:buClr>
              <a:buSzPts val="1800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Posizionamento pigtail su linfocele (rimosso dopo 6 giorni)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marL="1890019">
              <a:buClr>
                <a:schemeClr val="dk2"/>
              </a:buClr>
              <a:buSzPts val="1800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3 Boli di Metilprednisolone 500 mg per 3 giorni con buona ripresa di funzione </a:t>
            </a:r>
            <a:b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indent="-472505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A 6 mesi post trapianto: buone condizioni cliniche generali, creatininemia 0,84 mg/dl</a:t>
            </a:r>
            <a:endParaRPr sz="20529"/>
          </a:p>
          <a:p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  <a:p>
            <a:pPr indent="-472505">
              <a:buClr>
                <a:schemeClr val="dk2"/>
              </a:buClr>
              <a:buSzPts val="1800"/>
              <a:buFont typeface="Arial"/>
              <a:buChar char="•"/>
            </a:pPr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 Ultimo controllo: 9 mesi post trapianto, buone condizioni generali, creatininemia stabile 0,84 mg/dl.</a:t>
            </a:r>
            <a:endParaRPr sz="7441">
              <a:solidFill>
                <a:schemeClr val="dk2"/>
              </a:solidFill>
              <a:latin typeface="Bodoni"/>
              <a:ea typeface="Bodoni"/>
              <a:cs typeface="Bodoni"/>
              <a:sym typeface="Bodoni"/>
            </a:endParaRPr>
          </a:p>
        </p:txBody>
      </p:sp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3676682E-69F6-F5F7-F77D-5CFF2B35910F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448E4DEF-45F6-0D5B-74AD-A34ABC4A25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5"/>
          <p:cNvSpPr txBox="1"/>
          <p:nvPr/>
        </p:nvSpPr>
        <p:spPr>
          <a:xfrm>
            <a:off x="6047996" y="595910"/>
            <a:ext cx="38555958" cy="4961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TRAPIANTO DI RENE A FERRO DI CAVALLO </a:t>
            </a:r>
            <a:endParaRPr sz="20529"/>
          </a:p>
          <a:p>
            <a:pPr algn="ctr"/>
            <a:r>
              <a:rPr lang="it-IT" sz="826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DA DONATORE DCD </a:t>
            </a:r>
            <a:endParaRPr sz="20529"/>
          </a:p>
          <a:p>
            <a:pPr algn="ctr"/>
            <a:b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</a:br>
            <a:r>
              <a:rPr lang="it-IT" sz="6614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DISCUSSIONE </a:t>
            </a:r>
            <a:endParaRPr sz="20529"/>
          </a:p>
        </p:txBody>
      </p:sp>
      <p:pic>
        <p:nvPicPr>
          <p:cNvPr id="215" name="Google Shape;215;p15"/>
          <p:cNvPicPr preferRelativeResize="0"/>
          <p:nvPr/>
        </p:nvPicPr>
        <p:blipFill rotWithShape="1">
          <a:blip r:embed="rId3">
            <a:alphaModFix/>
          </a:blip>
          <a:srcRect l="10466" t="46292" r="13033" b="27341"/>
          <a:stretch/>
        </p:blipFill>
        <p:spPr>
          <a:xfrm>
            <a:off x="7101296" y="6081919"/>
            <a:ext cx="38555962" cy="747505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15"/>
          <p:cNvSpPr txBox="1"/>
          <p:nvPr/>
        </p:nvSpPr>
        <p:spPr>
          <a:xfrm>
            <a:off x="16556996" y="15266359"/>
            <a:ext cx="35343626" cy="15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DCD: maggior danno ischemico (20 minuti)</a:t>
            </a:r>
            <a:endParaRPr sz="20529"/>
          </a:p>
        </p:txBody>
      </p:sp>
      <p:sp>
        <p:nvSpPr>
          <p:cNvPr id="217" name="Google Shape;217;p15"/>
          <p:cNvSpPr txBox="1"/>
          <p:nvPr/>
        </p:nvSpPr>
        <p:spPr>
          <a:xfrm>
            <a:off x="14916140" y="17970348"/>
            <a:ext cx="26344631" cy="15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ATTENTA SELEZIONE DELL’ORGANO E VALUTAZIONE </a:t>
            </a:r>
            <a:endParaRPr sz="20529"/>
          </a:p>
        </p:txBody>
      </p:sp>
      <p:sp>
        <p:nvSpPr>
          <p:cNvPr id="218" name="Google Shape;218;p15"/>
          <p:cNvSpPr txBox="1"/>
          <p:nvPr/>
        </p:nvSpPr>
        <p:spPr>
          <a:xfrm>
            <a:off x="13174936" y="20306149"/>
            <a:ext cx="28673744" cy="2671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77938" tIns="188917" rIns="377938" bIns="188917" anchor="t" anchorCtr="0">
            <a:spAutoFit/>
          </a:bodyPr>
          <a:lstStyle/>
          <a:p>
            <a:r>
              <a:rPr lang="it-IT" sz="7441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Ridurre tempi di ischemia (macchine da perfusione, allocazione locale)</a:t>
            </a:r>
            <a:endParaRPr sz="20529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55C05400-348E-6AD2-6D20-37BAD4FC18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7AEB9D7-37CD-6528-3AE2-824D5DD00C1F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16"/>
          <p:cNvPicPr preferRelativeResize="0"/>
          <p:nvPr/>
        </p:nvPicPr>
        <p:blipFill rotWithShape="1">
          <a:blip r:embed="rId3">
            <a:alphaModFix/>
          </a:blip>
          <a:srcRect l="11183" t="2187" r="6093" b="2096"/>
          <a:stretch/>
        </p:blipFill>
        <p:spPr>
          <a:xfrm>
            <a:off x="10424388" y="1739684"/>
            <a:ext cx="25883404" cy="19965759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16"/>
          <p:cNvSpPr/>
          <p:nvPr/>
        </p:nvSpPr>
        <p:spPr>
          <a:xfrm>
            <a:off x="24233002" y="13352106"/>
            <a:ext cx="19749418" cy="502229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77938" tIns="188917" rIns="377938" bIns="188917" anchor="ctr" anchorCtr="0">
            <a:noAutofit/>
          </a:bodyPr>
          <a:lstStyle/>
          <a:p>
            <a:pPr algn="ctr"/>
            <a:r>
              <a:rPr lang="it-IT" sz="13228">
                <a:solidFill>
                  <a:schemeClr val="dk2"/>
                </a:solidFill>
                <a:latin typeface="Bodoni"/>
                <a:ea typeface="Bodoni"/>
                <a:cs typeface="Bodoni"/>
                <a:sym typeface="Bodoni"/>
              </a:rPr>
              <a:t>Grazie per l’Attenzione !</a:t>
            </a:r>
            <a:endParaRPr sz="20529"/>
          </a:p>
        </p:txBody>
      </p:sp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A7DE53D5-446F-B7A6-05CB-DEC2B12E737B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52DE819-9B3B-EA6E-F743-D7C06FAFA34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C5905F-8192-40CF-D99A-F29348AE8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71900BC6-510C-21CE-C256-C64D1527770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B451573-50D0-BA4D-1582-F46C81D1DA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94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1025</Words>
  <Application>Microsoft Office PowerPoint</Application>
  <PresentationFormat>Personalizzato</PresentationFormat>
  <Paragraphs>144</Paragraphs>
  <Slides>18</Slides>
  <Notes>15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5" baseType="lpstr">
      <vt:lpstr>Bodoni</vt:lpstr>
      <vt:lpstr>Calibri</vt:lpstr>
      <vt:lpstr>Arial</vt:lpstr>
      <vt:lpstr>Aptos</vt:lpstr>
      <vt:lpstr>Barlow Ultra-Bold</vt:lpstr>
      <vt:lpstr>Barlow Bold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Eugenia Sinatti</cp:lastModifiedBy>
  <cp:revision>5</cp:revision>
  <dcterms:created xsi:type="dcterms:W3CDTF">2006-08-16T00:00:00Z</dcterms:created>
  <dcterms:modified xsi:type="dcterms:W3CDTF">2026-01-20T11:13:45Z</dcterms:modified>
  <dc:identifier>DAG35qkUN5c</dc:identifier>
</cp:coreProperties>
</file>