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  <p:sldMasterId id="2147483661" r:id="rId5"/>
  </p:sldMasterIdLst>
  <p:notesMasterIdLst>
    <p:notesMasterId r:id="rId40"/>
  </p:notesMasterIdLst>
  <p:sldIdLst>
    <p:sldId id="256" r:id="rId6"/>
    <p:sldId id="261" r:id="rId7"/>
    <p:sldId id="262" r:id="rId8"/>
    <p:sldId id="265" r:id="rId9"/>
    <p:sldId id="263" r:id="rId10"/>
    <p:sldId id="266" r:id="rId11"/>
    <p:sldId id="267" r:id="rId12"/>
    <p:sldId id="268" r:id="rId13"/>
    <p:sldId id="269" r:id="rId14"/>
    <p:sldId id="270" r:id="rId15"/>
    <p:sldId id="332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3" r:id="rId27"/>
    <p:sldId id="284" r:id="rId28"/>
    <p:sldId id="285" r:id="rId29"/>
    <p:sldId id="286" r:id="rId30"/>
    <p:sldId id="333" r:id="rId31"/>
    <p:sldId id="288" r:id="rId32"/>
    <p:sldId id="289" r:id="rId33"/>
    <p:sldId id="290" r:id="rId34"/>
    <p:sldId id="292" r:id="rId35"/>
    <p:sldId id="291" r:id="rId36"/>
    <p:sldId id="287" r:id="rId37"/>
    <p:sldId id="313" r:id="rId38"/>
    <p:sldId id="271" r:id="rId39"/>
  </p:sldIdLst>
  <p:sldSz cx="50399950" cy="28440063"/>
  <p:notesSz cx="6858000" cy="9144000"/>
  <p:embeddedFontLst>
    <p:embeddedFont>
      <p:font typeface="Barlow Bold" panose="020B0604020202020204" charset="0"/>
      <p:regular r:id="rId41"/>
    </p:embeddedFont>
    <p:embeddedFont>
      <p:font typeface="Barlow Ultra-Bold" panose="020B0604020202020204" charset="0"/>
      <p:regular r:id="rId42"/>
    </p:embeddedFont>
    <p:embeddedFont>
      <p:font typeface="Bodoni MT" panose="02070603080606020203" pitchFamily="18" charset="0"/>
      <p:regular r:id="rId43"/>
      <p:bold r:id="rId44"/>
      <p:italic r:id="rId45"/>
      <p:boldItalic r:id="rId46"/>
    </p:embeddedFont>
    <p:embeddedFont>
      <p:font typeface="Merriweather" panose="00000500000000000000" pitchFamily="2" charset="0"/>
      <p:regular r:id="rId47"/>
      <p:bold r:id="rId48"/>
    </p:embeddedFont>
    <p:embeddedFont>
      <p:font typeface="Times" panose="02020603050405020304" pitchFamily="18" charset="0"/>
      <p:regular r:id="rId49"/>
      <p:bold r:id="rId50"/>
      <p:italic r:id="rId51"/>
      <p:boldItalic r:id="rId52"/>
    </p:embeddedFont>
    <p:embeddedFont>
      <p:font typeface="Verdana" panose="020B0604030504040204" pitchFamily="34" charset="0"/>
      <p:regular r:id="rId53"/>
      <p:bold r:id="rId54"/>
      <p:italic r:id="rId55"/>
      <p:boldItalic r:id="rId56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2BB203-D118-4096-BD4F-CC744C3A99E6}" v="143" dt="2026-01-20T18:49:09.8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77" autoAdjust="0"/>
    <p:restoredTop sz="94622" autoAdjust="0"/>
  </p:normalViewPr>
  <p:slideViewPr>
    <p:cSldViewPr>
      <p:cViewPr varScale="1">
        <p:scale>
          <a:sx n="11" d="100"/>
          <a:sy n="11" d="100"/>
        </p:scale>
        <p:origin x="1008" y="82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font" Target="fonts/font10.fntdata"/><Relationship Id="rId55" Type="http://schemas.openxmlformats.org/officeDocument/2006/relationships/font" Target="fonts/font15.fntdata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5.fntdata"/><Relationship Id="rId53" Type="http://schemas.openxmlformats.org/officeDocument/2006/relationships/font" Target="fonts/font13.fntdata"/><Relationship Id="rId58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61" Type="http://schemas.microsoft.com/office/2015/10/relationships/revisionInfo" Target="revisionInfo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56" Type="http://schemas.openxmlformats.org/officeDocument/2006/relationships/font" Target="fonts/font16.fntdata"/><Relationship Id="rId8" Type="http://schemas.openxmlformats.org/officeDocument/2006/relationships/slide" Target="slides/slide3.xml"/><Relationship Id="rId51" Type="http://schemas.openxmlformats.org/officeDocument/2006/relationships/font" Target="fonts/font11.fntdata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font" Target="fonts/font6.fntdata"/><Relationship Id="rId59" Type="http://schemas.openxmlformats.org/officeDocument/2006/relationships/theme" Target="theme/theme1.xml"/><Relationship Id="rId20" Type="http://schemas.openxmlformats.org/officeDocument/2006/relationships/slide" Target="slides/slide15.xml"/><Relationship Id="rId41" Type="http://schemas.openxmlformats.org/officeDocument/2006/relationships/font" Target="fonts/font1.fntdata"/><Relationship Id="rId54" Type="http://schemas.openxmlformats.org/officeDocument/2006/relationships/font" Target="fonts/font14.fntdata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font" Target="fonts/font9.fntdata"/><Relationship Id="rId57" Type="http://schemas.openxmlformats.org/officeDocument/2006/relationships/presProps" Target="presProps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font" Target="fonts/font4.fntdata"/><Relationship Id="rId52" Type="http://schemas.openxmlformats.org/officeDocument/2006/relationships/font" Target="fonts/font12.fntdata"/><Relationship Id="rId6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80476E-8CB5-4FAE-8906-80A9CEBC6329}" type="datetimeFigureOut">
              <a:rPr lang="it-IT" smtClean="0"/>
              <a:t>20/01/2026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93738" y="1143000"/>
            <a:ext cx="54705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E548F8-3A82-4E91-9046-DA8EEC998B9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30538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i="1" dirty="0" err="1">
                <a:effectLst/>
                <a:latin typeface="Times"/>
              </a:rPr>
              <a:t>Staple</a:t>
            </a:r>
            <a:r>
              <a:rPr lang="it-IT" i="1" dirty="0">
                <a:effectLst/>
                <a:latin typeface="Times"/>
              </a:rPr>
              <a:t>-line leaks </a:t>
            </a:r>
            <a:r>
              <a:rPr lang="it-IT" i="1" dirty="0" err="1">
                <a:effectLst/>
                <a:latin typeface="Times"/>
              </a:rPr>
              <a:t>represent</a:t>
            </a:r>
            <a:r>
              <a:rPr lang="it-IT" i="1" dirty="0">
                <a:effectLst/>
                <a:latin typeface="Times"/>
              </a:rPr>
              <a:t> the </a:t>
            </a:r>
            <a:r>
              <a:rPr lang="it-IT" i="1" dirty="0" err="1">
                <a:effectLst/>
                <a:latin typeface="Times"/>
              </a:rPr>
              <a:t>most</a:t>
            </a:r>
            <a:r>
              <a:rPr lang="it-IT" i="1" dirty="0">
                <a:effectLst/>
                <a:latin typeface="Times"/>
              </a:rPr>
              <a:t> </a:t>
            </a:r>
            <a:r>
              <a:rPr lang="it-IT" i="1" dirty="0" err="1">
                <a:effectLst/>
                <a:latin typeface="Times"/>
              </a:rPr>
              <a:t>dangerous</a:t>
            </a:r>
            <a:r>
              <a:rPr lang="it-IT" i="1" dirty="0">
                <a:effectLst/>
                <a:latin typeface="Times"/>
              </a:rPr>
              <a:t> and </a:t>
            </a:r>
            <a:r>
              <a:rPr lang="it-IT" i="1" dirty="0" err="1">
                <a:effectLst/>
                <a:latin typeface="Times"/>
              </a:rPr>
              <a:t>lifethreatening</a:t>
            </a:r>
            <a:endParaRPr lang="it-IT" dirty="0">
              <a:effectLst/>
              <a:latin typeface="Times"/>
            </a:endParaRPr>
          </a:p>
          <a:p>
            <a:r>
              <a:rPr lang="it-IT" i="1" dirty="0" err="1">
                <a:effectLst/>
                <a:latin typeface="Times"/>
              </a:rPr>
              <a:t>complication</a:t>
            </a:r>
            <a:r>
              <a:rPr lang="it-IT" i="1" dirty="0">
                <a:effectLst/>
                <a:latin typeface="Times"/>
              </a:rPr>
              <a:t> after LSG</a:t>
            </a:r>
            <a:endParaRPr lang="it-IT" dirty="0">
              <a:effectLst/>
              <a:latin typeface="Times"/>
            </a:endParaRPr>
          </a:p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52005-88B6-8E42-A831-8F1D1E6AA4E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9335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52005-88B6-8E42-A831-8F1D1E6AA4E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70762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52005-88B6-8E42-A831-8F1D1E6AA4E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30986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Eseguite</a:t>
            </a:r>
            <a:r>
              <a:rPr lang="en-GB" dirty="0"/>
              <a:t> bio negative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52005-88B6-8E42-A831-8F1D1E6AA4E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20977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52005-88B6-8E42-A831-8F1D1E6AA4E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88904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52005-88B6-8E42-A831-8F1D1E6AA4E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15846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52005-88B6-8E42-A831-8F1D1E6AA4E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49316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52005-88B6-8E42-A831-8F1D1E6AA4E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01240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52005-88B6-8E42-A831-8F1D1E6AA4E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01208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52005-88B6-8E42-A831-8F1D1E6AA4E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22175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52005-88B6-8E42-A831-8F1D1E6AA4E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08366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52005-88B6-8E42-A831-8F1D1E6AA4E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9497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52005-88B6-8E42-A831-8F1D1E6AA4E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83605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52005-88B6-8E42-A831-8F1D1E6AA4E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9595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52005-88B6-8E42-A831-8F1D1E6AA4E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7270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52005-88B6-8E42-A831-8F1D1E6AA4E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55606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 sz="2000"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52005-88B6-8E42-A831-8F1D1E6AA4E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58630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52005-88B6-8E42-A831-8F1D1E6AA4E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0415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titol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299498" y="4654914"/>
            <a:ext cx="37783592" cy="9884601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3780038">
              <a:lnSpc>
                <a:spcPct val="90000"/>
              </a:lnSpc>
              <a:buNone/>
              <a:tabLst>
                <a:tab pos="0" algn="l"/>
              </a:tabLst>
              <a:defRPr/>
            </a:lvl1pPr>
          </a:lstStyle>
          <a:p>
            <a:pPr indent="0" algn="ctr" defTabSz="914400">
              <a:lnSpc>
                <a:spcPct val="90000"/>
              </a:lnSpc>
              <a:buNone/>
              <a:tabLst>
                <a:tab pos="0" algn="l"/>
              </a:tabLst>
            </a:pPr>
            <a:r>
              <a:rPr lang="it-IT" sz="24803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Fare clic per modificare lo stile del titolo dello schema</a:t>
            </a:r>
            <a:endParaRPr lang="it-IT" sz="24803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dt" idx="13"/>
          </p:nvPr>
        </p:nvSpPr>
        <p:spPr>
          <a:xfrm>
            <a:off x="3464500" y="26360430"/>
            <a:ext cx="11323619" cy="1497395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3780038">
              <a:lnSpc>
                <a:spcPct val="100000"/>
              </a:lnSpc>
              <a:buNone/>
              <a:tabLst>
                <a:tab pos="0" algn="l"/>
              </a:tabLst>
              <a:defRPr lang="it-IT" sz="4961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r>
              <a:rPr lang="it-IT"/>
              <a:t>&lt;data/ora&gt;</a:t>
            </a:r>
            <a:endParaRPr lang="it-IT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ftr" idx="14"/>
          </p:nvPr>
        </p:nvSpPr>
        <p:spPr>
          <a:xfrm>
            <a:off x="16694487" y="26360430"/>
            <a:ext cx="16993613" cy="1497395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it-IT" sz="5787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r>
              <a:rPr lang="it-IT"/>
              <a:t>&lt;piè di pagina&gt;</a:t>
            </a:r>
          </a:p>
        </p:txBody>
      </p:sp>
      <p:sp>
        <p:nvSpPr>
          <p:cNvPr id="22" name="PlaceHolder 4"/>
          <p:cNvSpPr>
            <a:spLocks noGrp="1"/>
          </p:cNvSpPr>
          <p:nvPr>
            <p:ph type="sldNum" idx="15"/>
          </p:nvPr>
        </p:nvSpPr>
        <p:spPr>
          <a:xfrm>
            <a:off x="35594468" y="26360430"/>
            <a:ext cx="11323619" cy="1497395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3780038">
              <a:lnSpc>
                <a:spcPct val="100000"/>
              </a:lnSpc>
              <a:buNone/>
              <a:tabLst>
                <a:tab pos="0" algn="l"/>
              </a:tabLst>
              <a:defRPr lang="it-IT" sz="4961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fld id="{2684BC6C-FB37-4154-A41D-4EB5D5BFCD3D}" type="slidenum">
              <a:rPr lang="it-IT" smtClean="0"/>
              <a:pPr/>
              <a:t>‹N›</a:t>
            </a:fld>
            <a:endParaRPr lang="it-IT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3" name="PlaceHolder 5"/>
          <p:cNvSpPr>
            <a:spLocks noGrp="1"/>
          </p:cNvSpPr>
          <p:nvPr>
            <p:ph type="body"/>
          </p:nvPr>
        </p:nvSpPr>
        <p:spPr>
          <a:xfrm>
            <a:off x="2519501" y="6653930"/>
            <a:ext cx="45343585" cy="16478814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 marL="1785845" indent="-1339384">
              <a:lnSpc>
                <a:spcPct val="90000"/>
              </a:lnSpc>
              <a:spcBef>
                <a:spcPts val="5858"/>
              </a:spcBef>
              <a:buClr>
                <a:srgbClr val="000000"/>
              </a:buClr>
              <a:buSzPct val="45000"/>
              <a:buFont typeface="Wingdings" charset="2"/>
              <a:buChar char=""/>
              <a:defRPr/>
            </a:lvl1pPr>
          </a:lstStyle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11575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Fai clic per modificare il formato del testo della struttura</a:t>
            </a:r>
            <a:endParaRPr lang="it-IT" sz="11575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571690" lvl="1" indent="-1339384">
              <a:lnSpc>
                <a:spcPct val="90000"/>
              </a:lnSpc>
              <a:spcBef>
                <a:spcPts val="4688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it-IT" sz="8268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Secondo livello struttura</a:t>
            </a:r>
            <a:endParaRPr lang="it-IT" sz="8268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5357534" lvl="2" indent="-1190563">
              <a:lnSpc>
                <a:spcPct val="90000"/>
              </a:lnSpc>
              <a:spcBef>
                <a:spcPts val="351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7441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Terzo livello struttura</a:t>
            </a:r>
            <a:endParaRPr lang="it-IT" sz="7441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7143379" lvl="3" indent="-892922">
              <a:lnSpc>
                <a:spcPct val="90000"/>
              </a:lnSpc>
              <a:spcBef>
                <a:spcPts val="234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it-IT" sz="7441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Quarto livello struttura</a:t>
            </a:r>
            <a:endParaRPr lang="it-IT" sz="7441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929224" lvl="4" indent="-892922">
              <a:lnSpc>
                <a:spcPct val="90000"/>
              </a:lnSpc>
              <a:spcBef>
                <a:spcPts val="117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8268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Quinto livello struttura</a:t>
            </a:r>
            <a:endParaRPr lang="it-IT" sz="8268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0715069" lvl="5" indent="-892922">
              <a:lnSpc>
                <a:spcPct val="90000"/>
              </a:lnSpc>
              <a:spcBef>
                <a:spcPts val="117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8268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Sesto livello struttura</a:t>
            </a:r>
            <a:endParaRPr lang="it-IT" sz="8268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500914" lvl="6" indent="-892922">
              <a:lnSpc>
                <a:spcPct val="90000"/>
              </a:lnSpc>
              <a:spcBef>
                <a:spcPts val="117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8268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Settimo livello struttura</a:t>
            </a:r>
            <a:endParaRPr lang="it-IT" sz="8268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60727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E127BB3-737F-43D5-8DE3-E9A3788D82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9994" y="4654429"/>
            <a:ext cx="37799963" cy="9901355"/>
          </a:xfrm>
        </p:spPr>
        <p:txBody>
          <a:bodyPr anchor="b"/>
          <a:lstStyle>
            <a:lvl1pPr algn="ctr">
              <a:defRPr sz="24803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7D0F7D7D-CEC0-4ECC-9A85-B07D3896F2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99994" y="14937618"/>
            <a:ext cx="37799963" cy="6866430"/>
          </a:xfrm>
        </p:spPr>
        <p:txBody>
          <a:bodyPr/>
          <a:lstStyle>
            <a:lvl1pPr marL="0" indent="0" algn="ctr">
              <a:buNone/>
              <a:defRPr sz="9921"/>
            </a:lvl1pPr>
            <a:lvl2pPr marL="1890019" indent="0" algn="ctr">
              <a:buNone/>
              <a:defRPr sz="8268"/>
            </a:lvl2pPr>
            <a:lvl3pPr marL="3780038" indent="0" algn="ctr">
              <a:buNone/>
              <a:defRPr sz="7441"/>
            </a:lvl3pPr>
            <a:lvl4pPr marL="5670057" indent="0" algn="ctr">
              <a:buNone/>
              <a:defRPr sz="6614"/>
            </a:lvl4pPr>
            <a:lvl5pPr marL="7560076" indent="0" algn="ctr">
              <a:buNone/>
              <a:defRPr sz="6614"/>
            </a:lvl5pPr>
            <a:lvl6pPr marL="9450095" indent="0" algn="ctr">
              <a:buNone/>
              <a:defRPr sz="6614"/>
            </a:lvl6pPr>
            <a:lvl7pPr marL="11340114" indent="0" algn="ctr">
              <a:buNone/>
              <a:defRPr sz="6614"/>
            </a:lvl7pPr>
            <a:lvl8pPr marL="13230134" indent="0" algn="ctr">
              <a:buNone/>
              <a:defRPr sz="6614"/>
            </a:lvl8pPr>
            <a:lvl9pPr marL="15120153" indent="0" algn="ctr">
              <a:buNone/>
              <a:defRPr sz="6614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0CCFBD3-4C32-4F95-A32A-AD2F56BEC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00914-0888-409B-A735-33940EBF27ED}" type="datetimeFigureOut">
              <a:rPr lang="it-IT" smtClean="0"/>
              <a:t>20/01/2026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2F48AAB-2074-4D84-9CD2-DECD9B01CE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3442D49-BA13-4CB5-83DA-C9C1BC1AF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18570-1513-4B7D-87EB-0DADF7F4C5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45104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C2E88FF-51F3-43F6-B250-D7B9FD9F9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FD001E9-8DF4-441C-85DE-35BEC9B36E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5F59E81-AEF5-46C0-AD86-E9294390F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00914-0888-409B-A735-33940EBF27ED}" type="datetimeFigureOut">
              <a:rPr lang="it-IT" smtClean="0"/>
              <a:t>20/01/2026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2E83398-E5AD-469A-AC9A-990050B0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18A2544-4655-411F-8CAF-73FC65675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18570-1513-4B7D-87EB-0DADF7F4C5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46885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C97FD51-55DF-40B9-B8A3-D1FE98BC2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38747" y="7090270"/>
            <a:ext cx="43469957" cy="11830274"/>
          </a:xfrm>
        </p:spPr>
        <p:txBody>
          <a:bodyPr anchor="b"/>
          <a:lstStyle>
            <a:lvl1pPr>
              <a:defRPr sz="24803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E50A8A0-B119-45B1-8B23-0401F712B4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38747" y="19032463"/>
            <a:ext cx="43469957" cy="6221262"/>
          </a:xfrm>
        </p:spPr>
        <p:txBody>
          <a:bodyPr/>
          <a:lstStyle>
            <a:lvl1pPr marL="0" indent="0">
              <a:buNone/>
              <a:defRPr sz="9921">
                <a:solidFill>
                  <a:schemeClr val="tx1">
                    <a:tint val="75000"/>
                  </a:schemeClr>
                </a:solidFill>
              </a:defRPr>
            </a:lvl1pPr>
            <a:lvl2pPr marL="1890019" indent="0">
              <a:buNone/>
              <a:defRPr sz="8268">
                <a:solidFill>
                  <a:schemeClr val="tx1">
                    <a:tint val="75000"/>
                  </a:schemeClr>
                </a:solidFill>
              </a:defRPr>
            </a:lvl2pPr>
            <a:lvl3pPr marL="3780038" indent="0">
              <a:buNone/>
              <a:defRPr sz="7441">
                <a:solidFill>
                  <a:schemeClr val="tx1">
                    <a:tint val="75000"/>
                  </a:schemeClr>
                </a:solidFill>
              </a:defRPr>
            </a:lvl3pPr>
            <a:lvl4pPr marL="5670057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4pPr>
            <a:lvl5pPr marL="7560076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5pPr>
            <a:lvl6pPr marL="9450095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6pPr>
            <a:lvl7pPr marL="11340114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7pPr>
            <a:lvl8pPr marL="13230134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8pPr>
            <a:lvl9pPr marL="15120153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E96440A-5B41-46AF-BC08-FB2970AB0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00914-0888-409B-A735-33940EBF27ED}" type="datetimeFigureOut">
              <a:rPr lang="it-IT" smtClean="0"/>
              <a:t>20/01/2026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96A190E-7E6A-4DEE-9D56-0D4F96D8F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49B0FD7-DC7C-41E1-B44B-5DC66063D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18570-1513-4B7D-87EB-0DADF7F4C5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230546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973654E-2216-4462-AA92-F071A18F3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48190E0-9E89-4CB7-9B02-2DB32FDF8B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64996" y="7570850"/>
            <a:ext cx="21419979" cy="18044959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0F1E8314-EFC0-4918-B6FB-EAF836E857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514975" y="7570850"/>
            <a:ext cx="21419979" cy="18044959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5DA60CDD-E682-4448-AEB0-14921758B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00914-0888-409B-A735-33940EBF27ED}" type="datetimeFigureOut">
              <a:rPr lang="it-IT" smtClean="0"/>
              <a:t>20/01/2026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76D4D336-61E9-4F97-A245-21B26D9F2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BBB0C7BB-831D-4702-B090-9665BC099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18570-1513-4B7D-87EB-0DADF7F4C5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687616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5A147E1-768C-4AB0-9583-5E89B38B9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1561" y="1514172"/>
            <a:ext cx="43469957" cy="5497098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103DACC8-1999-4751-850D-6A673D361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71563" y="6971768"/>
            <a:ext cx="21321539" cy="3416755"/>
          </a:xfrm>
        </p:spPr>
        <p:txBody>
          <a:bodyPr anchor="b"/>
          <a:lstStyle>
            <a:lvl1pPr marL="0" indent="0">
              <a:buNone/>
              <a:defRPr sz="9921" b="1"/>
            </a:lvl1pPr>
            <a:lvl2pPr marL="1890019" indent="0">
              <a:buNone/>
              <a:defRPr sz="8268" b="1"/>
            </a:lvl2pPr>
            <a:lvl3pPr marL="3780038" indent="0">
              <a:buNone/>
              <a:defRPr sz="7441" b="1"/>
            </a:lvl3pPr>
            <a:lvl4pPr marL="5670057" indent="0">
              <a:buNone/>
              <a:defRPr sz="6614" b="1"/>
            </a:lvl4pPr>
            <a:lvl5pPr marL="7560076" indent="0">
              <a:buNone/>
              <a:defRPr sz="6614" b="1"/>
            </a:lvl5pPr>
            <a:lvl6pPr marL="9450095" indent="0">
              <a:buNone/>
              <a:defRPr sz="6614" b="1"/>
            </a:lvl6pPr>
            <a:lvl7pPr marL="11340114" indent="0">
              <a:buNone/>
              <a:defRPr sz="6614" b="1"/>
            </a:lvl7pPr>
            <a:lvl8pPr marL="13230134" indent="0">
              <a:buNone/>
              <a:defRPr sz="6614" b="1"/>
            </a:lvl8pPr>
            <a:lvl9pPr marL="15120153" indent="0">
              <a:buNone/>
              <a:defRPr sz="6614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B1446678-E8DC-4283-8B3D-AAE29B8FD1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563" y="10388523"/>
            <a:ext cx="21321539" cy="1527995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92DE7D32-588B-4A57-92BB-077E6467F0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25514975" y="6971768"/>
            <a:ext cx="21426543" cy="3416755"/>
          </a:xfrm>
        </p:spPr>
        <p:txBody>
          <a:bodyPr anchor="b"/>
          <a:lstStyle>
            <a:lvl1pPr marL="0" indent="0">
              <a:buNone/>
              <a:defRPr sz="9921" b="1"/>
            </a:lvl1pPr>
            <a:lvl2pPr marL="1890019" indent="0">
              <a:buNone/>
              <a:defRPr sz="8268" b="1"/>
            </a:lvl2pPr>
            <a:lvl3pPr marL="3780038" indent="0">
              <a:buNone/>
              <a:defRPr sz="7441" b="1"/>
            </a:lvl3pPr>
            <a:lvl4pPr marL="5670057" indent="0">
              <a:buNone/>
              <a:defRPr sz="6614" b="1"/>
            </a:lvl4pPr>
            <a:lvl5pPr marL="7560076" indent="0">
              <a:buNone/>
              <a:defRPr sz="6614" b="1"/>
            </a:lvl5pPr>
            <a:lvl6pPr marL="9450095" indent="0">
              <a:buNone/>
              <a:defRPr sz="6614" b="1"/>
            </a:lvl6pPr>
            <a:lvl7pPr marL="11340114" indent="0">
              <a:buNone/>
              <a:defRPr sz="6614" b="1"/>
            </a:lvl7pPr>
            <a:lvl8pPr marL="13230134" indent="0">
              <a:buNone/>
              <a:defRPr sz="6614" b="1"/>
            </a:lvl8pPr>
            <a:lvl9pPr marL="15120153" indent="0">
              <a:buNone/>
              <a:defRPr sz="6614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575C06C0-AE76-4108-8FBB-126156D5A7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25514975" y="10388523"/>
            <a:ext cx="21426543" cy="1527995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88BEBC78-AE0E-4985-967F-BEB65B065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00914-0888-409B-A735-33940EBF27ED}" type="datetimeFigureOut">
              <a:rPr lang="it-IT" smtClean="0"/>
              <a:t>20/01/2026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66487FFF-BE1A-4545-83C5-8573A1294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54553550-1DDA-49EC-9E2F-68615196D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18570-1513-4B7D-87EB-0DADF7F4C5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270811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8530321-89BF-42F1-A27E-B4AE378AC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D7D6B6E9-0F04-4C69-BAE6-99B96EA19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00914-0888-409B-A735-33940EBF27ED}" type="datetimeFigureOut">
              <a:rPr lang="it-IT" smtClean="0"/>
              <a:t>20/01/2026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F386EC3E-6059-4475-A6CC-CFF3A277D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B65417EA-F41A-4AE1-9DF1-A8A4C5534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18570-1513-4B7D-87EB-0DADF7F4C5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237910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5318F659-CD8B-4788-B434-CA76D1665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00914-0888-409B-A735-33940EBF27ED}" type="datetimeFigureOut">
              <a:rPr lang="it-IT" smtClean="0"/>
              <a:t>20/01/2026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0C99E8BF-907C-43AF-BD2B-A50476D22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7AF165CB-043A-42B6-9437-3ADED270C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18570-1513-4B7D-87EB-0DADF7F4C5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396930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0F4EF67-DC04-4CA2-86BD-4BC44CD9C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1563" y="1896004"/>
            <a:ext cx="16255294" cy="6636015"/>
          </a:xfrm>
        </p:spPr>
        <p:txBody>
          <a:bodyPr anchor="b"/>
          <a:lstStyle>
            <a:lvl1pPr>
              <a:defRPr sz="13228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6E35EDD-7140-432F-A70A-2D71593173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26543" y="4094845"/>
            <a:ext cx="25514975" cy="20210878"/>
          </a:xfrm>
        </p:spPr>
        <p:txBody>
          <a:bodyPr/>
          <a:lstStyle>
            <a:lvl1pPr>
              <a:defRPr sz="13228"/>
            </a:lvl1pPr>
            <a:lvl2pPr>
              <a:defRPr sz="11575"/>
            </a:lvl2pPr>
            <a:lvl3pPr>
              <a:defRPr sz="9921"/>
            </a:lvl3pPr>
            <a:lvl4pPr>
              <a:defRPr sz="8268"/>
            </a:lvl4pPr>
            <a:lvl5pPr>
              <a:defRPr sz="8268"/>
            </a:lvl5pPr>
            <a:lvl6pPr>
              <a:defRPr sz="8268"/>
            </a:lvl6pPr>
            <a:lvl7pPr>
              <a:defRPr sz="8268"/>
            </a:lvl7pPr>
            <a:lvl8pPr>
              <a:defRPr sz="8268"/>
            </a:lvl8pPr>
            <a:lvl9pPr>
              <a:defRPr sz="8268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695E078F-A5A5-4D21-A956-D08DC8B81B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471563" y="8532019"/>
            <a:ext cx="16255294" cy="15806620"/>
          </a:xfrm>
        </p:spPr>
        <p:txBody>
          <a:bodyPr/>
          <a:lstStyle>
            <a:lvl1pPr marL="0" indent="0">
              <a:buNone/>
              <a:defRPr sz="6614"/>
            </a:lvl1pPr>
            <a:lvl2pPr marL="1890019" indent="0">
              <a:buNone/>
              <a:defRPr sz="5787"/>
            </a:lvl2pPr>
            <a:lvl3pPr marL="3780038" indent="0">
              <a:buNone/>
              <a:defRPr sz="4961"/>
            </a:lvl3pPr>
            <a:lvl4pPr marL="5670057" indent="0">
              <a:buNone/>
              <a:defRPr sz="4134"/>
            </a:lvl4pPr>
            <a:lvl5pPr marL="7560076" indent="0">
              <a:buNone/>
              <a:defRPr sz="4134"/>
            </a:lvl5pPr>
            <a:lvl6pPr marL="9450095" indent="0">
              <a:buNone/>
              <a:defRPr sz="4134"/>
            </a:lvl6pPr>
            <a:lvl7pPr marL="11340114" indent="0">
              <a:buNone/>
              <a:defRPr sz="4134"/>
            </a:lvl7pPr>
            <a:lvl8pPr marL="13230134" indent="0">
              <a:buNone/>
              <a:defRPr sz="4134"/>
            </a:lvl8pPr>
            <a:lvl9pPr marL="15120153" indent="0">
              <a:buNone/>
              <a:defRPr sz="4134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9FAB0963-4FA2-4AA0-9AAF-CFA1A193D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00914-0888-409B-A735-33940EBF27ED}" type="datetimeFigureOut">
              <a:rPr lang="it-IT" smtClean="0"/>
              <a:t>20/01/2026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7A477E4-C0EB-4329-AB60-8FEFFB2F1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3A29CCB0-B7EF-46D1-B80F-D05E1AE7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18570-1513-4B7D-87EB-0DADF7F4C5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529049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10A08CC-4400-47CC-A45D-2B7FDB7B0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1563" y="1896004"/>
            <a:ext cx="16255294" cy="6636015"/>
          </a:xfrm>
        </p:spPr>
        <p:txBody>
          <a:bodyPr anchor="b"/>
          <a:lstStyle>
            <a:lvl1pPr>
              <a:defRPr sz="13228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D21EC2FA-32CA-4E61-93BF-6430A21370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1426543" y="4094845"/>
            <a:ext cx="25514975" cy="20210878"/>
          </a:xfrm>
        </p:spPr>
        <p:txBody>
          <a:bodyPr/>
          <a:lstStyle>
            <a:lvl1pPr marL="0" indent="0">
              <a:buNone/>
              <a:defRPr sz="13228"/>
            </a:lvl1pPr>
            <a:lvl2pPr marL="1890019" indent="0">
              <a:buNone/>
              <a:defRPr sz="11575"/>
            </a:lvl2pPr>
            <a:lvl3pPr marL="3780038" indent="0">
              <a:buNone/>
              <a:defRPr sz="9921"/>
            </a:lvl3pPr>
            <a:lvl4pPr marL="5670057" indent="0">
              <a:buNone/>
              <a:defRPr sz="8268"/>
            </a:lvl4pPr>
            <a:lvl5pPr marL="7560076" indent="0">
              <a:buNone/>
              <a:defRPr sz="8268"/>
            </a:lvl5pPr>
            <a:lvl6pPr marL="9450095" indent="0">
              <a:buNone/>
              <a:defRPr sz="8268"/>
            </a:lvl6pPr>
            <a:lvl7pPr marL="11340114" indent="0">
              <a:buNone/>
              <a:defRPr sz="8268"/>
            </a:lvl7pPr>
            <a:lvl8pPr marL="13230134" indent="0">
              <a:buNone/>
              <a:defRPr sz="8268"/>
            </a:lvl8pPr>
            <a:lvl9pPr marL="15120153" indent="0">
              <a:buNone/>
              <a:defRPr sz="8268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E4CD9E7B-C4A5-4DBB-98DB-D8047FAD21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471563" y="8532019"/>
            <a:ext cx="16255294" cy="15806620"/>
          </a:xfrm>
        </p:spPr>
        <p:txBody>
          <a:bodyPr/>
          <a:lstStyle>
            <a:lvl1pPr marL="0" indent="0">
              <a:buNone/>
              <a:defRPr sz="6614"/>
            </a:lvl1pPr>
            <a:lvl2pPr marL="1890019" indent="0">
              <a:buNone/>
              <a:defRPr sz="5787"/>
            </a:lvl2pPr>
            <a:lvl3pPr marL="3780038" indent="0">
              <a:buNone/>
              <a:defRPr sz="4961"/>
            </a:lvl3pPr>
            <a:lvl4pPr marL="5670057" indent="0">
              <a:buNone/>
              <a:defRPr sz="4134"/>
            </a:lvl4pPr>
            <a:lvl5pPr marL="7560076" indent="0">
              <a:buNone/>
              <a:defRPr sz="4134"/>
            </a:lvl5pPr>
            <a:lvl6pPr marL="9450095" indent="0">
              <a:buNone/>
              <a:defRPr sz="4134"/>
            </a:lvl6pPr>
            <a:lvl7pPr marL="11340114" indent="0">
              <a:buNone/>
              <a:defRPr sz="4134"/>
            </a:lvl7pPr>
            <a:lvl8pPr marL="13230134" indent="0">
              <a:buNone/>
              <a:defRPr sz="4134"/>
            </a:lvl8pPr>
            <a:lvl9pPr marL="15120153" indent="0">
              <a:buNone/>
              <a:defRPr sz="4134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741626F3-901E-481B-A188-2CEF79EFC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00914-0888-409B-A735-33940EBF27ED}" type="datetimeFigureOut">
              <a:rPr lang="it-IT" smtClean="0"/>
              <a:t>20/01/2026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F61A011C-D3F0-45EC-9352-FB3D6F025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E50B502-62E9-46E2-86F3-5CE227DC3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18570-1513-4B7D-87EB-0DADF7F4C5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883633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F1F2478-259D-403E-A4C5-D96A2B8E8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10732A21-B487-4B2A-A8E3-68F57159C4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1874DCD-BAE3-4ED1-BD44-9B01AF518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00914-0888-409B-A735-33940EBF27ED}" type="datetimeFigureOut">
              <a:rPr lang="it-IT" smtClean="0"/>
              <a:t>20/01/2026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5919B25-D017-433D-8940-DE7FFCCA2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2084D0A-9446-402E-8BDC-A40A84085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18570-1513-4B7D-87EB-0DADF7F4C5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02009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F721046D-8C4A-4FA1-A8EA-58ECED8849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36067464" y="1514170"/>
            <a:ext cx="10867489" cy="24101639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DD93FBD1-9D49-4DF8-BACA-32FB41003B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3464997" y="1514170"/>
            <a:ext cx="31972468" cy="24101639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21E2208-4D94-44A8-AF7E-71D8746CB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00914-0888-409B-A735-33940EBF27ED}" type="datetimeFigureOut">
              <a:rPr lang="it-IT" smtClean="0"/>
              <a:t>20/01/2026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DC7CEC5-12D5-4231-A1D8-4F36E7335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0825EB3-C274-459B-813B-B9DC47CFE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18570-1513-4B7D-87EB-0DADF7F4C5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2102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B36B47B3-8292-479D-840A-160DBABFF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1514172"/>
            <a:ext cx="43469957" cy="5497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D97D89B-D3F8-4AAF-A6B0-B4E9627206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64997" y="7570850"/>
            <a:ext cx="43469957" cy="180449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0216F40-FE81-4AAC-9BAF-E4E6A608B4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464996" y="26359727"/>
            <a:ext cx="11339989" cy="15141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9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00914-0888-409B-A735-33940EBF27ED}" type="datetimeFigureOut">
              <a:rPr lang="it-IT" smtClean="0"/>
              <a:t>20/01/2026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3DDDDCA-99AF-4B36-AB84-3363F60C99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694984" y="26359727"/>
            <a:ext cx="17009983" cy="15141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9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F6908CB-10B5-4988-964C-93EA88A6AB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594965" y="26359727"/>
            <a:ext cx="11339989" cy="15141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9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18570-1513-4B7D-87EB-0DADF7F4C5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39250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3780038" rtl="0" eaLnBrk="1" latinLnBrk="0" hangingPunct="1">
        <a:lnSpc>
          <a:spcPct val="90000"/>
        </a:lnSpc>
        <a:spcBef>
          <a:spcPct val="0"/>
        </a:spcBef>
        <a:buNone/>
        <a:defRPr sz="181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5010" indent="-945010" algn="l" defTabSz="3780038" rtl="0" eaLnBrk="1" latinLnBrk="0" hangingPunct="1">
        <a:lnSpc>
          <a:spcPct val="90000"/>
        </a:lnSpc>
        <a:spcBef>
          <a:spcPts val="4134"/>
        </a:spcBef>
        <a:buFont typeface="Arial" panose="020B0604020202020204" pitchFamily="34" charset="0"/>
        <a:buChar char="•"/>
        <a:defRPr sz="11575" kern="1200">
          <a:solidFill>
            <a:schemeClr val="tx1"/>
          </a:solidFill>
          <a:latin typeface="+mn-lt"/>
          <a:ea typeface="+mn-ea"/>
          <a:cs typeface="+mn-cs"/>
        </a:defRPr>
      </a:lvl1pPr>
      <a:lvl2pPr marL="2835029" indent="-945010" algn="l" defTabSz="3780038" rtl="0" eaLnBrk="1" latinLnBrk="0" hangingPunct="1">
        <a:lnSpc>
          <a:spcPct val="90000"/>
        </a:lnSpc>
        <a:spcBef>
          <a:spcPts val="2067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2pPr>
      <a:lvl3pPr marL="4725048" indent="-945010" algn="l" defTabSz="3780038" rtl="0" eaLnBrk="1" latinLnBrk="0" hangingPunct="1">
        <a:lnSpc>
          <a:spcPct val="90000"/>
        </a:lnSpc>
        <a:spcBef>
          <a:spcPts val="2067"/>
        </a:spcBef>
        <a:buFont typeface="Arial" panose="020B0604020202020204" pitchFamily="34" charset="0"/>
        <a:buChar char="•"/>
        <a:defRPr sz="8268" kern="1200">
          <a:solidFill>
            <a:schemeClr val="tx1"/>
          </a:solidFill>
          <a:latin typeface="+mn-lt"/>
          <a:ea typeface="+mn-ea"/>
          <a:cs typeface="+mn-cs"/>
        </a:defRPr>
      </a:lvl3pPr>
      <a:lvl4pPr marL="6615067" indent="-945010" algn="l" defTabSz="3780038" rtl="0" eaLnBrk="1" latinLnBrk="0" hangingPunct="1">
        <a:lnSpc>
          <a:spcPct val="90000"/>
        </a:lnSpc>
        <a:spcBef>
          <a:spcPts val="2067"/>
        </a:spcBef>
        <a:buFont typeface="Arial" panose="020B0604020202020204" pitchFamily="34" charset="0"/>
        <a:buChar char="•"/>
        <a:defRPr sz="7441" kern="1200">
          <a:solidFill>
            <a:schemeClr val="tx1"/>
          </a:solidFill>
          <a:latin typeface="+mn-lt"/>
          <a:ea typeface="+mn-ea"/>
          <a:cs typeface="+mn-cs"/>
        </a:defRPr>
      </a:lvl4pPr>
      <a:lvl5pPr marL="8505086" indent="-945010" algn="l" defTabSz="3780038" rtl="0" eaLnBrk="1" latinLnBrk="0" hangingPunct="1">
        <a:lnSpc>
          <a:spcPct val="90000"/>
        </a:lnSpc>
        <a:spcBef>
          <a:spcPts val="2067"/>
        </a:spcBef>
        <a:buFont typeface="Arial" panose="020B0604020202020204" pitchFamily="34" charset="0"/>
        <a:buChar char="•"/>
        <a:defRPr sz="7441" kern="1200">
          <a:solidFill>
            <a:schemeClr val="tx1"/>
          </a:solidFill>
          <a:latin typeface="+mn-lt"/>
          <a:ea typeface="+mn-ea"/>
          <a:cs typeface="+mn-cs"/>
        </a:defRPr>
      </a:lvl5pPr>
      <a:lvl6pPr marL="10395105" indent="-945010" algn="l" defTabSz="3780038" rtl="0" eaLnBrk="1" latinLnBrk="0" hangingPunct="1">
        <a:lnSpc>
          <a:spcPct val="90000"/>
        </a:lnSpc>
        <a:spcBef>
          <a:spcPts val="2067"/>
        </a:spcBef>
        <a:buFont typeface="Arial" panose="020B0604020202020204" pitchFamily="34" charset="0"/>
        <a:buChar char="•"/>
        <a:defRPr sz="7441" kern="1200">
          <a:solidFill>
            <a:schemeClr val="tx1"/>
          </a:solidFill>
          <a:latin typeface="+mn-lt"/>
          <a:ea typeface="+mn-ea"/>
          <a:cs typeface="+mn-cs"/>
        </a:defRPr>
      </a:lvl6pPr>
      <a:lvl7pPr marL="12285124" indent="-945010" algn="l" defTabSz="3780038" rtl="0" eaLnBrk="1" latinLnBrk="0" hangingPunct="1">
        <a:lnSpc>
          <a:spcPct val="90000"/>
        </a:lnSpc>
        <a:spcBef>
          <a:spcPts val="2067"/>
        </a:spcBef>
        <a:buFont typeface="Arial" panose="020B0604020202020204" pitchFamily="34" charset="0"/>
        <a:buChar char="•"/>
        <a:defRPr sz="7441" kern="1200">
          <a:solidFill>
            <a:schemeClr val="tx1"/>
          </a:solidFill>
          <a:latin typeface="+mn-lt"/>
          <a:ea typeface="+mn-ea"/>
          <a:cs typeface="+mn-cs"/>
        </a:defRPr>
      </a:lvl7pPr>
      <a:lvl8pPr marL="14175143" indent="-945010" algn="l" defTabSz="3780038" rtl="0" eaLnBrk="1" latinLnBrk="0" hangingPunct="1">
        <a:lnSpc>
          <a:spcPct val="90000"/>
        </a:lnSpc>
        <a:spcBef>
          <a:spcPts val="2067"/>
        </a:spcBef>
        <a:buFont typeface="Arial" panose="020B0604020202020204" pitchFamily="34" charset="0"/>
        <a:buChar char="•"/>
        <a:defRPr sz="7441" kern="1200">
          <a:solidFill>
            <a:schemeClr val="tx1"/>
          </a:solidFill>
          <a:latin typeface="+mn-lt"/>
          <a:ea typeface="+mn-ea"/>
          <a:cs typeface="+mn-cs"/>
        </a:defRPr>
      </a:lvl8pPr>
      <a:lvl9pPr marL="16065162" indent="-945010" algn="l" defTabSz="3780038" rtl="0" eaLnBrk="1" latinLnBrk="0" hangingPunct="1">
        <a:lnSpc>
          <a:spcPct val="90000"/>
        </a:lnSpc>
        <a:spcBef>
          <a:spcPts val="2067"/>
        </a:spcBef>
        <a:buFont typeface="Arial" panose="020B0604020202020204" pitchFamily="34" charset="0"/>
        <a:buChar char="•"/>
        <a:defRPr sz="744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3780038" rtl="0" eaLnBrk="1" latinLnBrk="0" hangingPunct="1">
        <a:defRPr sz="7441" kern="1200">
          <a:solidFill>
            <a:schemeClr val="tx1"/>
          </a:solidFill>
          <a:latin typeface="+mn-lt"/>
          <a:ea typeface="+mn-ea"/>
          <a:cs typeface="+mn-cs"/>
        </a:defRPr>
      </a:lvl1pPr>
      <a:lvl2pPr marL="1890019" algn="l" defTabSz="3780038" rtl="0" eaLnBrk="1" latinLnBrk="0" hangingPunct="1">
        <a:defRPr sz="7441" kern="1200">
          <a:solidFill>
            <a:schemeClr val="tx1"/>
          </a:solidFill>
          <a:latin typeface="+mn-lt"/>
          <a:ea typeface="+mn-ea"/>
          <a:cs typeface="+mn-cs"/>
        </a:defRPr>
      </a:lvl2pPr>
      <a:lvl3pPr marL="3780038" algn="l" defTabSz="3780038" rtl="0" eaLnBrk="1" latinLnBrk="0" hangingPunct="1">
        <a:defRPr sz="7441" kern="1200">
          <a:solidFill>
            <a:schemeClr val="tx1"/>
          </a:solidFill>
          <a:latin typeface="+mn-lt"/>
          <a:ea typeface="+mn-ea"/>
          <a:cs typeface="+mn-cs"/>
        </a:defRPr>
      </a:lvl3pPr>
      <a:lvl4pPr marL="5670057" algn="l" defTabSz="3780038" rtl="0" eaLnBrk="1" latinLnBrk="0" hangingPunct="1">
        <a:defRPr sz="7441" kern="1200">
          <a:solidFill>
            <a:schemeClr val="tx1"/>
          </a:solidFill>
          <a:latin typeface="+mn-lt"/>
          <a:ea typeface="+mn-ea"/>
          <a:cs typeface="+mn-cs"/>
        </a:defRPr>
      </a:lvl4pPr>
      <a:lvl5pPr marL="7560076" algn="l" defTabSz="3780038" rtl="0" eaLnBrk="1" latinLnBrk="0" hangingPunct="1">
        <a:defRPr sz="7441" kern="1200">
          <a:solidFill>
            <a:schemeClr val="tx1"/>
          </a:solidFill>
          <a:latin typeface="+mn-lt"/>
          <a:ea typeface="+mn-ea"/>
          <a:cs typeface="+mn-cs"/>
        </a:defRPr>
      </a:lvl5pPr>
      <a:lvl6pPr marL="9450095" algn="l" defTabSz="3780038" rtl="0" eaLnBrk="1" latinLnBrk="0" hangingPunct="1">
        <a:defRPr sz="7441" kern="1200">
          <a:solidFill>
            <a:schemeClr val="tx1"/>
          </a:solidFill>
          <a:latin typeface="+mn-lt"/>
          <a:ea typeface="+mn-ea"/>
          <a:cs typeface="+mn-cs"/>
        </a:defRPr>
      </a:lvl6pPr>
      <a:lvl7pPr marL="11340114" algn="l" defTabSz="3780038" rtl="0" eaLnBrk="1" latinLnBrk="0" hangingPunct="1">
        <a:defRPr sz="7441" kern="1200">
          <a:solidFill>
            <a:schemeClr val="tx1"/>
          </a:solidFill>
          <a:latin typeface="+mn-lt"/>
          <a:ea typeface="+mn-ea"/>
          <a:cs typeface="+mn-cs"/>
        </a:defRPr>
      </a:lvl7pPr>
      <a:lvl8pPr marL="13230134" algn="l" defTabSz="3780038" rtl="0" eaLnBrk="1" latinLnBrk="0" hangingPunct="1">
        <a:defRPr sz="7441" kern="1200">
          <a:solidFill>
            <a:schemeClr val="tx1"/>
          </a:solidFill>
          <a:latin typeface="+mn-lt"/>
          <a:ea typeface="+mn-ea"/>
          <a:cs typeface="+mn-cs"/>
        </a:defRPr>
      </a:lvl8pPr>
      <a:lvl9pPr marL="15120153" algn="l" defTabSz="3780038" rtl="0" eaLnBrk="1" latinLnBrk="0" hangingPunct="1">
        <a:defRPr sz="744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10.jp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12.jp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13.jp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13.jp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13.jp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12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11" Type="http://schemas.openxmlformats.org/officeDocument/2006/relationships/image" Target="../media/image18.png"/><Relationship Id="rId5" Type="http://schemas.openxmlformats.org/officeDocument/2006/relationships/image" Target="../media/image8.png"/><Relationship Id="rId10" Type="http://schemas.openxmlformats.org/officeDocument/2006/relationships/image" Target="../media/image17.png"/><Relationship Id="rId4" Type="http://schemas.openxmlformats.org/officeDocument/2006/relationships/image" Target="../media/image7.png"/><Relationship Id="rId9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image" Target="../media/image7.png"/><Relationship Id="rId9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image" Target="../media/image7.png"/><Relationship Id="rId9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image" Target="../media/image7.png"/><Relationship Id="rId9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image" Target="../media/image7.png"/><Relationship Id="rId9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image" Target="../media/image7.png"/><Relationship Id="rId9" Type="http://schemas.openxmlformats.org/officeDocument/2006/relationships/image" Target="../media/image23.jp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image" Target="../media/image7.png"/><Relationship Id="rId9" Type="http://schemas.openxmlformats.org/officeDocument/2006/relationships/image" Target="../media/image13.jp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image" Target="../media/image7.png"/><Relationship Id="rId9" Type="http://schemas.openxmlformats.org/officeDocument/2006/relationships/image" Target="../media/image13.jp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image" Target="../media/image7.png"/><Relationship Id="rId9" Type="http://schemas.openxmlformats.org/officeDocument/2006/relationships/image" Target="../media/image24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0472383" y="12860970"/>
            <a:ext cx="30659970" cy="324053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0397638" y="24090023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grpSp>
        <p:nvGrpSpPr>
          <p:cNvPr id="2" name="Group 2"/>
          <p:cNvGrpSpPr/>
          <p:nvPr/>
        </p:nvGrpSpPr>
        <p:grpSpPr>
          <a:xfrm>
            <a:off x="-13561964" y="-8814269"/>
            <a:ext cx="49227349" cy="492273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79212" y="-8578019"/>
            <a:ext cx="49227349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2356336" y="-145353"/>
            <a:ext cx="27927572" cy="134940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7135"/>
              </a:lnSpc>
            </a:pPr>
            <a:r>
              <a:rPr lang="en-US" sz="1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Non tutte le </a:t>
            </a:r>
            <a:r>
              <a:rPr lang="en-US" sz="1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perforazioni</a:t>
            </a:r>
            <a:r>
              <a:rPr lang="en-US" sz="1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1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vengono</a:t>
            </a:r>
            <a:r>
              <a:rPr lang="en-US" sz="1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col buco: </a:t>
            </a:r>
          </a:p>
          <a:p>
            <a:pPr algn="ctr">
              <a:lnSpc>
                <a:spcPts val="27135"/>
              </a:lnSpc>
            </a:pPr>
            <a:r>
              <a:rPr lang="en-US" sz="1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recidiva</a:t>
            </a:r>
            <a:r>
              <a:rPr lang="en-US" sz="1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di </a:t>
            </a:r>
            <a:r>
              <a:rPr lang="en-US" sz="1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pneumoperitoneo</a:t>
            </a:r>
            <a:r>
              <a:rPr lang="en-US" sz="1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in </a:t>
            </a:r>
            <a:r>
              <a:rPr lang="en-US" sz="1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esiti</a:t>
            </a:r>
            <a:r>
              <a:rPr lang="en-US" sz="1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di </a:t>
            </a:r>
            <a:r>
              <a:rPr lang="en-US" sz="1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chirurgia</a:t>
            </a:r>
            <a:r>
              <a:rPr lang="en-US" sz="1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1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bariatrica</a:t>
            </a:r>
            <a:endParaRPr lang="en-US" sz="18000" b="1" spc="-626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27773230" y="13057150"/>
            <a:ext cx="20078538" cy="2285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8950"/>
              </a:lnSpc>
            </a:pPr>
            <a:r>
              <a:rPr lang="en-US" sz="13534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Federica Riccio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0947953" y="24498153"/>
            <a:ext cx="7016435" cy="1111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X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22297691" y="16876641"/>
            <a:ext cx="28090920" cy="6686723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ctr">
              <a:lnSpc>
                <a:spcPts val="850"/>
              </a:lnSpc>
              <a:spcBef>
                <a:spcPts val="1191"/>
              </a:spcBef>
              <a:spcAft>
                <a:spcPts val="992"/>
              </a:spcAft>
            </a:pPr>
            <a:r>
              <a:rPr lang="it-IT" sz="6000" b="1" i="1" dirty="0">
                <a:solidFill>
                  <a:srgbClr val="3465A4"/>
                </a:solidFill>
              </a:rPr>
              <a:t>Dipartimento di scienze chirurgiche Oncologiche e Gastroenterologiche-DISCOG</a:t>
            </a:r>
          </a:p>
          <a:p>
            <a:pPr algn="ctr">
              <a:lnSpc>
                <a:spcPts val="850"/>
              </a:lnSpc>
              <a:spcBef>
                <a:spcPts val="1191"/>
              </a:spcBef>
              <a:spcAft>
                <a:spcPts val="992"/>
              </a:spcAft>
            </a:pPr>
            <a:endParaRPr lang="it-IT" sz="6000" b="1" i="1" dirty="0">
              <a:solidFill>
                <a:srgbClr val="3465A4"/>
              </a:solidFill>
            </a:endParaRPr>
          </a:p>
          <a:p>
            <a:pPr algn="ctr">
              <a:lnSpc>
                <a:spcPts val="850"/>
              </a:lnSpc>
              <a:spcBef>
                <a:spcPts val="1191"/>
              </a:spcBef>
              <a:spcAft>
                <a:spcPts val="992"/>
              </a:spcAft>
            </a:pPr>
            <a:r>
              <a:rPr lang="it-IT" sz="6000" b="1" i="1" dirty="0">
                <a:solidFill>
                  <a:srgbClr val="3465A4"/>
                </a:solidFill>
              </a:rPr>
              <a:t>Università di Padova</a:t>
            </a:r>
          </a:p>
          <a:p>
            <a:pPr algn="ctr">
              <a:lnSpc>
                <a:spcPts val="850"/>
              </a:lnSpc>
              <a:spcBef>
                <a:spcPts val="1191"/>
              </a:spcBef>
              <a:spcAft>
                <a:spcPts val="992"/>
              </a:spcAft>
            </a:pPr>
            <a:endParaRPr lang="it-IT" sz="6000" b="1" i="1" dirty="0">
              <a:solidFill>
                <a:srgbClr val="3465A4"/>
              </a:solidFill>
            </a:endParaRPr>
          </a:p>
          <a:p>
            <a:pPr algn="ctr">
              <a:lnSpc>
                <a:spcPts val="850"/>
              </a:lnSpc>
              <a:spcBef>
                <a:spcPts val="1191"/>
              </a:spcBef>
              <a:spcAft>
                <a:spcPts val="992"/>
              </a:spcAft>
            </a:pPr>
            <a:endParaRPr lang="it-IT" sz="6000" dirty="0">
              <a:solidFill>
                <a:srgbClr val="000000"/>
              </a:solidFill>
            </a:endParaRPr>
          </a:p>
          <a:p>
            <a:pPr algn="ctr">
              <a:lnSpc>
                <a:spcPts val="850"/>
              </a:lnSpc>
              <a:spcBef>
                <a:spcPts val="1191"/>
              </a:spcBef>
              <a:spcAft>
                <a:spcPts val="992"/>
              </a:spcAft>
            </a:pPr>
            <a:r>
              <a:rPr lang="it-IT" sz="6000" b="1" i="1" dirty="0">
                <a:solidFill>
                  <a:srgbClr val="3465A4"/>
                </a:solidFill>
              </a:rPr>
              <a:t>U.O.C. Clinicizzata Chirurgia Generale 2- </a:t>
            </a:r>
            <a:r>
              <a:rPr lang="it-IT" sz="6000" b="1" i="1" dirty="0" err="1">
                <a:solidFill>
                  <a:srgbClr val="3465A4"/>
                </a:solidFill>
              </a:rPr>
              <a:t>Ca’Foncello</a:t>
            </a:r>
            <a:r>
              <a:rPr lang="it-IT" sz="6000" b="1" i="1" dirty="0">
                <a:solidFill>
                  <a:srgbClr val="3465A4"/>
                </a:solidFill>
              </a:rPr>
              <a:t> Treviso</a:t>
            </a:r>
          </a:p>
          <a:p>
            <a:pPr algn="ctr">
              <a:lnSpc>
                <a:spcPts val="850"/>
              </a:lnSpc>
              <a:spcBef>
                <a:spcPts val="1191"/>
              </a:spcBef>
              <a:spcAft>
                <a:spcPts val="992"/>
              </a:spcAft>
            </a:pPr>
            <a:endParaRPr lang="it-IT" sz="6000" b="1" i="1" dirty="0">
              <a:solidFill>
                <a:srgbClr val="3465A4"/>
              </a:solidFill>
            </a:endParaRPr>
          </a:p>
          <a:p>
            <a:pPr algn="ctr">
              <a:lnSpc>
                <a:spcPts val="850"/>
              </a:lnSpc>
              <a:spcBef>
                <a:spcPts val="1191"/>
              </a:spcBef>
              <a:spcAft>
                <a:spcPts val="992"/>
              </a:spcAft>
            </a:pPr>
            <a:endParaRPr lang="it-IT" sz="6000" dirty="0">
              <a:solidFill>
                <a:srgbClr val="000000"/>
              </a:solidFill>
            </a:endParaRPr>
          </a:p>
          <a:p>
            <a:pPr algn="ctr">
              <a:lnSpc>
                <a:spcPts val="850"/>
              </a:lnSpc>
              <a:spcBef>
                <a:spcPts val="1191"/>
              </a:spcBef>
              <a:spcAft>
                <a:spcPts val="992"/>
              </a:spcAft>
            </a:pPr>
            <a:r>
              <a:rPr lang="it-IT" sz="6000" b="1" i="1" dirty="0">
                <a:solidFill>
                  <a:srgbClr val="3465A4"/>
                </a:solidFill>
              </a:rPr>
              <a:t>ULSS2 Marca Trevigiana </a:t>
            </a:r>
          </a:p>
          <a:p>
            <a:pPr algn="ctr">
              <a:lnSpc>
                <a:spcPts val="850"/>
              </a:lnSpc>
              <a:spcBef>
                <a:spcPts val="1191"/>
              </a:spcBef>
              <a:spcAft>
                <a:spcPts val="992"/>
              </a:spcAft>
            </a:pPr>
            <a:endParaRPr lang="it-IT" sz="6000" b="1" i="1" dirty="0">
              <a:solidFill>
                <a:srgbClr val="3465A4"/>
              </a:solidFill>
            </a:endParaRPr>
          </a:p>
          <a:p>
            <a:pPr algn="ctr">
              <a:lnSpc>
                <a:spcPts val="850"/>
              </a:lnSpc>
              <a:spcBef>
                <a:spcPts val="1191"/>
              </a:spcBef>
              <a:spcAft>
                <a:spcPts val="992"/>
              </a:spcAft>
            </a:pPr>
            <a:endParaRPr lang="it-IT" sz="6000" dirty="0">
              <a:solidFill>
                <a:srgbClr val="000000"/>
              </a:solidFill>
            </a:endParaRPr>
          </a:p>
          <a:p>
            <a:pPr algn="ctr">
              <a:lnSpc>
                <a:spcPts val="850"/>
              </a:lnSpc>
              <a:spcBef>
                <a:spcPts val="1191"/>
              </a:spcBef>
              <a:spcAft>
                <a:spcPts val="992"/>
              </a:spcAft>
            </a:pPr>
            <a:r>
              <a:rPr lang="it-IT" sz="6000" b="1" i="1" dirty="0">
                <a:solidFill>
                  <a:srgbClr val="3465A4"/>
                </a:solidFill>
              </a:rPr>
              <a:t>Centro di riferimento Regionale di Chirurgia </a:t>
            </a:r>
            <a:r>
              <a:rPr lang="it-IT" sz="6000" b="1" i="1" dirty="0" err="1">
                <a:solidFill>
                  <a:srgbClr val="3465A4"/>
                </a:solidFill>
              </a:rPr>
              <a:t>Epato</a:t>
            </a:r>
            <a:r>
              <a:rPr lang="it-IT" sz="6000" b="1" i="1" dirty="0">
                <a:solidFill>
                  <a:srgbClr val="3465A4"/>
                </a:solidFill>
              </a:rPr>
              <a:t>-</a:t>
            </a:r>
            <a:r>
              <a:rPr lang="it-IT" sz="6000" b="1" i="1" dirty="0" err="1">
                <a:solidFill>
                  <a:srgbClr val="3465A4"/>
                </a:solidFill>
              </a:rPr>
              <a:t>bilio</a:t>
            </a:r>
            <a:r>
              <a:rPr lang="it-IT" sz="6000" b="1" i="1" dirty="0">
                <a:solidFill>
                  <a:srgbClr val="3465A4"/>
                </a:solidFill>
              </a:rPr>
              <a:t>-pancreatica e Trapianti di Rene </a:t>
            </a:r>
          </a:p>
          <a:p>
            <a:pPr algn="ctr">
              <a:lnSpc>
                <a:spcPts val="850"/>
              </a:lnSpc>
              <a:spcBef>
                <a:spcPts val="1191"/>
              </a:spcBef>
              <a:spcAft>
                <a:spcPts val="992"/>
              </a:spcAft>
            </a:pPr>
            <a:endParaRPr lang="it-IT" sz="6000" b="1" i="1" dirty="0">
              <a:solidFill>
                <a:srgbClr val="3465A4"/>
              </a:solidFill>
            </a:endParaRPr>
          </a:p>
          <a:p>
            <a:pPr algn="ctr">
              <a:lnSpc>
                <a:spcPts val="850"/>
              </a:lnSpc>
              <a:spcBef>
                <a:spcPts val="1191"/>
              </a:spcBef>
              <a:spcAft>
                <a:spcPts val="992"/>
              </a:spcAft>
            </a:pPr>
            <a:endParaRPr lang="it-IT" sz="6000" b="1" i="1" dirty="0">
              <a:solidFill>
                <a:srgbClr val="3465A4"/>
              </a:solidFill>
            </a:endParaRPr>
          </a:p>
          <a:p>
            <a:pPr algn="ctr">
              <a:lnSpc>
                <a:spcPts val="850"/>
              </a:lnSpc>
              <a:spcBef>
                <a:spcPts val="1191"/>
              </a:spcBef>
              <a:spcAft>
                <a:spcPts val="992"/>
              </a:spcAft>
            </a:pPr>
            <a:endParaRPr lang="it-IT" sz="6000" b="1" i="1" dirty="0">
              <a:solidFill>
                <a:srgbClr val="3465A4"/>
              </a:solidFill>
            </a:endParaRPr>
          </a:p>
          <a:p>
            <a:pPr algn="ctr">
              <a:lnSpc>
                <a:spcPts val="850"/>
              </a:lnSpc>
              <a:spcBef>
                <a:spcPts val="1191"/>
              </a:spcBef>
              <a:spcAft>
                <a:spcPts val="992"/>
              </a:spcAft>
            </a:pPr>
            <a:endParaRPr lang="it-IT" sz="6400" dirty="0">
              <a:solidFill>
                <a:srgbClr val="000000"/>
              </a:solidFill>
            </a:endParaRPr>
          </a:p>
          <a:p>
            <a:pPr algn="ctr">
              <a:lnSpc>
                <a:spcPts val="850"/>
              </a:lnSpc>
              <a:spcBef>
                <a:spcPts val="1191"/>
              </a:spcBef>
              <a:spcAft>
                <a:spcPts val="992"/>
              </a:spcAft>
            </a:pPr>
            <a:r>
              <a:rPr lang="it-IT" sz="6400" b="1" i="1" dirty="0">
                <a:solidFill>
                  <a:srgbClr val="3465A4"/>
                </a:solidFill>
              </a:rPr>
              <a:t>Direttore: Prof. Giacomo Zanus</a:t>
            </a:r>
            <a:r>
              <a:rPr lang="it-IT" sz="6400" b="1" i="1" dirty="0">
                <a:solidFill>
                  <a:srgbClr val="000000"/>
                </a:solidFill>
              </a:rPr>
              <a:t> </a:t>
            </a:r>
            <a:r>
              <a:rPr lang="it-IT" sz="6400" dirty="0">
                <a:solidFill>
                  <a:srgbClr val="000000"/>
                </a:solidFill>
              </a:rPr>
              <a:t> </a:t>
            </a: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5F48B04-8ECB-2283-5842-8A46CB3B4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947658"/>
            <a:ext cx="43469957" cy="5497098"/>
          </a:xfrm>
        </p:spPr>
        <p:txBody>
          <a:bodyPr/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Background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66F02F5-EC3C-553E-2AD4-85992C6112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64997" y="5109020"/>
            <a:ext cx="43469957" cy="18044959"/>
          </a:xfrm>
        </p:spPr>
        <p:txBody>
          <a:bodyPr/>
          <a:lstStyle/>
          <a:p>
            <a:pPr marL="0" indent="0">
              <a:buNone/>
            </a:pPr>
            <a:r>
              <a:rPr lang="it-IT" dirty="0">
                <a:latin typeface="Bodoni MT" panose="02070603080606020203" pitchFamily="18" charset="77"/>
              </a:rPr>
              <a:t>La perforazione gastrica dopo sleeve </a:t>
            </a:r>
            <a:r>
              <a:rPr lang="it-IT" dirty="0" err="1">
                <a:latin typeface="Bodoni MT" panose="02070603080606020203" pitchFamily="18" charset="77"/>
              </a:rPr>
              <a:t>gastrectomy</a:t>
            </a:r>
            <a:r>
              <a:rPr lang="it-IT" dirty="0">
                <a:latin typeface="Bodoni MT" panose="02070603080606020203" pitchFamily="18" charset="77"/>
              </a:rPr>
              <a:t> è una complicanza rara (0-1.4%) e ad insorgenza precoce  </a:t>
            </a:r>
          </a:p>
          <a:p>
            <a:pPr marL="0" indent="0">
              <a:buNone/>
            </a:pPr>
            <a:endParaRPr lang="it-IT" dirty="0">
              <a:latin typeface="Bodoni MT" panose="02070603080606020203" pitchFamily="18" charset="77"/>
            </a:endParaRPr>
          </a:p>
          <a:p>
            <a:pPr marL="0" indent="0">
              <a:buNone/>
            </a:pPr>
            <a:r>
              <a:rPr lang="it-IT" dirty="0">
                <a:latin typeface="Bodoni MT" panose="02070603080606020203" pitchFamily="18" charset="77"/>
              </a:rPr>
              <a:t>Le perforazioni tardive (&gt; 1 mese </a:t>
            </a:r>
          </a:p>
          <a:p>
            <a:pPr marL="0" indent="0">
              <a:buNone/>
            </a:pPr>
            <a:r>
              <a:rPr lang="it-IT" dirty="0">
                <a:latin typeface="Bodoni MT" panose="02070603080606020203" pitchFamily="18" charset="77"/>
              </a:rPr>
              <a:t>post-op) sono dovute a insorgenza</a:t>
            </a:r>
          </a:p>
          <a:p>
            <a:pPr marL="0" indent="0">
              <a:buNone/>
            </a:pPr>
            <a:r>
              <a:rPr lang="it-IT" dirty="0">
                <a:latin typeface="Bodoni MT" panose="02070603080606020203" pitchFamily="18" charset="77"/>
              </a:rPr>
              <a:t>di ulcera peptica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A33BF74F-0184-772E-4E63-BC2E1C1D6DBB}"/>
              </a:ext>
            </a:extLst>
          </p:cNvPr>
          <p:cNvSpPr txBox="1"/>
          <p:nvPr/>
        </p:nvSpPr>
        <p:spPr>
          <a:xfrm>
            <a:off x="26025485" y="23190508"/>
            <a:ext cx="24374461" cy="1046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3780038"/>
            <a:r>
              <a:rPr lang="en-GB" sz="6201" dirty="0">
                <a:solidFill>
                  <a:prstClr val="black"/>
                </a:solidFill>
                <a:latin typeface="Bodoni MT" panose="02070603080606020203" pitchFamily="18" charset="77"/>
              </a:rPr>
              <a:t>Lim RB et al. </a:t>
            </a:r>
            <a:r>
              <a:rPr lang="en-GB" sz="6201" dirty="0" err="1">
                <a:solidFill>
                  <a:prstClr val="black"/>
                </a:solidFill>
                <a:latin typeface="Bodoni MT" panose="02070603080606020203" pitchFamily="18" charset="77"/>
              </a:rPr>
              <a:t>Curr</a:t>
            </a:r>
            <a:r>
              <a:rPr lang="en-GB" sz="6201" dirty="0">
                <a:solidFill>
                  <a:prstClr val="black"/>
                </a:solidFill>
                <a:latin typeface="Bodoni MT" panose="02070603080606020203" pitchFamily="18" charset="77"/>
              </a:rPr>
              <a:t> </a:t>
            </a:r>
            <a:r>
              <a:rPr lang="en-GB" sz="6201" dirty="0" err="1">
                <a:solidFill>
                  <a:prstClr val="black"/>
                </a:solidFill>
                <a:latin typeface="Bodoni MT" panose="02070603080606020203" pitchFamily="18" charset="77"/>
              </a:rPr>
              <a:t>Probl</a:t>
            </a:r>
            <a:r>
              <a:rPr lang="en-GB" sz="6201" dirty="0">
                <a:solidFill>
                  <a:prstClr val="black"/>
                </a:solidFill>
                <a:latin typeface="Bodoni MT" panose="02070603080606020203" pitchFamily="18" charset="77"/>
              </a:rPr>
              <a:t> Surg. 2010 Feb;47(2):79-174.</a:t>
            </a:r>
          </a:p>
        </p:txBody>
      </p:sp>
      <p:pic>
        <p:nvPicPr>
          <p:cNvPr id="11" name="Immagine 10">
            <a:extLst>
              <a:ext uri="{FF2B5EF4-FFF2-40B4-BE49-F238E27FC236}">
                <a16:creationId xmlns:a16="http://schemas.microsoft.com/office/drawing/2014/main" id="{460DCB19-1954-0B19-2FA3-18A8F5576B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8011" y="9879069"/>
            <a:ext cx="23825915" cy="12252401"/>
          </a:xfrm>
          <a:prstGeom prst="rect">
            <a:avLst/>
          </a:prstGeom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45786D7A-B1C3-654B-0299-645D29170354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F89FCFE4-97A9-512F-B7C3-1386C909345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3960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5F48B04-8ECB-2283-5842-8A46CB3B4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229020"/>
            <a:ext cx="43469957" cy="5497098"/>
          </a:xfrm>
        </p:spPr>
        <p:txBody>
          <a:bodyPr/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clinico</a:t>
            </a:r>
            <a:endParaRPr lang="en-GB" dirty="0">
              <a:solidFill>
                <a:schemeClr val="tx2">
                  <a:lumMod val="75000"/>
                </a:schemeClr>
              </a:solidFill>
              <a:latin typeface="Bodoni MT" panose="02070603080606020203" pitchFamily="18" charset="77"/>
            </a:endParaRPr>
          </a:p>
        </p:txBody>
      </p:sp>
      <p:sp>
        <p:nvSpPr>
          <p:cNvPr id="15" name="Segnaposto contenuto 14">
            <a:extLst>
              <a:ext uri="{FF2B5EF4-FFF2-40B4-BE49-F238E27FC236}">
                <a16:creationId xmlns:a16="http://schemas.microsoft.com/office/drawing/2014/main" id="{C2A4EA47-5806-D6EE-6525-69D226C5C9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64997" y="4827658"/>
            <a:ext cx="43469957" cy="18044959"/>
          </a:xfrm>
        </p:spPr>
        <p:txBody>
          <a:bodyPr/>
          <a:lstStyle/>
          <a:p>
            <a:pPr marL="0" indent="0">
              <a:buNone/>
            </a:pPr>
            <a:r>
              <a:rPr lang="it-IT" dirty="0">
                <a:latin typeface="Bodoni MT" panose="02070603080606020203" pitchFamily="18" charset="77"/>
              </a:rPr>
              <a:t>      57 anni</a:t>
            </a:r>
          </a:p>
          <a:p>
            <a:pPr marL="0" indent="0">
              <a:buNone/>
            </a:pPr>
            <a:endParaRPr lang="it-IT" dirty="0">
              <a:latin typeface="Bodoni MT" panose="02070603080606020203" pitchFamily="18" charset="77"/>
            </a:endParaRPr>
          </a:p>
          <a:p>
            <a:pPr marL="0" indent="0">
              <a:buNone/>
            </a:pPr>
            <a:r>
              <a:rPr lang="it-IT" dirty="0">
                <a:latin typeface="Bodoni MT" panose="02070603080606020203" pitchFamily="18" charset="77"/>
              </a:rPr>
              <a:t>Anamnesi patologica remota: </a:t>
            </a:r>
          </a:p>
          <a:p>
            <a:pPr marL="0" indent="0">
              <a:buNone/>
            </a:pPr>
            <a:r>
              <a:rPr lang="it-IT" dirty="0">
                <a:latin typeface="Bodoni MT" panose="02070603080606020203" pitchFamily="18" charset="77"/>
              </a:rPr>
              <a:t>sleeve </a:t>
            </a:r>
            <a:r>
              <a:rPr lang="it-IT" dirty="0" err="1">
                <a:latin typeface="Bodoni MT" panose="02070603080606020203" pitchFamily="18" charset="77"/>
              </a:rPr>
              <a:t>gastrectomy</a:t>
            </a:r>
            <a:r>
              <a:rPr lang="it-IT" dirty="0">
                <a:latin typeface="Bodoni MT" panose="02070603080606020203" pitchFamily="18" charset="77"/>
              </a:rPr>
              <a:t> </a:t>
            </a:r>
            <a:r>
              <a:rPr lang="it-IT" dirty="0" err="1">
                <a:latin typeface="Bodoni MT" panose="02070603080606020203" pitchFamily="18" charset="77"/>
              </a:rPr>
              <a:t>videolparoscopica</a:t>
            </a:r>
            <a:r>
              <a:rPr lang="it-IT" dirty="0">
                <a:latin typeface="Bodoni MT" panose="02070603080606020203" pitchFamily="18" charset="77"/>
              </a:rPr>
              <a:t> </a:t>
            </a:r>
          </a:p>
          <a:p>
            <a:pPr marL="0" indent="0">
              <a:buNone/>
            </a:pPr>
            <a:endParaRPr lang="it-IT" dirty="0">
              <a:latin typeface="Bodoni MT" panose="02070603080606020203" pitchFamily="18" charset="77"/>
            </a:endParaRPr>
          </a:p>
          <a:p>
            <a:pPr marL="0" indent="0">
              <a:buNone/>
            </a:pPr>
            <a:r>
              <a:rPr lang="it-IT" dirty="0">
                <a:latin typeface="Bodoni MT" panose="02070603080606020203" pitchFamily="18" charset="77"/>
              </a:rPr>
              <a:t>Non assume terapia in cronico</a:t>
            </a:r>
          </a:p>
          <a:p>
            <a:pPr marL="0" indent="0">
              <a:buNone/>
            </a:pPr>
            <a:endParaRPr lang="it-IT" dirty="0">
              <a:latin typeface="Bodoni MT" panose="02070603080606020203" pitchFamily="18" charset="77"/>
            </a:endParaRPr>
          </a:p>
          <a:p>
            <a:pPr marL="0" indent="0">
              <a:buNone/>
            </a:pPr>
            <a:endParaRPr lang="it-IT" dirty="0">
              <a:latin typeface="Bodoni MT" panose="02070603080606020203" pitchFamily="18" charset="77"/>
            </a:endParaRPr>
          </a:p>
        </p:txBody>
      </p:sp>
      <p:pic>
        <p:nvPicPr>
          <p:cNvPr id="17" name="Immagine 16" descr="Immagine che contiene cerchio, design&#10;&#10;Descrizione generata automaticamente">
            <a:extLst>
              <a:ext uri="{FF2B5EF4-FFF2-40B4-BE49-F238E27FC236}">
                <a16:creationId xmlns:a16="http://schemas.microsoft.com/office/drawing/2014/main" id="{9D8463CA-E27B-5C40-4185-E902931A1E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999" y="4848723"/>
            <a:ext cx="1666873" cy="1666873"/>
          </a:xfrm>
          <a:prstGeom prst="rect">
            <a:avLst/>
          </a:prstGeom>
        </p:spPr>
      </p:pic>
      <p:pic>
        <p:nvPicPr>
          <p:cNvPr id="3" name="Segnaposto contenuto 92">
            <a:extLst>
              <a:ext uri="{FF2B5EF4-FFF2-40B4-BE49-F238E27FC236}">
                <a16:creationId xmlns:a16="http://schemas.microsoft.com/office/drawing/2014/main" id="{92DBDDC5-FB8E-DB3D-D819-DDF1764FC5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8945439"/>
            <a:ext cx="1779682" cy="2290089"/>
          </a:xfrm>
          <a:prstGeom prst="rect">
            <a:avLst/>
          </a:prstGeom>
        </p:spPr>
      </p:pic>
      <p:sp>
        <p:nvSpPr>
          <p:cNvPr id="7" name="Rectangle 40">
            <a:extLst>
              <a:ext uri="{FF2B5EF4-FFF2-40B4-BE49-F238E27FC236}">
                <a16:creationId xmlns:a16="http://schemas.microsoft.com/office/drawing/2014/main" id="{7F2C99F9-FA70-C948-233B-39B9F1D6B354}"/>
              </a:ext>
            </a:extLst>
          </p:cNvPr>
          <p:cNvSpPr/>
          <p:nvPr/>
        </p:nvSpPr>
        <p:spPr>
          <a:xfrm>
            <a:off x="4340787" y="22415876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cxnSp>
        <p:nvCxnSpPr>
          <p:cNvPr id="8" name="Straight Connector 46">
            <a:extLst>
              <a:ext uri="{FF2B5EF4-FFF2-40B4-BE49-F238E27FC236}">
                <a16:creationId xmlns:a16="http://schemas.microsoft.com/office/drawing/2014/main" id="{FCDED230-27E8-47B8-EAD3-CB80C6E7C225}"/>
              </a:ext>
            </a:extLst>
          </p:cNvPr>
          <p:cNvCxnSpPr/>
          <p:nvPr/>
        </p:nvCxnSpPr>
        <p:spPr>
          <a:xfrm flipV="1">
            <a:off x="4340787" y="21412065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" name="TextBox 52">
            <a:extLst>
              <a:ext uri="{FF2B5EF4-FFF2-40B4-BE49-F238E27FC236}">
                <a16:creationId xmlns:a16="http://schemas.microsoft.com/office/drawing/2014/main" id="{C3B7A531-7089-80E7-2332-40FC5E949346}"/>
              </a:ext>
            </a:extLst>
          </p:cNvPr>
          <p:cNvSpPr txBox="1"/>
          <p:nvPr/>
        </p:nvSpPr>
        <p:spPr>
          <a:xfrm flipH="1">
            <a:off x="4489735" y="21153579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A3A57AB5-4DCA-F2BB-DEC3-823F3EF4F509}"/>
              </a:ext>
            </a:extLst>
          </p:cNvPr>
          <p:cNvSpPr/>
          <p:nvPr/>
        </p:nvSpPr>
        <p:spPr>
          <a:xfrm>
            <a:off x="18269982" y="25375096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1" name="Immagine 10">
            <a:extLst>
              <a:ext uri="{FF2B5EF4-FFF2-40B4-BE49-F238E27FC236}">
                <a16:creationId xmlns:a16="http://schemas.microsoft.com/office/drawing/2014/main" id="{1EB4715C-033B-AC72-C40B-2EC80BC60E7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722050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176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9297125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018010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2767562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2767562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1763751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5" y="21505265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803105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1489428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3464997" y="5059730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A 4 anni dall’intervento 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Dolore alla spalla sinistra insorto dopo cena, irradiato all’emitorace sinistro, ai tre quadranti addominali superiori, all’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emivolto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sinistro e al collo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Ma…</a:t>
            </a: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9213456"/>
            <a:ext cx="2291809" cy="2291809"/>
          </a:xfrm>
          <a:prstGeom prst="rect">
            <a:avLst/>
          </a:prstGeom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98564835-53EF-3341-07B3-A6F255F3029B}"/>
              </a:ext>
            </a:extLst>
          </p:cNvPr>
          <p:cNvSpPr/>
          <p:nvPr/>
        </p:nvSpPr>
        <p:spPr>
          <a:xfrm>
            <a:off x="18269982" y="25586110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BEB13F7C-A455-2B03-DCD4-B0A897563EB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933064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010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9156445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229028"/>
            <a:ext cx="43469957" cy="5497098"/>
          </a:xfrm>
        </p:spPr>
        <p:txBody>
          <a:bodyPr/>
          <a:lstStyle/>
          <a:p>
            <a:r>
              <a:rPr lang="it-IT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2626882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2626882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1623071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5" y="21364585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662425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1348748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3464997" y="4848712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A 4 anni dall’intervento 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Dolore alla spalla sinistra insorto dopo cena, irradiato all’emitorace sinistro, ai tre quadranti addominali superiori, all’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emivolto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sinistro e al collo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Ma… il paziente era in crociera e decideva di proseguire la vacanza!</a:t>
            </a: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9072776"/>
            <a:ext cx="2291809" cy="2291809"/>
          </a:xfrm>
          <a:prstGeom prst="rect">
            <a:avLst/>
          </a:prstGeom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93275713-C8F9-74BD-75C8-164838D2CD24}"/>
              </a:ext>
            </a:extLst>
          </p:cNvPr>
          <p:cNvSpPr/>
          <p:nvPr/>
        </p:nvSpPr>
        <p:spPr>
          <a:xfrm>
            <a:off x="18269982" y="25515772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E9A4DD89-9D0B-405A-9F7E-E2132F7F27A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862726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1602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9226795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158678"/>
            <a:ext cx="43469957" cy="5497098"/>
          </a:xfrm>
        </p:spPr>
        <p:txBody>
          <a:bodyPr/>
          <a:lstStyle/>
          <a:p>
            <a:r>
              <a:rPr lang="it-IT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2697232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2697232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1693421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1434935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732775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1419098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3464997" y="4919062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Al rientro persiste la sintomatologia e compare febbre → accesso in PS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A di AVPU, febbrile, FC 89 bpm, SpO2 96%, FR 14 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brpm</a:t>
            </a: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ECG: RS, 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BBDx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incompleto</a:t>
            </a: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9143126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2697232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1732775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8" name="TextBox 52">
            <a:extLst>
              <a:ext uri="{FF2B5EF4-FFF2-40B4-BE49-F238E27FC236}">
                <a16:creationId xmlns:a16="http://schemas.microsoft.com/office/drawing/2014/main" id="{6152B498-A218-6402-FD2E-DF06DCB140F3}"/>
              </a:ext>
            </a:extLst>
          </p:cNvPr>
          <p:cNvSpPr txBox="1"/>
          <p:nvPr/>
        </p:nvSpPr>
        <p:spPr>
          <a:xfrm flipH="1">
            <a:off x="15782623" y="21419098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</a:t>
            </a:r>
          </a:p>
        </p:txBody>
      </p: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9103482"/>
            <a:ext cx="2306691" cy="2306691"/>
          </a:xfrm>
          <a:prstGeom prst="rect">
            <a:avLst/>
          </a:prstGeom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E5B37C98-95A1-8577-047F-CBA958850760}"/>
              </a:ext>
            </a:extLst>
          </p:cNvPr>
          <p:cNvSpPr/>
          <p:nvPr/>
        </p:nvSpPr>
        <p:spPr>
          <a:xfrm>
            <a:off x="18269982" y="25586111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648F0233-FFA7-F355-21B8-7B93277C874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72" t="11013" r="43013" b="29360"/>
          <a:stretch/>
        </p:blipFill>
        <p:spPr>
          <a:xfrm>
            <a:off x="839999" y="24933065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7819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8945438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369696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2415875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2415875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1412064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1153578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451418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1137741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3464997" y="4708044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u="sng" dirty="0">
                <a:solidFill>
                  <a:prstClr val="black"/>
                </a:solidFill>
                <a:latin typeface="Bodoni MT" panose="02070603080606020203" pitchFamily="18" charset="77"/>
              </a:rPr>
              <a:t>Accertamenti in PS: 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Esami ematochimici: 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GB 11.19 x 10</a:t>
            </a:r>
            <a:r>
              <a:rPr lang="it-IT" sz="11575" baseline="30000" dirty="0">
                <a:solidFill>
                  <a:prstClr val="black"/>
                </a:solidFill>
                <a:latin typeface="Bodoni MT" panose="02070603080606020203" pitchFamily="18" charset="77"/>
              </a:rPr>
              <a:t>3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/µL (78% neutrofili)            D-Dimero 2772 µg/L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Hb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134 g/L                                                    Troponina T 13 ng/L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PCR 16.58 mg/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dL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                             Creatinina 0.81 mg/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dL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(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eGFR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99)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Pct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0.29 ng/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mL</a:t>
            </a: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8861769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2415875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1451418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8" name="TextBox 52">
            <a:extLst>
              <a:ext uri="{FF2B5EF4-FFF2-40B4-BE49-F238E27FC236}">
                <a16:creationId xmlns:a16="http://schemas.microsoft.com/office/drawing/2014/main" id="{6152B498-A218-6402-FD2E-DF06DCB140F3}"/>
              </a:ext>
            </a:extLst>
          </p:cNvPr>
          <p:cNvSpPr txBox="1"/>
          <p:nvPr/>
        </p:nvSpPr>
        <p:spPr>
          <a:xfrm flipH="1">
            <a:off x="15782623" y="21137741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</a:t>
            </a:r>
          </a:p>
        </p:txBody>
      </p: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8822125"/>
            <a:ext cx="2306691" cy="2306691"/>
          </a:xfrm>
          <a:prstGeom prst="rect">
            <a:avLst/>
          </a:prstGeom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4C5649F3-96B8-C54B-C699-B63CFC1427E8}"/>
              </a:ext>
            </a:extLst>
          </p:cNvPr>
          <p:cNvSpPr/>
          <p:nvPr/>
        </p:nvSpPr>
        <p:spPr>
          <a:xfrm>
            <a:off x="18269982" y="25586113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71BF891D-65AE-F9F1-E26D-7BE215D9274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72" t="11013" r="43013" b="29360"/>
          <a:stretch/>
        </p:blipFill>
        <p:spPr>
          <a:xfrm>
            <a:off x="839999" y="24933067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835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9578483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158680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3048920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3048920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2045109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1786623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2084463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1770786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3464997" y="4919063"/>
            <a:ext cx="28724036" cy="15784605"/>
          </a:xfrm>
          <a:prstGeom prst="rect">
            <a:avLst/>
          </a:prstGeom>
        </p:spPr>
        <p:txBody>
          <a:bodyPr vert="horz" lIns="378000" tIns="189000" rIns="378000" bIns="189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u="sng" dirty="0">
                <a:solidFill>
                  <a:prstClr val="black"/>
                </a:solidFill>
                <a:latin typeface="Bodoni MT" panose="02070603080606020203" pitchFamily="18" charset="77"/>
              </a:rPr>
              <a:t>Accertamenti in PS: 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TC T/A con 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MdC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: «falda di aria libera periepatica e sottodiaframmatica, come per perforazione viscerale. Raccolta di 9,1 x 5,9 cm in corrispondenza del lobo epatico sinistro con livello 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idroaereo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e bollicine gassose contestuali. Tale raccolta parrebbe in stretta continuità con la piccola curvatura gastrica che presenta parete disomogenea e possibile tramite fistoloso»</a:t>
            </a: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9494814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3048920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2084463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8" name="TextBox 52">
            <a:extLst>
              <a:ext uri="{FF2B5EF4-FFF2-40B4-BE49-F238E27FC236}">
                <a16:creationId xmlns:a16="http://schemas.microsoft.com/office/drawing/2014/main" id="{6152B498-A218-6402-FD2E-DF06DCB140F3}"/>
              </a:ext>
            </a:extLst>
          </p:cNvPr>
          <p:cNvSpPr txBox="1"/>
          <p:nvPr/>
        </p:nvSpPr>
        <p:spPr>
          <a:xfrm flipH="1">
            <a:off x="15782623" y="21770786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</a:t>
            </a:r>
          </a:p>
        </p:txBody>
      </p: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9455170"/>
            <a:ext cx="2306691" cy="2306691"/>
          </a:xfrm>
          <a:prstGeom prst="rect">
            <a:avLst/>
          </a:prstGeom>
        </p:spPr>
      </p:pic>
      <p:pic>
        <p:nvPicPr>
          <p:cNvPr id="10" name="Immagine 9" descr="Immagine che contiene monocromatico, bianco e nero&#10;&#10;Descrizione generata automaticamente">
            <a:extLst>
              <a:ext uri="{FF2B5EF4-FFF2-40B4-BE49-F238E27FC236}">
                <a16:creationId xmlns:a16="http://schemas.microsoft.com/office/drawing/2014/main" id="{DB4E4ED3-AD07-5E09-6935-1505DBC2591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01" t="7721" r="13297" b="11074"/>
          <a:stretch/>
        </p:blipFill>
        <p:spPr>
          <a:xfrm>
            <a:off x="31973014" y="6925534"/>
            <a:ext cx="17788074" cy="11771654"/>
          </a:xfrm>
          <a:prstGeom prst="rect">
            <a:avLst/>
          </a:prstGeom>
        </p:spPr>
      </p:pic>
      <p:sp>
        <p:nvSpPr>
          <p:cNvPr id="9" name="Rettangolo arrotondato 8">
            <a:extLst>
              <a:ext uri="{FF2B5EF4-FFF2-40B4-BE49-F238E27FC236}">
                <a16:creationId xmlns:a16="http://schemas.microsoft.com/office/drawing/2014/main" id="{531DFC11-EECC-2FD7-FD34-3B162FAB6806}"/>
              </a:ext>
            </a:extLst>
          </p:cNvPr>
          <p:cNvSpPr/>
          <p:nvPr/>
        </p:nvSpPr>
        <p:spPr>
          <a:xfrm>
            <a:off x="18269982" y="25797124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0FC97A9A-0B53-4DBA-A64B-73E66B365B5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72" t="11013" r="43013" b="29360"/>
          <a:stretch/>
        </p:blipFill>
        <p:spPr>
          <a:xfrm>
            <a:off x="839999" y="25144078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9600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8804761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088342"/>
            <a:ext cx="43469957" cy="5497098"/>
          </a:xfrm>
        </p:spPr>
        <p:txBody>
          <a:bodyPr/>
          <a:lstStyle/>
          <a:p>
            <a:r>
              <a:rPr lang="it-IT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2275198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2275198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1271387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1012901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310741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0997064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3464997" y="4989401"/>
            <a:ext cx="43469957" cy="15784605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Sospetto diagnostico → perforazione gastrica tamponata  </a:t>
            </a: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8721092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2275198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1310741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8" name="TextBox 52">
            <a:extLst>
              <a:ext uri="{FF2B5EF4-FFF2-40B4-BE49-F238E27FC236}">
                <a16:creationId xmlns:a16="http://schemas.microsoft.com/office/drawing/2014/main" id="{6152B498-A218-6402-FD2E-DF06DCB140F3}"/>
              </a:ext>
            </a:extLst>
          </p:cNvPr>
          <p:cNvSpPr txBox="1"/>
          <p:nvPr/>
        </p:nvSpPr>
        <p:spPr>
          <a:xfrm flipH="1">
            <a:off x="15782623" y="20997064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</a:t>
            </a:r>
          </a:p>
        </p:txBody>
      </p: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8681448"/>
            <a:ext cx="2306691" cy="2306691"/>
          </a:xfrm>
          <a:prstGeom prst="rect">
            <a:avLst/>
          </a:prstGeom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32EEBAF-A3D3-8D1E-0A11-AF1586381FC3}"/>
              </a:ext>
            </a:extLst>
          </p:cNvPr>
          <p:cNvSpPr/>
          <p:nvPr/>
        </p:nvSpPr>
        <p:spPr>
          <a:xfrm>
            <a:off x="18269982" y="25515772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39FB067A-D1AE-FC5B-583F-0EC0452532B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72" t="11013" r="43013" b="29360"/>
          <a:stretch/>
        </p:blipFill>
        <p:spPr>
          <a:xfrm>
            <a:off x="839999" y="24862726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4706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8382729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229020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1853166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1853166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0849355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0590869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0888709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0575032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3464997" y="4848723"/>
            <a:ext cx="43469957" cy="15784605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Sospetto diagnostico → perforazione gastrica tamponata  </a:t>
            </a:r>
          </a:p>
          <a:p>
            <a:pPr marL="0" indent="0" algn="ctr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algn="ctr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algn="ctr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Laparoscopia esplorativa</a:t>
            </a: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8299060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1853166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0888709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8" name="TextBox 52">
            <a:extLst>
              <a:ext uri="{FF2B5EF4-FFF2-40B4-BE49-F238E27FC236}">
                <a16:creationId xmlns:a16="http://schemas.microsoft.com/office/drawing/2014/main" id="{6152B498-A218-6402-FD2E-DF06DCB140F3}"/>
              </a:ext>
            </a:extLst>
          </p:cNvPr>
          <p:cNvSpPr txBox="1"/>
          <p:nvPr/>
        </p:nvSpPr>
        <p:spPr>
          <a:xfrm flipH="1">
            <a:off x="15782623" y="20575032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</a:t>
            </a:r>
          </a:p>
        </p:txBody>
      </p: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8259416"/>
            <a:ext cx="2306691" cy="2306691"/>
          </a:xfrm>
          <a:prstGeom prst="rect">
            <a:avLst/>
          </a:prstGeom>
        </p:spPr>
      </p:pic>
      <p:cxnSp>
        <p:nvCxnSpPr>
          <p:cNvPr id="10" name="Connettore 2 9">
            <a:extLst>
              <a:ext uri="{FF2B5EF4-FFF2-40B4-BE49-F238E27FC236}">
                <a16:creationId xmlns:a16="http://schemas.microsoft.com/office/drawing/2014/main" id="{7D3FF263-1A8C-3A91-EF3E-A70177245E98}"/>
              </a:ext>
            </a:extLst>
          </p:cNvPr>
          <p:cNvCxnSpPr/>
          <p:nvPr/>
        </p:nvCxnSpPr>
        <p:spPr>
          <a:xfrm>
            <a:off x="25199975" y="6692783"/>
            <a:ext cx="0" cy="419343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ttangolo arrotondato 8">
            <a:extLst>
              <a:ext uri="{FF2B5EF4-FFF2-40B4-BE49-F238E27FC236}">
                <a16:creationId xmlns:a16="http://schemas.microsoft.com/office/drawing/2014/main" id="{BE48E30B-0E62-0CE7-E9DE-A2CFA2C7BA1E}"/>
              </a:ext>
            </a:extLst>
          </p:cNvPr>
          <p:cNvSpPr/>
          <p:nvPr/>
        </p:nvSpPr>
        <p:spPr>
          <a:xfrm>
            <a:off x="18269982" y="25515773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F739242C-E3A5-E632-6178-057F7CA5248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72" t="11013" r="43013" b="29360"/>
          <a:stretch/>
        </p:blipFill>
        <p:spPr>
          <a:xfrm>
            <a:off x="839999" y="24862727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711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8664079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369702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2134516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2134516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1130705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0872219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170059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0856382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3464997" y="4708038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VLS esplorativa: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Assenza di liquido libero ma conferma di processo infiammatorio tra lobo epatico sinistro, diaframma e stomaco residuo. 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8580410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2134516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1170059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8" name="TextBox 52">
            <a:extLst>
              <a:ext uri="{FF2B5EF4-FFF2-40B4-BE49-F238E27FC236}">
                <a16:creationId xmlns:a16="http://schemas.microsoft.com/office/drawing/2014/main" id="{6152B498-A218-6402-FD2E-DF06DCB140F3}"/>
              </a:ext>
            </a:extLst>
          </p:cNvPr>
          <p:cNvSpPr txBox="1"/>
          <p:nvPr/>
        </p:nvSpPr>
        <p:spPr>
          <a:xfrm flipH="1">
            <a:off x="15782619" y="20856382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8540766"/>
            <a:ext cx="2306691" cy="2306691"/>
          </a:xfrm>
          <a:prstGeom prst="rect">
            <a:avLst/>
          </a:prstGeom>
        </p:spPr>
      </p:pic>
      <p:pic>
        <p:nvPicPr>
          <p:cNvPr id="10" name="Immagine 9" descr="Immagine che contiene Attrezzature mediche, medico, assistenza sanitaria, Procedura medica&#10;&#10;Descrizione generata automaticamente">
            <a:extLst>
              <a:ext uri="{FF2B5EF4-FFF2-40B4-BE49-F238E27FC236}">
                <a16:creationId xmlns:a16="http://schemas.microsoft.com/office/drawing/2014/main" id="{DFDB3C99-A848-7910-8855-707EF4B44F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1201" y="16123745"/>
            <a:ext cx="13794361" cy="7862785"/>
          </a:xfrm>
          <a:prstGeom prst="rect">
            <a:avLst/>
          </a:prstGeom>
        </p:spPr>
      </p:pic>
      <p:pic>
        <p:nvPicPr>
          <p:cNvPr id="13" name="Immagine 12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50B0F235-1A70-6643-9F69-C78B18FBB0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7086" y="18661905"/>
            <a:ext cx="2291809" cy="2291809"/>
          </a:xfrm>
          <a:prstGeom prst="rect">
            <a:avLst/>
          </a:prstGeom>
        </p:spPr>
      </p:pic>
      <p:sp>
        <p:nvSpPr>
          <p:cNvPr id="9" name="Rettangolo arrotondato 8">
            <a:extLst>
              <a:ext uri="{FF2B5EF4-FFF2-40B4-BE49-F238E27FC236}">
                <a16:creationId xmlns:a16="http://schemas.microsoft.com/office/drawing/2014/main" id="{5F80CB69-73B3-6B7E-E60B-1B45B44652D8}"/>
              </a:ext>
            </a:extLst>
          </p:cNvPr>
          <p:cNvSpPr/>
          <p:nvPr/>
        </p:nvSpPr>
        <p:spPr>
          <a:xfrm>
            <a:off x="18269982" y="2565644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43172D40-3397-3346-E8AA-C1AAEE18753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72" t="11013" r="43013" b="29360"/>
          <a:stretch/>
        </p:blipFill>
        <p:spPr>
          <a:xfrm>
            <a:off x="839999" y="25003402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2962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8945433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299364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2415870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2415870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1412059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1153573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451413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1137736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3464997" y="4778376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VLS esplorativa: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Assenza di liquido libero ma conferma di processo infiammatorio tra lobo epatico sinistro, diaframma e stomaco residuo. 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Apertura dell’ascesso → assenza di segni di perforazione gastrica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8861764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2415870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1451413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8822120"/>
            <a:ext cx="2306691" cy="2306691"/>
          </a:xfrm>
          <a:prstGeom prst="rect">
            <a:avLst/>
          </a:prstGeom>
        </p:spPr>
      </p:pic>
      <p:pic>
        <p:nvPicPr>
          <p:cNvPr id="12" name="Immagine 11" descr="Immagine che contiene Viso umano, persona, occhiali, vestiti&#10;&#10;Descrizione generata automaticamente">
            <a:extLst>
              <a:ext uri="{FF2B5EF4-FFF2-40B4-BE49-F238E27FC236}">
                <a16:creationId xmlns:a16="http://schemas.microsoft.com/office/drawing/2014/main" id="{5452AC1D-D982-52DF-20CC-F177969F27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3613" y="16199236"/>
            <a:ext cx="11786445" cy="7857630"/>
          </a:xfrm>
          <a:prstGeom prst="rect">
            <a:avLst/>
          </a:prstGeom>
        </p:spPr>
      </p:pic>
      <p:sp>
        <p:nvSpPr>
          <p:cNvPr id="15" name="TextBox 52">
            <a:extLst>
              <a:ext uri="{FF2B5EF4-FFF2-40B4-BE49-F238E27FC236}">
                <a16:creationId xmlns:a16="http://schemas.microsoft.com/office/drawing/2014/main" id="{4D02BC1C-E98A-2E8C-F153-5D78A588819E}"/>
              </a:ext>
            </a:extLst>
          </p:cNvPr>
          <p:cNvSpPr txBox="1"/>
          <p:nvPr/>
        </p:nvSpPr>
        <p:spPr>
          <a:xfrm flipH="1">
            <a:off x="15782619" y="21137736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6" name="Immagine 15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6BC15B73-42B4-FEBE-0810-4501F568B53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7086" y="18943259"/>
            <a:ext cx="2291809" cy="2291809"/>
          </a:xfrm>
          <a:prstGeom prst="rect">
            <a:avLst/>
          </a:prstGeom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722A7982-B95D-C67F-5AD6-38D33A79C4AE}"/>
              </a:ext>
            </a:extLst>
          </p:cNvPr>
          <p:cNvSpPr/>
          <p:nvPr/>
        </p:nvSpPr>
        <p:spPr>
          <a:xfrm>
            <a:off x="18269982" y="25515772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2FB5F058-D9E5-B43E-64C1-F8B31106F9B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72" t="11013" r="43013" b="29360"/>
          <a:stretch/>
        </p:blipFill>
        <p:spPr>
          <a:xfrm>
            <a:off x="839999" y="24862726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0365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8101375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229020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1571812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1571812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0568001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0309515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0607355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0293678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3464997" y="4848720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VLS esplorativa: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Controllo della retrocavità ❌</a:t>
            </a: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8017706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1571812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0607355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7978062"/>
            <a:ext cx="2306691" cy="2306691"/>
          </a:xfrm>
          <a:prstGeom prst="rect">
            <a:avLst/>
          </a:prstGeom>
        </p:spPr>
      </p:pic>
      <p:pic>
        <p:nvPicPr>
          <p:cNvPr id="10" name="Immagine 9" descr="Immagine che contiene Viso umano, vestiti, persona, uomo&#10;&#10;Descrizione generata automaticamente">
            <a:extLst>
              <a:ext uri="{FF2B5EF4-FFF2-40B4-BE49-F238E27FC236}">
                <a16:creationId xmlns:a16="http://schemas.microsoft.com/office/drawing/2014/main" id="{BD3195E9-7D74-6870-CFC8-E75F27B8F6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5838" y="16269580"/>
            <a:ext cx="13969120" cy="7857630"/>
          </a:xfrm>
          <a:prstGeom prst="rect">
            <a:avLst/>
          </a:prstGeom>
        </p:spPr>
      </p:pic>
      <p:sp>
        <p:nvSpPr>
          <p:cNvPr id="13" name="TextBox 52">
            <a:extLst>
              <a:ext uri="{FF2B5EF4-FFF2-40B4-BE49-F238E27FC236}">
                <a16:creationId xmlns:a16="http://schemas.microsoft.com/office/drawing/2014/main" id="{4F1A96EB-9D87-B17E-6991-39B646D0A472}"/>
              </a:ext>
            </a:extLst>
          </p:cNvPr>
          <p:cNvSpPr txBox="1"/>
          <p:nvPr/>
        </p:nvSpPr>
        <p:spPr>
          <a:xfrm flipH="1">
            <a:off x="15782619" y="20293678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4" name="Immagine 13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88E5591A-CB4A-9F1F-158D-CCB08BCEDF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7086" y="18099201"/>
            <a:ext cx="2291809" cy="2291809"/>
          </a:xfrm>
          <a:prstGeom prst="rect">
            <a:avLst/>
          </a:prstGeom>
        </p:spPr>
      </p:pic>
      <p:sp>
        <p:nvSpPr>
          <p:cNvPr id="8" name="Rettangolo arrotondato 8">
            <a:extLst>
              <a:ext uri="{FF2B5EF4-FFF2-40B4-BE49-F238E27FC236}">
                <a16:creationId xmlns:a16="http://schemas.microsoft.com/office/drawing/2014/main" id="{29D9C721-5904-43ED-AF5A-B05F8C5488AE}"/>
              </a:ext>
            </a:extLst>
          </p:cNvPr>
          <p:cNvSpPr/>
          <p:nvPr/>
        </p:nvSpPr>
        <p:spPr>
          <a:xfrm>
            <a:off x="18269982" y="25515772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8A3BC02A-AEB9-DB69-5C3C-84FFC39B38A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72" t="11013" r="43013" b="29360"/>
          <a:stretch/>
        </p:blipFill>
        <p:spPr>
          <a:xfrm>
            <a:off x="839999" y="24862726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9478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8523400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369704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1993837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1993837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0990026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0731540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029380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0715703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3464997" y="4708036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VLS esplorativa: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Controllo della retrocavità ❌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Test con blu di metilene ❌</a:t>
            </a: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8439731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1993837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1029380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8400087"/>
            <a:ext cx="2306691" cy="2306691"/>
          </a:xfrm>
          <a:prstGeom prst="rect">
            <a:avLst/>
          </a:prstGeom>
        </p:spPr>
      </p:pic>
      <p:pic>
        <p:nvPicPr>
          <p:cNvPr id="10" name="Immagine 9" descr="Immagine che contiene Viso umano, vestiti, persona, uomo&#10;&#10;Descrizione generata automaticamente">
            <a:extLst>
              <a:ext uri="{FF2B5EF4-FFF2-40B4-BE49-F238E27FC236}">
                <a16:creationId xmlns:a16="http://schemas.microsoft.com/office/drawing/2014/main" id="{BD3195E9-7D74-6870-CFC8-E75F27B8F6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5838" y="16128896"/>
            <a:ext cx="13969120" cy="7857630"/>
          </a:xfrm>
          <a:prstGeom prst="rect">
            <a:avLst/>
          </a:prstGeom>
        </p:spPr>
      </p:pic>
      <p:sp>
        <p:nvSpPr>
          <p:cNvPr id="9" name="TextBox 52">
            <a:extLst>
              <a:ext uri="{FF2B5EF4-FFF2-40B4-BE49-F238E27FC236}">
                <a16:creationId xmlns:a16="http://schemas.microsoft.com/office/drawing/2014/main" id="{BC698D1B-85DF-2487-CFF8-9890E42641BD}"/>
              </a:ext>
            </a:extLst>
          </p:cNvPr>
          <p:cNvSpPr txBox="1"/>
          <p:nvPr/>
        </p:nvSpPr>
        <p:spPr>
          <a:xfrm flipH="1">
            <a:off x="15782619" y="20715703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2" name="Immagine 11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AA8D67C5-20DA-0C12-5B88-1E916A42C4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7086" y="18521226"/>
            <a:ext cx="2291809" cy="2291809"/>
          </a:xfrm>
          <a:prstGeom prst="rect">
            <a:avLst/>
          </a:prstGeom>
        </p:spPr>
      </p:pic>
      <p:sp>
        <p:nvSpPr>
          <p:cNvPr id="8" name="Rettangolo arrotondato 8">
            <a:extLst>
              <a:ext uri="{FF2B5EF4-FFF2-40B4-BE49-F238E27FC236}">
                <a16:creationId xmlns:a16="http://schemas.microsoft.com/office/drawing/2014/main" id="{18C04036-650F-0FCC-F950-E621FA4830A9}"/>
              </a:ext>
            </a:extLst>
          </p:cNvPr>
          <p:cNvSpPr/>
          <p:nvPr/>
        </p:nvSpPr>
        <p:spPr>
          <a:xfrm>
            <a:off x="18269982" y="2565644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3" name="Immagine 12">
            <a:extLst>
              <a:ext uri="{FF2B5EF4-FFF2-40B4-BE49-F238E27FC236}">
                <a16:creationId xmlns:a16="http://schemas.microsoft.com/office/drawing/2014/main" id="{38846317-AADB-7930-A352-A4FA0B01D10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72" t="11013" r="43013" b="29360"/>
          <a:stretch/>
        </p:blipFill>
        <p:spPr>
          <a:xfrm>
            <a:off x="839999" y="25003402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7600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7960697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440036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1431134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1431134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0427323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0168837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0466677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0153000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3464997" y="4637704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VLS esplorativa: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Controllo della retrocavità ❌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Test con blu di metilene ❌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EGDS ❌</a:t>
            </a: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7877028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1431134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0466677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7837384"/>
            <a:ext cx="2306691" cy="2306691"/>
          </a:xfrm>
          <a:prstGeom prst="rect">
            <a:avLst/>
          </a:prstGeom>
        </p:spPr>
      </p:pic>
      <p:pic>
        <p:nvPicPr>
          <p:cNvPr id="10" name="Immagine 9" descr="Immagine che contiene Viso umano, vestiti, persona, uomo&#10;&#10;Descrizione generata automaticamente">
            <a:extLst>
              <a:ext uri="{FF2B5EF4-FFF2-40B4-BE49-F238E27FC236}">
                <a16:creationId xmlns:a16="http://schemas.microsoft.com/office/drawing/2014/main" id="{BD3195E9-7D74-6870-CFC8-E75F27B8F6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5838" y="16058564"/>
            <a:ext cx="13969120" cy="7857630"/>
          </a:xfrm>
          <a:prstGeom prst="rect">
            <a:avLst/>
          </a:prstGeom>
        </p:spPr>
      </p:pic>
      <p:sp>
        <p:nvSpPr>
          <p:cNvPr id="9" name="TextBox 52">
            <a:extLst>
              <a:ext uri="{FF2B5EF4-FFF2-40B4-BE49-F238E27FC236}">
                <a16:creationId xmlns:a16="http://schemas.microsoft.com/office/drawing/2014/main" id="{1140525F-E837-27C6-29DE-A8C88D8B5FB1}"/>
              </a:ext>
            </a:extLst>
          </p:cNvPr>
          <p:cNvSpPr txBox="1"/>
          <p:nvPr/>
        </p:nvSpPr>
        <p:spPr>
          <a:xfrm flipH="1">
            <a:off x="15782619" y="20153000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2" name="Immagine 11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6C28D84F-A312-41F9-0A63-7DC09C7958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7086" y="17958523"/>
            <a:ext cx="2291809" cy="2291809"/>
          </a:xfrm>
          <a:prstGeom prst="rect">
            <a:avLst/>
          </a:prstGeom>
        </p:spPr>
      </p:pic>
      <p:sp>
        <p:nvSpPr>
          <p:cNvPr id="8" name="Rettangolo arrotondato 8">
            <a:extLst>
              <a:ext uri="{FF2B5EF4-FFF2-40B4-BE49-F238E27FC236}">
                <a16:creationId xmlns:a16="http://schemas.microsoft.com/office/drawing/2014/main" id="{BBA37F89-2349-B8E4-2ED6-DAD3368115EC}"/>
              </a:ext>
            </a:extLst>
          </p:cNvPr>
          <p:cNvSpPr/>
          <p:nvPr/>
        </p:nvSpPr>
        <p:spPr>
          <a:xfrm>
            <a:off x="18269982" y="25445434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3" name="Immagine 12">
            <a:extLst>
              <a:ext uri="{FF2B5EF4-FFF2-40B4-BE49-F238E27FC236}">
                <a16:creationId xmlns:a16="http://schemas.microsoft.com/office/drawing/2014/main" id="{0417CC7B-610B-7744-18DC-098DC03BC86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72" t="11013" r="43013" b="29360"/>
          <a:stretch/>
        </p:blipFill>
        <p:spPr>
          <a:xfrm>
            <a:off x="839999" y="24792388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0488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8734417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229024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2204854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2204854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1201043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0942557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240397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0926720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3464997" y="4848716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Decorso post operatorio: 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Regolare con ripresa dell’alimentazione di I giornata post-operatoria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All’esame colturale riscontro di </a:t>
            </a:r>
            <a:r>
              <a:rPr lang="it-IT" sz="11575" dirty="0" err="1">
                <a:solidFill>
                  <a:srgbClr val="FF0000"/>
                </a:solidFill>
                <a:latin typeface="Bodoni MT" panose="02070603080606020203" pitchFamily="18" charset="77"/>
              </a:rPr>
              <a:t>Streptococcus</a:t>
            </a:r>
            <a:r>
              <a:rPr lang="it-IT" sz="11575" dirty="0">
                <a:solidFill>
                  <a:srgbClr val="FF0000"/>
                </a:solidFill>
                <a:latin typeface="Bodoni MT" panose="02070603080606020203" pitchFamily="18" charset="77"/>
              </a:rPr>
              <a:t> </a:t>
            </a:r>
            <a:r>
              <a:rPr lang="it-IT" sz="11575" dirty="0" err="1">
                <a:solidFill>
                  <a:srgbClr val="FF0000"/>
                </a:solidFill>
                <a:latin typeface="Bodoni MT" panose="02070603080606020203" pitchFamily="18" charset="77"/>
              </a:rPr>
              <a:t>mitis</a:t>
            </a:r>
            <a:r>
              <a:rPr lang="it-IT" sz="11575" dirty="0">
                <a:solidFill>
                  <a:srgbClr val="FF0000"/>
                </a:solidFill>
                <a:latin typeface="Bodoni MT" panose="02070603080606020203" pitchFamily="18" charset="77"/>
              </a:rPr>
              <a:t>/</a:t>
            </a:r>
            <a:r>
              <a:rPr lang="it-IT" sz="11575" dirty="0" err="1">
                <a:solidFill>
                  <a:srgbClr val="FF0000"/>
                </a:solidFill>
                <a:latin typeface="Bodoni MT" panose="02070603080606020203" pitchFamily="18" charset="77"/>
              </a:rPr>
              <a:t>oralis</a:t>
            </a:r>
            <a:endParaRPr lang="it-IT" sz="11575" dirty="0">
              <a:solidFill>
                <a:srgbClr val="FF0000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Dimissione in IV giornata post-operatoria con 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tp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con PPI</a:t>
            </a: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8650748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2204854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1240397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8611104"/>
            <a:ext cx="2306691" cy="2306691"/>
          </a:xfrm>
          <a:prstGeom prst="rect">
            <a:avLst/>
          </a:prstGeom>
        </p:spPr>
      </p:pic>
      <p:sp>
        <p:nvSpPr>
          <p:cNvPr id="9" name="TextBox 52">
            <a:extLst>
              <a:ext uri="{FF2B5EF4-FFF2-40B4-BE49-F238E27FC236}">
                <a16:creationId xmlns:a16="http://schemas.microsoft.com/office/drawing/2014/main" id="{172A3B9A-32E4-2AB5-DD88-9F1A199510AD}"/>
              </a:ext>
            </a:extLst>
          </p:cNvPr>
          <p:cNvSpPr txBox="1"/>
          <p:nvPr/>
        </p:nvSpPr>
        <p:spPr>
          <a:xfrm flipH="1">
            <a:off x="15782619" y="20926720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2" name="Immagine 11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25AF7DB8-66D4-B27B-1B0B-4E8FE1B315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7086" y="18732243"/>
            <a:ext cx="2291809" cy="2291809"/>
          </a:xfrm>
          <a:prstGeom prst="rect">
            <a:avLst/>
          </a:prstGeom>
        </p:spPr>
      </p:pic>
      <p:sp>
        <p:nvSpPr>
          <p:cNvPr id="13" name="Rectangle 41">
            <a:extLst>
              <a:ext uri="{FF2B5EF4-FFF2-40B4-BE49-F238E27FC236}">
                <a16:creationId xmlns:a16="http://schemas.microsoft.com/office/drawing/2014/main" id="{9F256A17-ECB0-CC43-3378-66D28D69F576}"/>
              </a:ext>
            </a:extLst>
          </p:cNvPr>
          <p:cNvSpPr/>
          <p:nvPr/>
        </p:nvSpPr>
        <p:spPr>
          <a:xfrm>
            <a:off x="22355619" y="22195929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 GPO</a:t>
            </a:r>
          </a:p>
        </p:txBody>
      </p:sp>
      <p:cxnSp>
        <p:nvCxnSpPr>
          <p:cNvPr id="14" name="Straight Connector 46">
            <a:extLst>
              <a:ext uri="{FF2B5EF4-FFF2-40B4-BE49-F238E27FC236}">
                <a16:creationId xmlns:a16="http://schemas.microsoft.com/office/drawing/2014/main" id="{A420CD70-36AA-107D-638C-9B18663568E2}"/>
              </a:ext>
            </a:extLst>
          </p:cNvPr>
          <p:cNvCxnSpPr>
            <a:cxnSpLocks/>
          </p:cNvCxnSpPr>
          <p:nvPr/>
        </p:nvCxnSpPr>
        <p:spPr>
          <a:xfrm flipV="1">
            <a:off x="22434443" y="21231472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5" name="TextBox 52">
            <a:extLst>
              <a:ext uri="{FF2B5EF4-FFF2-40B4-BE49-F238E27FC236}">
                <a16:creationId xmlns:a16="http://schemas.microsoft.com/office/drawing/2014/main" id="{B4D20A85-509D-D711-5BF1-FF9A84E8B2F6}"/>
              </a:ext>
            </a:extLst>
          </p:cNvPr>
          <p:cNvSpPr txBox="1"/>
          <p:nvPr/>
        </p:nvSpPr>
        <p:spPr>
          <a:xfrm flipH="1">
            <a:off x="22465056" y="20917795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Dimissione</a:t>
            </a:r>
          </a:p>
        </p:txBody>
      </p:sp>
      <p:pic>
        <p:nvPicPr>
          <p:cNvPr id="18" name="Immagine 17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73BB96E-F0EF-CBDA-0209-90284E2439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2273" y="18606644"/>
            <a:ext cx="2306691" cy="2306691"/>
          </a:xfrm>
          <a:prstGeom prst="rect">
            <a:avLst/>
          </a:prstGeom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FC7BBEB1-DCEA-237F-CADB-5445EFE0605C}"/>
              </a:ext>
            </a:extLst>
          </p:cNvPr>
          <p:cNvSpPr/>
          <p:nvPr/>
        </p:nvSpPr>
        <p:spPr>
          <a:xfrm>
            <a:off x="18269982" y="25656451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4A36ECCE-FC95-9AD3-2DE5-CED0816E4C9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72" t="11013" r="43013" b="29360"/>
          <a:stretch/>
        </p:blipFill>
        <p:spPr>
          <a:xfrm>
            <a:off x="839999" y="25003405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2592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8171716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369695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1642153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1642153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0638342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0379856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0677696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0364019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3464997" y="4708045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Follow-up endoscopico a un mese: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Esiti regolari di sleeve 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gastrectomy</a:t>
            </a: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Non evidenza di soluzioni di continuo 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Mucosa regolare  </a:t>
            </a: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8088047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1642153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0677696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8048403"/>
            <a:ext cx="2306691" cy="2306691"/>
          </a:xfrm>
          <a:prstGeom prst="rect">
            <a:avLst/>
          </a:prstGeom>
        </p:spPr>
      </p:pic>
      <p:sp>
        <p:nvSpPr>
          <p:cNvPr id="9" name="TextBox 52">
            <a:extLst>
              <a:ext uri="{FF2B5EF4-FFF2-40B4-BE49-F238E27FC236}">
                <a16:creationId xmlns:a16="http://schemas.microsoft.com/office/drawing/2014/main" id="{172A3B9A-32E4-2AB5-DD88-9F1A199510AD}"/>
              </a:ext>
            </a:extLst>
          </p:cNvPr>
          <p:cNvSpPr txBox="1"/>
          <p:nvPr/>
        </p:nvSpPr>
        <p:spPr>
          <a:xfrm flipH="1">
            <a:off x="15782619" y="20364019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2" name="Immagine 11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25AF7DB8-66D4-B27B-1B0B-4E8FE1B315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7086" y="18169542"/>
            <a:ext cx="2291809" cy="2291809"/>
          </a:xfrm>
          <a:prstGeom prst="rect">
            <a:avLst/>
          </a:prstGeom>
        </p:spPr>
      </p:pic>
      <p:sp>
        <p:nvSpPr>
          <p:cNvPr id="13" name="Rectangle 41">
            <a:extLst>
              <a:ext uri="{FF2B5EF4-FFF2-40B4-BE49-F238E27FC236}">
                <a16:creationId xmlns:a16="http://schemas.microsoft.com/office/drawing/2014/main" id="{9F256A17-ECB0-CC43-3378-66D28D69F576}"/>
              </a:ext>
            </a:extLst>
          </p:cNvPr>
          <p:cNvSpPr/>
          <p:nvPr/>
        </p:nvSpPr>
        <p:spPr>
          <a:xfrm>
            <a:off x="22355619" y="21633228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 GPO</a:t>
            </a:r>
          </a:p>
        </p:txBody>
      </p:sp>
      <p:cxnSp>
        <p:nvCxnSpPr>
          <p:cNvPr id="14" name="Straight Connector 46">
            <a:extLst>
              <a:ext uri="{FF2B5EF4-FFF2-40B4-BE49-F238E27FC236}">
                <a16:creationId xmlns:a16="http://schemas.microsoft.com/office/drawing/2014/main" id="{A420CD70-36AA-107D-638C-9B18663568E2}"/>
              </a:ext>
            </a:extLst>
          </p:cNvPr>
          <p:cNvCxnSpPr>
            <a:cxnSpLocks/>
          </p:cNvCxnSpPr>
          <p:nvPr/>
        </p:nvCxnSpPr>
        <p:spPr>
          <a:xfrm flipV="1">
            <a:off x="22434443" y="20668771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5" name="TextBox 52">
            <a:extLst>
              <a:ext uri="{FF2B5EF4-FFF2-40B4-BE49-F238E27FC236}">
                <a16:creationId xmlns:a16="http://schemas.microsoft.com/office/drawing/2014/main" id="{B4D20A85-509D-D711-5BF1-FF9A84E8B2F6}"/>
              </a:ext>
            </a:extLst>
          </p:cNvPr>
          <p:cNvSpPr txBox="1"/>
          <p:nvPr/>
        </p:nvSpPr>
        <p:spPr>
          <a:xfrm flipH="1">
            <a:off x="22465056" y="20355094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Dimissione</a:t>
            </a:r>
          </a:p>
        </p:txBody>
      </p:sp>
      <p:pic>
        <p:nvPicPr>
          <p:cNvPr id="18" name="Immagine 17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73BB96E-F0EF-CBDA-0209-90284E2439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2273" y="18043943"/>
            <a:ext cx="2306691" cy="2306691"/>
          </a:xfrm>
          <a:prstGeom prst="rect">
            <a:avLst/>
          </a:prstGeom>
        </p:spPr>
      </p:pic>
      <p:sp>
        <p:nvSpPr>
          <p:cNvPr id="8" name="Rectangle 41">
            <a:extLst>
              <a:ext uri="{FF2B5EF4-FFF2-40B4-BE49-F238E27FC236}">
                <a16:creationId xmlns:a16="http://schemas.microsoft.com/office/drawing/2014/main" id="{9C693625-A44F-217F-F4CE-DAFFBE0FAE78}"/>
              </a:ext>
            </a:extLst>
          </p:cNvPr>
          <p:cNvSpPr/>
          <p:nvPr/>
        </p:nvSpPr>
        <p:spPr>
          <a:xfrm>
            <a:off x="27540076" y="21657394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27 GPO</a:t>
            </a:r>
          </a:p>
        </p:txBody>
      </p:sp>
      <p:cxnSp>
        <p:nvCxnSpPr>
          <p:cNvPr id="10" name="Straight Connector 46">
            <a:extLst>
              <a:ext uri="{FF2B5EF4-FFF2-40B4-BE49-F238E27FC236}">
                <a16:creationId xmlns:a16="http://schemas.microsoft.com/office/drawing/2014/main" id="{9AC4E5B2-62AC-295C-BC09-87D330FDA7BC}"/>
              </a:ext>
            </a:extLst>
          </p:cNvPr>
          <p:cNvCxnSpPr>
            <a:cxnSpLocks/>
          </p:cNvCxnSpPr>
          <p:nvPr/>
        </p:nvCxnSpPr>
        <p:spPr>
          <a:xfrm flipV="1">
            <a:off x="27618900" y="20692937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7" name="TextBox 52">
            <a:extLst>
              <a:ext uri="{FF2B5EF4-FFF2-40B4-BE49-F238E27FC236}">
                <a16:creationId xmlns:a16="http://schemas.microsoft.com/office/drawing/2014/main" id="{953466C2-FEAD-0659-2C2F-F9ACFCAA0E8F}"/>
              </a:ext>
            </a:extLst>
          </p:cNvPr>
          <p:cNvSpPr txBox="1"/>
          <p:nvPr/>
        </p:nvSpPr>
        <p:spPr>
          <a:xfrm flipH="1">
            <a:off x="27709578" y="20330927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EGDS</a:t>
            </a:r>
          </a:p>
        </p:txBody>
      </p:sp>
      <p:pic>
        <p:nvPicPr>
          <p:cNvPr id="20" name="Immagine 19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05211FDC-267B-F484-B53E-839B7E950F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5554" y="18043943"/>
            <a:ext cx="2306691" cy="2306691"/>
          </a:xfrm>
          <a:prstGeom prst="rect">
            <a:avLst/>
          </a:prstGeom>
        </p:spPr>
      </p:pic>
      <p:pic>
        <p:nvPicPr>
          <p:cNvPr id="22" name="Immagine 21" descr="Immagine che contiene schermata, astronomia&#10;&#10;Descrizione generata automaticamente">
            <a:extLst>
              <a:ext uri="{FF2B5EF4-FFF2-40B4-BE49-F238E27FC236}">
                <a16:creationId xmlns:a16="http://schemas.microsoft.com/office/drawing/2014/main" id="{9F621B16-A0CB-80DF-6B82-DEE4B63B7B8D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49"/>
          <a:stretch/>
        </p:blipFill>
        <p:spPr>
          <a:xfrm>
            <a:off x="30809756" y="8600301"/>
            <a:ext cx="9198363" cy="6845663"/>
          </a:xfrm>
          <a:prstGeom prst="rect">
            <a:avLst/>
          </a:prstGeom>
        </p:spPr>
      </p:pic>
      <p:pic>
        <p:nvPicPr>
          <p:cNvPr id="24" name="Immagine 23" descr="Immagine che contiene schermata&#10;&#10;Descrizione generata automaticamente">
            <a:extLst>
              <a:ext uri="{FF2B5EF4-FFF2-40B4-BE49-F238E27FC236}">
                <a16:creationId xmlns:a16="http://schemas.microsoft.com/office/drawing/2014/main" id="{7E303DBC-2A4F-B29E-7783-02818928FB2B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70"/>
          <a:stretch/>
        </p:blipFill>
        <p:spPr>
          <a:xfrm>
            <a:off x="39517573" y="2090026"/>
            <a:ext cx="9149877" cy="6838957"/>
          </a:xfrm>
          <a:prstGeom prst="rect">
            <a:avLst/>
          </a:prstGeom>
        </p:spPr>
      </p:pic>
      <p:pic>
        <p:nvPicPr>
          <p:cNvPr id="26" name="Immagine 25" descr="Immagine che contiene schermata, astronomia&#10;&#10;Descrizione generata automaticamente">
            <a:extLst>
              <a:ext uri="{FF2B5EF4-FFF2-40B4-BE49-F238E27FC236}">
                <a16:creationId xmlns:a16="http://schemas.microsoft.com/office/drawing/2014/main" id="{092C9506-3A51-2B84-8093-2EC99AE67AAF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70"/>
          <a:stretch/>
        </p:blipFill>
        <p:spPr>
          <a:xfrm>
            <a:off x="39517571" y="14892031"/>
            <a:ext cx="9200959" cy="6845663"/>
          </a:xfrm>
          <a:prstGeom prst="rect">
            <a:avLst/>
          </a:prstGeom>
        </p:spPr>
      </p:pic>
      <p:sp>
        <p:nvSpPr>
          <p:cNvPr id="16" name="Rettangolo arrotondato 8">
            <a:extLst>
              <a:ext uri="{FF2B5EF4-FFF2-40B4-BE49-F238E27FC236}">
                <a16:creationId xmlns:a16="http://schemas.microsoft.com/office/drawing/2014/main" id="{252D46CA-1B94-2FC5-E7DC-89CBA11D89FA}"/>
              </a:ext>
            </a:extLst>
          </p:cNvPr>
          <p:cNvSpPr/>
          <p:nvPr/>
        </p:nvSpPr>
        <p:spPr>
          <a:xfrm>
            <a:off x="18269982" y="25515774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9" name="Immagine 18">
            <a:extLst>
              <a:ext uri="{FF2B5EF4-FFF2-40B4-BE49-F238E27FC236}">
                <a16:creationId xmlns:a16="http://schemas.microsoft.com/office/drawing/2014/main" id="{A013C3ED-279D-456E-493C-2B6C2CBA160B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3272" t="11013" r="43013" b="29360"/>
          <a:stretch/>
        </p:blipFill>
        <p:spPr>
          <a:xfrm>
            <a:off x="839999" y="24862728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6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8804752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440045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2275189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2275189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1271378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1012892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310732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0997055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3464997" y="4637695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Comparsa di dolore 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toraco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-addominale analogo all’episodio precedente risoltosi prima spontaneamente e poi ricomparso dopo ulteriore pasto → accesso in PS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A di AVPU, apiretico, FC 80 bpm, SpO2 99%, FR 22 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brpm</a:t>
            </a: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ECG: RS</a:t>
            </a: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8721083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2275189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1310732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8681439"/>
            <a:ext cx="2306691" cy="2306691"/>
          </a:xfrm>
          <a:prstGeom prst="rect">
            <a:avLst/>
          </a:prstGeom>
        </p:spPr>
      </p:pic>
      <p:sp>
        <p:nvSpPr>
          <p:cNvPr id="9" name="TextBox 52">
            <a:extLst>
              <a:ext uri="{FF2B5EF4-FFF2-40B4-BE49-F238E27FC236}">
                <a16:creationId xmlns:a16="http://schemas.microsoft.com/office/drawing/2014/main" id="{172A3B9A-32E4-2AB5-DD88-9F1A199510AD}"/>
              </a:ext>
            </a:extLst>
          </p:cNvPr>
          <p:cNvSpPr txBox="1"/>
          <p:nvPr/>
        </p:nvSpPr>
        <p:spPr>
          <a:xfrm flipH="1">
            <a:off x="15782619" y="20997055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2" name="Immagine 11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25AF7DB8-66D4-B27B-1B0B-4E8FE1B315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7086" y="18802578"/>
            <a:ext cx="2291809" cy="2291809"/>
          </a:xfrm>
          <a:prstGeom prst="rect">
            <a:avLst/>
          </a:prstGeom>
        </p:spPr>
      </p:pic>
      <p:sp>
        <p:nvSpPr>
          <p:cNvPr id="13" name="Rectangle 41">
            <a:extLst>
              <a:ext uri="{FF2B5EF4-FFF2-40B4-BE49-F238E27FC236}">
                <a16:creationId xmlns:a16="http://schemas.microsoft.com/office/drawing/2014/main" id="{9F256A17-ECB0-CC43-3378-66D28D69F576}"/>
              </a:ext>
            </a:extLst>
          </p:cNvPr>
          <p:cNvSpPr/>
          <p:nvPr/>
        </p:nvSpPr>
        <p:spPr>
          <a:xfrm>
            <a:off x="22355619" y="22266264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 GPO</a:t>
            </a:r>
          </a:p>
        </p:txBody>
      </p:sp>
      <p:cxnSp>
        <p:nvCxnSpPr>
          <p:cNvPr id="14" name="Straight Connector 46">
            <a:extLst>
              <a:ext uri="{FF2B5EF4-FFF2-40B4-BE49-F238E27FC236}">
                <a16:creationId xmlns:a16="http://schemas.microsoft.com/office/drawing/2014/main" id="{A420CD70-36AA-107D-638C-9B18663568E2}"/>
              </a:ext>
            </a:extLst>
          </p:cNvPr>
          <p:cNvCxnSpPr>
            <a:cxnSpLocks/>
          </p:cNvCxnSpPr>
          <p:nvPr/>
        </p:nvCxnSpPr>
        <p:spPr>
          <a:xfrm flipV="1">
            <a:off x="22434443" y="21301807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5" name="TextBox 52">
            <a:extLst>
              <a:ext uri="{FF2B5EF4-FFF2-40B4-BE49-F238E27FC236}">
                <a16:creationId xmlns:a16="http://schemas.microsoft.com/office/drawing/2014/main" id="{B4D20A85-509D-D711-5BF1-FF9A84E8B2F6}"/>
              </a:ext>
            </a:extLst>
          </p:cNvPr>
          <p:cNvSpPr txBox="1"/>
          <p:nvPr/>
        </p:nvSpPr>
        <p:spPr>
          <a:xfrm flipH="1">
            <a:off x="22465056" y="20988130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Dimissione</a:t>
            </a:r>
          </a:p>
        </p:txBody>
      </p:sp>
      <p:pic>
        <p:nvPicPr>
          <p:cNvPr id="18" name="Immagine 17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73BB96E-F0EF-CBDA-0209-90284E2439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2273" y="18676979"/>
            <a:ext cx="2306691" cy="2306691"/>
          </a:xfrm>
          <a:prstGeom prst="rect">
            <a:avLst/>
          </a:prstGeom>
        </p:spPr>
      </p:pic>
      <p:sp>
        <p:nvSpPr>
          <p:cNvPr id="8" name="Rectangle 41">
            <a:extLst>
              <a:ext uri="{FF2B5EF4-FFF2-40B4-BE49-F238E27FC236}">
                <a16:creationId xmlns:a16="http://schemas.microsoft.com/office/drawing/2014/main" id="{9C693625-A44F-217F-F4CE-DAFFBE0FAE78}"/>
              </a:ext>
            </a:extLst>
          </p:cNvPr>
          <p:cNvSpPr/>
          <p:nvPr/>
        </p:nvSpPr>
        <p:spPr>
          <a:xfrm>
            <a:off x="27540076" y="22290430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27 GPO</a:t>
            </a:r>
          </a:p>
        </p:txBody>
      </p:sp>
      <p:cxnSp>
        <p:nvCxnSpPr>
          <p:cNvPr id="10" name="Straight Connector 46">
            <a:extLst>
              <a:ext uri="{FF2B5EF4-FFF2-40B4-BE49-F238E27FC236}">
                <a16:creationId xmlns:a16="http://schemas.microsoft.com/office/drawing/2014/main" id="{9AC4E5B2-62AC-295C-BC09-87D330FDA7BC}"/>
              </a:ext>
            </a:extLst>
          </p:cNvPr>
          <p:cNvCxnSpPr>
            <a:cxnSpLocks/>
          </p:cNvCxnSpPr>
          <p:nvPr/>
        </p:nvCxnSpPr>
        <p:spPr>
          <a:xfrm flipV="1">
            <a:off x="27618900" y="21325973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7" name="TextBox 52">
            <a:extLst>
              <a:ext uri="{FF2B5EF4-FFF2-40B4-BE49-F238E27FC236}">
                <a16:creationId xmlns:a16="http://schemas.microsoft.com/office/drawing/2014/main" id="{953466C2-FEAD-0659-2C2F-F9ACFCAA0E8F}"/>
              </a:ext>
            </a:extLst>
          </p:cNvPr>
          <p:cNvSpPr txBox="1"/>
          <p:nvPr/>
        </p:nvSpPr>
        <p:spPr>
          <a:xfrm flipH="1">
            <a:off x="27709578" y="20963963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EGDS</a:t>
            </a:r>
          </a:p>
        </p:txBody>
      </p:sp>
      <p:pic>
        <p:nvPicPr>
          <p:cNvPr id="20" name="Immagine 19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05211FDC-267B-F484-B53E-839B7E950F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5554" y="18676979"/>
            <a:ext cx="2306691" cy="2306691"/>
          </a:xfrm>
          <a:prstGeom prst="rect">
            <a:avLst/>
          </a:prstGeom>
        </p:spPr>
      </p:pic>
      <p:sp>
        <p:nvSpPr>
          <p:cNvPr id="16" name="Rectangle 41">
            <a:extLst>
              <a:ext uri="{FF2B5EF4-FFF2-40B4-BE49-F238E27FC236}">
                <a16:creationId xmlns:a16="http://schemas.microsoft.com/office/drawing/2014/main" id="{22B713E0-291D-4F8E-C330-B89E51EBF2F1}"/>
              </a:ext>
            </a:extLst>
          </p:cNvPr>
          <p:cNvSpPr/>
          <p:nvPr/>
        </p:nvSpPr>
        <p:spPr>
          <a:xfrm>
            <a:off x="32775073" y="22290430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49 GPO</a:t>
            </a:r>
          </a:p>
        </p:txBody>
      </p:sp>
      <p:cxnSp>
        <p:nvCxnSpPr>
          <p:cNvPr id="19" name="Straight Connector 46">
            <a:extLst>
              <a:ext uri="{FF2B5EF4-FFF2-40B4-BE49-F238E27FC236}">
                <a16:creationId xmlns:a16="http://schemas.microsoft.com/office/drawing/2014/main" id="{02D9B36E-099C-E1F0-A12D-76E2706B90BC}"/>
              </a:ext>
            </a:extLst>
          </p:cNvPr>
          <p:cNvCxnSpPr>
            <a:cxnSpLocks/>
          </p:cNvCxnSpPr>
          <p:nvPr/>
        </p:nvCxnSpPr>
        <p:spPr>
          <a:xfrm flipV="1">
            <a:off x="32853897" y="21325973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21" name="TextBox 52">
            <a:extLst>
              <a:ext uri="{FF2B5EF4-FFF2-40B4-BE49-F238E27FC236}">
                <a16:creationId xmlns:a16="http://schemas.microsoft.com/office/drawing/2014/main" id="{A095F762-0A0C-A337-1492-93750401C245}"/>
              </a:ext>
            </a:extLst>
          </p:cNvPr>
          <p:cNvSpPr txBox="1"/>
          <p:nvPr/>
        </p:nvSpPr>
        <p:spPr>
          <a:xfrm flipH="1">
            <a:off x="32944575" y="20963963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</a:t>
            </a:r>
          </a:p>
        </p:txBody>
      </p:sp>
      <p:pic>
        <p:nvPicPr>
          <p:cNvPr id="25" name="Immagine 24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EB78CB2-A788-F15C-C7F6-F46D04CDB9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8022" y="18721083"/>
            <a:ext cx="2306691" cy="2306691"/>
          </a:xfrm>
          <a:prstGeom prst="rect">
            <a:avLst/>
          </a:prstGeom>
        </p:spPr>
      </p:pic>
      <p:sp>
        <p:nvSpPr>
          <p:cNvPr id="22" name="Rettangolo arrotondato 8">
            <a:extLst>
              <a:ext uri="{FF2B5EF4-FFF2-40B4-BE49-F238E27FC236}">
                <a16:creationId xmlns:a16="http://schemas.microsoft.com/office/drawing/2014/main" id="{06246257-EBBD-2FB4-6D6B-86F6A93BDF4D}"/>
              </a:ext>
            </a:extLst>
          </p:cNvPr>
          <p:cNvSpPr/>
          <p:nvPr/>
        </p:nvSpPr>
        <p:spPr>
          <a:xfrm>
            <a:off x="18269982" y="25515774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3" name="Immagine 22">
            <a:extLst>
              <a:ext uri="{FF2B5EF4-FFF2-40B4-BE49-F238E27FC236}">
                <a16:creationId xmlns:a16="http://schemas.microsoft.com/office/drawing/2014/main" id="{53EC7728-2421-48B6-13DE-C838AD604BE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272" t="11013" r="43013" b="29360"/>
          <a:stretch/>
        </p:blipFill>
        <p:spPr>
          <a:xfrm>
            <a:off x="839999" y="24862728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5356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037189" y="18312388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2293" y="-1088348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3778083" y="21782825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9526753" y="21782825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3778083" y="20779014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3927027" y="20520528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9605577" y="20818368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9636190" y="20504691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2902293" y="4989392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u="sng" dirty="0">
                <a:solidFill>
                  <a:prstClr val="black"/>
                </a:solidFill>
                <a:latin typeface="Bodoni MT" panose="02070603080606020203" pitchFamily="18" charset="77"/>
              </a:rPr>
              <a:t>Accertamenti in PS: 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Esami ematochimici: 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GB 8.35 x 10</a:t>
            </a:r>
            <a:r>
              <a:rPr lang="it-IT" sz="11575" baseline="30000" dirty="0">
                <a:solidFill>
                  <a:prstClr val="black"/>
                </a:solidFill>
                <a:latin typeface="Bodoni MT" panose="02070603080606020203" pitchFamily="18" charset="77"/>
              </a:rPr>
              <a:t>3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/µL                                Creatinina 0.82 mg/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dL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(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eGFR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98)                                    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Hb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136 g/L                                          Lattato 1.42 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mmol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/L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PCR 1.10 mg/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dL</a:t>
            </a: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Troponina T 7 ng/L</a:t>
            </a: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0848" y="18228719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110482" y="21782825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189306" y="20818368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6572" y="18189075"/>
            <a:ext cx="2306691" cy="2306691"/>
          </a:xfrm>
          <a:prstGeom prst="rect">
            <a:avLst/>
          </a:prstGeom>
        </p:spPr>
      </p:pic>
      <p:sp>
        <p:nvSpPr>
          <p:cNvPr id="9" name="TextBox 52">
            <a:extLst>
              <a:ext uri="{FF2B5EF4-FFF2-40B4-BE49-F238E27FC236}">
                <a16:creationId xmlns:a16="http://schemas.microsoft.com/office/drawing/2014/main" id="{172A3B9A-32E4-2AB5-DD88-9F1A199510AD}"/>
              </a:ext>
            </a:extLst>
          </p:cNvPr>
          <p:cNvSpPr txBox="1"/>
          <p:nvPr/>
        </p:nvSpPr>
        <p:spPr>
          <a:xfrm flipH="1">
            <a:off x="15219915" y="20504691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2" name="Immagine 11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25AF7DB8-66D4-B27B-1B0B-4E8FE1B315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4382" y="18310214"/>
            <a:ext cx="2291809" cy="2291809"/>
          </a:xfrm>
          <a:prstGeom prst="rect">
            <a:avLst/>
          </a:prstGeom>
        </p:spPr>
      </p:pic>
      <p:sp>
        <p:nvSpPr>
          <p:cNvPr id="13" name="Rectangle 41">
            <a:extLst>
              <a:ext uri="{FF2B5EF4-FFF2-40B4-BE49-F238E27FC236}">
                <a16:creationId xmlns:a16="http://schemas.microsoft.com/office/drawing/2014/main" id="{9F256A17-ECB0-CC43-3378-66D28D69F576}"/>
              </a:ext>
            </a:extLst>
          </p:cNvPr>
          <p:cNvSpPr/>
          <p:nvPr/>
        </p:nvSpPr>
        <p:spPr>
          <a:xfrm>
            <a:off x="21792915" y="21773900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 GPO</a:t>
            </a:r>
          </a:p>
        </p:txBody>
      </p:sp>
      <p:cxnSp>
        <p:nvCxnSpPr>
          <p:cNvPr id="14" name="Straight Connector 46">
            <a:extLst>
              <a:ext uri="{FF2B5EF4-FFF2-40B4-BE49-F238E27FC236}">
                <a16:creationId xmlns:a16="http://schemas.microsoft.com/office/drawing/2014/main" id="{A420CD70-36AA-107D-638C-9B18663568E2}"/>
              </a:ext>
            </a:extLst>
          </p:cNvPr>
          <p:cNvCxnSpPr>
            <a:cxnSpLocks/>
          </p:cNvCxnSpPr>
          <p:nvPr/>
        </p:nvCxnSpPr>
        <p:spPr>
          <a:xfrm flipV="1">
            <a:off x="21871739" y="20809443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5" name="TextBox 52">
            <a:extLst>
              <a:ext uri="{FF2B5EF4-FFF2-40B4-BE49-F238E27FC236}">
                <a16:creationId xmlns:a16="http://schemas.microsoft.com/office/drawing/2014/main" id="{B4D20A85-509D-D711-5BF1-FF9A84E8B2F6}"/>
              </a:ext>
            </a:extLst>
          </p:cNvPr>
          <p:cNvSpPr txBox="1"/>
          <p:nvPr/>
        </p:nvSpPr>
        <p:spPr>
          <a:xfrm flipH="1">
            <a:off x="21902352" y="20495766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Dimissione</a:t>
            </a:r>
          </a:p>
        </p:txBody>
      </p:sp>
      <p:pic>
        <p:nvPicPr>
          <p:cNvPr id="18" name="Immagine 17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73BB96E-F0EF-CBDA-0209-90284E2439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569" y="18184615"/>
            <a:ext cx="2306691" cy="2306691"/>
          </a:xfrm>
          <a:prstGeom prst="rect">
            <a:avLst/>
          </a:prstGeom>
        </p:spPr>
      </p:pic>
      <p:sp>
        <p:nvSpPr>
          <p:cNvPr id="8" name="Rectangle 41">
            <a:extLst>
              <a:ext uri="{FF2B5EF4-FFF2-40B4-BE49-F238E27FC236}">
                <a16:creationId xmlns:a16="http://schemas.microsoft.com/office/drawing/2014/main" id="{9C693625-A44F-217F-F4CE-DAFFBE0FAE78}"/>
              </a:ext>
            </a:extLst>
          </p:cNvPr>
          <p:cNvSpPr/>
          <p:nvPr/>
        </p:nvSpPr>
        <p:spPr>
          <a:xfrm>
            <a:off x="26977372" y="21798066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27 GPO</a:t>
            </a:r>
          </a:p>
        </p:txBody>
      </p:sp>
      <p:cxnSp>
        <p:nvCxnSpPr>
          <p:cNvPr id="10" name="Straight Connector 46">
            <a:extLst>
              <a:ext uri="{FF2B5EF4-FFF2-40B4-BE49-F238E27FC236}">
                <a16:creationId xmlns:a16="http://schemas.microsoft.com/office/drawing/2014/main" id="{9AC4E5B2-62AC-295C-BC09-87D330FDA7BC}"/>
              </a:ext>
            </a:extLst>
          </p:cNvPr>
          <p:cNvCxnSpPr>
            <a:cxnSpLocks/>
          </p:cNvCxnSpPr>
          <p:nvPr/>
        </p:nvCxnSpPr>
        <p:spPr>
          <a:xfrm flipV="1">
            <a:off x="27056196" y="20833609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7" name="TextBox 52">
            <a:extLst>
              <a:ext uri="{FF2B5EF4-FFF2-40B4-BE49-F238E27FC236}">
                <a16:creationId xmlns:a16="http://schemas.microsoft.com/office/drawing/2014/main" id="{953466C2-FEAD-0659-2C2F-F9ACFCAA0E8F}"/>
              </a:ext>
            </a:extLst>
          </p:cNvPr>
          <p:cNvSpPr txBox="1"/>
          <p:nvPr/>
        </p:nvSpPr>
        <p:spPr>
          <a:xfrm flipH="1">
            <a:off x="27146874" y="20471599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EGDS</a:t>
            </a:r>
          </a:p>
        </p:txBody>
      </p:sp>
      <p:pic>
        <p:nvPicPr>
          <p:cNvPr id="20" name="Immagine 19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05211FDC-267B-F484-B53E-839B7E950F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2850" y="18184615"/>
            <a:ext cx="2306691" cy="2306691"/>
          </a:xfrm>
          <a:prstGeom prst="rect">
            <a:avLst/>
          </a:prstGeom>
        </p:spPr>
      </p:pic>
      <p:sp>
        <p:nvSpPr>
          <p:cNvPr id="16" name="Rectangle 41">
            <a:extLst>
              <a:ext uri="{FF2B5EF4-FFF2-40B4-BE49-F238E27FC236}">
                <a16:creationId xmlns:a16="http://schemas.microsoft.com/office/drawing/2014/main" id="{22B713E0-291D-4F8E-C330-B89E51EBF2F1}"/>
              </a:ext>
            </a:extLst>
          </p:cNvPr>
          <p:cNvSpPr/>
          <p:nvPr/>
        </p:nvSpPr>
        <p:spPr>
          <a:xfrm>
            <a:off x="32212369" y="21798066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49 GPO</a:t>
            </a:r>
          </a:p>
        </p:txBody>
      </p:sp>
      <p:cxnSp>
        <p:nvCxnSpPr>
          <p:cNvPr id="19" name="Straight Connector 46">
            <a:extLst>
              <a:ext uri="{FF2B5EF4-FFF2-40B4-BE49-F238E27FC236}">
                <a16:creationId xmlns:a16="http://schemas.microsoft.com/office/drawing/2014/main" id="{02D9B36E-099C-E1F0-A12D-76E2706B90BC}"/>
              </a:ext>
            </a:extLst>
          </p:cNvPr>
          <p:cNvCxnSpPr>
            <a:cxnSpLocks/>
          </p:cNvCxnSpPr>
          <p:nvPr/>
        </p:nvCxnSpPr>
        <p:spPr>
          <a:xfrm flipV="1">
            <a:off x="32291193" y="20833609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21" name="TextBox 52">
            <a:extLst>
              <a:ext uri="{FF2B5EF4-FFF2-40B4-BE49-F238E27FC236}">
                <a16:creationId xmlns:a16="http://schemas.microsoft.com/office/drawing/2014/main" id="{A095F762-0A0C-A337-1492-93750401C245}"/>
              </a:ext>
            </a:extLst>
          </p:cNvPr>
          <p:cNvSpPr txBox="1"/>
          <p:nvPr/>
        </p:nvSpPr>
        <p:spPr>
          <a:xfrm flipH="1">
            <a:off x="32381871" y="20471599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</a:t>
            </a:r>
          </a:p>
        </p:txBody>
      </p:sp>
      <p:pic>
        <p:nvPicPr>
          <p:cNvPr id="25" name="Immagine 24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EB78CB2-A788-F15C-C7F6-F46D04CDB9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5318" y="18228719"/>
            <a:ext cx="2306691" cy="2306691"/>
          </a:xfrm>
          <a:prstGeom prst="rect">
            <a:avLst/>
          </a:prstGeom>
        </p:spPr>
      </p:pic>
      <p:sp>
        <p:nvSpPr>
          <p:cNvPr id="22" name="Rettangolo arrotondato 8">
            <a:extLst>
              <a:ext uri="{FF2B5EF4-FFF2-40B4-BE49-F238E27FC236}">
                <a16:creationId xmlns:a16="http://schemas.microsoft.com/office/drawing/2014/main" id="{2FA29A50-0179-FE92-68CB-D80533B41444}"/>
              </a:ext>
            </a:extLst>
          </p:cNvPr>
          <p:cNvSpPr/>
          <p:nvPr/>
        </p:nvSpPr>
        <p:spPr>
          <a:xfrm>
            <a:off x="18269982" y="25375097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3" name="Immagine 22">
            <a:extLst>
              <a:ext uri="{FF2B5EF4-FFF2-40B4-BE49-F238E27FC236}">
                <a16:creationId xmlns:a16="http://schemas.microsoft.com/office/drawing/2014/main" id="{D1D90837-13D2-00D1-91D2-FDF81F0C9CE2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272" t="11013" r="43013" b="29360"/>
          <a:stretch/>
        </p:blipFill>
        <p:spPr>
          <a:xfrm>
            <a:off x="839999" y="24722051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8949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9015769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440042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2486206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2486206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1482395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1223909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521749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1208072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3464997" y="4637698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u="sng" dirty="0">
                <a:solidFill>
                  <a:prstClr val="black"/>
                </a:solidFill>
                <a:latin typeface="Bodoni MT" panose="02070603080606020203" pitchFamily="18" charset="77"/>
              </a:rPr>
              <a:t>Accertamenti in PS: 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Rx torace: 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8932100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2486206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1521749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8892456"/>
            <a:ext cx="2306691" cy="2306691"/>
          </a:xfrm>
          <a:prstGeom prst="rect">
            <a:avLst/>
          </a:prstGeom>
        </p:spPr>
      </p:pic>
      <p:sp>
        <p:nvSpPr>
          <p:cNvPr id="9" name="TextBox 52">
            <a:extLst>
              <a:ext uri="{FF2B5EF4-FFF2-40B4-BE49-F238E27FC236}">
                <a16:creationId xmlns:a16="http://schemas.microsoft.com/office/drawing/2014/main" id="{172A3B9A-32E4-2AB5-DD88-9F1A199510AD}"/>
              </a:ext>
            </a:extLst>
          </p:cNvPr>
          <p:cNvSpPr txBox="1"/>
          <p:nvPr/>
        </p:nvSpPr>
        <p:spPr>
          <a:xfrm flipH="1">
            <a:off x="15782619" y="21208072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2" name="Immagine 11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25AF7DB8-66D4-B27B-1B0B-4E8FE1B315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7086" y="19013595"/>
            <a:ext cx="2291809" cy="2291809"/>
          </a:xfrm>
          <a:prstGeom prst="rect">
            <a:avLst/>
          </a:prstGeom>
        </p:spPr>
      </p:pic>
      <p:sp>
        <p:nvSpPr>
          <p:cNvPr id="13" name="Rectangle 41">
            <a:extLst>
              <a:ext uri="{FF2B5EF4-FFF2-40B4-BE49-F238E27FC236}">
                <a16:creationId xmlns:a16="http://schemas.microsoft.com/office/drawing/2014/main" id="{9F256A17-ECB0-CC43-3378-66D28D69F576}"/>
              </a:ext>
            </a:extLst>
          </p:cNvPr>
          <p:cNvSpPr/>
          <p:nvPr/>
        </p:nvSpPr>
        <p:spPr>
          <a:xfrm>
            <a:off x="22355619" y="22477281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 GPO</a:t>
            </a:r>
          </a:p>
        </p:txBody>
      </p:sp>
      <p:cxnSp>
        <p:nvCxnSpPr>
          <p:cNvPr id="14" name="Straight Connector 46">
            <a:extLst>
              <a:ext uri="{FF2B5EF4-FFF2-40B4-BE49-F238E27FC236}">
                <a16:creationId xmlns:a16="http://schemas.microsoft.com/office/drawing/2014/main" id="{A420CD70-36AA-107D-638C-9B18663568E2}"/>
              </a:ext>
            </a:extLst>
          </p:cNvPr>
          <p:cNvCxnSpPr>
            <a:cxnSpLocks/>
          </p:cNvCxnSpPr>
          <p:nvPr/>
        </p:nvCxnSpPr>
        <p:spPr>
          <a:xfrm flipV="1">
            <a:off x="22434443" y="21512824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5" name="TextBox 52">
            <a:extLst>
              <a:ext uri="{FF2B5EF4-FFF2-40B4-BE49-F238E27FC236}">
                <a16:creationId xmlns:a16="http://schemas.microsoft.com/office/drawing/2014/main" id="{B4D20A85-509D-D711-5BF1-FF9A84E8B2F6}"/>
              </a:ext>
            </a:extLst>
          </p:cNvPr>
          <p:cNvSpPr txBox="1"/>
          <p:nvPr/>
        </p:nvSpPr>
        <p:spPr>
          <a:xfrm flipH="1">
            <a:off x="22465056" y="21199147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Dimissione</a:t>
            </a:r>
          </a:p>
        </p:txBody>
      </p:sp>
      <p:pic>
        <p:nvPicPr>
          <p:cNvPr id="18" name="Immagine 17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73BB96E-F0EF-CBDA-0209-90284E2439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2273" y="18887996"/>
            <a:ext cx="2306691" cy="2306691"/>
          </a:xfrm>
          <a:prstGeom prst="rect">
            <a:avLst/>
          </a:prstGeom>
        </p:spPr>
      </p:pic>
      <p:sp>
        <p:nvSpPr>
          <p:cNvPr id="8" name="Rectangle 41">
            <a:extLst>
              <a:ext uri="{FF2B5EF4-FFF2-40B4-BE49-F238E27FC236}">
                <a16:creationId xmlns:a16="http://schemas.microsoft.com/office/drawing/2014/main" id="{9C693625-A44F-217F-F4CE-DAFFBE0FAE78}"/>
              </a:ext>
            </a:extLst>
          </p:cNvPr>
          <p:cNvSpPr/>
          <p:nvPr/>
        </p:nvSpPr>
        <p:spPr>
          <a:xfrm>
            <a:off x="27540076" y="22501447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27 GPO</a:t>
            </a:r>
          </a:p>
        </p:txBody>
      </p:sp>
      <p:cxnSp>
        <p:nvCxnSpPr>
          <p:cNvPr id="10" name="Straight Connector 46">
            <a:extLst>
              <a:ext uri="{FF2B5EF4-FFF2-40B4-BE49-F238E27FC236}">
                <a16:creationId xmlns:a16="http://schemas.microsoft.com/office/drawing/2014/main" id="{9AC4E5B2-62AC-295C-BC09-87D330FDA7BC}"/>
              </a:ext>
            </a:extLst>
          </p:cNvPr>
          <p:cNvCxnSpPr>
            <a:cxnSpLocks/>
          </p:cNvCxnSpPr>
          <p:nvPr/>
        </p:nvCxnSpPr>
        <p:spPr>
          <a:xfrm flipV="1">
            <a:off x="27618900" y="21536990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7" name="TextBox 52">
            <a:extLst>
              <a:ext uri="{FF2B5EF4-FFF2-40B4-BE49-F238E27FC236}">
                <a16:creationId xmlns:a16="http://schemas.microsoft.com/office/drawing/2014/main" id="{953466C2-FEAD-0659-2C2F-F9ACFCAA0E8F}"/>
              </a:ext>
            </a:extLst>
          </p:cNvPr>
          <p:cNvSpPr txBox="1"/>
          <p:nvPr/>
        </p:nvSpPr>
        <p:spPr>
          <a:xfrm flipH="1">
            <a:off x="27709578" y="21174980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EGDS</a:t>
            </a:r>
          </a:p>
        </p:txBody>
      </p:sp>
      <p:pic>
        <p:nvPicPr>
          <p:cNvPr id="20" name="Immagine 19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05211FDC-267B-F484-B53E-839B7E950F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5554" y="18887996"/>
            <a:ext cx="2306691" cy="2306691"/>
          </a:xfrm>
          <a:prstGeom prst="rect">
            <a:avLst/>
          </a:prstGeom>
        </p:spPr>
      </p:pic>
      <p:sp>
        <p:nvSpPr>
          <p:cNvPr id="16" name="Rectangle 41">
            <a:extLst>
              <a:ext uri="{FF2B5EF4-FFF2-40B4-BE49-F238E27FC236}">
                <a16:creationId xmlns:a16="http://schemas.microsoft.com/office/drawing/2014/main" id="{22B713E0-291D-4F8E-C330-B89E51EBF2F1}"/>
              </a:ext>
            </a:extLst>
          </p:cNvPr>
          <p:cNvSpPr/>
          <p:nvPr/>
        </p:nvSpPr>
        <p:spPr>
          <a:xfrm>
            <a:off x="32775073" y="22501447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49 GPO</a:t>
            </a:r>
          </a:p>
        </p:txBody>
      </p:sp>
      <p:cxnSp>
        <p:nvCxnSpPr>
          <p:cNvPr id="19" name="Straight Connector 46">
            <a:extLst>
              <a:ext uri="{FF2B5EF4-FFF2-40B4-BE49-F238E27FC236}">
                <a16:creationId xmlns:a16="http://schemas.microsoft.com/office/drawing/2014/main" id="{02D9B36E-099C-E1F0-A12D-76E2706B90BC}"/>
              </a:ext>
            </a:extLst>
          </p:cNvPr>
          <p:cNvCxnSpPr>
            <a:cxnSpLocks/>
          </p:cNvCxnSpPr>
          <p:nvPr/>
        </p:nvCxnSpPr>
        <p:spPr>
          <a:xfrm flipV="1">
            <a:off x="32853897" y="21536990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21" name="TextBox 52">
            <a:extLst>
              <a:ext uri="{FF2B5EF4-FFF2-40B4-BE49-F238E27FC236}">
                <a16:creationId xmlns:a16="http://schemas.microsoft.com/office/drawing/2014/main" id="{A095F762-0A0C-A337-1492-93750401C245}"/>
              </a:ext>
            </a:extLst>
          </p:cNvPr>
          <p:cNvSpPr txBox="1"/>
          <p:nvPr/>
        </p:nvSpPr>
        <p:spPr>
          <a:xfrm flipH="1">
            <a:off x="32944575" y="21174980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</a:t>
            </a:r>
          </a:p>
        </p:txBody>
      </p:sp>
      <p:pic>
        <p:nvPicPr>
          <p:cNvPr id="25" name="Immagine 24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EB78CB2-A788-F15C-C7F6-F46D04CDB9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8022" y="18932100"/>
            <a:ext cx="2306691" cy="2306691"/>
          </a:xfrm>
          <a:prstGeom prst="rect">
            <a:avLst/>
          </a:prstGeom>
        </p:spPr>
      </p:pic>
      <p:pic>
        <p:nvPicPr>
          <p:cNvPr id="23" name="Immagine 22" descr="Immagine che contiene lastra dei raggi X, Imaging medicale, radiologia, radiografia&#10;&#10;Descrizione generata automaticamente">
            <a:extLst>
              <a:ext uri="{FF2B5EF4-FFF2-40B4-BE49-F238E27FC236}">
                <a16:creationId xmlns:a16="http://schemas.microsoft.com/office/drawing/2014/main" id="{C416AAF4-3252-6613-D2D2-34020154523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5222" y="2897914"/>
            <a:ext cx="17669436" cy="15766020"/>
          </a:xfrm>
          <a:prstGeom prst="rect">
            <a:avLst/>
          </a:prstGeom>
        </p:spPr>
      </p:pic>
      <p:sp>
        <p:nvSpPr>
          <p:cNvPr id="22" name="Rettangolo arrotondato 8">
            <a:extLst>
              <a:ext uri="{FF2B5EF4-FFF2-40B4-BE49-F238E27FC236}">
                <a16:creationId xmlns:a16="http://schemas.microsoft.com/office/drawing/2014/main" id="{B672BA22-DD5B-2ED1-66E1-6B96C5652175}"/>
              </a:ext>
            </a:extLst>
          </p:cNvPr>
          <p:cNvSpPr/>
          <p:nvPr/>
        </p:nvSpPr>
        <p:spPr>
          <a:xfrm>
            <a:off x="18269982" y="25515774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4" name="Immagine 23">
            <a:extLst>
              <a:ext uri="{FF2B5EF4-FFF2-40B4-BE49-F238E27FC236}">
                <a16:creationId xmlns:a16="http://schemas.microsoft.com/office/drawing/2014/main" id="{FAE6B214-D9C2-82B4-3DD4-D6D49C00C31B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272" t="11013" r="43013" b="29360"/>
          <a:stretch/>
        </p:blipFill>
        <p:spPr>
          <a:xfrm>
            <a:off x="839999" y="24862728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7148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8734427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369694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2204864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2204864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1201053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0942567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240407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0926730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3464996" y="4708046"/>
            <a:ext cx="28122321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u="sng" dirty="0">
                <a:solidFill>
                  <a:prstClr val="black"/>
                </a:solidFill>
                <a:latin typeface="Bodoni MT" panose="02070603080606020203" pitchFamily="18" charset="77"/>
              </a:rPr>
              <a:t>Accertamenti in PS: 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TC addome con 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MdC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: «ampia soluzione di continuo in corrispondenza della sutura chirurgica lungo la grande curvatura gastrica con versamento libero adiacente e multiple tracce di aria libera endoaddominale»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8650758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2204864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1240407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8611114"/>
            <a:ext cx="2306691" cy="2306691"/>
          </a:xfrm>
          <a:prstGeom prst="rect">
            <a:avLst/>
          </a:prstGeom>
        </p:spPr>
      </p:pic>
      <p:sp>
        <p:nvSpPr>
          <p:cNvPr id="9" name="TextBox 52">
            <a:extLst>
              <a:ext uri="{FF2B5EF4-FFF2-40B4-BE49-F238E27FC236}">
                <a16:creationId xmlns:a16="http://schemas.microsoft.com/office/drawing/2014/main" id="{172A3B9A-32E4-2AB5-DD88-9F1A199510AD}"/>
              </a:ext>
            </a:extLst>
          </p:cNvPr>
          <p:cNvSpPr txBox="1"/>
          <p:nvPr/>
        </p:nvSpPr>
        <p:spPr>
          <a:xfrm flipH="1">
            <a:off x="15782619" y="20926730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2" name="Immagine 11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25AF7DB8-66D4-B27B-1B0B-4E8FE1B315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7086" y="18732253"/>
            <a:ext cx="2291809" cy="2291809"/>
          </a:xfrm>
          <a:prstGeom prst="rect">
            <a:avLst/>
          </a:prstGeom>
        </p:spPr>
      </p:pic>
      <p:sp>
        <p:nvSpPr>
          <p:cNvPr id="13" name="Rectangle 41">
            <a:extLst>
              <a:ext uri="{FF2B5EF4-FFF2-40B4-BE49-F238E27FC236}">
                <a16:creationId xmlns:a16="http://schemas.microsoft.com/office/drawing/2014/main" id="{9F256A17-ECB0-CC43-3378-66D28D69F576}"/>
              </a:ext>
            </a:extLst>
          </p:cNvPr>
          <p:cNvSpPr/>
          <p:nvPr/>
        </p:nvSpPr>
        <p:spPr>
          <a:xfrm>
            <a:off x="22355619" y="22195939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 GPO</a:t>
            </a:r>
          </a:p>
        </p:txBody>
      </p:sp>
      <p:cxnSp>
        <p:nvCxnSpPr>
          <p:cNvPr id="14" name="Straight Connector 46">
            <a:extLst>
              <a:ext uri="{FF2B5EF4-FFF2-40B4-BE49-F238E27FC236}">
                <a16:creationId xmlns:a16="http://schemas.microsoft.com/office/drawing/2014/main" id="{A420CD70-36AA-107D-638C-9B18663568E2}"/>
              </a:ext>
            </a:extLst>
          </p:cNvPr>
          <p:cNvCxnSpPr>
            <a:cxnSpLocks/>
          </p:cNvCxnSpPr>
          <p:nvPr/>
        </p:nvCxnSpPr>
        <p:spPr>
          <a:xfrm flipV="1">
            <a:off x="22434443" y="21231482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5" name="TextBox 52">
            <a:extLst>
              <a:ext uri="{FF2B5EF4-FFF2-40B4-BE49-F238E27FC236}">
                <a16:creationId xmlns:a16="http://schemas.microsoft.com/office/drawing/2014/main" id="{B4D20A85-509D-D711-5BF1-FF9A84E8B2F6}"/>
              </a:ext>
            </a:extLst>
          </p:cNvPr>
          <p:cNvSpPr txBox="1"/>
          <p:nvPr/>
        </p:nvSpPr>
        <p:spPr>
          <a:xfrm flipH="1">
            <a:off x="22465056" y="20917805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Dimissione</a:t>
            </a:r>
          </a:p>
        </p:txBody>
      </p:sp>
      <p:pic>
        <p:nvPicPr>
          <p:cNvPr id="18" name="Immagine 17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73BB96E-F0EF-CBDA-0209-90284E2439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2273" y="18606654"/>
            <a:ext cx="2306691" cy="2306691"/>
          </a:xfrm>
          <a:prstGeom prst="rect">
            <a:avLst/>
          </a:prstGeom>
        </p:spPr>
      </p:pic>
      <p:sp>
        <p:nvSpPr>
          <p:cNvPr id="8" name="Rectangle 41">
            <a:extLst>
              <a:ext uri="{FF2B5EF4-FFF2-40B4-BE49-F238E27FC236}">
                <a16:creationId xmlns:a16="http://schemas.microsoft.com/office/drawing/2014/main" id="{9C693625-A44F-217F-F4CE-DAFFBE0FAE78}"/>
              </a:ext>
            </a:extLst>
          </p:cNvPr>
          <p:cNvSpPr/>
          <p:nvPr/>
        </p:nvSpPr>
        <p:spPr>
          <a:xfrm>
            <a:off x="27540076" y="22220105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27 GPO</a:t>
            </a:r>
          </a:p>
        </p:txBody>
      </p:sp>
      <p:cxnSp>
        <p:nvCxnSpPr>
          <p:cNvPr id="10" name="Straight Connector 46">
            <a:extLst>
              <a:ext uri="{FF2B5EF4-FFF2-40B4-BE49-F238E27FC236}">
                <a16:creationId xmlns:a16="http://schemas.microsoft.com/office/drawing/2014/main" id="{9AC4E5B2-62AC-295C-BC09-87D330FDA7BC}"/>
              </a:ext>
            </a:extLst>
          </p:cNvPr>
          <p:cNvCxnSpPr>
            <a:cxnSpLocks/>
          </p:cNvCxnSpPr>
          <p:nvPr/>
        </p:nvCxnSpPr>
        <p:spPr>
          <a:xfrm flipV="1">
            <a:off x="27618900" y="21255648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7" name="TextBox 52">
            <a:extLst>
              <a:ext uri="{FF2B5EF4-FFF2-40B4-BE49-F238E27FC236}">
                <a16:creationId xmlns:a16="http://schemas.microsoft.com/office/drawing/2014/main" id="{953466C2-FEAD-0659-2C2F-F9ACFCAA0E8F}"/>
              </a:ext>
            </a:extLst>
          </p:cNvPr>
          <p:cNvSpPr txBox="1"/>
          <p:nvPr/>
        </p:nvSpPr>
        <p:spPr>
          <a:xfrm flipH="1">
            <a:off x="27709578" y="20893638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EGDS</a:t>
            </a:r>
          </a:p>
        </p:txBody>
      </p:sp>
      <p:pic>
        <p:nvPicPr>
          <p:cNvPr id="20" name="Immagine 19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05211FDC-267B-F484-B53E-839B7E950F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5554" y="18606654"/>
            <a:ext cx="2306691" cy="2306691"/>
          </a:xfrm>
          <a:prstGeom prst="rect">
            <a:avLst/>
          </a:prstGeom>
        </p:spPr>
      </p:pic>
      <p:sp>
        <p:nvSpPr>
          <p:cNvPr id="16" name="Rectangle 41">
            <a:extLst>
              <a:ext uri="{FF2B5EF4-FFF2-40B4-BE49-F238E27FC236}">
                <a16:creationId xmlns:a16="http://schemas.microsoft.com/office/drawing/2014/main" id="{22B713E0-291D-4F8E-C330-B89E51EBF2F1}"/>
              </a:ext>
            </a:extLst>
          </p:cNvPr>
          <p:cNvSpPr/>
          <p:nvPr/>
        </p:nvSpPr>
        <p:spPr>
          <a:xfrm>
            <a:off x="32775073" y="22220105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49 GPO</a:t>
            </a:r>
          </a:p>
        </p:txBody>
      </p:sp>
      <p:cxnSp>
        <p:nvCxnSpPr>
          <p:cNvPr id="19" name="Straight Connector 46">
            <a:extLst>
              <a:ext uri="{FF2B5EF4-FFF2-40B4-BE49-F238E27FC236}">
                <a16:creationId xmlns:a16="http://schemas.microsoft.com/office/drawing/2014/main" id="{02D9B36E-099C-E1F0-A12D-76E2706B90BC}"/>
              </a:ext>
            </a:extLst>
          </p:cNvPr>
          <p:cNvCxnSpPr>
            <a:cxnSpLocks/>
          </p:cNvCxnSpPr>
          <p:nvPr/>
        </p:nvCxnSpPr>
        <p:spPr>
          <a:xfrm flipV="1">
            <a:off x="32853897" y="21255648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21" name="TextBox 52">
            <a:extLst>
              <a:ext uri="{FF2B5EF4-FFF2-40B4-BE49-F238E27FC236}">
                <a16:creationId xmlns:a16="http://schemas.microsoft.com/office/drawing/2014/main" id="{A095F762-0A0C-A337-1492-93750401C245}"/>
              </a:ext>
            </a:extLst>
          </p:cNvPr>
          <p:cNvSpPr txBox="1"/>
          <p:nvPr/>
        </p:nvSpPr>
        <p:spPr>
          <a:xfrm flipH="1">
            <a:off x="32944575" y="20893638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</a:t>
            </a:r>
          </a:p>
        </p:txBody>
      </p:sp>
      <p:pic>
        <p:nvPicPr>
          <p:cNvPr id="25" name="Immagine 24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EB78CB2-A788-F15C-C7F6-F46D04CDB9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8022" y="18650758"/>
            <a:ext cx="2306691" cy="2306691"/>
          </a:xfrm>
          <a:prstGeom prst="rect">
            <a:avLst/>
          </a:prstGeom>
        </p:spPr>
      </p:pic>
      <p:pic>
        <p:nvPicPr>
          <p:cNvPr id="24" name="Immagine 23" descr="Immagine che contiene Imaging medicale, radiologia, bianco e nero, lastra dei raggi X&#10;&#10;Descrizione generata automaticamente">
            <a:extLst>
              <a:ext uri="{FF2B5EF4-FFF2-40B4-BE49-F238E27FC236}">
                <a16:creationId xmlns:a16="http://schemas.microsoft.com/office/drawing/2014/main" id="{8DB050B2-960F-8E93-C982-E1D5FD942CF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7317" y="5772528"/>
            <a:ext cx="16964982" cy="11282268"/>
          </a:xfrm>
          <a:prstGeom prst="rect">
            <a:avLst/>
          </a:prstGeom>
        </p:spPr>
      </p:pic>
      <p:sp>
        <p:nvSpPr>
          <p:cNvPr id="22" name="Rettangolo arrotondato 8">
            <a:extLst>
              <a:ext uri="{FF2B5EF4-FFF2-40B4-BE49-F238E27FC236}">
                <a16:creationId xmlns:a16="http://schemas.microsoft.com/office/drawing/2014/main" id="{C909BEB4-E281-417A-7D77-528FEBA7F490}"/>
              </a:ext>
            </a:extLst>
          </p:cNvPr>
          <p:cNvSpPr/>
          <p:nvPr/>
        </p:nvSpPr>
        <p:spPr>
          <a:xfrm>
            <a:off x="18269982" y="25515772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3" name="Immagine 22">
            <a:extLst>
              <a:ext uri="{FF2B5EF4-FFF2-40B4-BE49-F238E27FC236}">
                <a16:creationId xmlns:a16="http://schemas.microsoft.com/office/drawing/2014/main" id="{2BB586C1-E0C1-27AB-44A0-6EF118D8B531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272" t="11013" r="43013" b="29360"/>
          <a:stretch/>
        </p:blipFill>
        <p:spPr>
          <a:xfrm>
            <a:off x="839999" y="24862726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3520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7679343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229016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1149780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1149780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0145969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19887483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0185323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19871646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7595674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1149780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0185323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7556030"/>
            <a:ext cx="2306691" cy="2306691"/>
          </a:xfrm>
          <a:prstGeom prst="rect">
            <a:avLst/>
          </a:prstGeom>
        </p:spPr>
      </p:pic>
      <p:sp>
        <p:nvSpPr>
          <p:cNvPr id="9" name="TextBox 52">
            <a:extLst>
              <a:ext uri="{FF2B5EF4-FFF2-40B4-BE49-F238E27FC236}">
                <a16:creationId xmlns:a16="http://schemas.microsoft.com/office/drawing/2014/main" id="{172A3B9A-32E4-2AB5-DD88-9F1A199510AD}"/>
              </a:ext>
            </a:extLst>
          </p:cNvPr>
          <p:cNvSpPr txBox="1"/>
          <p:nvPr/>
        </p:nvSpPr>
        <p:spPr>
          <a:xfrm flipH="1">
            <a:off x="15782619" y="19871646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2" name="Immagine 11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25AF7DB8-66D4-B27B-1B0B-4E8FE1B315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7086" y="17677169"/>
            <a:ext cx="2291809" cy="2291809"/>
          </a:xfrm>
          <a:prstGeom prst="rect">
            <a:avLst/>
          </a:prstGeom>
        </p:spPr>
      </p:pic>
      <p:sp>
        <p:nvSpPr>
          <p:cNvPr id="13" name="Rectangle 41">
            <a:extLst>
              <a:ext uri="{FF2B5EF4-FFF2-40B4-BE49-F238E27FC236}">
                <a16:creationId xmlns:a16="http://schemas.microsoft.com/office/drawing/2014/main" id="{9F256A17-ECB0-CC43-3378-66D28D69F576}"/>
              </a:ext>
            </a:extLst>
          </p:cNvPr>
          <p:cNvSpPr/>
          <p:nvPr/>
        </p:nvSpPr>
        <p:spPr>
          <a:xfrm>
            <a:off x="22355619" y="21140855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 GPO</a:t>
            </a:r>
          </a:p>
        </p:txBody>
      </p:sp>
      <p:cxnSp>
        <p:nvCxnSpPr>
          <p:cNvPr id="14" name="Straight Connector 46">
            <a:extLst>
              <a:ext uri="{FF2B5EF4-FFF2-40B4-BE49-F238E27FC236}">
                <a16:creationId xmlns:a16="http://schemas.microsoft.com/office/drawing/2014/main" id="{A420CD70-36AA-107D-638C-9B18663568E2}"/>
              </a:ext>
            </a:extLst>
          </p:cNvPr>
          <p:cNvCxnSpPr>
            <a:cxnSpLocks/>
          </p:cNvCxnSpPr>
          <p:nvPr/>
        </p:nvCxnSpPr>
        <p:spPr>
          <a:xfrm flipV="1">
            <a:off x="22434443" y="20176398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5" name="TextBox 52">
            <a:extLst>
              <a:ext uri="{FF2B5EF4-FFF2-40B4-BE49-F238E27FC236}">
                <a16:creationId xmlns:a16="http://schemas.microsoft.com/office/drawing/2014/main" id="{B4D20A85-509D-D711-5BF1-FF9A84E8B2F6}"/>
              </a:ext>
            </a:extLst>
          </p:cNvPr>
          <p:cNvSpPr txBox="1"/>
          <p:nvPr/>
        </p:nvSpPr>
        <p:spPr>
          <a:xfrm flipH="1">
            <a:off x="22465056" y="19862721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Dimissione</a:t>
            </a:r>
          </a:p>
        </p:txBody>
      </p:sp>
      <p:pic>
        <p:nvPicPr>
          <p:cNvPr id="18" name="Immagine 17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73BB96E-F0EF-CBDA-0209-90284E2439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2273" y="17551570"/>
            <a:ext cx="2306691" cy="2306691"/>
          </a:xfrm>
          <a:prstGeom prst="rect">
            <a:avLst/>
          </a:prstGeom>
        </p:spPr>
      </p:pic>
      <p:sp>
        <p:nvSpPr>
          <p:cNvPr id="8" name="Rectangle 41">
            <a:extLst>
              <a:ext uri="{FF2B5EF4-FFF2-40B4-BE49-F238E27FC236}">
                <a16:creationId xmlns:a16="http://schemas.microsoft.com/office/drawing/2014/main" id="{9C693625-A44F-217F-F4CE-DAFFBE0FAE78}"/>
              </a:ext>
            </a:extLst>
          </p:cNvPr>
          <p:cNvSpPr/>
          <p:nvPr/>
        </p:nvSpPr>
        <p:spPr>
          <a:xfrm>
            <a:off x="27540076" y="21165021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27 GPO</a:t>
            </a:r>
          </a:p>
        </p:txBody>
      </p:sp>
      <p:cxnSp>
        <p:nvCxnSpPr>
          <p:cNvPr id="10" name="Straight Connector 46">
            <a:extLst>
              <a:ext uri="{FF2B5EF4-FFF2-40B4-BE49-F238E27FC236}">
                <a16:creationId xmlns:a16="http://schemas.microsoft.com/office/drawing/2014/main" id="{9AC4E5B2-62AC-295C-BC09-87D330FDA7BC}"/>
              </a:ext>
            </a:extLst>
          </p:cNvPr>
          <p:cNvCxnSpPr>
            <a:cxnSpLocks/>
          </p:cNvCxnSpPr>
          <p:nvPr/>
        </p:nvCxnSpPr>
        <p:spPr>
          <a:xfrm flipV="1">
            <a:off x="27618900" y="20200564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7" name="TextBox 52">
            <a:extLst>
              <a:ext uri="{FF2B5EF4-FFF2-40B4-BE49-F238E27FC236}">
                <a16:creationId xmlns:a16="http://schemas.microsoft.com/office/drawing/2014/main" id="{953466C2-FEAD-0659-2C2F-F9ACFCAA0E8F}"/>
              </a:ext>
            </a:extLst>
          </p:cNvPr>
          <p:cNvSpPr txBox="1"/>
          <p:nvPr/>
        </p:nvSpPr>
        <p:spPr>
          <a:xfrm flipH="1">
            <a:off x="27709578" y="19838554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EGDS</a:t>
            </a:r>
          </a:p>
        </p:txBody>
      </p:sp>
      <p:pic>
        <p:nvPicPr>
          <p:cNvPr id="20" name="Immagine 19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05211FDC-267B-F484-B53E-839B7E950F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5554" y="17551570"/>
            <a:ext cx="2306691" cy="2306691"/>
          </a:xfrm>
          <a:prstGeom prst="rect">
            <a:avLst/>
          </a:prstGeom>
        </p:spPr>
      </p:pic>
      <p:sp>
        <p:nvSpPr>
          <p:cNvPr id="16" name="Rectangle 41">
            <a:extLst>
              <a:ext uri="{FF2B5EF4-FFF2-40B4-BE49-F238E27FC236}">
                <a16:creationId xmlns:a16="http://schemas.microsoft.com/office/drawing/2014/main" id="{22B713E0-291D-4F8E-C330-B89E51EBF2F1}"/>
              </a:ext>
            </a:extLst>
          </p:cNvPr>
          <p:cNvSpPr/>
          <p:nvPr/>
        </p:nvSpPr>
        <p:spPr>
          <a:xfrm>
            <a:off x="32775073" y="21165021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49 GPO</a:t>
            </a:r>
          </a:p>
        </p:txBody>
      </p:sp>
      <p:cxnSp>
        <p:nvCxnSpPr>
          <p:cNvPr id="19" name="Straight Connector 46">
            <a:extLst>
              <a:ext uri="{FF2B5EF4-FFF2-40B4-BE49-F238E27FC236}">
                <a16:creationId xmlns:a16="http://schemas.microsoft.com/office/drawing/2014/main" id="{02D9B36E-099C-E1F0-A12D-76E2706B90BC}"/>
              </a:ext>
            </a:extLst>
          </p:cNvPr>
          <p:cNvCxnSpPr>
            <a:cxnSpLocks/>
          </p:cNvCxnSpPr>
          <p:nvPr/>
        </p:nvCxnSpPr>
        <p:spPr>
          <a:xfrm flipV="1">
            <a:off x="32853897" y="20200564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21" name="TextBox 52">
            <a:extLst>
              <a:ext uri="{FF2B5EF4-FFF2-40B4-BE49-F238E27FC236}">
                <a16:creationId xmlns:a16="http://schemas.microsoft.com/office/drawing/2014/main" id="{A095F762-0A0C-A337-1492-93750401C245}"/>
              </a:ext>
            </a:extLst>
          </p:cNvPr>
          <p:cNvSpPr txBox="1"/>
          <p:nvPr/>
        </p:nvSpPr>
        <p:spPr>
          <a:xfrm flipH="1">
            <a:off x="32944575" y="19838554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</a:t>
            </a:r>
          </a:p>
        </p:txBody>
      </p:sp>
      <p:pic>
        <p:nvPicPr>
          <p:cNvPr id="25" name="Immagine 24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EB78CB2-A788-F15C-C7F6-F46D04CDB9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8022" y="17595674"/>
            <a:ext cx="2306691" cy="2306691"/>
          </a:xfrm>
          <a:prstGeom prst="rect">
            <a:avLst/>
          </a:prstGeom>
        </p:spPr>
      </p:pic>
      <p:pic>
        <p:nvPicPr>
          <p:cNvPr id="24" name="Immagine 23" descr="Immagine che contiene Viso umano, persona, uomo, vestiti&#10;&#10;Descrizione generata automaticamente">
            <a:extLst>
              <a:ext uri="{FF2B5EF4-FFF2-40B4-BE49-F238E27FC236}">
                <a16:creationId xmlns:a16="http://schemas.microsoft.com/office/drawing/2014/main" id="{2852CCD3-3F6A-9828-6FDD-4EE30D0A31F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482" y="6159801"/>
            <a:ext cx="15492412" cy="8852806"/>
          </a:xfrm>
          <a:prstGeom prst="rect">
            <a:avLst/>
          </a:prstGeom>
        </p:spPr>
      </p:pic>
      <p:sp>
        <p:nvSpPr>
          <p:cNvPr id="26" name="Segnaposto contenuto 14">
            <a:extLst>
              <a:ext uri="{FF2B5EF4-FFF2-40B4-BE49-F238E27FC236}">
                <a16:creationId xmlns:a16="http://schemas.microsoft.com/office/drawing/2014/main" id="{7BF13A0F-41D2-6F9C-F632-A3E4751B441D}"/>
              </a:ext>
            </a:extLst>
          </p:cNvPr>
          <p:cNvSpPr txBox="1">
            <a:spLocks/>
          </p:cNvSpPr>
          <p:nvPr/>
        </p:nvSpPr>
        <p:spPr>
          <a:xfrm>
            <a:off x="26680065" y="9659909"/>
            <a:ext cx="15492412" cy="2364201"/>
          </a:xfrm>
          <a:prstGeom prst="rect">
            <a:avLst/>
          </a:prstGeom>
        </p:spPr>
        <p:txBody>
          <a:bodyPr vert="horz" lIns="378000" tIns="189000" rIns="378000" bIns="18900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TC addome con 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MdC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</a:t>
            </a:r>
            <a:r>
              <a:rPr lang="it-IT" sz="11575" i="1" dirty="0">
                <a:solidFill>
                  <a:prstClr val="black"/>
                </a:solidFill>
                <a:latin typeface="Bodoni MT" panose="02070603080606020203" pitchFamily="18" charset="77"/>
              </a:rPr>
              <a:t>per </a:t>
            </a:r>
            <a:r>
              <a:rPr lang="it-IT" sz="11575" i="1" dirty="0" err="1">
                <a:solidFill>
                  <a:prstClr val="black"/>
                </a:solidFill>
                <a:latin typeface="Bodoni MT" panose="02070603080606020203" pitchFamily="18" charset="77"/>
              </a:rPr>
              <a:t>os</a:t>
            </a:r>
            <a:endParaRPr lang="it-IT" sz="11575" i="1" dirty="0">
              <a:solidFill>
                <a:prstClr val="black"/>
              </a:solidFill>
              <a:latin typeface="Bodoni MT" panose="02070603080606020203" pitchFamily="18" charset="77"/>
            </a:endParaRPr>
          </a:p>
        </p:txBody>
      </p:sp>
      <p:sp>
        <p:nvSpPr>
          <p:cNvPr id="22" name="Rettangolo arrotondato 8">
            <a:extLst>
              <a:ext uri="{FF2B5EF4-FFF2-40B4-BE49-F238E27FC236}">
                <a16:creationId xmlns:a16="http://schemas.microsoft.com/office/drawing/2014/main" id="{09AD50EE-2552-76E5-7EE8-8778355554EE}"/>
              </a:ext>
            </a:extLst>
          </p:cNvPr>
          <p:cNvSpPr/>
          <p:nvPr/>
        </p:nvSpPr>
        <p:spPr>
          <a:xfrm>
            <a:off x="18269982" y="25445434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3" name="Immagine 22">
            <a:extLst>
              <a:ext uri="{FF2B5EF4-FFF2-40B4-BE49-F238E27FC236}">
                <a16:creationId xmlns:a16="http://schemas.microsoft.com/office/drawing/2014/main" id="{EC448384-7F15-AE35-BBDB-F969D1F55096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272" t="11013" r="43013" b="29360"/>
          <a:stretch/>
        </p:blipFill>
        <p:spPr>
          <a:xfrm>
            <a:off x="839999" y="24792388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8343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8593751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229014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2064188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2064188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1060377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0801891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099731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0786054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sp>
        <p:nvSpPr>
          <p:cNvPr id="97" name="Segnaposto contenuto 14">
            <a:extLst>
              <a:ext uri="{FF2B5EF4-FFF2-40B4-BE49-F238E27FC236}">
                <a16:creationId xmlns:a16="http://schemas.microsoft.com/office/drawing/2014/main" id="{3A802858-4443-03C3-E25C-0E113AC68723}"/>
              </a:ext>
            </a:extLst>
          </p:cNvPr>
          <p:cNvSpPr txBox="1">
            <a:spLocks/>
          </p:cNvSpPr>
          <p:nvPr/>
        </p:nvSpPr>
        <p:spPr>
          <a:xfrm>
            <a:off x="3464996" y="4848726"/>
            <a:ext cx="28122321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TC addome con 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MdC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</a:t>
            </a:r>
            <a:r>
              <a:rPr lang="it-IT" sz="11575" i="1" dirty="0">
                <a:solidFill>
                  <a:prstClr val="black"/>
                </a:solidFill>
                <a:latin typeface="Bodoni MT" panose="02070603080606020203" pitchFamily="18" charset="77"/>
              </a:rPr>
              <a:t>per </a:t>
            </a:r>
            <a:r>
              <a:rPr lang="it-IT" sz="11575" i="1" dirty="0" err="1">
                <a:solidFill>
                  <a:prstClr val="black"/>
                </a:solidFill>
                <a:latin typeface="Bodoni MT" panose="02070603080606020203" pitchFamily="18" charset="77"/>
              </a:rPr>
              <a:t>os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: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NON spandimenti di 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MdC</a:t>
            </a: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8510082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2064188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1099731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8470438"/>
            <a:ext cx="2306691" cy="2306691"/>
          </a:xfrm>
          <a:prstGeom prst="rect">
            <a:avLst/>
          </a:prstGeom>
        </p:spPr>
      </p:pic>
      <p:sp>
        <p:nvSpPr>
          <p:cNvPr id="9" name="TextBox 52">
            <a:extLst>
              <a:ext uri="{FF2B5EF4-FFF2-40B4-BE49-F238E27FC236}">
                <a16:creationId xmlns:a16="http://schemas.microsoft.com/office/drawing/2014/main" id="{172A3B9A-32E4-2AB5-DD88-9F1A199510AD}"/>
              </a:ext>
            </a:extLst>
          </p:cNvPr>
          <p:cNvSpPr txBox="1"/>
          <p:nvPr/>
        </p:nvSpPr>
        <p:spPr>
          <a:xfrm flipH="1">
            <a:off x="15782619" y="20786054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2" name="Immagine 11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25AF7DB8-66D4-B27B-1B0B-4E8FE1B315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7086" y="18591577"/>
            <a:ext cx="2291809" cy="2291809"/>
          </a:xfrm>
          <a:prstGeom prst="rect">
            <a:avLst/>
          </a:prstGeom>
        </p:spPr>
      </p:pic>
      <p:sp>
        <p:nvSpPr>
          <p:cNvPr id="13" name="Rectangle 41">
            <a:extLst>
              <a:ext uri="{FF2B5EF4-FFF2-40B4-BE49-F238E27FC236}">
                <a16:creationId xmlns:a16="http://schemas.microsoft.com/office/drawing/2014/main" id="{9F256A17-ECB0-CC43-3378-66D28D69F576}"/>
              </a:ext>
            </a:extLst>
          </p:cNvPr>
          <p:cNvSpPr/>
          <p:nvPr/>
        </p:nvSpPr>
        <p:spPr>
          <a:xfrm>
            <a:off x="22355619" y="22055263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 GPO</a:t>
            </a:r>
          </a:p>
        </p:txBody>
      </p:sp>
      <p:cxnSp>
        <p:nvCxnSpPr>
          <p:cNvPr id="14" name="Straight Connector 46">
            <a:extLst>
              <a:ext uri="{FF2B5EF4-FFF2-40B4-BE49-F238E27FC236}">
                <a16:creationId xmlns:a16="http://schemas.microsoft.com/office/drawing/2014/main" id="{A420CD70-36AA-107D-638C-9B18663568E2}"/>
              </a:ext>
            </a:extLst>
          </p:cNvPr>
          <p:cNvCxnSpPr>
            <a:cxnSpLocks/>
          </p:cNvCxnSpPr>
          <p:nvPr/>
        </p:nvCxnSpPr>
        <p:spPr>
          <a:xfrm flipV="1">
            <a:off x="22434443" y="21090806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5" name="TextBox 52">
            <a:extLst>
              <a:ext uri="{FF2B5EF4-FFF2-40B4-BE49-F238E27FC236}">
                <a16:creationId xmlns:a16="http://schemas.microsoft.com/office/drawing/2014/main" id="{B4D20A85-509D-D711-5BF1-FF9A84E8B2F6}"/>
              </a:ext>
            </a:extLst>
          </p:cNvPr>
          <p:cNvSpPr txBox="1"/>
          <p:nvPr/>
        </p:nvSpPr>
        <p:spPr>
          <a:xfrm flipH="1">
            <a:off x="22465056" y="20777129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Dimissione</a:t>
            </a:r>
          </a:p>
        </p:txBody>
      </p:sp>
      <p:pic>
        <p:nvPicPr>
          <p:cNvPr id="18" name="Immagine 17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73BB96E-F0EF-CBDA-0209-90284E2439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2273" y="18465978"/>
            <a:ext cx="2306691" cy="2306691"/>
          </a:xfrm>
          <a:prstGeom prst="rect">
            <a:avLst/>
          </a:prstGeom>
        </p:spPr>
      </p:pic>
      <p:sp>
        <p:nvSpPr>
          <p:cNvPr id="8" name="Rectangle 41">
            <a:extLst>
              <a:ext uri="{FF2B5EF4-FFF2-40B4-BE49-F238E27FC236}">
                <a16:creationId xmlns:a16="http://schemas.microsoft.com/office/drawing/2014/main" id="{9C693625-A44F-217F-F4CE-DAFFBE0FAE78}"/>
              </a:ext>
            </a:extLst>
          </p:cNvPr>
          <p:cNvSpPr/>
          <p:nvPr/>
        </p:nvSpPr>
        <p:spPr>
          <a:xfrm>
            <a:off x="27540076" y="22079429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27 GPO</a:t>
            </a:r>
          </a:p>
        </p:txBody>
      </p:sp>
      <p:cxnSp>
        <p:nvCxnSpPr>
          <p:cNvPr id="10" name="Straight Connector 46">
            <a:extLst>
              <a:ext uri="{FF2B5EF4-FFF2-40B4-BE49-F238E27FC236}">
                <a16:creationId xmlns:a16="http://schemas.microsoft.com/office/drawing/2014/main" id="{9AC4E5B2-62AC-295C-BC09-87D330FDA7BC}"/>
              </a:ext>
            </a:extLst>
          </p:cNvPr>
          <p:cNvCxnSpPr>
            <a:cxnSpLocks/>
          </p:cNvCxnSpPr>
          <p:nvPr/>
        </p:nvCxnSpPr>
        <p:spPr>
          <a:xfrm flipV="1">
            <a:off x="27618900" y="21114972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7" name="TextBox 52">
            <a:extLst>
              <a:ext uri="{FF2B5EF4-FFF2-40B4-BE49-F238E27FC236}">
                <a16:creationId xmlns:a16="http://schemas.microsoft.com/office/drawing/2014/main" id="{953466C2-FEAD-0659-2C2F-F9ACFCAA0E8F}"/>
              </a:ext>
            </a:extLst>
          </p:cNvPr>
          <p:cNvSpPr txBox="1"/>
          <p:nvPr/>
        </p:nvSpPr>
        <p:spPr>
          <a:xfrm flipH="1">
            <a:off x="27709578" y="20752962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EGDS</a:t>
            </a:r>
          </a:p>
        </p:txBody>
      </p:sp>
      <p:pic>
        <p:nvPicPr>
          <p:cNvPr id="20" name="Immagine 19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05211FDC-267B-F484-B53E-839B7E950F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5554" y="18465978"/>
            <a:ext cx="2306691" cy="2306691"/>
          </a:xfrm>
          <a:prstGeom prst="rect">
            <a:avLst/>
          </a:prstGeom>
        </p:spPr>
      </p:pic>
      <p:sp>
        <p:nvSpPr>
          <p:cNvPr id="16" name="Rectangle 41">
            <a:extLst>
              <a:ext uri="{FF2B5EF4-FFF2-40B4-BE49-F238E27FC236}">
                <a16:creationId xmlns:a16="http://schemas.microsoft.com/office/drawing/2014/main" id="{22B713E0-291D-4F8E-C330-B89E51EBF2F1}"/>
              </a:ext>
            </a:extLst>
          </p:cNvPr>
          <p:cNvSpPr/>
          <p:nvPr/>
        </p:nvSpPr>
        <p:spPr>
          <a:xfrm>
            <a:off x="32775073" y="22079429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49 GPO</a:t>
            </a:r>
          </a:p>
        </p:txBody>
      </p:sp>
      <p:cxnSp>
        <p:nvCxnSpPr>
          <p:cNvPr id="19" name="Straight Connector 46">
            <a:extLst>
              <a:ext uri="{FF2B5EF4-FFF2-40B4-BE49-F238E27FC236}">
                <a16:creationId xmlns:a16="http://schemas.microsoft.com/office/drawing/2014/main" id="{02D9B36E-099C-E1F0-A12D-76E2706B90BC}"/>
              </a:ext>
            </a:extLst>
          </p:cNvPr>
          <p:cNvCxnSpPr>
            <a:cxnSpLocks/>
          </p:cNvCxnSpPr>
          <p:nvPr/>
        </p:nvCxnSpPr>
        <p:spPr>
          <a:xfrm flipV="1">
            <a:off x="32853897" y="21114972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21" name="TextBox 52">
            <a:extLst>
              <a:ext uri="{FF2B5EF4-FFF2-40B4-BE49-F238E27FC236}">
                <a16:creationId xmlns:a16="http://schemas.microsoft.com/office/drawing/2014/main" id="{A095F762-0A0C-A337-1492-93750401C245}"/>
              </a:ext>
            </a:extLst>
          </p:cNvPr>
          <p:cNvSpPr txBox="1"/>
          <p:nvPr/>
        </p:nvSpPr>
        <p:spPr>
          <a:xfrm flipH="1">
            <a:off x="32944575" y="20752962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</a:t>
            </a:r>
          </a:p>
        </p:txBody>
      </p:sp>
      <p:pic>
        <p:nvPicPr>
          <p:cNvPr id="25" name="Immagine 24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EB78CB2-A788-F15C-C7F6-F46D04CDB9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8022" y="18510082"/>
            <a:ext cx="2306691" cy="2306691"/>
          </a:xfrm>
          <a:prstGeom prst="rect">
            <a:avLst/>
          </a:prstGeom>
        </p:spPr>
      </p:pic>
      <p:pic>
        <p:nvPicPr>
          <p:cNvPr id="23" name="Immagine 22" descr="Immagine che contiene monocromatico, bianco e nero, Fotografia monocromatica, lastra dei raggi X&#10;&#10;Descrizione generata automaticamente">
            <a:extLst>
              <a:ext uri="{FF2B5EF4-FFF2-40B4-BE49-F238E27FC236}">
                <a16:creationId xmlns:a16="http://schemas.microsoft.com/office/drawing/2014/main" id="{D3530465-4B71-7307-E0DD-A39F263B874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5755" y="4339252"/>
            <a:ext cx="19218834" cy="12493735"/>
          </a:xfrm>
          <a:prstGeom prst="rect">
            <a:avLst/>
          </a:prstGeom>
        </p:spPr>
      </p:pic>
      <p:sp>
        <p:nvSpPr>
          <p:cNvPr id="22" name="Rettangolo arrotondato 8">
            <a:extLst>
              <a:ext uri="{FF2B5EF4-FFF2-40B4-BE49-F238E27FC236}">
                <a16:creationId xmlns:a16="http://schemas.microsoft.com/office/drawing/2014/main" id="{A1454D3C-8D84-4831-531E-40BC2116AD54}"/>
              </a:ext>
            </a:extLst>
          </p:cNvPr>
          <p:cNvSpPr/>
          <p:nvPr/>
        </p:nvSpPr>
        <p:spPr>
          <a:xfrm>
            <a:off x="18269982" y="25515774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4" name="Immagine 23">
            <a:extLst>
              <a:ext uri="{FF2B5EF4-FFF2-40B4-BE49-F238E27FC236}">
                <a16:creationId xmlns:a16="http://schemas.microsoft.com/office/drawing/2014/main" id="{142B040B-D091-1DDD-6324-E5C94425B2AB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272" t="11013" r="43013" b="29360"/>
          <a:stretch/>
        </p:blipFill>
        <p:spPr>
          <a:xfrm>
            <a:off x="839999" y="24862728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5003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9015771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369702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2486208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2486208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1482397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1223911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521751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1208074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8932102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2486208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1521751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8892458"/>
            <a:ext cx="2306691" cy="2306691"/>
          </a:xfrm>
          <a:prstGeom prst="rect">
            <a:avLst/>
          </a:prstGeom>
        </p:spPr>
      </p:pic>
      <p:sp>
        <p:nvSpPr>
          <p:cNvPr id="9" name="TextBox 52">
            <a:extLst>
              <a:ext uri="{FF2B5EF4-FFF2-40B4-BE49-F238E27FC236}">
                <a16:creationId xmlns:a16="http://schemas.microsoft.com/office/drawing/2014/main" id="{172A3B9A-32E4-2AB5-DD88-9F1A199510AD}"/>
              </a:ext>
            </a:extLst>
          </p:cNvPr>
          <p:cNvSpPr txBox="1"/>
          <p:nvPr/>
        </p:nvSpPr>
        <p:spPr>
          <a:xfrm flipH="1">
            <a:off x="15782619" y="21208074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2" name="Immagine 11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25AF7DB8-66D4-B27B-1B0B-4E8FE1B315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7086" y="19013597"/>
            <a:ext cx="2291809" cy="2291809"/>
          </a:xfrm>
          <a:prstGeom prst="rect">
            <a:avLst/>
          </a:prstGeom>
        </p:spPr>
      </p:pic>
      <p:sp>
        <p:nvSpPr>
          <p:cNvPr id="13" name="Rectangle 41">
            <a:extLst>
              <a:ext uri="{FF2B5EF4-FFF2-40B4-BE49-F238E27FC236}">
                <a16:creationId xmlns:a16="http://schemas.microsoft.com/office/drawing/2014/main" id="{9F256A17-ECB0-CC43-3378-66D28D69F576}"/>
              </a:ext>
            </a:extLst>
          </p:cNvPr>
          <p:cNvSpPr/>
          <p:nvPr/>
        </p:nvSpPr>
        <p:spPr>
          <a:xfrm>
            <a:off x="22355619" y="22477283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 GPO</a:t>
            </a:r>
          </a:p>
        </p:txBody>
      </p:sp>
      <p:cxnSp>
        <p:nvCxnSpPr>
          <p:cNvPr id="14" name="Straight Connector 46">
            <a:extLst>
              <a:ext uri="{FF2B5EF4-FFF2-40B4-BE49-F238E27FC236}">
                <a16:creationId xmlns:a16="http://schemas.microsoft.com/office/drawing/2014/main" id="{A420CD70-36AA-107D-638C-9B18663568E2}"/>
              </a:ext>
            </a:extLst>
          </p:cNvPr>
          <p:cNvCxnSpPr>
            <a:cxnSpLocks/>
          </p:cNvCxnSpPr>
          <p:nvPr/>
        </p:nvCxnSpPr>
        <p:spPr>
          <a:xfrm flipV="1">
            <a:off x="22434443" y="21512826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5" name="TextBox 52">
            <a:extLst>
              <a:ext uri="{FF2B5EF4-FFF2-40B4-BE49-F238E27FC236}">
                <a16:creationId xmlns:a16="http://schemas.microsoft.com/office/drawing/2014/main" id="{B4D20A85-509D-D711-5BF1-FF9A84E8B2F6}"/>
              </a:ext>
            </a:extLst>
          </p:cNvPr>
          <p:cNvSpPr txBox="1"/>
          <p:nvPr/>
        </p:nvSpPr>
        <p:spPr>
          <a:xfrm flipH="1">
            <a:off x="22465056" y="21199149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Dimissione</a:t>
            </a:r>
          </a:p>
        </p:txBody>
      </p:sp>
      <p:pic>
        <p:nvPicPr>
          <p:cNvPr id="18" name="Immagine 17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73BB96E-F0EF-CBDA-0209-90284E2439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2273" y="18887998"/>
            <a:ext cx="2306691" cy="2306691"/>
          </a:xfrm>
          <a:prstGeom prst="rect">
            <a:avLst/>
          </a:prstGeom>
        </p:spPr>
      </p:pic>
      <p:sp>
        <p:nvSpPr>
          <p:cNvPr id="8" name="Rectangle 41">
            <a:extLst>
              <a:ext uri="{FF2B5EF4-FFF2-40B4-BE49-F238E27FC236}">
                <a16:creationId xmlns:a16="http://schemas.microsoft.com/office/drawing/2014/main" id="{9C693625-A44F-217F-F4CE-DAFFBE0FAE78}"/>
              </a:ext>
            </a:extLst>
          </p:cNvPr>
          <p:cNvSpPr/>
          <p:nvPr/>
        </p:nvSpPr>
        <p:spPr>
          <a:xfrm>
            <a:off x="27540076" y="22501449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27 GPO</a:t>
            </a:r>
          </a:p>
        </p:txBody>
      </p:sp>
      <p:cxnSp>
        <p:nvCxnSpPr>
          <p:cNvPr id="10" name="Straight Connector 46">
            <a:extLst>
              <a:ext uri="{FF2B5EF4-FFF2-40B4-BE49-F238E27FC236}">
                <a16:creationId xmlns:a16="http://schemas.microsoft.com/office/drawing/2014/main" id="{9AC4E5B2-62AC-295C-BC09-87D330FDA7BC}"/>
              </a:ext>
            </a:extLst>
          </p:cNvPr>
          <p:cNvCxnSpPr>
            <a:cxnSpLocks/>
          </p:cNvCxnSpPr>
          <p:nvPr/>
        </p:nvCxnSpPr>
        <p:spPr>
          <a:xfrm flipV="1">
            <a:off x="27618900" y="21536992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7" name="TextBox 52">
            <a:extLst>
              <a:ext uri="{FF2B5EF4-FFF2-40B4-BE49-F238E27FC236}">
                <a16:creationId xmlns:a16="http://schemas.microsoft.com/office/drawing/2014/main" id="{953466C2-FEAD-0659-2C2F-F9ACFCAA0E8F}"/>
              </a:ext>
            </a:extLst>
          </p:cNvPr>
          <p:cNvSpPr txBox="1"/>
          <p:nvPr/>
        </p:nvSpPr>
        <p:spPr>
          <a:xfrm flipH="1">
            <a:off x="27709578" y="21174982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EGDS</a:t>
            </a:r>
          </a:p>
        </p:txBody>
      </p:sp>
      <p:pic>
        <p:nvPicPr>
          <p:cNvPr id="20" name="Immagine 19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05211FDC-267B-F484-B53E-839B7E950F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5554" y="18887998"/>
            <a:ext cx="2306691" cy="2306691"/>
          </a:xfrm>
          <a:prstGeom prst="rect">
            <a:avLst/>
          </a:prstGeom>
        </p:spPr>
      </p:pic>
      <p:sp>
        <p:nvSpPr>
          <p:cNvPr id="16" name="Rectangle 41">
            <a:extLst>
              <a:ext uri="{FF2B5EF4-FFF2-40B4-BE49-F238E27FC236}">
                <a16:creationId xmlns:a16="http://schemas.microsoft.com/office/drawing/2014/main" id="{22B713E0-291D-4F8E-C330-B89E51EBF2F1}"/>
              </a:ext>
            </a:extLst>
          </p:cNvPr>
          <p:cNvSpPr/>
          <p:nvPr/>
        </p:nvSpPr>
        <p:spPr>
          <a:xfrm>
            <a:off x="32775073" y="22501449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49 GPO</a:t>
            </a:r>
          </a:p>
        </p:txBody>
      </p:sp>
      <p:cxnSp>
        <p:nvCxnSpPr>
          <p:cNvPr id="19" name="Straight Connector 46">
            <a:extLst>
              <a:ext uri="{FF2B5EF4-FFF2-40B4-BE49-F238E27FC236}">
                <a16:creationId xmlns:a16="http://schemas.microsoft.com/office/drawing/2014/main" id="{02D9B36E-099C-E1F0-A12D-76E2706B90BC}"/>
              </a:ext>
            </a:extLst>
          </p:cNvPr>
          <p:cNvCxnSpPr>
            <a:cxnSpLocks/>
          </p:cNvCxnSpPr>
          <p:nvPr/>
        </p:nvCxnSpPr>
        <p:spPr>
          <a:xfrm flipV="1">
            <a:off x="32853897" y="21536992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21" name="TextBox 52">
            <a:extLst>
              <a:ext uri="{FF2B5EF4-FFF2-40B4-BE49-F238E27FC236}">
                <a16:creationId xmlns:a16="http://schemas.microsoft.com/office/drawing/2014/main" id="{A095F762-0A0C-A337-1492-93750401C245}"/>
              </a:ext>
            </a:extLst>
          </p:cNvPr>
          <p:cNvSpPr txBox="1"/>
          <p:nvPr/>
        </p:nvSpPr>
        <p:spPr>
          <a:xfrm flipH="1">
            <a:off x="32944575" y="21174982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</a:t>
            </a:r>
          </a:p>
        </p:txBody>
      </p:sp>
      <p:pic>
        <p:nvPicPr>
          <p:cNvPr id="25" name="Immagine 24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EB78CB2-A788-F15C-C7F6-F46D04CDB9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8022" y="18932102"/>
            <a:ext cx="2306691" cy="2306691"/>
          </a:xfrm>
          <a:prstGeom prst="rect">
            <a:avLst/>
          </a:prstGeom>
        </p:spPr>
      </p:pic>
      <p:grpSp>
        <p:nvGrpSpPr>
          <p:cNvPr id="22" name="Group 18">
            <a:extLst>
              <a:ext uri="{FF2B5EF4-FFF2-40B4-BE49-F238E27FC236}">
                <a16:creationId xmlns:a16="http://schemas.microsoft.com/office/drawing/2014/main" id="{4028CB85-6B4F-D1A7-C106-E74AC880B2DD}"/>
              </a:ext>
            </a:extLst>
          </p:cNvPr>
          <p:cNvGrpSpPr/>
          <p:nvPr/>
        </p:nvGrpSpPr>
        <p:grpSpPr>
          <a:xfrm>
            <a:off x="6471016" y="3991578"/>
            <a:ext cx="27982075" cy="21368409"/>
            <a:chOff x="1565371" y="1565225"/>
            <a:chExt cx="6769004" cy="5169125"/>
          </a:xfrm>
        </p:grpSpPr>
        <p:sp>
          <p:nvSpPr>
            <p:cNvPr id="23" name="Freeform: Shape 3">
              <a:extLst>
                <a:ext uri="{FF2B5EF4-FFF2-40B4-BE49-F238E27FC236}">
                  <a16:creationId xmlns:a16="http://schemas.microsoft.com/office/drawing/2014/main" id="{2D1D9FCC-5382-993B-9BE5-6517E56102EB}"/>
                </a:ext>
              </a:extLst>
            </p:cNvPr>
            <p:cNvSpPr/>
            <p:nvPr/>
          </p:nvSpPr>
          <p:spPr>
            <a:xfrm>
              <a:off x="4217985" y="1565225"/>
              <a:ext cx="3932745" cy="3504595"/>
            </a:xfrm>
            <a:custGeom>
              <a:avLst/>
              <a:gdLst>
                <a:gd name="connsiteX0" fmla="*/ 926757 w 6141309"/>
                <a:gd name="connsiteY0" fmla="*/ 4917989 h 4992130"/>
                <a:gd name="connsiteX1" fmla="*/ 926757 w 6141309"/>
                <a:gd name="connsiteY1" fmla="*/ 4992130 h 4992130"/>
                <a:gd name="connsiteX2" fmla="*/ 2508422 w 6141309"/>
                <a:gd name="connsiteY2" fmla="*/ 1495168 h 4992130"/>
                <a:gd name="connsiteX3" fmla="*/ 2199503 w 6141309"/>
                <a:gd name="connsiteY3" fmla="*/ 976184 h 4992130"/>
                <a:gd name="connsiteX4" fmla="*/ 827903 w 6141309"/>
                <a:gd name="connsiteY4" fmla="*/ 345989 h 4992130"/>
                <a:gd name="connsiteX5" fmla="*/ 308919 w 6141309"/>
                <a:gd name="connsiteY5" fmla="*/ 432486 h 4992130"/>
                <a:gd name="connsiteX6" fmla="*/ 0 w 6141309"/>
                <a:gd name="connsiteY6" fmla="*/ 12357 h 4992130"/>
                <a:gd name="connsiteX7" fmla="*/ 1581665 w 6141309"/>
                <a:gd name="connsiteY7" fmla="*/ 197708 h 4992130"/>
                <a:gd name="connsiteX8" fmla="*/ 1285103 w 6141309"/>
                <a:gd name="connsiteY8" fmla="*/ 259492 h 4992130"/>
                <a:gd name="connsiteX9" fmla="*/ 3064476 w 6141309"/>
                <a:gd name="connsiteY9" fmla="*/ 939113 h 4992130"/>
                <a:gd name="connsiteX10" fmla="*/ 4843849 w 6141309"/>
                <a:gd name="connsiteY10" fmla="*/ 296562 h 4992130"/>
                <a:gd name="connsiteX11" fmla="*/ 4547287 w 6141309"/>
                <a:gd name="connsiteY11" fmla="*/ 210065 h 4992130"/>
                <a:gd name="connsiteX12" fmla="*/ 6141309 w 6141309"/>
                <a:gd name="connsiteY12" fmla="*/ 0 h 4992130"/>
                <a:gd name="connsiteX13" fmla="*/ 5820033 w 6141309"/>
                <a:gd name="connsiteY13" fmla="*/ 506627 h 4992130"/>
                <a:gd name="connsiteX14" fmla="*/ 5338119 w 6141309"/>
                <a:gd name="connsiteY14" fmla="*/ 383059 h 4992130"/>
                <a:gd name="connsiteX15" fmla="*/ 3880022 w 6141309"/>
                <a:gd name="connsiteY15" fmla="*/ 1050324 h 4992130"/>
                <a:gd name="connsiteX16" fmla="*/ 3707027 w 6141309"/>
                <a:gd name="connsiteY16" fmla="*/ 1519881 h 4992130"/>
                <a:gd name="connsiteX17" fmla="*/ 5115698 w 6141309"/>
                <a:gd name="connsiteY17" fmla="*/ 4967416 h 4992130"/>
                <a:gd name="connsiteX18" fmla="*/ 926757 w 6141309"/>
                <a:gd name="connsiteY18" fmla="*/ 4917989 h 4992130"/>
                <a:gd name="connsiteX0" fmla="*/ 926757 w 6141309"/>
                <a:gd name="connsiteY0" fmla="*/ 4917989 h 4992130"/>
                <a:gd name="connsiteX1" fmla="*/ 926757 w 6141309"/>
                <a:gd name="connsiteY1" fmla="*/ 4992130 h 4992130"/>
                <a:gd name="connsiteX2" fmla="*/ 2508422 w 6141309"/>
                <a:gd name="connsiteY2" fmla="*/ 1495168 h 4992130"/>
                <a:gd name="connsiteX3" fmla="*/ 2199503 w 6141309"/>
                <a:gd name="connsiteY3" fmla="*/ 976184 h 4992130"/>
                <a:gd name="connsiteX4" fmla="*/ 827903 w 6141309"/>
                <a:gd name="connsiteY4" fmla="*/ 345989 h 4992130"/>
                <a:gd name="connsiteX5" fmla="*/ 308919 w 6141309"/>
                <a:gd name="connsiteY5" fmla="*/ 432486 h 4992130"/>
                <a:gd name="connsiteX6" fmla="*/ 0 w 6141309"/>
                <a:gd name="connsiteY6" fmla="*/ 12357 h 4992130"/>
                <a:gd name="connsiteX7" fmla="*/ 1581665 w 6141309"/>
                <a:gd name="connsiteY7" fmla="*/ 197708 h 4992130"/>
                <a:gd name="connsiteX8" fmla="*/ 1285103 w 6141309"/>
                <a:gd name="connsiteY8" fmla="*/ 259492 h 4992130"/>
                <a:gd name="connsiteX9" fmla="*/ 3064476 w 6141309"/>
                <a:gd name="connsiteY9" fmla="*/ 939113 h 4992130"/>
                <a:gd name="connsiteX10" fmla="*/ 4843849 w 6141309"/>
                <a:gd name="connsiteY10" fmla="*/ 296562 h 4992130"/>
                <a:gd name="connsiteX11" fmla="*/ 4547287 w 6141309"/>
                <a:gd name="connsiteY11" fmla="*/ 210065 h 4992130"/>
                <a:gd name="connsiteX12" fmla="*/ 6141309 w 6141309"/>
                <a:gd name="connsiteY12" fmla="*/ 0 h 4992130"/>
                <a:gd name="connsiteX13" fmla="*/ 5820033 w 6141309"/>
                <a:gd name="connsiteY13" fmla="*/ 506627 h 4992130"/>
                <a:gd name="connsiteX14" fmla="*/ 5338119 w 6141309"/>
                <a:gd name="connsiteY14" fmla="*/ 383059 h 4992130"/>
                <a:gd name="connsiteX15" fmla="*/ 3880022 w 6141309"/>
                <a:gd name="connsiteY15" fmla="*/ 1050324 h 4992130"/>
                <a:gd name="connsiteX16" fmla="*/ 3707027 w 6141309"/>
                <a:gd name="connsiteY16" fmla="*/ 1519881 h 4992130"/>
                <a:gd name="connsiteX17" fmla="*/ 5115698 w 6141309"/>
                <a:gd name="connsiteY17" fmla="*/ 4967416 h 4992130"/>
                <a:gd name="connsiteX18" fmla="*/ 926757 w 6141309"/>
                <a:gd name="connsiteY18" fmla="*/ 4917989 h 4992130"/>
                <a:gd name="connsiteX0" fmla="*/ 926757 w 6141309"/>
                <a:gd name="connsiteY0" fmla="*/ 4917989 h 4992130"/>
                <a:gd name="connsiteX1" fmla="*/ 926757 w 6141309"/>
                <a:gd name="connsiteY1" fmla="*/ 4992130 h 4992130"/>
                <a:gd name="connsiteX2" fmla="*/ 2508422 w 6141309"/>
                <a:gd name="connsiteY2" fmla="*/ 1495168 h 4992130"/>
                <a:gd name="connsiteX3" fmla="*/ 2199503 w 6141309"/>
                <a:gd name="connsiteY3" fmla="*/ 976184 h 4992130"/>
                <a:gd name="connsiteX4" fmla="*/ 827903 w 6141309"/>
                <a:gd name="connsiteY4" fmla="*/ 345989 h 4992130"/>
                <a:gd name="connsiteX5" fmla="*/ 308919 w 6141309"/>
                <a:gd name="connsiteY5" fmla="*/ 432486 h 4992130"/>
                <a:gd name="connsiteX6" fmla="*/ 0 w 6141309"/>
                <a:gd name="connsiteY6" fmla="*/ 12357 h 4992130"/>
                <a:gd name="connsiteX7" fmla="*/ 1581665 w 6141309"/>
                <a:gd name="connsiteY7" fmla="*/ 197708 h 4992130"/>
                <a:gd name="connsiteX8" fmla="*/ 1285103 w 6141309"/>
                <a:gd name="connsiteY8" fmla="*/ 259492 h 4992130"/>
                <a:gd name="connsiteX9" fmla="*/ 3064476 w 6141309"/>
                <a:gd name="connsiteY9" fmla="*/ 939113 h 4992130"/>
                <a:gd name="connsiteX10" fmla="*/ 4843849 w 6141309"/>
                <a:gd name="connsiteY10" fmla="*/ 296562 h 4992130"/>
                <a:gd name="connsiteX11" fmla="*/ 4547287 w 6141309"/>
                <a:gd name="connsiteY11" fmla="*/ 210065 h 4992130"/>
                <a:gd name="connsiteX12" fmla="*/ 6141309 w 6141309"/>
                <a:gd name="connsiteY12" fmla="*/ 0 h 4992130"/>
                <a:gd name="connsiteX13" fmla="*/ 5820033 w 6141309"/>
                <a:gd name="connsiteY13" fmla="*/ 506627 h 4992130"/>
                <a:gd name="connsiteX14" fmla="*/ 5338119 w 6141309"/>
                <a:gd name="connsiteY14" fmla="*/ 383059 h 4992130"/>
                <a:gd name="connsiteX15" fmla="*/ 3880022 w 6141309"/>
                <a:gd name="connsiteY15" fmla="*/ 1050324 h 4992130"/>
                <a:gd name="connsiteX16" fmla="*/ 3707027 w 6141309"/>
                <a:gd name="connsiteY16" fmla="*/ 1519881 h 4992130"/>
                <a:gd name="connsiteX17" fmla="*/ 5115698 w 6141309"/>
                <a:gd name="connsiteY17" fmla="*/ 4967416 h 4992130"/>
                <a:gd name="connsiteX18" fmla="*/ 926757 w 6141309"/>
                <a:gd name="connsiteY18" fmla="*/ 4917989 h 4992130"/>
                <a:gd name="connsiteX0" fmla="*/ 926757 w 6141309"/>
                <a:gd name="connsiteY0" fmla="*/ 4917989 h 4992130"/>
                <a:gd name="connsiteX1" fmla="*/ 926757 w 6141309"/>
                <a:gd name="connsiteY1" fmla="*/ 4992130 h 4992130"/>
                <a:gd name="connsiteX2" fmla="*/ 2508422 w 6141309"/>
                <a:gd name="connsiteY2" fmla="*/ 1495168 h 4992130"/>
                <a:gd name="connsiteX3" fmla="*/ 2199503 w 6141309"/>
                <a:gd name="connsiteY3" fmla="*/ 976184 h 4992130"/>
                <a:gd name="connsiteX4" fmla="*/ 827903 w 6141309"/>
                <a:gd name="connsiteY4" fmla="*/ 345989 h 4992130"/>
                <a:gd name="connsiteX5" fmla="*/ 308919 w 6141309"/>
                <a:gd name="connsiteY5" fmla="*/ 432486 h 4992130"/>
                <a:gd name="connsiteX6" fmla="*/ 0 w 6141309"/>
                <a:gd name="connsiteY6" fmla="*/ 12357 h 4992130"/>
                <a:gd name="connsiteX7" fmla="*/ 1581665 w 6141309"/>
                <a:gd name="connsiteY7" fmla="*/ 197708 h 4992130"/>
                <a:gd name="connsiteX8" fmla="*/ 1285103 w 6141309"/>
                <a:gd name="connsiteY8" fmla="*/ 259492 h 4992130"/>
                <a:gd name="connsiteX9" fmla="*/ 3064476 w 6141309"/>
                <a:gd name="connsiteY9" fmla="*/ 939113 h 4992130"/>
                <a:gd name="connsiteX10" fmla="*/ 4843849 w 6141309"/>
                <a:gd name="connsiteY10" fmla="*/ 296562 h 4992130"/>
                <a:gd name="connsiteX11" fmla="*/ 4547287 w 6141309"/>
                <a:gd name="connsiteY11" fmla="*/ 210065 h 4992130"/>
                <a:gd name="connsiteX12" fmla="*/ 6141309 w 6141309"/>
                <a:gd name="connsiteY12" fmla="*/ 0 h 4992130"/>
                <a:gd name="connsiteX13" fmla="*/ 5820033 w 6141309"/>
                <a:gd name="connsiteY13" fmla="*/ 506627 h 4992130"/>
                <a:gd name="connsiteX14" fmla="*/ 5338119 w 6141309"/>
                <a:gd name="connsiteY14" fmla="*/ 383059 h 4992130"/>
                <a:gd name="connsiteX15" fmla="*/ 3880022 w 6141309"/>
                <a:gd name="connsiteY15" fmla="*/ 1050324 h 4992130"/>
                <a:gd name="connsiteX16" fmla="*/ 3707027 w 6141309"/>
                <a:gd name="connsiteY16" fmla="*/ 1519881 h 4992130"/>
                <a:gd name="connsiteX17" fmla="*/ 5115698 w 6141309"/>
                <a:gd name="connsiteY17" fmla="*/ 4967416 h 4992130"/>
                <a:gd name="connsiteX18" fmla="*/ 926757 w 6141309"/>
                <a:gd name="connsiteY18" fmla="*/ 4917989 h 4992130"/>
                <a:gd name="connsiteX0" fmla="*/ 926757 w 6141309"/>
                <a:gd name="connsiteY0" fmla="*/ 4917989 h 4992130"/>
                <a:gd name="connsiteX1" fmla="*/ 926757 w 6141309"/>
                <a:gd name="connsiteY1" fmla="*/ 4992130 h 4992130"/>
                <a:gd name="connsiteX2" fmla="*/ 2508422 w 6141309"/>
                <a:gd name="connsiteY2" fmla="*/ 1495168 h 4992130"/>
                <a:gd name="connsiteX3" fmla="*/ 2199503 w 6141309"/>
                <a:gd name="connsiteY3" fmla="*/ 976184 h 4992130"/>
                <a:gd name="connsiteX4" fmla="*/ 827903 w 6141309"/>
                <a:gd name="connsiteY4" fmla="*/ 345989 h 4992130"/>
                <a:gd name="connsiteX5" fmla="*/ 308919 w 6141309"/>
                <a:gd name="connsiteY5" fmla="*/ 432486 h 4992130"/>
                <a:gd name="connsiteX6" fmla="*/ 0 w 6141309"/>
                <a:gd name="connsiteY6" fmla="*/ 12357 h 4992130"/>
                <a:gd name="connsiteX7" fmla="*/ 1581665 w 6141309"/>
                <a:gd name="connsiteY7" fmla="*/ 197708 h 4992130"/>
                <a:gd name="connsiteX8" fmla="*/ 1285103 w 6141309"/>
                <a:gd name="connsiteY8" fmla="*/ 259492 h 4992130"/>
                <a:gd name="connsiteX9" fmla="*/ 3064476 w 6141309"/>
                <a:gd name="connsiteY9" fmla="*/ 939113 h 4992130"/>
                <a:gd name="connsiteX10" fmla="*/ 4843849 w 6141309"/>
                <a:gd name="connsiteY10" fmla="*/ 296562 h 4992130"/>
                <a:gd name="connsiteX11" fmla="*/ 4547287 w 6141309"/>
                <a:gd name="connsiteY11" fmla="*/ 210065 h 4992130"/>
                <a:gd name="connsiteX12" fmla="*/ 6141309 w 6141309"/>
                <a:gd name="connsiteY12" fmla="*/ 0 h 4992130"/>
                <a:gd name="connsiteX13" fmla="*/ 5820033 w 6141309"/>
                <a:gd name="connsiteY13" fmla="*/ 506627 h 4992130"/>
                <a:gd name="connsiteX14" fmla="*/ 5338119 w 6141309"/>
                <a:gd name="connsiteY14" fmla="*/ 383059 h 4992130"/>
                <a:gd name="connsiteX15" fmla="*/ 3880022 w 6141309"/>
                <a:gd name="connsiteY15" fmla="*/ 1050324 h 4992130"/>
                <a:gd name="connsiteX16" fmla="*/ 3707027 w 6141309"/>
                <a:gd name="connsiteY16" fmla="*/ 1519881 h 4992130"/>
                <a:gd name="connsiteX17" fmla="*/ 5115698 w 6141309"/>
                <a:gd name="connsiteY17" fmla="*/ 4967416 h 4992130"/>
                <a:gd name="connsiteX18" fmla="*/ 926757 w 6141309"/>
                <a:gd name="connsiteY18" fmla="*/ 4917989 h 4992130"/>
                <a:gd name="connsiteX0" fmla="*/ 926757 w 6141309"/>
                <a:gd name="connsiteY0" fmla="*/ 4917989 h 4992130"/>
                <a:gd name="connsiteX1" fmla="*/ 926757 w 6141309"/>
                <a:gd name="connsiteY1" fmla="*/ 4992130 h 4992130"/>
                <a:gd name="connsiteX2" fmla="*/ 2508422 w 6141309"/>
                <a:gd name="connsiteY2" fmla="*/ 1495168 h 4992130"/>
                <a:gd name="connsiteX3" fmla="*/ 2199503 w 6141309"/>
                <a:gd name="connsiteY3" fmla="*/ 976184 h 4992130"/>
                <a:gd name="connsiteX4" fmla="*/ 827903 w 6141309"/>
                <a:gd name="connsiteY4" fmla="*/ 345989 h 4992130"/>
                <a:gd name="connsiteX5" fmla="*/ 308919 w 6141309"/>
                <a:gd name="connsiteY5" fmla="*/ 432486 h 4992130"/>
                <a:gd name="connsiteX6" fmla="*/ 0 w 6141309"/>
                <a:gd name="connsiteY6" fmla="*/ 12357 h 4992130"/>
                <a:gd name="connsiteX7" fmla="*/ 1581665 w 6141309"/>
                <a:gd name="connsiteY7" fmla="*/ 197708 h 4992130"/>
                <a:gd name="connsiteX8" fmla="*/ 1285103 w 6141309"/>
                <a:gd name="connsiteY8" fmla="*/ 259492 h 4992130"/>
                <a:gd name="connsiteX9" fmla="*/ 3064476 w 6141309"/>
                <a:gd name="connsiteY9" fmla="*/ 939113 h 4992130"/>
                <a:gd name="connsiteX10" fmla="*/ 4843849 w 6141309"/>
                <a:gd name="connsiteY10" fmla="*/ 296562 h 4992130"/>
                <a:gd name="connsiteX11" fmla="*/ 4547287 w 6141309"/>
                <a:gd name="connsiteY11" fmla="*/ 210065 h 4992130"/>
                <a:gd name="connsiteX12" fmla="*/ 6141309 w 6141309"/>
                <a:gd name="connsiteY12" fmla="*/ 0 h 4992130"/>
                <a:gd name="connsiteX13" fmla="*/ 5820033 w 6141309"/>
                <a:gd name="connsiteY13" fmla="*/ 506627 h 4992130"/>
                <a:gd name="connsiteX14" fmla="*/ 5338119 w 6141309"/>
                <a:gd name="connsiteY14" fmla="*/ 383059 h 4992130"/>
                <a:gd name="connsiteX15" fmla="*/ 3880022 w 6141309"/>
                <a:gd name="connsiteY15" fmla="*/ 1050324 h 4992130"/>
                <a:gd name="connsiteX16" fmla="*/ 3707027 w 6141309"/>
                <a:gd name="connsiteY16" fmla="*/ 1519881 h 4992130"/>
                <a:gd name="connsiteX17" fmla="*/ 5115698 w 6141309"/>
                <a:gd name="connsiteY17" fmla="*/ 4967416 h 4992130"/>
                <a:gd name="connsiteX18" fmla="*/ 926757 w 6141309"/>
                <a:gd name="connsiteY18" fmla="*/ 4917989 h 4992130"/>
                <a:gd name="connsiteX0" fmla="*/ 926757 w 6141309"/>
                <a:gd name="connsiteY0" fmla="*/ 4917989 h 4992130"/>
                <a:gd name="connsiteX1" fmla="*/ 926757 w 6141309"/>
                <a:gd name="connsiteY1" fmla="*/ 4992130 h 4992130"/>
                <a:gd name="connsiteX2" fmla="*/ 2508422 w 6141309"/>
                <a:gd name="connsiteY2" fmla="*/ 1495168 h 4992130"/>
                <a:gd name="connsiteX3" fmla="*/ 2199503 w 6141309"/>
                <a:gd name="connsiteY3" fmla="*/ 976184 h 4992130"/>
                <a:gd name="connsiteX4" fmla="*/ 827903 w 6141309"/>
                <a:gd name="connsiteY4" fmla="*/ 345989 h 4992130"/>
                <a:gd name="connsiteX5" fmla="*/ 308919 w 6141309"/>
                <a:gd name="connsiteY5" fmla="*/ 432486 h 4992130"/>
                <a:gd name="connsiteX6" fmla="*/ 0 w 6141309"/>
                <a:gd name="connsiteY6" fmla="*/ 12357 h 4992130"/>
                <a:gd name="connsiteX7" fmla="*/ 1581665 w 6141309"/>
                <a:gd name="connsiteY7" fmla="*/ 197708 h 4992130"/>
                <a:gd name="connsiteX8" fmla="*/ 1285103 w 6141309"/>
                <a:gd name="connsiteY8" fmla="*/ 259492 h 4992130"/>
                <a:gd name="connsiteX9" fmla="*/ 3064476 w 6141309"/>
                <a:gd name="connsiteY9" fmla="*/ 939113 h 4992130"/>
                <a:gd name="connsiteX10" fmla="*/ 4843849 w 6141309"/>
                <a:gd name="connsiteY10" fmla="*/ 296562 h 4992130"/>
                <a:gd name="connsiteX11" fmla="*/ 4547287 w 6141309"/>
                <a:gd name="connsiteY11" fmla="*/ 210065 h 4992130"/>
                <a:gd name="connsiteX12" fmla="*/ 6141309 w 6141309"/>
                <a:gd name="connsiteY12" fmla="*/ 0 h 4992130"/>
                <a:gd name="connsiteX13" fmla="*/ 5820033 w 6141309"/>
                <a:gd name="connsiteY13" fmla="*/ 506627 h 4992130"/>
                <a:gd name="connsiteX14" fmla="*/ 5338119 w 6141309"/>
                <a:gd name="connsiteY14" fmla="*/ 383059 h 4992130"/>
                <a:gd name="connsiteX15" fmla="*/ 3880022 w 6141309"/>
                <a:gd name="connsiteY15" fmla="*/ 1050324 h 4992130"/>
                <a:gd name="connsiteX16" fmla="*/ 3707027 w 6141309"/>
                <a:gd name="connsiteY16" fmla="*/ 1519881 h 4992130"/>
                <a:gd name="connsiteX17" fmla="*/ 5115698 w 6141309"/>
                <a:gd name="connsiteY17" fmla="*/ 4967416 h 4992130"/>
                <a:gd name="connsiteX18" fmla="*/ 926757 w 6141309"/>
                <a:gd name="connsiteY18" fmla="*/ 4917989 h 4992130"/>
                <a:gd name="connsiteX0" fmla="*/ 5115698 w 6141309"/>
                <a:gd name="connsiteY0" fmla="*/ 4967416 h 4992130"/>
                <a:gd name="connsiteX1" fmla="*/ 926757 w 6141309"/>
                <a:gd name="connsiteY1" fmla="*/ 4992130 h 4992130"/>
                <a:gd name="connsiteX2" fmla="*/ 2508422 w 6141309"/>
                <a:gd name="connsiteY2" fmla="*/ 1495168 h 4992130"/>
                <a:gd name="connsiteX3" fmla="*/ 2199503 w 6141309"/>
                <a:gd name="connsiteY3" fmla="*/ 976184 h 4992130"/>
                <a:gd name="connsiteX4" fmla="*/ 827903 w 6141309"/>
                <a:gd name="connsiteY4" fmla="*/ 345989 h 4992130"/>
                <a:gd name="connsiteX5" fmla="*/ 308919 w 6141309"/>
                <a:gd name="connsiteY5" fmla="*/ 432486 h 4992130"/>
                <a:gd name="connsiteX6" fmla="*/ 0 w 6141309"/>
                <a:gd name="connsiteY6" fmla="*/ 12357 h 4992130"/>
                <a:gd name="connsiteX7" fmla="*/ 1581665 w 6141309"/>
                <a:gd name="connsiteY7" fmla="*/ 197708 h 4992130"/>
                <a:gd name="connsiteX8" fmla="*/ 1285103 w 6141309"/>
                <a:gd name="connsiteY8" fmla="*/ 259492 h 4992130"/>
                <a:gd name="connsiteX9" fmla="*/ 3064476 w 6141309"/>
                <a:gd name="connsiteY9" fmla="*/ 939113 h 4992130"/>
                <a:gd name="connsiteX10" fmla="*/ 4843849 w 6141309"/>
                <a:gd name="connsiteY10" fmla="*/ 296562 h 4992130"/>
                <a:gd name="connsiteX11" fmla="*/ 4547287 w 6141309"/>
                <a:gd name="connsiteY11" fmla="*/ 210065 h 4992130"/>
                <a:gd name="connsiteX12" fmla="*/ 6141309 w 6141309"/>
                <a:gd name="connsiteY12" fmla="*/ 0 h 4992130"/>
                <a:gd name="connsiteX13" fmla="*/ 5820033 w 6141309"/>
                <a:gd name="connsiteY13" fmla="*/ 506627 h 4992130"/>
                <a:gd name="connsiteX14" fmla="*/ 5338119 w 6141309"/>
                <a:gd name="connsiteY14" fmla="*/ 383059 h 4992130"/>
                <a:gd name="connsiteX15" fmla="*/ 3880022 w 6141309"/>
                <a:gd name="connsiteY15" fmla="*/ 1050324 h 4992130"/>
                <a:gd name="connsiteX16" fmla="*/ 3707027 w 6141309"/>
                <a:gd name="connsiteY16" fmla="*/ 1519881 h 4992130"/>
                <a:gd name="connsiteX17" fmla="*/ 5115698 w 6141309"/>
                <a:gd name="connsiteY17" fmla="*/ 4967416 h 4992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141309" h="4992130">
                  <a:moveTo>
                    <a:pt x="5115698" y="4967416"/>
                  </a:moveTo>
                  <a:lnTo>
                    <a:pt x="926757" y="4992130"/>
                  </a:lnTo>
                  <a:lnTo>
                    <a:pt x="2508422" y="1495168"/>
                  </a:lnTo>
                  <a:cubicBezTo>
                    <a:pt x="2519749" y="1315823"/>
                    <a:pt x="2480276" y="1117429"/>
                    <a:pt x="2199503" y="976184"/>
                  </a:cubicBezTo>
                  <a:lnTo>
                    <a:pt x="827903" y="345989"/>
                  </a:lnTo>
                  <a:lnTo>
                    <a:pt x="308919" y="432486"/>
                  </a:lnTo>
                  <a:lnTo>
                    <a:pt x="0" y="12357"/>
                  </a:lnTo>
                  <a:lnTo>
                    <a:pt x="1581665" y="197708"/>
                  </a:lnTo>
                  <a:lnTo>
                    <a:pt x="1285103" y="259492"/>
                  </a:lnTo>
                  <a:lnTo>
                    <a:pt x="3064476" y="939113"/>
                  </a:lnTo>
                  <a:lnTo>
                    <a:pt x="4843849" y="296562"/>
                  </a:lnTo>
                  <a:lnTo>
                    <a:pt x="4547287" y="210065"/>
                  </a:lnTo>
                  <a:lnTo>
                    <a:pt x="6141309" y="0"/>
                  </a:lnTo>
                  <a:lnTo>
                    <a:pt x="5820033" y="506627"/>
                  </a:lnTo>
                  <a:lnTo>
                    <a:pt x="5338119" y="383059"/>
                  </a:lnTo>
                  <a:lnTo>
                    <a:pt x="3880022" y="1050324"/>
                  </a:lnTo>
                  <a:cubicBezTo>
                    <a:pt x="3720757" y="1124293"/>
                    <a:pt x="3618642" y="1350662"/>
                    <a:pt x="3707027" y="1519881"/>
                  </a:cubicBezTo>
                  <a:lnTo>
                    <a:pt x="5115698" y="496741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780038"/>
              <a:endParaRPr lang="en-US" sz="7441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cxnSp>
          <p:nvCxnSpPr>
            <p:cNvPr id="27" name="Straight Connector 5">
              <a:extLst>
                <a:ext uri="{FF2B5EF4-FFF2-40B4-BE49-F238E27FC236}">
                  <a16:creationId xmlns:a16="http://schemas.microsoft.com/office/drawing/2014/main" id="{FC2079F7-746C-1530-F7F0-449D5EEE7299}"/>
                </a:ext>
              </a:extLst>
            </p:cNvPr>
            <p:cNvCxnSpPr>
              <a:cxnSpLocks/>
            </p:cNvCxnSpPr>
            <p:nvPr/>
          </p:nvCxnSpPr>
          <p:spPr>
            <a:xfrm>
              <a:off x="6098059" y="3038475"/>
              <a:ext cx="0" cy="3695875"/>
            </a:xfrm>
            <a:prstGeom prst="line">
              <a:avLst/>
            </a:prstGeom>
            <a:ln w="19050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Freeform: Shape 7">
              <a:extLst>
                <a:ext uri="{FF2B5EF4-FFF2-40B4-BE49-F238E27FC236}">
                  <a16:creationId xmlns:a16="http://schemas.microsoft.com/office/drawing/2014/main" id="{441E4316-0F30-4D81-BBD6-86BF9B14F64B}"/>
                </a:ext>
              </a:extLst>
            </p:cNvPr>
            <p:cNvSpPr/>
            <p:nvPr/>
          </p:nvSpPr>
          <p:spPr>
            <a:xfrm>
              <a:off x="6143625" y="2009775"/>
              <a:ext cx="2190750" cy="1009650"/>
            </a:xfrm>
            <a:custGeom>
              <a:avLst/>
              <a:gdLst>
                <a:gd name="connsiteX0" fmla="*/ 0 w 2190750"/>
                <a:gd name="connsiteY0" fmla="*/ 1009650 h 1009650"/>
                <a:gd name="connsiteX1" fmla="*/ 2190750 w 2190750"/>
                <a:gd name="connsiteY1" fmla="*/ 0 h 1009650"/>
                <a:gd name="connsiteX0" fmla="*/ 0 w 2190750"/>
                <a:gd name="connsiteY0" fmla="*/ 1009650 h 1009650"/>
                <a:gd name="connsiteX1" fmla="*/ 2190750 w 2190750"/>
                <a:gd name="connsiteY1" fmla="*/ 0 h 1009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190750" h="1009650">
                  <a:moveTo>
                    <a:pt x="0" y="1009650"/>
                  </a:moveTo>
                  <a:cubicBezTo>
                    <a:pt x="698500" y="577850"/>
                    <a:pt x="1460500" y="336550"/>
                    <a:pt x="2190750" y="0"/>
                  </a:cubicBezTo>
                </a:path>
              </a:pathLst>
            </a:custGeom>
            <a:noFill/>
            <a:ln w="19050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780038"/>
              <a:endParaRPr lang="en-US" sz="7441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9" name="Freeform: Shape 9">
              <a:extLst>
                <a:ext uri="{FF2B5EF4-FFF2-40B4-BE49-F238E27FC236}">
                  <a16:creationId xmlns:a16="http://schemas.microsoft.com/office/drawing/2014/main" id="{C69AFBDF-1F18-60A6-39E7-5ED3DB648236}"/>
                </a:ext>
              </a:extLst>
            </p:cNvPr>
            <p:cNvSpPr/>
            <p:nvPr/>
          </p:nvSpPr>
          <p:spPr>
            <a:xfrm flipH="1">
              <a:off x="3905250" y="2009775"/>
              <a:ext cx="2190750" cy="1009650"/>
            </a:xfrm>
            <a:custGeom>
              <a:avLst/>
              <a:gdLst>
                <a:gd name="connsiteX0" fmla="*/ 0 w 2190750"/>
                <a:gd name="connsiteY0" fmla="*/ 1009650 h 1009650"/>
                <a:gd name="connsiteX1" fmla="*/ 2190750 w 2190750"/>
                <a:gd name="connsiteY1" fmla="*/ 0 h 1009650"/>
                <a:gd name="connsiteX0" fmla="*/ 0 w 2190750"/>
                <a:gd name="connsiteY0" fmla="*/ 1009650 h 1009650"/>
                <a:gd name="connsiteX1" fmla="*/ 2190750 w 2190750"/>
                <a:gd name="connsiteY1" fmla="*/ 0 h 1009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190750" h="1009650">
                  <a:moveTo>
                    <a:pt x="0" y="1009650"/>
                  </a:moveTo>
                  <a:cubicBezTo>
                    <a:pt x="698500" y="577850"/>
                    <a:pt x="1460500" y="336550"/>
                    <a:pt x="2190750" y="0"/>
                  </a:cubicBezTo>
                </a:path>
              </a:pathLst>
            </a:custGeom>
            <a:noFill/>
            <a:ln w="19050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780038"/>
              <a:endParaRPr lang="en-US" sz="7441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6" name="TextBox 12">
              <a:extLst>
                <a:ext uri="{FF2B5EF4-FFF2-40B4-BE49-F238E27FC236}">
                  <a16:creationId xmlns:a16="http://schemas.microsoft.com/office/drawing/2014/main" id="{817C91EA-12CE-A7A4-D31D-9A98DA7EEC80}"/>
                </a:ext>
              </a:extLst>
            </p:cNvPr>
            <p:cNvSpPr txBox="1"/>
            <p:nvPr/>
          </p:nvSpPr>
          <p:spPr>
            <a:xfrm>
              <a:off x="1565371" y="2413734"/>
              <a:ext cx="2897763" cy="6686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3780038"/>
              <a:r>
                <a:rPr lang="it-IT" sz="5787" dirty="0">
                  <a:solidFill>
                    <a:prstClr val="black"/>
                  </a:solidFill>
                  <a:latin typeface="Bodoni MT" panose="02070603080606020203" pitchFamily="18" charset="77"/>
                </a:rPr>
                <a:t>Presentazione clinica (peritonitico)</a:t>
              </a:r>
            </a:p>
            <a:p>
              <a:pPr defTabSz="3780038"/>
              <a:endParaRPr lang="it-IT" sz="5787" dirty="0">
                <a:solidFill>
                  <a:prstClr val="black"/>
                </a:solidFill>
                <a:latin typeface="Bodoni MT" panose="02070603080606020203" pitchFamily="18" charset="77"/>
              </a:endParaRPr>
            </a:p>
            <a:p>
              <a:pPr defTabSz="3780038"/>
              <a:r>
                <a:rPr lang="it-IT" sz="5787" dirty="0">
                  <a:solidFill>
                    <a:prstClr val="black"/>
                  </a:solidFill>
                  <a:latin typeface="Bodoni MT" panose="02070603080606020203" pitchFamily="18" charset="77"/>
                </a:rPr>
                <a:t>Aria e liquido libero in TC</a:t>
              </a:r>
            </a:p>
          </p:txBody>
        </p:sp>
      </p:grpSp>
      <p:sp>
        <p:nvSpPr>
          <p:cNvPr id="38" name="Rettangolo 37">
            <a:extLst>
              <a:ext uri="{FF2B5EF4-FFF2-40B4-BE49-F238E27FC236}">
                <a16:creationId xmlns:a16="http://schemas.microsoft.com/office/drawing/2014/main" id="{ED41EC73-559A-C60F-A0B6-E9CA851E7502}"/>
              </a:ext>
            </a:extLst>
          </p:cNvPr>
          <p:cNvSpPr/>
          <p:nvPr/>
        </p:nvSpPr>
        <p:spPr>
          <a:xfrm>
            <a:off x="6425280" y="2949293"/>
            <a:ext cx="9718456" cy="239460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780038"/>
            <a:r>
              <a:rPr lang="it-IT" sz="8268" dirty="0">
                <a:solidFill>
                  <a:prstClr val="white"/>
                </a:solidFill>
                <a:latin typeface="Bodoni MT" panose="02070603080606020203" pitchFamily="18" charset="77"/>
              </a:rPr>
              <a:t>Chirurgia</a:t>
            </a:r>
          </a:p>
        </p:txBody>
      </p:sp>
      <p:sp>
        <p:nvSpPr>
          <p:cNvPr id="39" name="Rettangolo 38">
            <a:extLst>
              <a:ext uri="{FF2B5EF4-FFF2-40B4-BE49-F238E27FC236}">
                <a16:creationId xmlns:a16="http://schemas.microsoft.com/office/drawing/2014/main" id="{89616CD3-F9C6-FABA-938A-AB738CB702B6}"/>
              </a:ext>
            </a:extLst>
          </p:cNvPr>
          <p:cNvSpPr/>
          <p:nvPr/>
        </p:nvSpPr>
        <p:spPr>
          <a:xfrm>
            <a:off x="36064440" y="2934390"/>
            <a:ext cx="9718456" cy="23946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780038"/>
            <a:r>
              <a:rPr lang="it-IT" sz="8268" dirty="0">
                <a:solidFill>
                  <a:prstClr val="white"/>
                </a:solidFill>
                <a:latin typeface="Bodoni MT" panose="02070603080606020203" pitchFamily="18" charset="77"/>
              </a:rPr>
              <a:t>Trattamento conservativo</a:t>
            </a:r>
          </a:p>
        </p:txBody>
      </p:sp>
      <p:sp>
        <p:nvSpPr>
          <p:cNvPr id="41" name="TextBox 12">
            <a:extLst>
              <a:ext uri="{FF2B5EF4-FFF2-40B4-BE49-F238E27FC236}">
                <a16:creationId xmlns:a16="http://schemas.microsoft.com/office/drawing/2014/main" id="{90ED331A-4D99-45EF-B4AA-B2CBC2B5427D}"/>
              </a:ext>
            </a:extLst>
          </p:cNvPr>
          <p:cNvSpPr txBox="1"/>
          <p:nvPr/>
        </p:nvSpPr>
        <p:spPr>
          <a:xfrm>
            <a:off x="32497422" y="7513357"/>
            <a:ext cx="13295029" cy="2764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3780038"/>
            <a:r>
              <a:rPr lang="it-IT" sz="5787" dirty="0">
                <a:solidFill>
                  <a:prstClr val="black"/>
                </a:solidFill>
                <a:latin typeface="Bodoni MT" panose="02070603080606020203" pitchFamily="18" charset="77"/>
              </a:rPr>
              <a:t>Esami ematochimici nella norma</a:t>
            </a:r>
          </a:p>
          <a:p>
            <a:pPr algn="r" defTabSz="3780038"/>
            <a:endParaRPr lang="it-IT" sz="5787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algn="r" defTabSz="3780038"/>
            <a:r>
              <a:rPr lang="it-IT" sz="5787" dirty="0">
                <a:solidFill>
                  <a:prstClr val="black"/>
                </a:solidFill>
                <a:latin typeface="Bodoni MT" panose="02070603080606020203" pitchFamily="18" charset="77"/>
              </a:rPr>
              <a:t>Assenza di spandimento di </a:t>
            </a:r>
            <a:r>
              <a:rPr lang="it-IT" sz="5787" dirty="0" err="1">
                <a:solidFill>
                  <a:prstClr val="black"/>
                </a:solidFill>
                <a:latin typeface="Bodoni MT" panose="02070603080606020203" pitchFamily="18" charset="77"/>
              </a:rPr>
              <a:t>MdC</a:t>
            </a:r>
            <a:r>
              <a:rPr lang="it-IT" sz="5787" dirty="0">
                <a:solidFill>
                  <a:prstClr val="black"/>
                </a:solidFill>
                <a:latin typeface="Bodoni MT" panose="02070603080606020203" pitchFamily="18" charset="77"/>
              </a:rPr>
              <a:t> </a:t>
            </a:r>
            <a:r>
              <a:rPr lang="it-IT" sz="5787" i="1" dirty="0">
                <a:solidFill>
                  <a:prstClr val="black"/>
                </a:solidFill>
                <a:latin typeface="Bodoni MT" panose="02070603080606020203" pitchFamily="18" charset="77"/>
              </a:rPr>
              <a:t>per </a:t>
            </a:r>
            <a:r>
              <a:rPr lang="it-IT" sz="5787" i="1" dirty="0" err="1">
                <a:solidFill>
                  <a:prstClr val="black"/>
                </a:solidFill>
                <a:latin typeface="Bodoni MT" panose="02070603080606020203" pitchFamily="18" charset="77"/>
              </a:rPr>
              <a:t>os</a:t>
            </a:r>
            <a:endParaRPr lang="it-IT" sz="5787" i="1" dirty="0">
              <a:solidFill>
                <a:prstClr val="black"/>
              </a:solidFill>
              <a:latin typeface="Bodoni MT" panose="02070603080606020203" pitchFamily="18" charset="77"/>
            </a:endParaRPr>
          </a:p>
        </p:txBody>
      </p:sp>
      <p:sp>
        <p:nvSpPr>
          <p:cNvPr id="24" name="Rettangolo arrotondato 8">
            <a:extLst>
              <a:ext uri="{FF2B5EF4-FFF2-40B4-BE49-F238E27FC236}">
                <a16:creationId xmlns:a16="http://schemas.microsoft.com/office/drawing/2014/main" id="{D5149FCC-5243-001A-C118-6F94725B4721}"/>
              </a:ext>
            </a:extLst>
          </p:cNvPr>
          <p:cNvSpPr/>
          <p:nvPr/>
        </p:nvSpPr>
        <p:spPr>
          <a:xfrm>
            <a:off x="18269982" y="25586110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6" name="Immagine 25">
            <a:extLst>
              <a:ext uri="{FF2B5EF4-FFF2-40B4-BE49-F238E27FC236}">
                <a16:creationId xmlns:a16="http://schemas.microsoft.com/office/drawing/2014/main" id="{0FBB7103-8E95-19DE-00E5-D214E57801D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272" t="11013" r="43013" b="29360"/>
          <a:stretch/>
        </p:blipFill>
        <p:spPr>
          <a:xfrm>
            <a:off x="839999" y="24933064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8739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9297125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158686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2767562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2767562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1763751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1505265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803105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1489428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9213456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2767562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1803105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9173812"/>
            <a:ext cx="2306691" cy="2306691"/>
          </a:xfrm>
          <a:prstGeom prst="rect">
            <a:avLst/>
          </a:prstGeom>
        </p:spPr>
      </p:pic>
      <p:sp>
        <p:nvSpPr>
          <p:cNvPr id="9" name="TextBox 52">
            <a:extLst>
              <a:ext uri="{FF2B5EF4-FFF2-40B4-BE49-F238E27FC236}">
                <a16:creationId xmlns:a16="http://schemas.microsoft.com/office/drawing/2014/main" id="{172A3B9A-32E4-2AB5-DD88-9F1A199510AD}"/>
              </a:ext>
            </a:extLst>
          </p:cNvPr>
          <p:cNvSpPr txBox="1"/>
          <p:nvPr/>
        </p:nvSpPr>
        <p:spPr>
          <a:xfrm flipH="1">
            <a:off x="15782619" y="21489428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2" name="Immagine 11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25AF7DB8-66D4-B27B-1B0B-4E8FE1B315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7086" y="19294951"/>
            <a:ext cx="2291809" cy="2291809"/>
          </a:xfrm>
          <a:prstGeom prst="rect">
            <a:avLst/>
          </a:prstGeom>
        </p:spPr>
      </p:pic>
      <p:sp>
        <p:nvSpPr>
          <p:cNvPr id="13" name="Rectangle 41">
            <a:extLst>
              <a:ext uri="{FF2B5EF4-FFF2-40B4-BE49-F238E27FC236}">
                <a16:creationId xmlns:a16="http://schemas.microsoft.com/office/drawing/2014/main" id="{9F256A17-ECB0-CC43-3378-66D28D69F576}"/>
              </a:ext>
            </a:extLst>
          </p:cNvPr>
          <p:cNvSpPr/>
          <p:nvPr/>
        </p:nvSpPr>
        <p:spPr>
          <a:xfrm>
            <a:off x="22355619" y="22758637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 GPO</a:t>
            </a:r>
          </a:p>
        </p:txBody>
      </p:sp>
      <p:cxnSp>
        <p:nvCxnSpPr>
          <p:cNvPr id="14" name="Straight Connector 46">
            <a:extLst>
              <a:ext uri="{FF2B5EF4-FFF2-40B4-BE49-F238E27FC236}">
                <a16:creationId xmlns:a16="http://schemas.microsoft.com/office/drawing/2014/main" id="{A420CD70-36AA-107D-638C-9B18663568E2}"/>
              </a:ext>
            </a:extLst>
          </p:cNvPr>
          <p:cNvCxnSpPr>
            <a:cxnSpLocks/>
          </p:cNvCxnSpPr>
          <p:nvPr/>
        </p:nvCxnSpPr>
        <p:spPr>
          <a:xfrm flipV="1">
            <a:off x="22434443" y="21794180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5" name="TextBox 52">
            <a:extLst>
              <a:ext uri="{FF2B5EF4-FFF2-40B4-BE49-F238E27FC236}">
                <a16:creationId xmlns:a16="http://schemas.microsoft.com/office/drawing/2014/main" id="{B4D20A85-509D-D711-5BF1-FF9A84E8B2F6}"/>
              </a:ext>
            </a:extLst>
          </p:cNvPr>
          <p:cNvSpPr txBox="1"/>
          <p:nvPr/>
        </p:nvSpPr>
        <p:spPr>
          <a:xfrm flipH="1">
            <a:off x="22465056" y="21480503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Dimissione</a:t>
            </a:r>
          </a:p>
        </p:txBody>
      </p:sp>
      <p:pic>
        <p:nvPicPr>
          <p:cNvPr id="18" name="Immagine 17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73BB96E-F0EF-CBDA-0209-90284E2439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2273" y="19169352"/>
            <a:ext cx="2306691" cy="2306691"/>
          </a:xfrm>
          <a:prstGeom prst="rect">
            <a:avLst/>
          </a:prstGeom>
        </p:spPr>
      </p:pic>
      <p:sp>
        <p:nvSpPr>
          <p:cNvPr id="8" name="Rectangle 41">
            <a:extLst>
              <a:ext uri="{FF2B5EF4-FFF2-40B4-BE49-F238E27FC236}">
                <a16:creationId xmlns:a16="http://schemas.microsoft.com/office/drawing/2014/main" id="{9C693625-A44F-217F-F4CE-DAFFBE0FAE78}"/>
              </a:ext>
            </a:extLst>
          </p:cNvPr>
          <p:cNvSpPr/>
          <p:nvPr/>
        </p:nvSpPr>
        <p:spPr>
          <a:xfrm>
            <a:off x="27540076" y="22782803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27 GPO</a:t>
            </a:r>
          </a:p>
        </p:txBody>
      </p:sp>
      <p:cxnSp>
        <p:nvCxnSpPr>
          <p:cNvPr id="10" name="Straight Connector 46">
            <a:extLst>
              <a:ext uri="{FF2B5EF4-FFF2-40B4-BE49-F238E27FC236}">
                <a16:creationId xmlns:a16="http://schemas.microsoft.com/office/drawing/2014/main" id="{9AC4E5B2-62AC-295C-BC09-87D330FDA7BC}"/>
              </a:ext>
            </a:extLst>
          </p:cNvPr>
          <p:cNvCxnSpPr>
            <a:cxnSpLocks/>
          </p:cNvCxnSpPr>
          <p:nvPr/>
        </p:nvCxnSpPr>
        <p:spPr>
          <a:xfrm flipV="1">
            <a:off x="27618900" y="21818346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7" name="TextBox 52">
            <a:extLst>
              <a:ext uri="{FF2B5EF4-FFF2-40B4-BE49-F238E27FC236}">
                <a16:creationId xmlns:a16="http://schemas.microsoft.com/office/drawing/2014/main" id="{953466C2-FEAD-0659-2C2F-F9ACFCAA0E8F}"/>
              </a:ext>
            </a:extLst>
          </p:cNvPr>
          <p:cNvSpPr txBox="1"/>
          <p:nvPr/>
        </p:nvSpPr>
        <p:spPr>
          <a:xfrm flipH="1">
            <a:off x="27709578" y="21456336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EGDS</a:t>
            </a:r>
          </a:p>
        </p:txBody>
      </p:sp>
      <p:pic>
        <p:nvPicPr>
          <p:cNvPr id="20" name="Immagine 19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05211FDC-267B-F484-B53E-839B7E950F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5554" y="19169352"/>
            <a:ext cx="2306691" cy="2306691"/>
          </a:xfrm>
          <a:prstGeom prst="rect">
            <a:avLst/>
          </a:prstGeom>
        </p:spPr>
      </p:pic>
      <p:sp>
        <p:nvSpPr>
          <p:cNvPr id="16" name="Rectangle 41">
            <a:extLst>
              <a:ext uri="{FF2B5EF4-FFF2-40B4-BE49-F238E27FC236}">
                <a16:creationId xmlns:a16="http://schemas.microsoft.com/office/drawing/2014/main" id="{22B713E0-291D-4F8E-C330-B89E51EBF2F1}"/>
              </a:ext>
            </a:extLst>
          </p:cNvPr>
          <p:cNvSpPr/>
          <p:nvPr/>
        </p:nvSpPr>
        <p:spPr>
          <a:xfrm>
            <a:off x="32775073" y="22782803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T1</a:t>
            </a:r>
          </a:p>
        </p:txBody>
      </p:sp>
      <p:cxnSp>
        <p:nvCxnSpPr>
          <p:cNvPr id="19" name="Straight Connector 46">
            <a:extLst>
              <a:ext uri="{FF2B5EF4-FFF2-40B4-BE49-F238E27FC236}">
                <a16:creationId xmlns:a16="http://schemas.microsoft.com/office/drawing/2014/main" id="{02D9B36E-099C-E1F0-A12D-76E2706B90BC}"/>
              </a:ext>
            </a:extLst>
          </p:cNvPr>
          <p:cNvCxnSpPr>
            <a:cxnSpLocks/>
          </p:cNvCxnSpPr>
          <p:nvPr/>
        </p:nvCxnSpPr>
        <p:spPr>
          <a:xfrm flipV="1">
            <a:off x="32853897" y="21818346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21" name="TextBox 52">
            <a:extLst>
              <a:ext uri="{FF2B5EF4-FFF2-40B4-BE49-F238E27FC236}">
                <a16:creationId xmlns:a16="http://schemas.microsoft.com/office/drawing/2014/main" id="{A095F762-0A0C-A337-1492-93750401C245}"/>
              </a:ext>
            </a:extLst>
          </p:cNvPr>
          <p:cNvSpPr txBox="1"/>
          <p:nvPr/>
        </p:nvSpPr>
        <p:spPr>
          <a:xfrm flipH="1">
            <a:off x="32944571" y="21456336"/>
            <a:ext cx="7120551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25" name="Immagine 24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EB78CB2-A788-F15C-C7F6-F46D04CDB9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8022" y="19213456"/>
            <a:ext cx="2306691" cy="2306691"/>
          </a:xfrm>
          <a:prstGeom prst="rect">
            <a:avLst/>
          </a:prstGeom>
        </p:spPr>
      </p:pic>
      <p:pic>
        <p:nvPicPr>
          <p:cNvPr id="24" name="Immagine 23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10458F03-7E00-4F8C-4647-50A49549E9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1691" y="19276671"/>
            <a:ext cx="2291809" cy="2291809"/>
          </a:xfrm>
          <a:prstGeom prst="rect">
            <a:avLst/>
          </a:prstGeom>
        </p:spPr>
      </p:pic>
      <p:sp>
        <p:nvSpPr>
          <p:cNvPr id="26" name="Segnaposto contenuto 14">
            <a:extLst>
              <a:ext uri="{FF2B5EF4-FFF2-40B4-BE49-F238E27FC236}">
                <a16:creationId xmlns:a16="http://schemas.microsoft.com/office/drawing/2014/main" id="{CB604AC9-A704-B6CC-3141-2BB43C302E5A}"/>
              </a:ext>
            </a:extLst>
          </p:cNvPr>
          <p:cNvSpPr txBox="1">
            <a:spLocks/>
          </p:cNvSpPr>
          <p:nvPr/>
        </p:nvSpPr>
        <p:spPr>
          <a:xfrm>
            <a:off x="3464997" y="4919054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Laparotomia esplorativa: 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Assenza di liquido libero, assenza di perforazioni sul versante della grande curva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</p:txBody>
      </p:sp>
      <p:pic>
        <p:nvPicPr>
          <p:cNvPr id="30" name="Immagine 29" descr="Immagine che contiene testo, schermata, persona, massaggio&#10;&#10;Descrizione generata automaticamente">
            <a:extLst>
              <a:ext uri="{FF2B5EF4-FFF2-40B4-BE49-F238E27FC236}">
                <a16:creationId xmlns:a16="http://schemas.microsoft.com/office/drawing/2014/main" id="{F1DF9867-5908-2208-14B6-D9EECB4FA22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3502" y="9517176"/>
            <a:ext cx="9208454" cy="9208454"/>
          </a:xfrm>
          <a:prstGeom prst="rect">
            <a:avLst/>
          </a:prstGeom>
        </p:spPr>
      </p:pic>
      <p:sp>
        <p:nvSpPr>
          <p:cNvPr id="22" name="Rettangolo arrotondato 8">
            <a:extLst>
              <a:ext uri="{FF2B5EF4-FFF2-40B4-BE49-F238E27FC236}">
                <a16:creationId xmlns:a16="http://schemas.microsoft.com/office/drawing/2014/main" id="{C452BAD5-141A-8375-B468-53AAFEE09249}"/>
              </a:ext>
            </a:extLst>
          </p:cNvPr>
          <p:cNvSpPr/>
          <p:nvPr/>
        </p:nvSpPr>
        <p:spPr>
          <a:xfrm>
            <a:off x="18269982" y="25515774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3" name="Immagine 22">
            <a:extLst>
              <a:ext uri="{FF2B5EF4-FFF2-40B4-BE49-F238E27FC236}">
                <a16:creationId xmlns:a16="http://schemas.microsoft.com/office/drawing/2014/main" id="{E53DAC61-BCF1-9439-46CD-5587AE40136A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272" t="11013" r="43013" b="29360"/>
          <a:stretch/>
        </p:blipFill>
        <p:spPr>
          <a:xfrm>
            <a:off x="839999" y="24862728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6949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8734423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369698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2204860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2204860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1201049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0942563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240403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0926726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8650754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2204860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1240403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8611110"/>
            <a:ext cx="2306691" cy="2306691"/>
          </a:xfrm>
          <a:prstGeom prst="rect">
            <a:avLst/>
          </a:prstGeom>
        </p:spPr>
      </p:pic>
      <p:sp>
        <p:nvSpPr>
          <p:cNvPr id="9" name="TextBox 52">
            <a:extLst>
              <a:ext uri="{FF2B5EF4-FFF2-40B4-BE49-F238E27FC236}">
                <a16:creationId xmlns:a16="http://schemas.microsoft.com/office/drawing/2014/main" id="{172A3B9A-32E4-2AB5-DD88-9F1A199510AD}"/>
              </a:ext>
            </a:extLst>
          </p:cNvPr>
          <p:cNvSpPr txBox="1"/>
          <p:nvPr/>
        </p:nvSpPr>
        <p:spPr>
          <a:xfrm flipH="1">
            <a:off x="15782619" y="20926726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2" name="Immagine 11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25AF7DB8-66D4-B27B-1B0B-4E8FE1B315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7086" y="18732249"/>
            <a:ext cx="2291809" cy="2291809"/>
          </a:xfrm>
          <a:prstGeom prst="rect">
            <a:avLst/>
          </a:prstGeom>
        </p:spPr>
      </p:pic>
      <p:sp>
        <p:nvSpPr>
          <p:cNvPr id="13" name="Rectangle 41">
            <a:extLst>
              <a:ext uri="{FF2B5EF4-FFF2-40B4-BE49-F238E27FC236}">
                <a16:creationId xmlns:a16="http://schemas.microsoft.com/office/drawing/2014/main" id="{9F256A17-ECB0-CC43-3378-66D28D69F576}"/>
              </a:ext>
            </a:extLst>
          </p:cNvPr>
          <p:cNvSpPr/>
          <p:nvPr/>
        </p:nvSpPr>
        <p:spPr>
          <a:xfrm>
            <a:off x="22355619" y="22195935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 GPO</a:t>
            </a:r>
          </a:p>
        </p:txBody>
      </p:sp>
      <p:cxnSp>
        <p:nvCxnSpPr>
          <p:cNvPr id="14" name="Straight Connector 46">
            <a:extLst>
              <a:ext uri="{FF2B5EF4-FFF2-40B4-BE49-F238E27FC236}">
                <a16:creationId xmlns:a16="http://schemas.microsoft.com/office/drawing/2014/main" id="{A420CD70-36AA-107D-638C-9B18663568E2}"/>
              </a:ext>
            </a:extLst>
          </p:cNvPr>
          <p:cNvCxnSpPr>
            <a:cxnSpLocks/>
          </p:cNvCxnSpPr>
          <p:nvPr/>
        </p:nvCxnSpPr>
        <p:spPr>
          <a:xfrm flipV="1">
            <a:off x="22434443" y="21231478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5" name="TextBox 52">
            <a:extLst>
              <a:ext uri="{FF2B5EF4-FFF2-40B4-BE49-F238E27FC236}">
                <a16:creationId xmlns:a16="http://schemas.microsoft.com/office/drawing/2014/main" id="{B4D20A85-509D-D711-5BF1-FF9A84E8B2F6}"/>
              </a:ext>
            </a:extLst>
          </p:cNvPr>
          <p:cNvSpPr txBox="1"/>
          <p:nvPr/>
        </p:nvSpPr>
        <p:spPr>
          <a:xfrm flipH="1">
            <a:off x="22465056" y="20917801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Dimissione</a:t>
            </a:r>
          </a:p>
        </p:txBody>
      </p:sp>
      <p:pic>
        <p:nvPicPr>
          <p:cNvPr id="18" name="Immagine 17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73BB96E-F0EF-CBDA-0209-90284E2439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2273" y="18606650"/>
            <a:ext cx="2306691" cy="2306691"/>
          </a:xfrm>
          <a:prstGeom prst="rect">
            <a:avLst/>
          </a:prstGeom>
        </p:spPr>
      </p:pic>
      <p:sp>
        <p:nvSpPr>
          <p:cNvPr id="8" name="Rectangle 41">
            <a:extLst>
              <a:ext uri="{FF2B5EF4-FFF2-40B4-BE49-F238E27FC236}">
                <a16:creationId xmlns:a16="http://schemas.microsoft.com/office/drawing/2014/main" id="{9C693625-A44F-217F-F4CE-DAFFBE0FAE78}"/>
              </a:ext>
            </a:extLst>
          </p:cNvPr>
          <p:cNvSpPr/>
          <p:nvPr/>
        </p:nvSpPr>
        <p:spPr>
          <a:xfrm>
            <a:off x="27540076" y="22220101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27 GPO</a:t>
            </a:r>
          </a:p>
        </p:txBody>
      </p:sp>
      <p:cxnSp>
        <p:nvCxnSpPr>
          <p:cNvPr id="10" name="Straight Connector 46">
            <a:extLst>
              <a:ext uri="{FF2B5EF4-FFF2-40B4-BE49-F238E27FC236}">
                <a16:creationId xmlns:a16="http://schemas.microsoft.com/office/drawing/2014/main" id="{9AC4E5B2-62AC-295C-BC09-87D330FDA7BC}"/>
              </a:ext>
            </a:extLst>
          </p:cNvPr>
          <p:cNvCxnSpPr>
            <a:cxnSpLocks/>
          </p:cNvCxnSpPr>
          <p:nvPr/>
        </p:nvCxnSpPr>
        <p:spPr>
          <a:xfrm flipV="1">
            <a:off x="27618900" y="21255644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7" name="TextBox 52">
            <a:extLst>
              <a:ext uri="{FF2B5EF4-FFF2-40B4-BE49-F238E27FC236}">
                <a16:creationId xmlns:a16="http://schemas.microsoft.com/office/drawing/2014/main" id="{953466C2-FEAD-0659-2C2F-F9ACFCAA0E8F}"/>
              </a:ext>
            </a:extLst>
          </p:cNvPr>
          <p:cNvSpPr txBox="1"/>
          <p:nvPr/>
        </p:nvSpPr>
        <p:spPr>
          <a:xfrm flipH="1">
            <a:off x="27709578" y="20893634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EGDS</a:t>
            </a:r>
          </a:p>
        </p:txBody>
      </p:sp>
      <p:pic>
        <p:nvPicPr>
          <p:cNvPr id="20" name="Immagine 19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05211FDC-267B-F484-B53E-839B7E950F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5554" y="18606650"/>
            <a:ext cx="2306691" cy="2306691"/>
          </a:xfrm>
          <a:prstGeom prst="rect">
            <a:avLst/>
          </a:prstGeom>
        </p:spPr>
      </p:pic>
      <p:sp>
        <p:nvSpPr>
          <p:cNvPr id="16" name="Rectangle 41">
            <a:extLst>
              <a:ext uri="{FF2B5EF4-FFF2-40B4-BE49-F238E27FC236}">
                <a16:creationId xmlns:a16="http://schemas.microsoft.com/office/drawing/2014/main" id="{22B713E0-291D-4F8E-C330-B89E51EBF2F1}"/>
              </a:ext>
            </a:extLst>
          </p:cNvPr>
          <p:cNvSpPr/>
          <p:nvPr/>
        </p:nvSpPr>
        <p:spPr>
          <a:xfrm>
            <a:off x="32775073" y="22220101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T1</a:t>
            </a:r>
          </a:p>
        </p:txBody>
      </p:sp>
      <p:cxnSp>
        <p:nvCxnSpPr>
          <p:cNvPr id="19" name="Straight Connector 46">
            <a:extLst>
              <a:ext uri="{FF2B5EF4-FFF2-40B4-BE49-F238E27FC236}">
                <a16:creationId xmlns:a16="http://schemas.microsoft.com/office/drawing/2014/main" id="{02D9B36E-099C-E1F0-A12D-76E2706B90BC}"/>
              </a:ext>
            </a:extLst>
          </p:cNvPr>
          <p:cNvCxnSpPr>
            <a:cxnSpLocks/>
          </p:cNvCxnSpPr>
          <p:nvPr/>
        </p:nvCxnSpPr>
        <p:spPr>
          <a:xfrm flipV="1">
            <a:off x="32853897" y="21255644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21" name="TextBox 52">
            <a:extLst>
              <a:ext uri="{FF2B5EF4-FFF2-40B4-BE49-F238E27FC236}">
                <a16:creationId xmlns:a16="http://schemas.microsoft.com/office/drawing/2014/main" id="{A095F762-0A0C-A337-1492-93750401C245}"/>
              </a:ext>
            </a:extLst>
          </p:cNvPr>
          <p:cNvSpPr txBox="1"/>
          <p:nvPr/>
        </p:nvSpPr>
        <p:spPr>
          <a:xfrm flipH="1">
            <a:off x="32944571" y="20893634"/>
            <a:ext cx="7120551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25" name="Immagine 24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EB78CB2-A788-F15C-C7F6-F46D04CDB9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8022" y="18650754"/>
            <a:ext cx="2306691" cy="2306691"/>
          </a:xfrm>
          <a:prstGeom prst="rect">
            <a:avLst/>
          </a:prstGeom>
        </p:spPr>
      </p:pic>
      <p:pic>
        <p:nvPicPr>
          <p:cNvPr id="24" name="Immagine 23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10458F03-7E00-4F8C-4647-50A49549E9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1691" y="18713969"/>
            <a:ext cx="2291809" cy="2291809"/>
          </a:xfrm>
          <a:prstGeom prst="rect">
            <a:avLst/>
          </a:prstGeom>
        </p:spPr>
      </p:pic>
      <p:sp>
        <p:nvSpPr>
          <p:cNvPr id="26" name="Segnaposto contenuto 14">
            <a:extLst>
              <a:ext uri="{FF2B5EF4-FFF2-40B4-BE49-F238E27FC236}">
                <a16:creationId xmlns:a16="http://schemas.microsoft.com/office/drawing/2014/main" id="{CB604AC9-A704-B6CC-3141-2BB43C302E5A}"/>
              </a:ext>
            </a:extLst>
          </p:cNvPr>
          <p:cNvSpPr txBox="1">
            <a:spLocks/>
          </p:cNvSpPr>
          <p:nvPr/>
        </p:nvSpPr>
        <p:spPr>
          <a:xfrm>
            <a:off x="3464997" y="4708042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Laparotomia esplorativa: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Test con blu di metilene ❌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</p:txBody>
      </p:sp>
      <p:pic>
        <p:nvPicPr>
          <p:cNvPr id="22" name="Immagine 21" descr="Immagine che contiene Viso umano, vestiti, persona, uomo&#10;&#10;Descrizione generata automaticamente">
            <a:extLst>
              <a:ext uri="{FF2B5EF4-FFF2-40B4-BE49-F238E27FC236}">
                <a16:creationId xmlns:a16="http://schemas.microsoft.com/office/drawing/2014/main" id="{17FB8AEA-7FFA-F12E-2DFB-3414CC6D933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5565" y="2345152"/>
            <a:ext cx="13969120" cy="7857630"/>
          </a:xfrm>
          <a:prstGeom prst="rect">
            <a:avLst/>
          </a:prstGeom>
        </p:spPr>
      </p:pic>
      <p:sp>
        <p:nvSpPr>
          <p:cNvPr id="23" name="Rettangolo arrotondato 8">
            <a:extLst>
              <a:ext uri="{FF2B5EF4-FFF2-40B4-BE49-F238E27FC236}">
                <a16:creationId xmlns:a16="http://schemas.microsoft.com/office/drawing/2014/main" id="{FF6CCBAA-9E7D-7ABC-775A-ED380191CEA2}"/>
              </a:ext>
            </a:extLst>
          </p:cNvPr>
          <p:cNvSpPr/>
          <p:nvPr/>
        </p:nvSpPr>
        <p:spPr>
          <a:xfrm>
            <a:off x="18269982" y="25515772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7" name="Immagine 26">
            <a:extLst>
              <a:ext uri="{FF2B5EF4-FFF2-40B4-BE49-F238E27FC236}">
                <a16:creationId xmlns:a16="http://schemas.microsoft.com/office/drawing/2014/main" id="{DDE84191-8335-5AAD-433B-150EBACED76E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272" t="11013" r="43013" b="29360"/>
          <a:stretch/>
        </p:blipFill>
        <p:spPr>
          <a:xfrm>
            <a:off x="839999" y="24862726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1144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8593738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440042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2064175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2064175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1060364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0801878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099718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0786041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8510069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2064175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1099718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8470425"/>
            <a:ext cx="2306691" cy="2306691"/>
          </a:xfrm>
          <a:prstGeom prst="rect">
            <a:avLst/>
          </a:prstGeom>
        </p:spPr>
      </p:pic>
      <p:sp>
        <p:nvSpPr>
          <p:cNvPr id="9" name="TextBox 52">
            <a:extLst>
              <a:ext uri="{FF2B5EF4-FFF2-40B4-BE49-F238E27FC236}">
                <a16:creationId xmlns:a16="http://schemas.microsoft.com/office/drawing/2014/main" id="{172A3B9A-32E4-2AB5-DD88-9F1A199510AD}"/>
              </a:ext>
            </a:extLst>
          </p:cNvPr>
          <p:cNvSpPr txBox="1"/>
          <p:nvPr/>
        </p:nvSpPr>
        <p:spPr>
          <a:xfrm flipH="1">
            <a:off x="15782619" y="20786041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2" name="Immagine 11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25AF7DB8-66D4-B27B-1B0B-4E8FE1B315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7086" y="18591564"/>
            <a:ext cx="2291809" cy="2291809"/>
          </a:xfrm>
          <a:prstGeom prst="rect">
            <a:avLst/>
          </a:prstGeom>
        </p:spPr>
      </p:pic>
      <p:sp>
        <p:nvSpPr>
          <p:cNvPr id="13" name="Rectangle 41">
            <a:extLst>
              <a:ext uri="{FF2B5EF4-FFF2-40B4-BE49-F238E27FC236}">
                <a16:creationId xmlns:a16="http://schemas.microsoft.com/office/drawing/2014/main" id="{9F256A17-ECB0-CC43-3378-66D28D69F576}"/>
              </a:ext>
            </a:extLst>
          </p:cNvPr>
          <p:cNvSpPr/>
          <p:nvPr/>
        </p:nvSpPr>
        <p:spPr>
          <a:xfrm>
            <a:off x="22355619" y="22055250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 GPO</a:t>
            </a:r>
          </a:p>
        </p:txBody>
      </p:sp>
      <p:cxnSp>
        <p:nvCxnSpPr>
          <p:cNvPr id="14" name="Straight Connector 46">
            <a:extLst>
              <a:ext uri="{FF2B5EF4-FFF2-40B4-BE49-F238E27FC236}">
                <a16:creationId xmlns:a16="http://schemas.microsoft.com/office/drawing/2014/main" id="{A420CD70-36AA-107D-638C-9B18663568E2}"/>
              </a:ext>
            </a:extLst>
          </p:cNvPr>
          <p:cNvCxnSpPr>
            <a:cxnSpLocks/>
          </p:cNvCxnSpPr>
          <p:nvPr/>
        </p:nvCxnSpPr>
        <p:spPr>
          <a:xfrm flipV="1">
            <a:off x="22434443" y="21090793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5" name="TextBox 52">
            <a:extLst>
              <a:ext uri="{FF2B5EF4-FFF2-40B4-BE49-F238E27FC236}">
                <a16:creationId xmlns:a16="http://schemas.microsoft.com/office/drawing/2014/main" id="{B4D20A85-509D-D711-5BF1-FF9A84E8B2F6}"/>
              </a:ext>
            </a:extLst>
          </p:cNvPr>
          <p:cNvSpPr txBox="1"/>
          <p:nvPr/>
        </p:nvSpPr>
        <p:spPr>
          <a:xfrm flipH="1">
            <a:off x="22465056" y="20777116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Dimissione</a:t>
            </a:r>
          </a:p>
        </p:txBody>
      </p:sp>
      <p:pic>
        <p:nvPicPr>
          <p:cNvPr id="18" name="Immagine 17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73BB96E-F0EF-CBDA-0209-90284E2439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2273" y="18465965"/>
            <a:ext cx="2306691" cy="2306691"/>
          </a:xfrm>
          <a:prstGeom prst="rect">
            <a:avLst/>
          </a:prstGeom>
        </p:spPr>
      </p:pic>
      <p:sp>
        <p:nvSpPr>
          <p:cNvPr id="8" name="Rectangle 41">
            <a:extLst>
              <a:ext uri="{FF2B5EF4-FFF2-40B4-BE49-F238E27FC236}">
                <a16:creationId xmlns:a16="http://schemas.microsoft.com/office/drawing/2014/main" id="{9C693625-A44F-217F-F4CE-DAFFBE0FAE78}"/>
              </a:ext>
            </a:extLst>
          </p:cNvPr>
          <p:cNvSpPr/>
          <p:nvPr/>
        </p:nvSpPr>
        <p:spPr>
          <a:xfrm>
            <a:off x="27540076" y="22079416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27 GPO</a:t>
            </a:r>
          </a:p>
        </p:txBody>
      </p:sp>
      <p:cxnSp>
        <p:nvCxnSpPr>
          <p:cNvPr id="10" name="Straight Connector 46">
            <a:extLst>
              <a:ext uri="{FF2B5EF4-FFF2-40B4-BE49-F238E27FC236}">
                <a16:creationId xmlns:a16="http://schemas.microsoft.com/office/drawing/2014/main" id="{9AC4E5B2-62AC-295C-BC09-87D330FDA7BC}"/>
              </a:ext>
            </a:extLst>
          </p:cNvPr>
          <p:cNvCxnSpPr>
            <a:cxnSpLocks/>
          </p:cNvCxnSpPr>
          <p:nvPr/>
        </p:nvCxnSpPr>
        <p:spPr>
          <a:xfrm flipV="1">
            <a:off x="27618900" y="21114959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7" name="TextBox 52">
            <a:extLst>
              <a:ext uri="{FF2B5EF4-FFF2-40B4-BE49-F238E27FC236}">
                <a16:creationId xmlns:a16="http://schemas.microsoft.com/office/drawing/2014/main" id="{953466C2-FEAD-0659-2C2F-F9ACFCAA0E8F}"/>
              </a:ext>
            </a:extLst>
          </p:cNvPr>
          <p:cNvSpPr txBox="1"/>
          <p:nvPr/>
        </p:nvSpPr>
        <p:spPr>
          <a:xfrm flipH="1">
            <a:off x="27709578" y="20752949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EGDS</a:t>
            </a:r>
          </a:p>
        </p:txBody>
      </p:sp>
      <p:pic>
        <p:nvPicPr>
          <p:cNvPr id="20" name="Immagine 19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05211FDC-267B-F484-B53E-839B7E950F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5554" y="18465965"/>
            <a:ext cx="2306691" cy="2306691"/>
          </a:xfrm>
          <a:prstGeom prst="rect">
            <a:avLst/>
          </a:prstGeom>
        </p:spPr>
      </p:pic>
      <p:sp>
        <p:nvSpPr>
          <p:cNvPr id="16" name="Rectangle 41">
            <a:extLst>
              <a:ext uri="{FF2B5EF4-FFF2-40B4-BE49-F238E27FC236}">
                <a16:creationId xmlns:a16="http://schemas.microsoft.com/office/drawing/2014/main" id="{22B713E0-291D-4F8E-C330-B89E51EBF2F1}"/>
              </a:ext>
            </a:extLst>
          </p:cNvPr>
          <p:cNvSpPr/>
          <p:nvPr/>
        </p:nvSpPr>
        <p:spPr>
          <a:xfrm>
            <a:off x="32775073" y="22079416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T1</a:t>
            </a:r>
          </a:p>
        </p:txBody>
      </p:sp>
      <p:cxnSp>
        <p:nvCxnSpPr>
          <p:cNvPr id="19" name="Straight Connector 46">
            <a:extLst>
              <a:ext uri="{FF2B5EF4-FFF2-40B4-BE49-F238E27FC236}">
                <a16:creationId xmlns:a16="http://schemas.microsoft.com/office/drawing/2014/main" id="{02D9B36E-099C-E1F0-A12D-76E2706B90BC}"/>
              </a:ext>
            </a:extLst>
          </p:cNvPr>
          <p:cNvCxnSpPr>
            <a:cxnSpLocks/>
          </p:cNvCxnSpPr>
          <p:nvPr/>
        </p:nvCxnSpPr>
        <p:spPr>
          <a:xfrm flipV="1">
            <a:off x="32853897" y="21114959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21" name="TextBox 52">
            <a:extLst>
              <a:ext uri="{FF2B5EF4-FFF2-40B4-BE49-F238E27FC236}">
                <a16:creationId xmlns:a16="http://schemas.microsoft.com/office/drawing/2014/main" id="{A095F762-0A0C-A337-1492-93750401C245}"/>
              </a:ext>
            </a:extLst>
          </p:cNvPr>
          <p:cNvSpPr txBox="1"/>
          <p:nvPr/>
        </p:nvSpPr>
        <p:spPr>
          <a:xfrm flipH="1">
            <a:off x="32944571" y="20752949"/>
            <a:ext cx="7120551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25" name="Immagine 24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EB78CB2-A788-F15C-C7F6-F46D04CDB9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8022" y="18510069"/>
            <a:ext cx="2306691" cy="2306691"/>
          </a:xfrm>
          <a:prstGeom prst="rect">
            <a:avLst/>
          </a:prstGeom>
        </p:spPr>
      </p:pic>
      <p:pic>
        <p:nvPicPr>
          <p:cNvPr id="24" name="Immagine 23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10458F03-7E00-4F8C-4647-50A49549E9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1691" y="18573284"/>
            <a:ext cx="2291809" cy="2291809"/>
          </a:xfrm>
          <a:prstGeom prst="rect">
            <a:avLst/>
          </a:prstGeom>
        </p:spPr>
      </p:pic>
      <p:sp>
        <p:nvSpPr>
          <p:cNvPr id="26" name="Segnaposto contenuto 14">
            <a:extLst>
              <a:ext uri="{FF2B5EF4-FFF2-40B4-BE49-F238E27FC236}">
                <a16:creationId xmlns:a16="http://schemas.microsoft.com/office/drawing/2014/main" id="{CB604AC9-A704-B6CC-3141-2BB43C302E5A}"/>
              </a:ext>
            </a:extLst>
          </p:cNvPr>
          <p:cNvSpPr txBox="1">
            <a:spLocks/>
          </p:cNvSpPr>
          <p:nvPr/>
        </p:nvSpPr>
        <p:spPr>
          <a:xfrm>
            <a:off x="3464997" y="4637698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Laparotomia esplorativa: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Test con blu di metilene ❌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Esplorazione completa dell’intestino ❌ 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</p:txBody>
      </p:sp>
      <p:pic>
        <p:nvPicPr>
          <p:cNvPr id="22" name="Immagine 21" descr="Immagine che contiene Viso umano, vestiti, persona, uomo&#10;&#10;Descrizione generata automaticamente">
            <a:extLst>
              <a:ext uri="{FF2B5EF4-FFF2-40B4-BE49-F238E27FC236}">
                <a16:creationId xmlns:a16="http://schemas.microsoft.com/office/drawing/2014/main" id="{17FB8AEA-7FFA-F12E-2DFB-3414CC6D933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5565" y="2274808"/>
            <a:ext cx="13969120" cy="7857630"/>
          </a:xfrm>
          <a:prstGeom prst="rect">
            <a:avLst/>
          </a:prstGeom>
        </p:spPr>
      </p:pic>
      <p:sp>
        <p:nvSpPr>
          <p:cNvPr id="23" name="Rettangolo arrotondato 8">
            <a:extLst>
              <a:ext uri="{FF2B5EF4-FFF2-40B4-BE49-F238E27FC236}">
                <a16:creationId xmlns:a16="http://schemas.microsoft.com/office/drawing/2014/main" id="{8EE8BD4F-16A9-A5C4-B019-AB161C9154F4}"/>
              </a:ext>
            </a:extLst>
          </p:cNvPr>
          <p:cNvSpPr/>
          <p:nvPr/>
        </p:nvSpPr>
        <p:spPr>
          <a:xfrm>
            <a:off x="18269982" y="25445434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7" name="Immagine 26">
            <a:extLst>
              <a:ext uri="{FF2B5EF4-FFF2-40B4-BE49-F238E27FC236}">
                <a16:creationId xmlns:a16="http://schemas.microsoft.com/office/drawing/2014/main" id="{F238008C-3F89-D22A-52DD-0AFE2DD27B66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272" t="11013" r="43013" b="29360"/>
          <a:stretch/>
        </p:blipFill>
        <p:spPr>
          <a:xfrm>
            <a:off x="839999" y="24792388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9661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9086117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369694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2556554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2556554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1552743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1294257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592097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1278420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9002448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2556554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1592097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8962804"/>
            <a:ext cx="2306691" cy="2306691"/>
          </a:xfrm>
          <a:prstGeom prst="rect">
            <a:avLst/>
          </a:prstGeom>
        </p:spPr>
      </p:pic>
      <p:sp>
        <p:nvSpPr>
          <p:cNvPr id="9" name="TextBox 52">
            <a:extLst>
              <a:ext uri="{FF2B5EF4-FFF2-40B4-BE49-F238E27FC236}">
                <a16:creationId xmlns:a16="http://schemas.microsoft.com/office/drawing/2014/main" id="{172A3B9A-32E4-2AB5-DD88-9F1A199510AD}"/>
              </a:ext>
            </a:extLst>
          </p:cNvPr>
          <p:cNvSpPr txBox="1"/>
          <p:nvPr/>
        </p:nvSpPr>
        <p:spPr>
          <a:xfrm flipH="1">
            <a:off x="15782619" y="21278420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2" name="Immagine 11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25AF7DB8-66D4-B27B-1B0B-4E8FE1B315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7086" y="19083943"/>
            <a:ext cx="2291809" cy="2291809"/>
          </a:xfrm>
          <a:prstGeom prst="rect">
            <a:avLst/>
          </a:prstGeom>
        </p:spPr>
      </p:pic>
      <p:sp>
        <p:nvSpPr>
          <p:cNvPr id="13" name="Rectangle 41">
            <a:extLst>
              <a:ext uri="{FF2B5EF4-FFF2-40B4-BE49-F238E27FC236}">
                <a16:creationId xmlns:a16="http://schemas.microsoft.com/office/drawing/2014/main" id="{9F256A17-ECB0-CC43-3378-66D28D69F576}"/>
              </a:ext>
            </a:extLst>
          </p:cNvPr>
          <p:cNvSpPr/>
          <p:nvPr/>
        </p:nvSpPr>
        <p:spPr>
          <a:xfrm>
            <a:off x="22355619" y="22547629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 GPO</a:t>
            </a:r>
          </a:p>
        </p:txBody>
      </p:sp>
      <p:cxnSp>
        <p:nvCxnSpPr>
          <p:cNvPr id="14" name="Straight Connector 46">
            <a:extLst>
              <a:ext uri="{FF2B5EF4-FFF2-40B4-BE49-F238E27FC236}">
                <a16:creationId xmlns:a16="http://schemas.microsoft.com/office/drawing/2014/main" id="{A420CD70-36AA-107D-638C-9B18663568E2}"/>
              </a:ext>
            </a:extLst>
          </p:cNvPr>
          <p:cNvCxnSpPr>
            <a:cxnSpLocks/>
          </p:cNvCxnSpPr>
          <p:nvPr/>
        </p:nvCxnSpPr>
        <p:spPr>
          <a:xfrm flipV="1">
            <a:off x="22434443" y="21583172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5" name="TextBox 52">
            <a:extLst>
              <a:ext uri="{FF2B5EF4-FFF2-40B4-BE49-F238E27FC236}">
                <a16:creationId xmlns:a16="http://schemas.microsoft.com/office/drawing/2014/main" id="{B4D20A85-509D-D711-5BF1-FF9A84E8B2F6}"/>
              </a:ext>
            </a:extLst>
          </p:cNvPr>
          <p:cNvSpPr txBox="1"/>
          <p:nvPr/>
        </p:nvSpPr>
        <p:spPr>
          <a:xfrm flipH="1">
            <a:off x="22465056" y="21269495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Dimissione</a:t>
            </a:r>
          </a:p>
        </p:txBody>
      </p:sp>
      <p:pic>
        <p:nvPicPr>
          <p:cNvPr id="18" name="Immagine 17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73BB96E-F0EF-CBDA-0209-90284E2439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2273" y="18958344"/>
            <a:ext cx="2306691" cy="2306691"/>
          </a:xfrm>
          <a:prstGeom prst="rect">
            <a:avLst/>
          </a:prstGeom>
        </p:spPr>
      </p:pic>
      <p:sp>
        <p:nvSpPr>
          <p:cNvPr id="8" name="Rectangle 41">
            <a:extLst>
              <a:ext uri="{FF2B5EF4-FFF2-40B4-BE49-F238E27FC236}">
                <a16:creationId xmlns:a16="http://schemas.microsoft.com/office/drawing/2014/main" id="{9C693625-A44F-217F-F4CE-DAFFBE0FAE78}"/>
              </a:ext>
            </a:extLst>
          </p:cNvPr>
          <p:cNvSpPr/>
          <p:nvPr/>
        </p:nvSpPr>
        <p:spPr>
          <a:xfrm>
            <a:off x="27540076" y="22571795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27 GPO</a:t>
            </a:r>
          </a:p>
        </p:txBody>
      </p:sp>
      <p:cxnSp>
        <p:nvCxnSpPr>
          <p:cNvPr id="10" name="Straight Connector 46">
            <a:extLst>
              <a:ext uri="{FF2B5EF4-FFF2-40B4-BE49-F238E27FC236}">
                <a16:creationId xmlns:a16="http://schemas.microsoft.com/office/drawing/2014/main" id="{9AC4E5B2-62AC-295C-BC09-87D330FDA7BC}"/>
              </a:ext>
            </a:extLst>
          </p:cNvPr>
          <p:cNvCxnSpPr>
            <a:cxnSpLocks/>
          </p:cNvCxnSpPr>
          <p:nvPr/>
        </p:nvCxnSpPr>
        <p:spPr>
          <a:xfrm flipV="1">
            <a:off x="27618900" y="21607338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7" name="TextBox 52">
            <a:extLst>
              <a:ext uri="{FF2B5EF4-FFF2-40B4-BE49-F238E27FC236}">
                <a16:creationId xmlns:a16="http://schemas.microsoft.com/office/drawing/2014/main" id="{953466C2-FEAD-0659-2C2F-F9ACFCAA0E8F}"/>
              </a:ext>
            </a:extLst>
          </p:cNvPr>
          <p:cNvSpPr txBox="1"/>
          <p:nvPr/>
        </p:nvSpPr>
        <p:spPr>
          <a:xfrm flipH="1">
            <a:off x="27709578" y="21245328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EGDS</a:t>
            </a:r>
          </a:p>
        </p:txBody>
      </p:sp>
      <p:pic>
        <p:nvPicPr>
          <p:cNvPr id="20" name="Immagine 19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05211FDC-267B-F484-B53E-839B7E950F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5554" y="18958344"/>
            <a:ext cx="2306691" cy="2306691"/>
          </a:xfrm>
          <a:prstGeom prst="rect">
            <a:avLst/>
          </a:prstGeom>
        </p:spPr>
      </p:pic>
      <p:sp>
        <p:nvSpPr>
          <p:cNvPr id="16" name="Rectangle 41">
            <a:extLst>
              <a:ext uri="{FF2B5EF4-FFF2-40B4-BE49-F238E27FC236}">
                <a16:creationId xmlns:a16="http://schemas.microsoft.com/office/drawing/2014/main" id="{22B713E0-291D-4F8E-C330-B89E51EBF2F1}"/>
              </a:ext>
            </a:extLst>
          </p:cNvPr>
          <p:cNvSpPr/>
          <p:nvPr/>
        </p:nvSpPr>
        <p:spPr>
          <a:xfrm>
            <a:off x="32775073" y="22571795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T1</a:t>
            </a:r>
          </a:p>
        </p:txBody>
      </p:sp>
      <p:cxnSp>
        <p:nvCxnSpPr>
          <p:cNvPr id="19" name="Straight Connector 46">
            <a:extLst>
              <a:ext uri="{FF2B5EF4-FFF2-40B4-BE49-F238E27FC236}">
                <a16:creationId xmlns:a16="http://schemas.microsoft.com/office/drawing/2014/main" id="{02D9B36E-099C-E1F0-A12D-76E2706B90BC}"/>
              </a:ext>
            </a:extLst>
          </p:cNvPr>
          <p:cNvCxnSpPr>
            <a:cxnSpLocks/>
          </p:cNvCxnSpPr>
          <p:nvPr/>
        </p:nvCxnSpPr>
        <p:spPr>
          <a:xfrm flipV="1">
            <a:off x="32853897" y="21607338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21" name="TextBox 52">
            <a:extLst>
              <a:ext uri="{FF2B5EF4-FFF2-40B4-BE49-F238E27FC236}">
                <a16:creationId xmlns:a16="http://schemas.microsoft.com/office/drawing/2014/main" id="{A095F762-0A0C-A337-1492-93750401C245}"/>
              </a:ext>
            </a:extLst>
          </p:cNvPr>
          <p:cNvSpPr txBox="1"/>
          <p:nvPr/>
        </p:nvSpPr>
        <p:spPr>
          <a:xfrm flipH="1">
            <a:off x="32944571" y="21245328"/>
            <a:ext cx="7120551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25" name="Immagine 24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EB78CB2-A788-F15C-C7F6-F46D04CDB9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8022" y="19002448"/>
            <a:ext cx="2306691" cy="2306691"/>
          </a:xfrm>
          <a:prstGeom prst="rect">
            <a:avLst/>
          </a:prstGeom>
        </p:spPr>
      </p:pic>
      <p:pic>
        <p:nvPicPr>
          <p:cNvPr id="24" name="Immagine 23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10458F03-7E00-4F8C-4647-50A49549E9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1691" y="19065663"/>
            <a:ext cx="2291809" cy="2291809"/>
          </a:xfrm>
          <a:prstGeom prst="rect">
            <a:avLst/>
          </a:prstGeom>
        </p:spPr>
      </p:pic>
      <p:sp>
        <p:nvSpPr>
          <p:cNvPr id="26" name="Segnaposto contenuto 14">
            <a:extLst>
              <a:ext uri="{FF2B5EF4-FFF2-40B4-BE49-F238E27FC236}">
                <a16:creationId xmlns:a16="http://schemas.microsoft.com/office/drawing/2014/main" id="{CB604AC9-A704-B6CC-3141-2BB43C302E5A}"/>
              </a:ext>
            </a:extLst>
          </p:cNvPr>
          <p:cNvSpPr txBox="1">
            <a:spLocks/>
          </p:cNvSpPr>
          <p:nvPr/>
        </p:nvSpPr>
        <p:spPr>
          <a:xfrm>
            <a:off x="3325460" y="4008277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Laparotomia esplorativa: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Test con blu di metilene ❌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Esplorazione completa dell’intestino ❌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EGDS❓«isole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subcentimetriche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di mucosa congesta ed erosa sulla grande curva ma priva di soluzioni di continuo»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</p:txBody>
      </p:sp>
      <p:pic>
        <p:nvPicPr>
          <p:cNvPr id="27" name="Immagine 26" descr="Immagine che contiene arte&#10;&#10;Descrizione generata automaticamente con attendibilità bassa">
            <a:extLst>
              <a:ext uri="{FF2B5EF4-FFF2-40B4-BE49-F238E27FC236}">
                <a16:creationId xmlns:a16="http://schemas.microsoft.com/office/drawing/2014/main" id="{7B8B37A4-172A-8D16-2B4C-6D77692B115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9758" y="2226048"/>
            <a:ext cx="14776342" cy="11834447"/>
          </a:xfrm>
          <a:prstGeom prst="rect">
            <a:avLst/>
          </a:prstGeom>
        </p:spPr>
      </p:pic>
      <p:sp>
        <p:nvSpPr>
          <p:cNvPr id="22" name="Rettangolo arrotondato 8">
            <a:extLst>
              <a:ext uri="{FF2B5EF4-FFF2-40B4-BE49-F238E27FC236}">
                <a16:creationId xmlns:a16="http://schemas.microsoft.com/office/drawing/2014/main" id="{AD22C8A7-A661-7B77-EFE1-AB06E08C108E}"/>
              </a:ext>
            </a:extLst>
          </p:cNvPr>
          <p:cNvSpPr/>
          <p:nvPr/>
        </p:nvSpPr>
        <p:spPr>
          <a:xfrm>
            <a:off x="18269982" y="25656451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3" name="Immagine 22">
            <a:extLst>
              <a:ext uri="{FF2B5EF4-FFF2-40B4-BE49-F238E27FC236}">
                <a16:creationId xmlns:a16="http://schemas.microsoft.com/office/drawing/2014/main" id="{AC64027F-6A6A-02D9-EB3D-1E15AE3622B5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272" t="11013" r="43013" b="29360"/>
          <a:stretch/>
        </p:blipFill>
        <p:spPr>
          <a:xfrm>
            <a:off x="839999" y="25003405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154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Segnaposto contenuto 92">
            <a:extLst>
              <a:ext uri="{FF2B5EF4-FFF2-40B4-BE49-F238E27FC236}">
                <a16:creationId xmlns:a16="http://schemas.microsoft.com/office/drawing/2014/main" id="{18819872-47CD-DEDD-B71A-771F00F5E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599893" y="19086111"/>
            <a:ext cx="1779682" cy="2290089"/>
          </a:xfr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997" y="-1299362"/>
            <a:ext cx="43469957" cy="5497098"/>
          </a:xfrm>
        </p:spPr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Caso clinico</a:t>
            </a:r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6BF0799C-4355-5C2C-AA60-18DD2E771A47}"/>
              </a:ext>
            </a:extLst>
          </p:cNvPr>
          <p:cNvSpPr/>
          <p:nvPr/>
        </p:nvSpPr>
        <p:spPr>
          <a:xfrm>
            <a:off x="4340787" y="22556548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- 4 anni</a:t>
            </a:r>
          </a:p>
        </p:txBody>
      </p:sp>
      <p:sp>
        <p:nvSpPr>
          <p:cNvPr id="51" name="Rectangle 41">
            <a:extLst>
              <a:ext uri="{FF2B5EF4-FFF2-40B4-BE49-F238E27FC236}">
                <a16:creationId xmlns:a16="http://schemas.microsoft.com/office/drawing/2014/main" id="{3039D74F-09D3-12A3-0B6A-6CDD1DD1E1B5}"/>
              </a:ext>
            </a:extLst>
          </p:cNvPr>
          <p:cNvSpPr/>
          <p:nvPr/>
        </p:nvSpPr>
        <p:spPr>
          <a:xfrm>
            <a:off x="10089457" y="22556548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- 7 gg</a:t>
            </a:r>
          </a:p>
        </p:txBody>
      </p:sp>
      <p:cxnSp>
        <p:nvCxnSpPr>
          <p:cNvPr id="56" name="Straight Connector 46">
            <a:extLst>
              <a:ext uri="{FF2B5EF4-FFF2-40B4-BE49-F238E27FC236}">
                <a16:creationId xmlns:a16="http://schemas.microsoft.com/office/drawing/2014/main" id="{5C9B4E9D-1B6A-57DB-9CEB-21B6C45A61A7}"/>
              </a:ext>
            </a:extLst>
          </p:cNvPr>
          <p:cNvCxnSpPr/>
          <p:nvPr/>
        </p:nvCxnSpPr>
        <p:spPr>
          <a:xfrm flipV="1">
            <a:off x="4340787" y="21552737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62" name="TextBox 52">
            <a:extLst>
              <a:ext uri="{FF2B5EF4-FFF2-40B4-BE49-F238E27FC236}">
                <a16:creationId xmlns:a16="http://schemas.microsoft.com/office/drawing/2014/main" id="{98A2B03F-EE39-3952-81C7-181A4F2CFF67}"/>
              </a:ext>
            </a:extLst>
          </p:cNvPr>
          <p:cNvSpPr txBox="1"/>
          <p:nvPr/>
        </p:nvSpPr>
        <p:spPr>
          <a:xfrm flipH="1">
            <a:off x="4489731" y="21294251"/>
            <a:ext cx="5569108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en-US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Sleeve Gastrectomy </a:t>
            </a:r>
          </a:p>
        </p:txBody>
      </p:sp>
      <p:cxnSp>
        <p:nvCxnSpPr>
          <p:cNvPr id="94" name="Straight Connector 46">
            <a:extLst>
              <a:ext uri="{FF2B5EF4-FFF2-40B4-BE49-F238E27FC236}">
                <a16:creationId xmlns:a16="http://schemas.microsoft.com/office/drawing/2014/main" id="{D96CD6FC-FCB4-FC4D-B02F-A9FC288120DC}"/>
              </a:ext>
            </a:extLst>
          </p:cNvPr>
          <p:cNvCxnSpPr>
            <a:cxnSpLocks/>
          </p:cNvCxnSpPr>
          <p:nvPr/>
        </p:nvCxnSpPr>
        <p:spPr>
          <a:xfrm flipV="1">
            <a:off x="10168281" y="21592091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96" name="TextBox 52">
            <a:extLst>
              <a:ext uri="{FF2B5EF4-FFF2-40B4-BE49-F238E27FC236}">
                <a16:creationId xmlns:a16="http://schemas.microsoft.com/office/drawing/2014/main" id="{F7BBE8E1-9DED-B105-4B0A-9B100F5BD3E3}"/>
              </a:ext>
            </a:extLst>
          </p:cNvPr>
          <p:cNvSpPr txBox="1"/>
          <p:nvPr/>
        </p:nvSpPr>
        <p:spPr>
          <a:xfrm flipH="1">
            <a:off x="10198894" y="21278414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Comparsa dei sintomi </a:t>
            </a:r>
            <a:endParaRPr lang="it-IT" sz="4465" kern="0" dirty="0">
              <a:solidFill>
                <a:prstClr val="black">
                  <a:lumMod val="75000"/>
                  <a:lumOff val="25000"/>
                </a:prstClr>
              </a:solidFill>
              <a:latin typeface="Bodoni MT" panose="02070603080606020203" pitchFamily="18" charset="77"/>
              <a:ea typeface="Verdana" panose="020B0604030504040204" pitchFamily="34" charset="0"/>
            </a:endParaRPr>
          </a:p>
        </p:txBody>
      </p:sp>
      <p:pic>
        <p:nvPicPr>
          <p:cNvPr id="99" name="Immagine 98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D57F4BBA-0035-370E-CF8D-0F12DC447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52" y="19002442"/>
            <a:ext cx="2291809" cy="2291809"/>
          </a:xfrm>
          <a:prstGeom prst="rect">
            <a:avLst/>
          </a:prstGeom>
        </p:spPr>
      </p:pic>
      <p:sp>
        <p:nvSpPr>
          <p:cNvPr id="2" name="Rectangle 41">
            <a:extLst>
              <a:ext uri="{FF2B5EF4-FFF2-40B4-BE49-F238E27FC236}">
                <a16:creationId xmlns:a16="http://schemas.microsoft.com/office/drawing/2014/main" id="{2AF6EC1E-96DB-A868-6309-70B0656FBEF0}"/>
              </a:ext>
            </a:extLst>
          </p:cNvPr>
          <p:cNvSpPr/>
          <p:nvPr/>
        </p:nvSpPr>
        <p:spPr>
          <a:xfrm>
            <a:off x="15673186" y="22556548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T0</a:t>
            </a:r>
          </a:p>
        </p:txBody>
      </p:sp>
      <p:cxnSp>
        <p:nvCxnSpPr>
          <p:cNvPr id="3" name="Straight Connector 46">
            <a:extLst>
              <a:ext uri="{FF2B5EF4-FFF2-40B4-BE49-F238E27FC236}">
                <a16:creationId xmlns:a16="http://schemas.microsoft.com/office/drawing/2014/main" id="{2D9D2F06-03FE-B3DA-4C82-BFB467C84381}"/>
              </a:ext>
            </a:extLst>
          </p:cNvPr>
          <p:cNvCxnSpPr>
            <a:cxnSpLocks/>
          </p:cNvCxnSpPr>
          <p:nvPr/>
        </p:nvCxnSpPr>
        <p:spPr>
          <a:xfrm flipV="1">
            <a:off x="15752010" y="21592091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pic>
        <p:nvPicPr>
          <p:cNvPr id="11" name="Immagine 10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74887EB0-5F41-77CA-D5B8-5FE4CCB5CA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9276" y="18962798"/>
            <a:ext cx="2306691" cy="2306691"/>
          </a:xfrm>
          <a:prstGeom prst="rect">
            <a:avLst/>
          </a:prstGeom>
        </p:spPr>
      </p:pic>
      <p:sp>
        <p:nvSpPr>
          <p:cNvPr id="9" name="TextBox 52">
            <a:extLst>
              <a:ext uri="{FF2B5EF4-FFF2-40B4-BE49-F238E27FC236}">
                <a16:creationId xmlns:a16="http://schemas.microsoft.com/office/drawing/2014/main" id="{172A3B9A-32E4-2AB5-DD88-9F1A199510AD}"/>
              </a:ext>
            </a:extLst>
          </p:cNvPr>
          <p:cNvSpPr txBox="1"/>
          <p:nvPr/>
        </p:nvSpPr>
        <p:spPr>
          <a:xfrm flipH="1">
            <a:off x="15782619" y="21278414"/>
            <a:ext cx="6706422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12" name="Immagine 11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25AF7DB8-66D4-B27B-1B0B-4E8FE1B315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7086" y="19083937"/>
            <a:ext cx="2291809" cy="2291809"/>
          </a:xfrm>
          <a:prstGeom prst="rect">
            <a:avLst/>
          </a:prstGeom>
        </p:spPr>
      </p:pic>
      <p:sp>
        <p:nvSpPr>
          <p:cNvPr id="13" name="Rectangle 41">
            <a:extLst>
              <a:ext uri="{FF2B5EF4-FFF2-40B4-BE49-F238E27FC236}">
                <a16:creationId xmlns:a16="http://schemas.microsoft.com/office/drawing/2014/main" id="{9F256A17-ECB0-CC43-3378-66D28D69F576}"/>
              </a:ext>
            </a:extLst>
          </p:cNvPr>
          <p:cNvSpPr/>
          <p:nvPr/>
        </p:nvSpPr>
        <p:spPr>
          <a:xfrm>
            <a:off x="22355619" y="22547623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 GPO</a:t>
            </a:r>
          </a:p>
        </p:txBody>
      </p:sp>
      <p:cxnSp>
        <p:nvCxnSpPr>
          <p:cNvPr id="14" name="Straight Connector 46">
            <a:extLst>
              <a:ext uri="{FF2B5EF4-FFF2-40B4-BE49-F238E27FC236}">
                <a16:creationId xmlns:a16="http://schemas.microsoft.com/office/drawing/2014/main" id="{A420CD70-36AA-107D-638C-9B18663568E2}"/>
              </a:ext>
            </a:extLst>
          </p:cNvPr>
          <p:cNvCxnSpPr>
            <a:cxnSpLocks/>
          </p:cNvCxnSpPr>
          <p:nvPr/>
        </p:nvCxnSpPr>
        <p:spPr>
          <a:xfrm flipV="1">
            <a:off x="22434443" y="21583166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5" name="TextBox 52">
            <a:extLst>
              <a:ext uri="{FF2B5EF4-FFF2-40B4-BE49-F238E27FC236}">
                <a16:creationId xmlns:a16="http://schemas.microsoft.com/office/drawing/2014/main" id="{B4D20A85-509D-D711-5BF1-FF9A84E8B2F6}"/>
              </a:ext>
            </a:extLst>
          </p:cNvPr>
          <p:cNvSpPr txBox="1"/>
          <p:nvPr/>
        </p:nvSpPr>
        <p:spPr>
          <a:xfrm flipH="1">
            <a:off x="22465056" y="21269489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Dimissione</a:t>
            </a:r>
          </a:p>
        </p:txBody>
      </p:sp>
      <p:pic>
        <p:nvPicPr>
          <p:cNvPr id="18" name="Immagine 17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73BB96E-F0EF-CBDA-0209-90284E2439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2273" y="18958338"/>
            <a:ext cx="2306691" cy="2306691"/>
          </a:xfrm>
          <a:prstGeom prst="rect">
            <a:avLst/>
          </a:prstGeom>
        </p:spPr>
      </p:pic>
      <p:sp>
        <p:nvSpPr>
          <p:cNvPr id="8" name="Rectangle 41">
            <a:extLst>
              <a:ext uri="{FF2B5EF4-FFF2-40B4-BE49-F238E27FC236}">
                <a16:creationId xmlns:a16="http://schemas.microsoft.com/office/drawing/2014/main" id="{9C693625-A44F-217F-F4CE-DAFFBE0FAE78}"/>
              </a:ext>
            </a:extLst>
          </p:cNvPr>
          <p:cNvSpPr/>
          <p:nvPr/>
        </p:nvSpPr>
        <p:spPr>
          <a:xfrm>
            <a:off x="27540076" y="22571789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27 GPO</a:t>
            </a:r>
          </a:p>
        </p:txBody>
      </p:sp>
      <p:cxnSp>
        <p:nvCxnSpPr>
          <p:cNvPr id="10" name="Straight Connector 46">
            <a:extLst>
              <a:ext uri="{FF2B5EF4-FFF2-40B4-BE49-F238E27FC236}">
                <a16:creationId xmlns:a16="http://schemas.microsoft.com/office/drawing/2014/main" id="{9AC4E5B2-62AC-295C-BC09-87D330FDA7BC}"/>
              </a:ext>
            </a:extLst>
          </p:cNvPr>
          <p:cNvCxnSpPr>
            <a:cxnSpLocks/>
          </p:cNvCxnSpPr>
          <p:nvPr/>
        </p:nvCxnSpPr>
        <p:spPr>
          <a:xfrm flipV="1">
            <a:off x="27618900" y="21607332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17" name="TextBox 52">
            <a:extLst>
              <a:ext uri="{FF2B5EF4-FFF2-40B4-BE49-F238E27FC236}">
                <a16:creationId xmlns:a16="http://schemas.microsoft.com/office/drawing/2014/main" id="{953466C2-FEAD-0659-2C2F-F9ACFCAA0E8F}"/>
              </a:ext>
            </a:extLst>
          </p:cNvPr>
          <p:cNvSpPr txBox="1"/>
          <p:nvPr/>
        </p:nvSpPr>
        <p:spPr>
          <a:xfrm flipH="1">
            <a:off x="27709578" y="21245322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EGDS</a:t>
            </a:r>
          </a:p>
        </p:txBody>
      </p:sp>
      <p:pic>
        <p:nvPicPr>
          <p:cNvPr id="20" name="Immagine 19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05211FDC-267B-F484-B53E-839B7E950F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5554" y="18958338"/>
            <a:ext cx="2306691" cy="2306691"/>
          </a:xfrm>
          <a:prstGeom prst="rect">
            <a:avLst/>
          </a:prstGeom>
        </p:spPr>
      </p:pic>
      <p:sp>
        <p:nvSpPr>
          <p:cNvPr id="16" name="Rectangle 41">
            <a:extLst>
              <a:ext uri="{FF2B5EF4-FFF2-40B4-BE49-F238E27FC236}">
                <a16:creationId xmlns:a16="http://schemas.microsoft.com/office/drawing/2014/main" id="{22B713E0-291D-4F8E-C330-B89E51EBF2F1}"/>
              </a:ext>
            </a:extLst>
          </p:cNvPr>
          <p:cNvSpPr/>
          <p:nvPr/>
        </p:nvSpPr>
        <p:spPr>
          <a:xfrm>
            <a:off x="32775073" y="22571789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T1</a:t>
            </a:r>
          </a:p>
        </p:txBody>
      </p:sp>
      <p:cxnSp>
        <p:nvCxnSpPr>
          <p:cNvPr id="19" name="Straight Connector 46">
            <a:extLst>
              <a:ext uri="{FF2B5EF4-FFF2-40B4-BE49-F238E27FC236}">
                <a16:creationId xmlns:a16="http://schemas.microsoft.com/office/drawing/2014/main" id="{02D9B36E-099C-E1F0-A12D-76E2706B90BC}"/>
              </a:ext>
            </a:extLst>
          </p:cNvPr>
          <p:cNvCxnSpPr>
            <a:cxnSpLocks/>
          </p:cNvCxnSpPr>
          <p:nvPr/>
        </p:nvCxnSpPr>
        <p:spPr>
          <a:xfrm flipV="1">
            <a:off x="32853897" y="21607332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21" name="TextBox 52">
            <a:extLst>
              <a:ext uri="{FF2B5EF4-FFF2-40B4-BE49-F238E27FC236}">
                <a16:creationId xmlns:a16="http://schemas.microsoft.com/office/drawing/2014/main" id="{A095F762-0A0C-A337-1492-93750401C245}"/>
              </a:ext>
            </a:extLst>
          </p:cNvPr>
          <p:cNvSpPr txBox="1"/>
          <p:nvPr/>
        </p:nvSpPr>
        <p:spPr>
          <a:xfrm flipH="1">
            <a:off x="32944571" y="21245322"/>
            <a:ext cx="7120551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Accesso in PS/Intervento</a:t>
            </a:r>
          </a:p>
        </p:txBody>
      </p:sp>
      <p:pic>
        <p:nvPicPr>
          <p:cNvPr id="25" name="Immagine 24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EEB78CB2-A788-F15C-C7F6-F46D04CDB9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8022" y="19002442"/>
            <a:ext cx="2306691" cy="2306691"/>
          </a:xfrm>
          <a:prstGeom prst="rect">
            <a:avLst/>
          </a:prstGeom>
        </p:spPr>
      </p:pic>
      <p:pic>
        <p:nvPicPr>
          <p:cNvPr id="24" name="Immagine 23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10458F03-7E00-4F8C-4647-50A49549E9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1691" y="19065657"/>
            <a:ext cx="2291809" cy="2291809"/>
          </a:xfrm>
          <a:prstGeom prst="rect">
            <a:avLst/>
          </a:prstGeom>
        </p:spPr>
      </p:pic>
      <p:sp>
        <p:nvSpPr>
          <p:cNvPr id="22" name="Segnaposto contenuto 14">
            <a:extLst>
              <a:ext uri="{FF2B5EF4-FFF2-40B4-BE49-F238E27FC236}">
                <a16:creationId xmlns:a16="http://schemas.microsoft.com/office/drawing/2014/main" id="{A1929C4D-80E8-7D14-B9C7-1CF5E8B63DC6}"/>
              </a:ext>
            </a:extLst>
          </p:cNvPr>
          <p:cNvSpPr txBox="1">
            <a:spLocks/>
          </p:cNvSpPr>
          <p:nvPr/>
        </p:nvSpPr>
        <p:spPr>
          <a:xfrm>
            <a:off x="3464997" y="4778378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Decorso post operatorio: </a:t>
            </a: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Regolare con ripresa dell’alimentazione di I giornata post-operatoria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Dimissione in IV giornata post-operatoria con 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tp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con PPI</a:t>
            </a:r>
          </a:p>
        </p:txBody>
      </p:sp>
      <p:sp>
        <p:nvSpPr>
          <p:cNvPr id="23" name="Rectangle 41">
            <a:extLst>
              <a:ext uri="{FF2B5EF4-FFF2-40B4-BE49-F238E27FC236}">
                <a16:creationId xmlns:a16="http://schemas.microsoft.com/office/drawing/2014/main" id="{8586B786-BB56-5076-C837-8D5CCE0E931D}"/>
              </a:ext>
            </a:extLst>
          </p:cNvPr>
          <p:cNvSpPr/>
          <p:nvPr/>
        </p:nvSpPr>
        <p:spPr>
          <a:xfrm>
            <a:off x="40172824" y="22523456"/>
            <a:ext cx="4311502" cy="1875232"/>
          </a:xfrm>
          <a:prstGeom prst="rect">
            <a:avLst/>
          </a:prstGeom>
          <a:solidFill>
            <a:srgbClr val="4EAE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3780038">
              <a:defRPr/>
            </a:pPr>
            <a:r>
              <a:rPr lang="en-US" sz="5787" b="1" kern="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 GPO</a:t>
            </a:r>
          </a:p>
        </p:txBody>
      </p:sp>
      <p:cxnSp>
        <p:nvCxnSpPr>
          <p:cNvPr id="28" name="Straight Connector 46">
            <a:extLst>
              <a:ext uri="{FF2B5EF4-FFF2-40B4-BE49-F238E27FC236}">
                <a16:creationId xmlns:a16="http://schemas.microsoft.com/office/drawing/2014/main" id="{9CD7B312-C394-7B85-F563-F78E8A8883D0}"/>
              </a:ext>
            </a:extLst>
          </p:cNvPr>
          <p:cNvCxnSpPr>
            <a:cxnSpLocks/>
          </p:cNvCxnSpPr>
          <p:nvPr/>
        </p:nvCxnSpPr>
        <p:spPr>
          <a:xfrm flipV="1">
            <a:off x="40251648" y="21558999"/>
            <a:ext cx="0" cy="1050842"/>
          </a:xfrm>
          <a:prstGeom prst="line">
            <a:avLst/>
          </a:prstGeom>
          <a:noFill/>
          <a:ln w="6350" cap="flat" cmpd="sng" algn="ctr">
            <a:solidFill>
              <a:srgbClr val="4EAEC4"/>
            </a:solidFill>
            <a:prstDash val="solid"/>
            <a:miter lim="800000"/>
            <a:tailEnd type="oval"/>
          </a:ln>
          <a:effectLst/>
        </p:spPr>
      </p:cxnSp>
      <p:sp>
        <p:nvSpPr>
          <p:cNvPr id="29" name="TextBox 52">
            <a:extLst>
              <a:ext uri="{FF2B5EF4-FFF2-40B4-BE49-F238E27FC236}">
                <a16:creationId xmlns:a16="http://schemas.microsoft.com/office/drawing/2014/main" id="{108FC9A9-7F1E-74BB-DD9C-33FCC8E44A8D}"/>
              </a:ext>
            </a:extLst>
          </p:cNvPr>
          <p:cNvSpPr txBox="1"/>
          <p:nvPr/>
        </p:nvSpPr>
        <p:spPr>
          <a:xfrm flipH="1">
            <a:off x="40282261" y="21245322"/>
            <a:ext cx="6200364" cy="1278265"/>
          </a:xfrm>
          <a:prstGeom prst="rect">
            <a:avLst/>
          </a:prstGeom>
          <a:noFill/>
        </p:spPr>
        <p:txBody>
          <a:bodyPr wrap="square" lIns="340200" tIns="170100" rIns="340200" bIns="170100" rtlCol="0">
            <a:spAutoFit/>
          </a:bodyPr>
          <a:lstStyle/>
          <a:p>
            <a:pPr defTabSz="3780038">
              <a:lnSpc>
                <a:spcPct val="150000"/>
              </a:lnSpc>
              <a:defRPr/>
            </a:pPr>
            <a:r>
              <a:rPr lang="it-IT" sz="4465" kern="0" dirty="0">
                <a:solidFill>
                  <a:prstClr val="black">
                    <a:lumMod val="75000"/>
                    <a:lumOff val="25000"/>
                  </a:prstClr>
                </a:solidFill>
                <a:latin typeface="Bodoni MT" panose="02070603080606020203" pitchFamily="18" charset="77"/>
                <a:ea typeface="Verdana" panose="020B0604030504040204" pitchFamily="34" charset="0"/>
              </a:rPr>
              <a:t>Dimissione</a:t>
            </a:r>
          </a:p>
        </p:txBody>
      </p:sp>
      <p:pic>
        <p:nvPicPr>
          <p:cNvPr id="30" name="Immagine 29" descr="Immagine che contiene nero, oscurità&#10;&#10;Descrizione generata automaticamente">
            <a:extLst>
              <a:ext uri="{FF2B5EF4-FFF2-40B4-BE49-F238E27FC236}">
                <a16:creationId xmlns:a16="http://schemas.microsoft.com/office/drawing/2014/main" id="{52BDB5F8-2532-65C3-C475-45F40EDBB4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19478" y="18934171"/>
            <a:ext cx="2306691" cy="2306691"/>
          </a:xfrm>
          <a:prstGeom prst="rect">
            <a:avLst/>
          </a:prstGeom>
        </p:spPr>
      </p:pic>
      <p:sp>
        <p:nvSpPr>
          <p:cNvPr id="26" name="Rettangolo arrotondato 8">
            <a:extLst>
              <a:ext uri="{FF2B5EF4-FFF2-40B4-BE49-F238E27FC236}">
                <a16:creationId xmlns:a16="http://schemas.microsoft.com/office/drawing/2014/main" id="{04A7EDD8-DEA4-D29B-2F9F-F27BADEEE1D1}"/>
              </a:ext>
            </a:extLst>
          </p:cNvPr>
          <p:cNvSpPr/>
          <p:nvPr/>
        </p:nvSpPr>
        <p:spPr>
          <a:xfrm>
            <a:off x="18269982" y="2565644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7" name="Immagine 26">
            <a:extLst>
              <a:ext uri="{FF2B5EF4-FFF2-40B4-BE49-F238E27FC236}">
                <a16:creationId xmlns:a16="http://schemas.microsoft.com/office/drawing/2014/main" id="{7EC17F27-68D9-53B4-1088-53EF42A98E5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272" t="11013" r="43013" b="29360"/>
          <a:stretch/>
        </p:blipFill>
        <p:spPr>
          <a:xfrm>
            <a:off x="839999" y="25003402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9286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Discussione</a:t>
            </a:r>
          </a:p>
        </p:txBody>
      </p:sp>
      <p:sp>
        <p:nvSpPr>
          <p:cNvPr id="37" name="Segnaposto contenuto 14">
            <a:extLst>
              <a:ext uri="{FF2B5EF4-FFF2-40B4-BE49-F238E27FC236}">
                <a16:creationId xmlns:a16="http://schemas.microsoft.com/office/drawing/2014/main" id="{AEA9278A-AF5B-5142-EC13-68F8A15837D1}"/>
              </a:ext>
            </a:extLst>
          </p:cNvPr>
          <p:cNvSpPr txBox="1">
            <a:spLocks/>
          </p:cNvSpPr>
          <p:nvPr/>
        </p:nvSpPr>
        <p:spPr>
          <a:xfrm>
            <a:off x="3464997" y="7122902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Il caso clinico dimostra come nei casi dubbi il sospetto clinico rimane determinante per la decisione terapeutica.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Possibile caso di </a:t>
            </a:r>
            <a:r>
              <a:rPr lang="it-IT" sz="11575" dirty="0" err="1">
                <a:solidFill>
                  <a:prstClr val="black"/>
                </a:solidFill>
                <a:latin typeface="Bodoni MT" panose="02070603080606020203" pitchFamily="18" charset="77"/>
              </a:rPr>
              <a:t>microperforazione</a:t>
            </a: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 o leakage intermittente non documentabile.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defTabSz="3780038">
              <a:spcBef>
                <a:spcPts val="4134"/>
              </a:spcBef>
              <a:buNone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L’approccio non operativo dovrebbe essere limitato ai pazienti paucisintomatici e senza segni di peritonismo.</a:t>
            </a:r>
          </a:p>
        </p:txBody>
      </p:sp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15F04077-4372-5FE6-865E-CFFD5AFC2961}"/>
              </a:ext>
            </a:extLst>
          </p:cNvPr>
          <p:cNvSpPr/>
          <p:nvPr/>
        </p:nvSpPr>
        <p:spPr>
          <a:xfrm>
            <a:off x="18269982" y="2572678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185CBFDE-D4B5-92FE-1E87-47ECB749C9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839999" y="25073742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2108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1">
            <a:extLst>
              <a:ext uri="{FF2B5EF4-FFF2-40B4-BE49-F238E27FC236}">
                <a16:creationId xmlns:a16="http://schemas.microsoft.com/office/drawing/2014/main" id="{054E1E6B-017A-7E56-7217-F411254DA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Conclusioni e take home </a:t>
            </a:r>
            <a:r>
              <a:rPr lang="it-IT" dirty="0" err="1">
                <a:solidFill>
                  <a:schemeClr val="tx2">
                    <a:lumMod val="75000"/>
                  </a:schemeClr>
                </a:solidFill>
                <a:latin typeface="Bodoni MT" panose="02070603080606020203" pitchFamily="18" charset="77"/>
              </a:rPr>
              <a:t>messages</a:t>
            </a:r>
            <a:endParaRPr lang="it-IT" dirty="0">
              <a:solidFill>
                <a:schemeClr val="tx2">
                  <a:lumMod val="75000"/>
                </a:schemeClr>
              </a:solidFill>
              <a:latin typeface="Bodoni MT" panose="02070603080606020203" pitchFamily="18" charset="77"/>
            </a:endParaRPr>
          </a:p>
        </p:txBody>
      </p:sp>
      <p:sp>
        <p:nvSpPr>
          <p:cNvPr id="37" name="Segnaposto contenuto 14">
            <a:extLst>
              <a:ext uri="{FF2B5EF4-FFF2-40B4-BE49-F238E27FC236}">
                <a16:creationId xmlns:a16="http://schemas.microsoft.com/office/drawing/2014/main" id="{AEA9278A-AF5B-5142-EC13-68F8A15837D1}"/>
              </a:ext>
            </a:extLst>
          </p:cNvPr>
          <p:cNvSpPr txBox="1">
            <a:spLocks/>
          </p:cNvSpPr>
          <p:nvPr/>
        </p:nvSpPr>
        <p:spPr>
          <a:xfrm>
            <a:off x="3464997" y="7122902"/>
            <a:ext cx="43469957" cy="17987797"/>
          </a:xfrm>
          <a:prstGeom prst="rect">
            <a:avLst/>
          </a:prstGeom>
        </p:spPr>
        <p:txBody>
          <a:bodyPr vert="horz" lIns="378000" tIns="189000" rIns="378000" bIns="189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26271" indent="-2126271" defTabSz="3780038">
              <a:spcBef>
                <a:spcPts val="4134"/>
              </a:spcBef>
              <a:buFont typeface="Arial" panose="020B0604020202020204" pitchFamily="34" charset="0"/>
              <a:buAutoNum type="arabicPeriod"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La clinica deve prevalere sull’imaging in presenza di dolore addominale severo e/o ricorrente</a:t>
            </a:r>
          </a:p>
          <a:p>
            <a:pPr marL="2126271" indent="-2126271" defTabSz="3780038">
              <a:spcBef>
                <a:spcPts val="4134"/>
              </a:spcBef>
              <a:buFont typeface="Arial" panose="020B0604020202020204" pitchFamily="34" charset="0"/>
              <a:buAutoNum type="arabicPeriod"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2126271" indent="-2126271" defTabSz="3780038">
              <a:spcBef>
                <a:spcPts val="4134"/>
              </a:spcBef>
              <a:buFont typeface="Arial" panose="020B0604020202020204" pitchFamily="34" charset="0"/>
              <a:buAutoNum type="arabicPeriod"/>
            </a:pPr>
            <a:r>
              <a:rPr lang="it-IT" sz="11575" dirty="0">
                <a:solidFill>
                  <a:prstClr val="black"/>
                </a:solidFill>
                <a:latin typeface="Bodoni MT" panose="02070603080606020203" pitchFamily="18" charset="77"/>
              </a:rPr>
              <a:t>Fondamentale un approccio multidisciplinare chirurgico/endoscopico</a:t>
            </a:r>
          </a:p>
          <a:p>
            <a:pPr marL="0" indent="0" defTabSz="3780038">
              <a:spcBef>
                <a:spcPts val="4134"/>
              </a:spcBef>
              <a:buNone/>
            </a:pPr>
            <a:endParaRPr lang="it-IT" sz="11575" dirty="0">
              <a:solidFill>
                <a:prstClr val="black"/>
              </a:solidFill>
              <a:latin typeface="Bodoni MT" panose="02070603080606020203" pitchFamily="18" charset="77"/>
            </a:endParaRPr>
          </a:p>
          <a:p>
            <a:pPr marL="0" indent="0" algn="ctr" defTabSz="3780038">
              <a:spcBef>
                <a:spcPts val="4134"/>
              </a:spcBef>
              <a:buNone/>
            </a:pPr>
            <a:r>
              <a:rPr lang="it-IT" sz="11575" b="1" dirty="0">
                <a:solidFill>
                  <a:srgbClr val="4EAEC4"/>
                </a:solidFill>
                <a:latin typeface="Merriweather" panose="020F0502020204030204" pitchFamily="34" charset="0"/>
              </a:rPr>
              <a:t>«</a:t>
            </a:r>
            <a:r>
              <a:rPr lang="it-IT" sz="11575" b="1" dirty="0" err="1">
                <a:solidFill>
                  <a:srgbClr val="4EAEC4"/>
                </a:solidFill>
                <a:latin typeface="Merriweather" panose="020F0502020204030204" pitchFamily="34" charset="0"/>
              </a:rPr>
              <a:t>Treat</a:t>
            </a:r>
            <a:r>
              <a:rPr lang="it-IT" sz="11575" b="1" dirty="0">
                <a:solidFill>
                  <a:srgbClr val="4EAEC4"/>
                </a:solidFill>
                <a:latin typeface="Merriweather" panose="020F0502020204030204" pitchFamily="34" charset="0"/>
              </a:rPr>
              <a:t> the </a:t>
            </a:r>
            <a:r>
              <a:rPr lang="it-IT" sz="11575" b="1" dirty="0" err="1">
                <a:solidFill>
                  <a:srgbClr val="4EAEC4"/>
                </a:solidFill>
                <a:latin typeface="Merriweather" panose="020F0502020204030204" pitchFamily="34" charset="0"/>
              </a:rPr>
              <a:t>patient</a:t>
            </a:r>
            <a:r>
              <a:rPr lang="it-IT" sz="11575" b="1" dirty="0">
                <a:solidFill>
                  <a:srgbClr val="4EAEC4"/>
                </a:solidFill>
                <a:latin typeface="Merriweather" panose="020F0502020204030204" pitchFamily="34" charset="0"/>
              </a:rPr>
              <a:t>, </a:t>
            </a:r>
            <a:r>
              <a:rPr lang="it-IT" sz="11575" b="1" dirty="0" err="1">
                <a:solidFill>
                  <a:srgbClr val="4EAEC4"/>
                </a:solidFill>
                <a:latin typeface="Merriweather" panose="020F0502020204030204" pitchFamily="34" charset="0"/>
              </a:rPr>
              <a:t>not</a:t>
            </a:r>
            <a:r>
              <a:rPr lang="it-IT" sz="11575" b="1" dirty="0">
                <a:solidFill>
                  <a:srgbClr val="4EAEC4"/>
                </a:solidFill>
                <a:latin typeface="Merriweather" panose="020F0502020204030204" pitchFamily="34" charset="0"/>
              </a:rPr>
              <a:t> the </a:t>
            </a:r>
            <a:r>
              <a:rPr lang="it-IT" sz="11575" b="1" dirty="0" err="1">
                <a:solidFill>
                  <a:srgbClr val="4EAEC4"/>
                </a:solidFill>
                <a:latin typeface="Merriweather" panose="020F0502020204030204" pitchFamily="34" charset="0"/>
              </a:rPr>
              <a:t>x-ray</a:t>
            </a:r>
            <a:r>
              <a:rPr lang="it-IT" sz="11575" b="1" dirty="0">
                <a:solidFill>
                  <a:srgbClr val="4EAEC4"/>
                </a:solidFill>
                <a:latin typeface="Merriweather" panose="020F0502020204030204" pitchFamily="34" charset="0"/>
              </a:rPr>
              <a:t>»</a:t>
            </a:r>
          </a:p>
        </p:txBody>
      </p:sp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E3182C7B-C4CD-2744-DF3F-B08C055D03C5}"/>
              </a:ext>
            </a:extLst>
          </p:cNvPr>
          <p:cNvSpPr/>
          <p:nvPr/>
        </p:nvSpPr>
        <p:spPr>
          <a:xfrm>
            <a:off x="18269982" y="25656452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50BA8692-9A9A-37C9-CED9-AEC1E538B51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839999" y="25003406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4859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Immagine 26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pressure="0"/>
                    </a14:imgEffect>
                  </a14:imgLayer>
                </a14:imgProps>
              </a:ext>
            </a:extLst>
          </a:blip>
          <a:stretch/>
        </p:blipFill>
        <p:spPr>
          <a:xfrm>
            <a:off x="10478328" y="2394893"/>
            <a:ext cx="27858870" cy="18571092"/>
          </a:xfrm>
          <a:prstGeom prst="rect">
            <a:avLst/>
          </a:prstGeom>
          <a:noFill/>
          <a:ln w="0">
            <a:noFill/>
          </a:ln>
          <a:effectLst>
            <a:outerShdw blurRad="50760" dist="50760" dir="5400000" sx="1000" sy="1000" algn="ctr" rotWithShape="0">
              <a:srgbClr val="000000"/>
            </a:outerShdw>
          </a:effectLst>
        </p:spPr>
      </p:pic>
      <p:sp>
        <p:nvSpPr>
          <p:cNvPr id="194" name="Rectangle 1"/>
          <p:cNvSpPr/>
          <p:nvPr/>
        </p:nvSpPr>
        <p:spPr>
          <a:xfrm>
            <a:off x="20532525" y="12001233"/>
            <a:ext cx="12767086" cy="15267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372047" tIns="0" rIns="372047" bIns="0" numCol="1" spcCol="0" anchor="ctr">
            <a:spAutoFit/>
          </a:bodyPr>
          <a:lstStyle/>
          <a:p>
            <a:pPr defTabSz="3780038">
              <a:tabLst>
                <a:tab pos="0" algn="l"/>
              </a:tabLst>
            </a:pPr>
            <a:r>
              <a:rPr lang="it-IT" sz="9921" b="1" u="sng" dirty="0">
                <a:solidFill>
                  <a:schemeClr val="dk2"/>
                </a:solidFill>
                <a:latin typeface="Bodoni MT"/>
              </a:rPr>
              <a:t>Grazie per l’Attenzione</a:t>
            </a:r>
            <a:endParaRPr lang="it-IT" sz="992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A158F0FE-2945-09FA-F8B7-7D38CBCAD985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62236C31-F034-D6CB-9766-DA9A5F5B3F3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4B6359-BA6B-2EA4-0E1A-68946DAE1C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85F3CEA4-2188-0289-5BFA-13B96139C059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E52A7CC4-0E90-57BE-131E-B255024D2F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6550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209" y="780046"/>
            <a:ext cx="46856204" cy="813829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572" y="9267424"/>
            <a:ext cx="48089952" cy="915260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995" y="17370028"/>
            <a:ext cx="48549105" cy="9239991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1547" y="24207306"/>
            <a:ext cx="28696857" cy="366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A0D21332E073B547A4F6BE0DC90DF762" ma:contentTypeVersion="5" ma:contentTypeDescription="Creare un nuovo documento." ma:contentTypeScope="" ma:versionID="42ba0377c950bb2e3c3383c5a5a9fd00">
  <xsd:schema xmlns:xsd="http://www.w3.org/2001/XMLSchema" xmlns:xs="http://www.w3.org/2001/XMLSchema" xmlns:p="http://schemas.microsoft.com/office/2006/metadata/properties" xmlns:ns3="b5cf8938-1fab-4b5f-b27e-71a690d26694" targetNamespace="http://schemas.microsoft.com/office/2006/metadata/properties" ma:root="true" ma:fieldsID="35702304fa33c5c0fabf7bf4ed170fd7" ns3:_="">
    <xsd:import namespace="b5cf8938-1fab-4b5f-b27e-71a690d2669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cf8938-1fab-4b5f-b27e-71a690d2669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E190379-D343-44B1-AB02-E5DEAD3DDC11}">
  <ds:schemaRefs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b5cf8938-1fab-4b5f-b27e-71a690d26694"/>
    <ds:schemaRef ds:uri="http://purl.org/dc/terms/"/>
    <ds:schemaRef ds:uri="http://purl.org/dc/elements/1.1/"/>
    <ds:schemaRef ds:uri="http://www.w3.org/XML/1998/namespace"/>
    <ds:schemaRef ds:uri="http://schemas.microsoft.com/office/infopath/2007/PartnerControl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B5B68EF-4CF2-4AB2-BF9E-0AD92386AD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cf8938-1fab-4b5f-b27e-71a690d266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C42229D-D6F6-460C-9C87-EAC5BA7A288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1504</Words>
  <Application>Microsoft Office PowerPoint</Application>
  <PresentationFormat>Personalizzato</PresentationFormat>
  <Paragraphs>432</Paragraphs>
  <Slides>34</Slides>
  <Notes>18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13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34</vt:i4>
      </vt:variant>
    </vt:vector>
  </HeadingPairs>
  <TitlesOfParts>
    <vt:vector size="49" baseType="lpstr">
      <vt:lpstr>Barlow Ultra-Bold</vt:lpstr>
      <vt:lpstr>Calibri</vt:lpstr>
      <vt:lpstr>Calibri Light</vt:lpstr>
      <vt:lpstr>Arial</vt:lpstr>
      <vt:lpstr>Verdana</vt:lpstr>
      <vt:lpstr>Times New Roman</vt:lpstr>
      <vt:lpstr>Aptos</vt:lpstr>
      <vt:lpstr>Bodoni MT</vt:lpstr>
      <vt:lpstr>Barlow Bold</vt:lpstr>
      <vt:lpstr>Wingdings</vt:lpstr>
      <vt:lpstr>Times</vt:lpstr>
      <vt:lpstr>Symbol</vt:lpstr>
      <vt:lpstr>Merriweather</vt:lpstr>
      <vt:lpstr>Office Theme</vt:lpstr>
      <vt:lpstr>Tema di Office</vt:lpstr>
      <vt:lpstr>Presentazione standard di PowerPoint</vt:lpstr>
      <vt:lpstr>Background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Caso clinico</vt:lpstr>
      <vt:lpstr>Discussione</vt:lpstr>
      <vt:lpstr>Conclusioni e take home messages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cp:lastModifiedBy>Eugenia Sinatti</cp:lastModifiedBy>
  <cp:revision>11</cp:revision>
  <dcterms:created xsi:type="dcterms:W3CDTF">2006-08-16T00:00:00Z</dcterms:created>
  <dcterms:modified xsi:type="dcterms:W3CDTF">2026-01-20T18:58:31Z</dcterms:modified>
  <dc:identifier>DAG35qkUN5c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0x010100A0D21332E073B547A4F6BE0DC90DF762</vt:lpwstr>
  </property>
</Properties>
</file>