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1"/>
  </p:notesMasterIdLst>
  <p:sldIdLst>
    <p:sldId id="256" r:id="rId2"/>
    <p:sldId id="276" r:id="rId3"/>
    <p:sldId id="270" r:id="rId4"/>
    <p:sldId id="273" r:id="rId5"/>
    <p:sldId id="274" r:id="rId6"/>
    <p:sldId id="275" r:id="rId7"/>
    <p:sldId id="278" r:id="rId8"/>
    <p:sldId id="277" r:id="rId9"/>
    <p:sldId id="271" r:id="rId10"/>
  </p:sldIdLst>
  <p:sldSz cx="18288000" cy="10287000"/>
  <p:notesSz cx="6858000" cy="9144000"/>
  <p:embeddedFontLst>
    <p:embeddedFont>
      <p:font typeface="Calibri" pitchFamily="34" charset="0"/>
      <p:regular r:id="rId12"/>
      <p:bold r:id="rId13"/>
      <p:italic r:id="rId14"/>
      <p:boldItalic r:id="rId15"/>
    </p:embeddedFont>
    <p:embeddedFont>
      <p:font typeface="Barlow Ultra-Bold" charset="0"/>
      <p:regular r:id="rId16"/>
    </p:embeddedFont>
    <p:embeddedFont>
      <p:font typeface="Barlow Bold" charset="0"/>
      <p:regular r:id="rId17"/>
    </p:embeddedFont>
    <p:embeddedFont>
      <p:font typeface="ＭＳ Ｐゴシック" pitchFamily="34" charset="-128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  <p:ext uri="{1BD7E111-0CB8-44D6-8891-C1BB2F81B7CC}">
      <p1710:readonlyRecommended xmlns:p1710="http://schemas.microsoft.com/office/powerpoint/2017/10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1" d="100"/>
          <a:sy n="71" d="100"/>
        </p:scale>
        <p:origin x="-71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948C46-EA36-41E8-B2BE-B8A3A235ADEE}" type="datetimeFigureOut">
              <a:rPr lang="it-IT" smtClean="0"/>
              <a:pPr/>
              <a:t>20/01/2026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EEC449-40AA-405D-BD37-4AED03B9A059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399747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EC449-40AA-405D-BD37-4AED03B9A059}" type="slidenum">
              <a:rPr lang="it-IT" smtClean="0"/>
              <a:pPr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0946798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18610\Desktop\VID-20260120-WA0013%20(1).mp4" TargetMode="Externa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xmlns="" id="{8DA36808-6BD1-0772-5C0C-317A6217F234}"/>
              </a:ext>
            </a:extLst>
          </p:cNvPr>
          <p:cNvSpPr/>
          <p:nvPr/>
        </p:nvSpPr>
        <p:spPr>
          <a:xfrm>
            <a:off x="7428558" y="4650354"/>
            <a:ext cx="11125200" cy="117585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xmlns="" id="{5A77AE0C-C061-1E59-70CD-3F147890BCA4}"/>
              </a:ext>
            </a:extLst>
          </p:cNvPr>
          <p:cNvSpPr/>
          <p:nvPr/>
        </p:nvSpPr>
        <p:spPr>
          <a:xfrm>
            <a:off x="7401436" y="8724900"/>
            <a:ext cx="11125200" cy="82647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grpSp>
        <p:nvGrpSpPr>
          <p:cNvPr id="2" name="Group 2"/>
          <p:cNvGrpSpPr/>
          <p:nvPr/>
        </p:nvGrpSpPr>
        <p:grpSpPr>
          <a:xfrm>
            <a:off x="-4921061" y="-3214669"/>
            <a:ext cx="17862513" cy="17862513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6596464" y="-3128944"/>
            <a:ext cx="17862513" cy="17862513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609600" y="-957570"/>
            <a:ext cx="13018033" cy="130180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8953816" y="9370118"/>
            <a:ext cx="9520566" cy="902128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3329"/>
              </a:lnSpc>
            </a:pPr>
            <a:endParaRPr/>
          </a:p>
        </p:txBody>
      </p:sp>
      <p:sp>
        <p:nvSpPr>
          <p:cNvPr id="23" name="TextBox 23"/>
          <p:cNvSpPr txBox="1"/>
          <p:nvPr/>
        </p:nvSpPr>
        <p:spPr>
          <a:xfrm>
            <a:off x="8686800" y="876300"/>
            <a:ext cx="8847605" cy="3579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9846"/>
              </a:lnSpc>
            </a:pPr>
            <a:r>
              <a:rPr lang="en-US" sz="4800" b="1" spc="-227" dirty="0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Endoscopic closure of gastric perforation due to abuse of FANS  after failure of surgery</a:t>
            </a:r>
            <a:endParaRPr lang="en-US" sz="4800" b="1" spc="-227" dirty="0">
              <a:solidFill>
                <a:srgbClr val="00255F"/>
              </a:solidFill>
              <a:latin typeface="Barlow Ultra-Bold"/>
              <a:ea typeface="Barlow Ultra-Bold"/>
              <a:cs typeface="Barlow Ultra-Bold"/>
              <a:sym typeface="Barlow Ultra-Bold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8382000" y="4533900"/>
            <a:ext cx="9601200" cy="88485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6876"/>
              </a:lnSpc>
            </a:pPr>
            <a:r>
              <a:rPr lang="en-US" sz="3200" b="1" i="1" u="sng" dirty="0" smtClean="0">
                <a:solidFill>
                  <a:srgbClr val="FFFF00"/>
                </a:solidFill>
                <a:latin typeface="+mj-lt"/>
                <a:ea typeface="Barlow Bold"/>
                <a:cs typeface="Barlow Bold"/>
                <a:sym typeface="Barlow Bold"/>
              </a:rPr>
              <a:t>Dr. P. SALLUSTIO</a:t>
            </a:r>
            <a:r>
              <a:rPr lang="en-US" sz="3200" b="1" dirty="0" smtClean="0">
                <a:solidFill>
                  <a:srgbClr val="FFFF00"/>
                </a:solidFill>
                <a:latin typeface="+mj-lt"/>
                <a:ea typeface="Barlow Bold"/>
                <a:cs typeface="Barlow Bold"/>
                <a:sym typeface="Barlow Bold"/>
              </a:rPr>
              <a:t>, Dr. </a:t>
            </a:r>
            <a:r>
              <a:rPr lang="en-US" sz="3200" b="1" dirty="0" smtClean="0">
                <a:solidFill>
                  <a:srgbClr val="FFFF00"/>
                </a:solidFill>
                <a:latin typeface="+mj-lt"/>
                <a:ea typeface="Barlow Bold"/>
                <a:cs typeface="Barlow Bold"/>
                <a:sym typeface="Barlow Bold"/>
              </a:rPr>
              <a:t>F. Zippo, Dr.ssa G. </a:t>
            </a:r>
            <a:r>
              <a:rPr lang="en-US" sz="3200" b="1" dirty="0" err="1" smtClean="0">
                <a:solidFill>
                  <a:srgbClr val="FFFF00"/>
                </a:solidFill>
                <a:latin typeface="+mj-lt"/>
                <a:ea typeface="Barlow Bold"/>
                <a:cs typeface="Barlow Bold"/>
                <a:sym typeface="Barlow Bold"/>
              </a:rPr>
              <a:t>Fanelli</a:t>
            </a:r>
            <a:r>
              <a:rPr lang="en-US" sz="4000" b="1" dirty="0" smtClean="0">
                <a:solidFill>
                  <a:srgbClr val="FFFF00"/>
                </a:solidFill>
                <a:latin typeface="+mj-lt"/>
                <a:ea typeface="Barlow Bold"/>
                <a:cs typeface="Barlow Bold"/>
                <a:sym typeface="Barlow Bold"/>
              </a:rPr>
              <a:t> </a:t>
            </a:r>
            <a:endParaRPr lang="en-US" sz="4000" b="1" dirty="0">
              <a:solidFill>
                <a:srgbClr val="FFFF00"/>
              </a:solidFill>
              <a:latin typeface="+mj-lt"/>
              <a:ea typeface="Barlow Bold"/>
              <a:cs typeface="Barlow Bold"/>
              <a:sym typeface="Barlow Bold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13944600" y="8872993"/>
            <a:ext cx="3459638" cy="4488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530"/>
              </a:lnSpc>
            </a:pPr>
            <a:r>
              <a:rPr lang="en-US" sz="2521" b="1" dirty="0" smtClean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24-27 </a:t>
            </a:r>
            <a:r>
              <a:rPr lang="en-US" sz="2521" b="1" dirty="0" err="1" smtClean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Maggio</a:t>
            </a:r>
            <a:r>
              <a:rPr lang="en-US" sz="2521" b="1" dirty="0" smtClean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 </a:t>
            </a:r>
            <a:r>
              <a:rPr lang="en-US" sz="2521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xmlns="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77664" y="0"/>
            <a:ext cx="7516664" cy="10272246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xmlns="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65145" t="6403" r="2294" b="69619"/>
          <a:stretch/>
        </p:blipFill>
        <p:spPr>
          <a:xfrm rot="5400000">
            <a:off x="2732648" y="4470494"/>
            <a:ext cx="10272245" cy="1331259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xmlns="" id="{540F9CB0-DD0A-F5CF-1E67-8A80E8FFB8E2}"/>
              </a:ext>
            </a:extLst>
          </p:cNvPr>
          <p:cNvSpPr txBox="1"/>
          <p:nvPr/>
        </p:nvSpPr>
        <p:spPr>
          <a:xfrm>
            <a:off x="8839201" y="6743700"/>
            <a:ext cx="9448799" cy="1276241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de-DE" altLang="ja-JP" sz="2000" b="1" dirty="0" err="1" smtClean="0">
                <a:latin typeface="Calibri" pitchFamily="34" charset="0"/>
                <a:ea typeface="Andale Sans UI"/>
                <a:cs typeface="Calibri" pitchFamily="34" charset="0"/>
              </a:rPr>
              <a:t>Università</a:t>
            </a:r>
            <a:r>
              <a:rPr lang="de-DE" altLang="ja-JP" sz="2000" b="1" dirty="0" smtClean="0">
                <a:latin typeface="Calibri" pitchFamily="34" charset="0"/>
                <a:ea typeface="Andale Sans UI"/>
                <a:cs typeface="Calibri" pitchFamily="34" charset="0"/>
              </a:rPr>
              <a:t> </a:t>
            </a:r>
            <a:r>
              <a:rPr lang="de-DE" altLang="ja-JP" sz="2000" b="1" dirty="0" err="1" smtClean="0">
                <a:latin typeface="Calibri" pitchFamily="34" charset="0"/>
                <a:ea typeface="Andale Sans UI"/>
                <a:cs typeface="Calibri" pitchFamily="34" charset="0"/>
              </a:rPr>
              <a:t>degli</a:t>
            </a:r>
            <a:r>
              <a:rPr lang="de-DE" altLang="ja-JP" sz="2000" b="1" dirty="0" smtClean="0">
                <a:latin typeface="Calibri" pitchFamily="34" charset="0"/>
                <a:ea typeface="Andale Sans UI"/>
                <a:cs typeface="Calibri" pitchFamily="34" charset="0"/>
              </a:rPr>
              <a:t> Studi di Bari “</a:t>
            </a:r>
            <a:r>
              <a:rPr lang="de-DE" altLang="ja-JP" sz="2000" b="1" i="1" dirty="0" smtClean="0">
                <a:latin typeface="Calibri" pitchFamily="34" charset="0"/>
                <a:ea typeface="Andale Sans UI"/>
                <a:cs typeface="Calibri" pitchFamily="34" charset="0"/>
              </a:rPr>
              <a:t>A. Moro” – </a:t>
            </a:r>
            <a:r>
              <a:rPr lang="de-DE" altLang="ja-JP" sz="2000" b="1" i="1" dirty="0" err="1" smtClean="0">
                <a:latin typeface="Calibri" pitchFamily="34" charset="0"/>
                <a:ea typeface="Andale Sans UI"/>
                <a:cs typeface="Calibri" pitchFamily="34" charset="0"/>
              </a:rPr>
              <a:t>Regione</a:t>
            </a:r>
            <a:r>
              <a:rPr lang="de-DE" altLang="ja-JP" sz="2000" b="1" i="1" dirty="0" smtClean="0">
                <a:latin typeface="Calibri" pitchFamily="34" charset="0"/>
                <a:ea typeface="Andale Sans UI"/>
                <a:cs typeface="Calibri" pitchFamily="34" charset="0"/>
              </a:rPr>
              <a:t> </a:t>
            </a:r>
            <a:r>
              <a:rPr lang="de-DE" altLang="ja-JP" sz="2000" b="1" i="1" dirty="0" err="1" smtClean="0">
                <a:latin typeface="Calibri" pitchFamily="34" charset="0"/>
                <a:ea typeface="Andale Sans UI"/>
                <a:cs typeface="Calibri" pitchFamily="34" charset="0"/>
              </a:rPr>
              <a:t>Puglia</a:t>
            </a:r>
            <a:endParaRPr lang="it-IT" altLang="ja-JP" sz="400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ja-JP" sz="2000" b="1" dirty="0" err="1" smtClean="0">
                <a:latin typeface="Calibri" pitchFamily="34" charset="0"/>
                <a:ea typeface="Andale Sans UI"/>
                <a:cs typeface="Calibri" pitchFamily="34" charset="0"/>
              </a:rPr>
              <a:t>Azienda</a:t>
            </a:r>
            <a:r>
              <a:rPr lang="de-DE" altLang="ja-JP" sz="2000" b="1" dirty="0" smtClean="0">
                <a:latin typeface="Calibri" pitchFamily="34" charset="0"/>
                <a:ea typeface="Andale Sans UI"/>
                <a:cs typeface="Calibri" pitchFamily="34" charset="0"/>
              </a:rPr>
              <a:t> </a:t>
            </a:r>
            <a:r>
              <a:rPr lang="de-DE" altLang="ja-JP" sz="2000" b="1" dirty="0" err="1" smtClean="0">
                <a:latin typeface="Calibri" pitchFamily="34" charset="0"/>
                <a:ea typeface="Andale Sans UI"/>
                <a:cs typeface="Calibri" pitchFamily="34" charset="0"/>
              </a:rPr>
              <a:t>Ospedaliero</a:t>
            </a:r>
            <a:r>
              <a:rPr lang="de-DE" altLang="ja-JP" sz="2000" b="1" dirty="0" smtClean="0">
                <a:latin typeface="Calibri" pitchFamily="34" charset="0"/>
                <a:ea typeface="Andale Sans UI"/>
                <a:cs typeface="Calibri" pitchFamily="34" charset="0"/>
              </a:rPr>
              <a:t> – </a:t>
            </a:r>
            <a:r>
              <a:rPr lang="de-DE" altLang="ja-JP" sz="2000" b="1" dirty="0" err="1" smtClean="0">
                <a:latin typeface="Calibri" pitchFamily="34" charset="0"/>
                <a:ea typeface="Andale Sans UI"/>
                <a:cs typeface="Calibri" pitchFamily="34" charset="0"/>
              </a:rPr>
              <a:t>Universitaria</a:t>
            </a:r>
            <a:r>
              <a:rPr lang="de-DE" altLang="ja-JP" sz="2000" b="1" dirty="0" smtClean="0">
                <a:latin typeface="Calibri" pitchFamily="34" charset="0"/>
                <a:ea typeface="Andale Sans UI"/>
                <a:cs typeface="Calibri" pitchFamily="34" charset="0"/>
              </a:rPr>
              <a:t>  </a:t>
            </a:r>
            <a:r>
              <a:rPr lang="de-DE" altLang="ja-JP" sz="2000" b="1" dirty="0" err="1" smtClean="0">
                <a:latin typeface="Calibri" pitchFamily="34" charset="0"/>
                <a:ea typeface="Andale Sans UI"/>
                <a:cs typeface="Calibri" pitchFamily="34" charset="0"/>
              </a:rPr>
              <a:t>Consorziale</a:t>
            </a:r>
            <a:r>
              <a:rPr lang="de-DE" altLang="ja-JP" sz="2000" b="1" dirty="0" smtClean="0">
                <a:latin typeface="Calibri" pitchFamily="34" charset="0"/>
                <a:ea typeface="Andale Sans UI"/>
                <a:cs typeface="Calibri" pitchFamily="34" charset="0"/>
              </a:rPr>
              <a:t>  </a:t>
            </a:r>
            <a:r>
              <a:rPr lang="de-DE" altLang="ja-JP" sz="2000" b="1" dirty="0" err="1" smtClean="0">
                <a:latin typeface="Calibri" pitchFamily="34" charset="0"/>
                <a:ea typeface="Andale Sans UI"/>
                <a:cs typeface="Calibri" pitchFamily="34" charset="0"/>
              </a:rPr>
              <a:t>Policlinico</a:t>
            </a:r>
            <a:r>
              <a:rPr lang="de-DE" altLang="ja-JP" sz="2000" b="1" dirty="0" smtClean="0">
                <a:latin typeface="Calibri" pitchFamily="34" charset="0"/>
                <a:ea typeface="Andale Sans UI"/>
                <a:cs typeface="Calibri" pitchFamily="34" charset="0"/>
              </a:rPr>
              <a:t> di Bari</a:t>
            </a:r>
            <a:endParaRPr lang="it-IT" altLang="ja-JP" sz="400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ja-JP" sz="2000" b="1" dirty="0" err="1" smtClean="0">
                <a:latin typeface="Calibri" pitchFamily="34" charset="0"/>
                <a:ea typeface="Andale Sans UI"/>
                <a:cs typeface="Calibri" pitchFamily="34" charset="0"/>
              </a:rPr>
              <a:t>Unità</a:t>
            </a:r>
            <a:r>
              <a:rPr lang="de-DE" altLang="ja-JP" sz="2000" b="1" dirty="0" smtClean="0">
                <a:latin typeface="Calibri" pitchFamily="34" charset="0"/>
                <a:ea typeface="Andale Sans UI"/>
                <a:cs typeface="Calibri" pitchFamily="34" charset="0"/>
              </a:rPr>
              <a:t> </a:t>
            </a:r>
            <a:r>
              <a:rPr lang="de-DE" altLang="ja-JP" sz="2000" b="1" dirty="0" err="1" smtClean="0">
                <a:latin typeface="Calibri" pitchFamily="34" charset="0"/>
                <a:ea typeface="Andale Sans UI"/>
                <a:cs typeface="Calibri" pitchFamily="34" charset="0"/>
              </a:rPr>
              <a:t>Operativa</a:t>
            </a:r>
            <a:r>
              <a:rPr lang="de-DE" altLang="ja-JP" sz="2000" b="1" dirty="0" smtClean="0">
                <a:latin typeface="Calibri" pitchFamily="34" charset="0"/>
                <a:ea typeface="Andale Sans UI"/>
                <a:cs typeface="Calibri" pitchFamily="34" charset="0"/>
              </a:rPr>
              <a:t> </a:t>
            </a:r>
            <a:r>
              <a:rPr lang="de-DE" altLang="ja-JP" sz="2000" b="1" dirty="0" err="1" smtClean="0">
                <a:latin typeface="Calibri" pitchFamily="34" charset="0"/>
                <a:ea typeface="Andale Sans UI"/>
                <a:cs typeface="Calibri" pitchFamily="34" charset="0"/>
              </a:rPr>
              <a:t>Complessa</a:t>
            </a:r>
            <a:r>
              <a:rPr lang="de-DE" altLang="ja-JP" sz="2000" b="1" dirty="0" smtClean="0">
                <a:latin typeface="Calibri" pitchFamily="34" charset="0"/>
                <a:ea typeface="Andale Sans UI"/>
                <a:cs typeface="Calibri" pitchFamily="34" charset="0"/>
              </a:rPr>
              <a:t> di </a:t>
            </a:r>
            <a:r>
              <a:rPr lang="de-DE" altLang="ja-JP" sz="2000" b="1" dirty="0" err="1" smtClean="0">
                <a:latin typeface="Calibri" pitchFamily="34" charset="0"/>
                <a:ea typeface="Andale Sans UI"/>
                <a:cs typeface="Calibri" pitchFamily="34" charset="0"/>
              </a:rPr>
              <a:t>Chirurgia</a:t>
            </a:r>
            <a:r>
              <a:rPr lang="de-DE" altLang="ja-JP" sz="2000" b="1" dirty="0" smtClean="0">
                <a:latin typeface="Calibri" pitchFamily="34" charset="0"/>
                <a:ea typeface="Andale Sans UI"/>
                <a:cs typeface="Calibri" pitchFamily="34" charset="0"/>
              </a:rPr>
              <a:t> Generale </a:t>
            </a:r>
            <a:r>
              <a:rPr lang="de-DE" altLang="ja-JP" sz="2000" b="1" dirty="0" err="1" smtClean="0">
                <a:latin typeface="Calibri" pitchFamily="34" charset="0"/>
                <a:ea typeface="Andale Sans UI"/>
                <a:cs typeface="Calibri" pitchFamily="34" charset="0"/>
              </a:rPr>
              <a:t>Universitaria</a:t>
            </a:r>
            <a:r>
              <a:rPr lang="de-DE" altLang="ja-JP" sz="2000" b="1" dirty="0" smtClean="0">
                <a:latin typeface="Calibri" pitchFamily="34" charset="0"/>
                <a:ea typeface="Andale Sans UI"/>
                <a:cs typeface="Calibri" pitchFamily="34" charset="0"/>
              </a:rPr>
              <a:t> “V. </a:t>
            </a:r>
            <a:r>
              <a:rPr lang="de-DE" altLang="ja-JP" sz="2000" b="1" dirty="0" err="1" smtClean="0">
                <a:latin typeface="Calibri" pitchFamily="34" charset="0"/>
                <a:ea typeface="Andale Sans UI"/>
                <a:cs typeface="Calibri" pitchFamily="34" charset="0"/>
              </a:rPr>
              <a:t>Bonomo</a:t>
            </a:r>
            <a:r>
              <a:rPr lang="de-DE" altLang="ja-JP" sz="2000" b="1" dirty="0" smtClean="0">
                <a:latin typeface="Calibri" pitchFamily="34" charset="0"/>
                <a:ea typeface="Andale Sans UI"/>
                <a:cs typeface="Calibri" pitchFamily="34" charset="0"/>
              </a:rPr>
              <a:t>”</a:t>
            </a:r>
            <a:endParaRPr lang="it-IT" altLang="ja-JP" sz="400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ja-JP" sz="2000" dirty="0" err="1" smtClean="0">
                <a:latin typeface="Calibri" pitchFamily="34" charset="0"/>
                <a:ea typeface="Andale Sans UI"/>
                <a:cs typeface="Calibri" pitchFamily="34" charset="0"/>
              </a:rPr>
              <a:t>Direttore</a:t>
            </a:r>
            <a:r>
              <a:rPr lang="de-DE" altLang="ja-JP" sz="2000" dirty="0" smtClean="0">
                <a:latin typeface="Calibri" pitchFamily="34" charset="0"/>
                <a:ea typeface="Andale Sans UI"/>
                <a:cs typeface="Calibri" pitchFamily="34" charset="0"/>
              </a:rPr>
              <a:t>: </a:t>
            </a:r>
            <a:r>
              <a:rPr lang="de-DE" altLang="ja-JP" sz="2000" i="1" dirty="0" smtClean="0">
                <a:latin typeface="Calibri" pitchFamily="34" charset="0"/>
                <a:ea typeface="Andale Sans UI"/>
                <a:cs typeface="Calibri" pitchFamily="34" charset="0"/>
              </a:rPr>
              <a:t>Prof.</a:t>
            </a:r>
            <a:r>
              <a:rPr lang="de-DE" altLang="ja-JP" sz="2000" dirty="0" smtClean="0">
                <a:latin typeface="Calibri" pitchFamily="34" charset="0"/>
                <a:ea typeface="Andale Sans UI"/>
                <a:cs typeface="Calibri" pitchFamily="34" charset="0"/>
              </a:rPr>
              <a:t> Mario </a:t>
            </a:r>
            <a:r>
              <a:rPr lang="de-DE" altLang="ja-JP" sz="2000" dirty="0" err="1" smtClean="0">
                <a:latin typeface="Calibri" pitchFamily="34" charset="0"/>
                <a:ea typeface="Andale Sans UI"/>
                <a:cs typeface="Calibri" pitchFamily="34" charset="0"/>
              </a:rPr>
              <a:t>Testini</a:t>
            </a:r>
            <a:r>
              <a:rPr lang="en-US" sz="3600" b="1" i="1" dirty="0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à</a:t>
            </a:r>
            <a:endParaRPr lang="en-US" sz="36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xmlns="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2514600" y="1028700"/>
            <a:ext cx="123444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/>
              <a:t>Primary endoscopic closure of a perforated gastric wall during endoscopic procedures is mostly effective and well-tolerated; however, there are very few studies on the efficacy of endoscopic management of delayed </a:t>
            </a:r>
            <a:r>
              <a:rPr lang="en-US" sz="2800" b="1" dirty="0" smtClean="0"/>
              <a:t> </a:t>
            </a:r>
            <a:r>
              <a:rPr lang="en-US" sz="2800" b="1" dirty="0" smtClean="0"/>
              <a:t>gastric perforation. Herein, we report a novel case of a patient who was successfully treated for delayed </a:t>
            </a:r>
            <a:r>
              <a:rPr lang="en-US" sz="2800" b="1" dirty="0" smtClean="0"/>
              <a:t> stomach </a:t>
            </a:r>
            <a:r>
              <a:rPr lang="en-US" sz="2800" b="1" dirty="0" smtClean="0"/>
              <a:t>perforation using </a:t>
            </a:r>
            <a:r>
              <a:rPr lang="en-US" sz="2800" b="1" dirty="0" smtClean="0"/>
              <a:t>endoscopic </a:t>
            </a:r>
            <a:r>
              <a:rPr lang="en-US" sz="2800" b="1" dirty="0" smtClean="0"/>
              <a:t>modality.</a:t>
            </a:r>
            <a:endParaRPr lang="it-IT" sz="2800" b="1" dirty="0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8800" y="4686300"/>
            <a:ext cx="4953000" cy="353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4051385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xmlns="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609600" y="2019300"/>
            <a:ext cx="11506200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smtClean="0"/>
              <a:t>P.G. male 67 y  OSAS,BCPO,OBESITY, FANS ABUSE</a:t>
            </a:r>
          </a:p>
          <a:p>
            <a:endParaRPr lang="it-IT" sz="2800" dirty="0" smtClean="0"/>
          </a:p>
          <a:p>
            <a:r>
              <a:rPr lang="it-IT" sz="2800" dirty="0" smtClean="0"/>
              <a:t>26/12/2025: </a:t>
            </a:r>
            <a:r>
              <a:rPr lang="it-IT" sz="2800" dirty="0" err="1" smtClean="0"/>
              <a:t>surgical</a:t>
            </a:r>
            <a:r>
              <a:rPr lang="it-IT" sz="2800" dirty="0" smtClean="0"/>
              <a:t> </a:t>
            </a:r>
            <a:r>
              <a:rPr lang="it-IT" sz="2800" dirty="0" err="1" smtClean="0"/>
              <a:t>raphya</a:t>
            </a:r>
            <a:r>
              <a:rPr lang="it-IT" sz="2800" dirty="0" smtClean="0"/>
              <a:t> </a:t>
            </a:r>
            <a:r>
              <a:rPr lang="it-IT" sz="2800" dirty="0" err="1" smtClean="0"/>
              <a:t>of</a:t>
            </a:r>
            <a:r>
              <a:rPr lang="it-IT" sz="2800" dirty="0" smtClean="0"/>
              <a:t> </a:t>
            </a:r>
            <a:r>
              <a:rPr lang="it-IT" sz="2800" dirty="0" err="1" smtClean="0"/>
              <a:t>stomac</a:t>
            </a:r>
            <a:r>
              <a:rPr lang="it-IT" sz="2800" dirty="0" smtClean="0"/>
              <a:t> </a:t>
            </a:r>
            <a:r>
              <a:rPr lang="it-IT" sz="2800" dirty="0" err="1" smtClean="0"/>
              <a:t>perforation</a:t>
            </a:r>
            <a:r>
              <a:rPr lang="it-IT" sz="2800" dirty="0" smtClean="0"/>
              <a:t>.</a:t>
            </a:r>
          </a:p>
          <a:p>
            <a:endParaRPr lang="it-IT" sz="2800" dirty="0" smtClean="0"/>
          </a:p>
          <a:p>
            <a:r>
              <a:rPr lang="it-IT" sz="2800" dirty="0" smtClean="0"/>
              <a:t>26/12/2025: intensive care </a:t>
            </a:r>
            <a:r>
              <a:rPr lang="it-IT" sz="2800" dirty="0" err="1" smtClean="0"/>
              <a:t>admission</a:t>
            </a:r>
            <a:endParaRPr lang="it-IT" sz="2800" dirty="0" smtClean="0"/>
          </a:p>
          <a:p>
            <a:endParaRPr lang="it-IT" sz="2800" dirty="0" smtClean="0"/>
          </a:p>
          <a:p>
            <a:r>
              <a:rPr lang="it-IT" sz="2800" dirty="0" smtClean="0"/>
              <a:t>08/01/2026: </a:t>
            </a:r>
            <a:r>
              <a:rPr lang="it-IT" sz="2800" dirty="0" err="1" smtClean="0"/>
              <a:t>surgical</a:t>
            </a:r>
            <a:r>
              <a:rPr lang="it-IT" sz="2800" dirty="0" smtClean="0"/>
              <a:t> </a:t>
            </a:r>
            <a:r>
              <a:rPr lang="it-IT" sz="2800" dirty="0" err="1" smtClean="0"/>
              <a:t>tracheostomy</a:t>
            </a:r>
            <a:endParaRPr lang="it-IT" sz="2800" dirty="0" smtClean="0"/>
          </a:p>
          <a:p>
            <a:endParaRPr lang="it-IT" sz="2800" dirty="0" smtClean="0"/>
          </a:p>
          <a:p>
            <a:r>
              <a:rPr lang="it-IT" sz="2800" dirty="0" smtClean="0"/>
              <a:t>10/01/2026: </a:t>
            </a:r>
            <a:r>
              <a:rPr lang="it-IT" sz="2800" dirty="0" err="1" smtClean="0"/>
              <a:t>Metilen</a:t>
            </a:r>
            <a:r>
              <a:rPr lang="it-IT" sz="2800" dirty="0" smtClean="0"/>
              <a:t> blu </a:t>
            </a:r>
            <a:r>
              <a:rPr lang="it-IT" sz="2800" dirty="0" err="1" smtClean="0"/>
              <a:t>ingection</a:t>
            </a:r>
            <a:r>
              <a:rPr lang="it-IT" sz="2800" dirty="0" smtClean="0"/>
              <a:t> </a:t>
            </a:r>
            <a:r>
              <a:rPr lang="it-IT" sz="2800" dirty="0" err="1" smtClean="0"/>
              <a:t>through</a:t>
            </a:r>
            <a:r>
              <a:rPr lang="it-IT" sz="2800" dirty="0" smtClean="0"/>
              <a:t> </a:t>
            </a:r>
            <a:r>
              <a:rPr lang="it-IT" sz="2800" dirty="0" err="1" smtClean="0"/>
              <a:t>gastric</a:t>
            </a:r>
            <a:r>
              <a:rPr lang="it-IT" sz="2800" dirty="0" smtClean="0"/>
              <a:t> tube and </a:t>
            </a:r>
            <a:r>
              <a:rPr lang="it-IT" sz="2800" dirty="0" err="1" smtClean="0"/>
              <a:t>finding</a:t>
            </a:r>
            <a:r>
              <a:rPr lang="it-IT" sz="2800" dirty="0" smtClean="0"/>
              <a:t> </a:t>
            </a:r>
            <a:r>
              <a:rPr lang="it-IT" sz="2800" dirty="0" err="1" smtClean="0"/>
              <a:t>of</a:t>
            </a:r>
            <a:r>
              <a:rPr lang="it-IT" sz="2800" dirty="0" smtClean="0"/>
              <a:t> blu </a:t>
            </a:r>
            <a:r>
              <a:rPr lang="it-IT" sz="2800" dirty="0" err="1" smtClean="0"/>
              <a:t>into</a:t>
            </a:r>
            <a:r>
              <a:rPr lang="it-IT" sz="2800" dirty="0" smtClean="0"/>
              <a:t> the </a:t>
            </a:r>
            <a:r>
              <a:rPr lang="it-IT" sz="2800" dirty="0" err="1" smtClean="0"/>
              <a:t>drainage</a:t>
            </a:r>
            <a:r>
              <a:rPr lang="it-IT" sz="2800" dirty="0" smtClean="0"/>
              <a:t>.</a:t>
            </a:r>
            <a:r>
              <a:rPr lang="it-IT" sz="2800" dirty="0" smtClean="0"/>
              <a:t> Conservative treatment and </a:t>
            </a:r>
            <a:r>
              <a:rPr lang="it-IT" sz="2800" dirty="0" err="1" smtClean="0"/>
              <a:t>drainage</a:t>
            </a:r>
            <a:r>
              <a:rPr lang="it-IT" sz="2800" dirty="0" smtClean="0"/>
              <a:t> </a:t>
            </a:r>
            <a:r>
              <a:rPr lang="it-IT" sz="2800" dirty="0" err="1" smtClean="0"/>
              <a:t>of</a:t>
            </a:r>
            <a:r>
              <a:rPr lang="it-IT" sz="2800" dirty="0" smtClean="0"/>
              <a:t> </a:t>
            </a:r>
            <a:r>
              <a:rPr lang="it-IT" sz="2800" dirty="0" err="1" smtClean="0"/>
              <a:t>abdominal</a:t>
            </a:r>
            <a:r>
              <a:rPr lang="it-IT" sz="2800" dirty="0" smtClean="0"/>
              <a:t> </a:t>
            </a:r>
            <a:r>
              <a:rPr lang="it-IT" sz="2800" dirty="0" err="1" smtClean="0"/>
              <a:t>collection</a:t>
            </a:r>
            <a:r>
              <a:rPr lang="it-IT" sz="2800" dirty="0" smtClean="0"/>
              <a:t>.</a:t>
            </a:r>
          </a:p>
          <a:p>
            <a:endParaRPr lang="it-IT" sz="2800" dirty="0" smtClean="0"/>
          </a:p>
          <a:p>
            <a:r>
              <a:rPr lang="it-IT" sz="2800" dirty="0" smtClean="0"/>
              <a:t>15/01/2026: CT </a:t>
            </a:r>
            <a:r>
              <a:rPr lang="it-IT" sz="2800" dirty="0" smtClean="0"/>
              <a:t>SCAN: </a:t>
            </a:r>
            <a:r>
              <a:rPr lang="it-IT" sz="2800" dirty="0" err="1" smtClean="0"/>
              <a:t>Pesistence</a:t>
            </a:r>
            <a:r>
              <a:rPr lang="it-IT" sz="2800" dirty="0" smtClean="0"/>
              <a:t> </a:t>
            </a:r>
            <a:r>
              <a:rPr lang="it-IT" sz="2800" dirty="0" err="1" smtClean="0"/>
              <a:t>of</a:t>
            </a:r>
            <a:r>
              <a:rPr lang="it-IT" sz="2800" dirty="0" smtClean="0"/>
              <a:t> </a:t>
            </a:r>
            <a:r>
              <a:rPr lang="it-IT" sz="2800" dirty="0" err="1" smtClean="0"/>
              <a:t>gastric</a:t>
            </a:r>
            <a:r>
              <a:rPr lang="it-IT" sz="2800" dirty="0" smtClean="0"/>
              <a:t> </a:t>
            </a:r>
            <a:r>
              <a:rPr lang="it-IT" sz="2800" dirty="0" err="1" smtClean="0"/>
              <a:t>perforation</a:t>
            </a:r>
            <a:r>
              <a:rPr lang="it-IT" sz="2800" dirty="0" smtClean="0"/>
              <a:t>.</a:t>
            </a:r>
          </a:p>
          <a:p>
            <a:endParaRPr lang="it-IT" sz="2800" dirty="0" smtClean="0"/>
          </a:p>
          <a:p>
            <a:r>
              <a:rPr lang="it-IT" sz="2800" dirty="0" smtClean="0"/>
              <a:t>16/01/2026: </a:t>
            </a:r>
            <a:r>
              <a:rPr lang="it-IT" sz="2800" dirty="0" err="1" smtClean="0"/>
              <a:t>endoscopic</a:t>
            </a:r>
            <a:r>
              <a:rPr lang="it-IT" sz="2800" dirty="0" smtClean="0"/>
              <a:t> </a:t>
            </a:r>
            <a:r>
              <a:rPr lang="it-IT" sz="2800" dirty="0" err="1" smtClean="0"/>
              <a:t>attempt</a:t>
            </a:r>
            <a:r>
              <a:rPr lang="it-IT" sz="2800" dirty="0" smtClean="0"/>
              <a:t>  </a:t>
            </a:r>
            <a:r>
              <a:rPr lang="it-IT" sz="2800" dirty="0" err="1" smtClean="0"/>
              <a:t>of</a:t>
            </a:r>
            <a:r>
              <a:rPr lang="it-IT" sz="2800" dirty="0" smtClean="0"/>
              <a:t> </a:t>
            </a:r>
            <a:r>
              <a:rPr lang="it-IT" sz="2800" dirty="0" err="1" smtClean="0"/>
              <a:t>gastric</a:t>
            </a:r>
            <a:r>
              <a:rPr lang="it-IT" sz="2800" dirty="0" smtClean="0"/>
              <a:t>  </a:t>
            </a:r>
            <a:r>
              <a:rPr lang="it-IT" sz="2800" dirty="0" err="1" smtClean="0"/>
              <a:t>repair</a:t>
            </a:r>
            <a:r>
              <a:rPr lang="it-IT" sz="2800" dirty="0" smtClean="0"/>
              <a:t> </a:t>
            </a:r>
            <a:r>
              <a:rPr lang="it-IT" sz="2800" dirty="0" err="1" smtClean="0"/>
              <a:t>perforation</a:t>
            </a:r>
            <a:endParaRPr lang="it-IT" sz="2800" dirty="0" smtClean="0"/>
          </a:p>
          <a:p>
            <a:endParaRPr lang="it-IT" dirty="0" smtClean="0"/>
          </a:p>
          <a:p>
            <a:endParaRPr lang="it-IT" dirty="0"/>
          </a:p>
        </p:txBody>
      </p:sp>
      <p:sp>
        <p:nvSpPr>
          <p:cNvPr id="5" name="Rettangolo 4"/>
          <p:cNvSpPr/>
          <p:nvPr/>
        </p:nvSpPr>
        <p:spPr>
          <a:xfrm>
            <a:off x="7772400" y="419100"/>
            <a:ext cx="263469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4000" b="1" dirty="0" smtClean="0">
                <a:solidFill>
                  <a:srgbClr val="FF0000"/>
                </a:solidFill>
              </a:rPr>
              <a:t>Case </a:t>
            </a:r>
            <a:r>
              <a:rPr lang="it-IT" sz="4000" b="1" dirty="0" smtClean="0">
                <a:solidFill>
                  <a:srgbClr val="FF0000"/>
                </a:solidFill>
              </a:rPr>
              <a:t>report</a:t>
            </a:r>
            <a:endParaRPr lang="it-IT" sz="40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1385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xmlns="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1485900"/>
            <a:ext cx="3916746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1200" y="1485900"/>
            <a:ext cx="3840937" cy="3032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90601" y="5293950"/>
            <a:ext cx="3959548" cy="289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1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3446" y="5278271"/>
            <a:ext cx="3858111" cy="2897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CasellaDiTesto 10"/>
          <p:cNvSpPr txBox="1"/>
          <p:nvPr/>
        </p:nvSpPr>
        <p:spPr>
          <a:xfrm>
            <a:off x="1066800" y="495300"/>
            <a:ext cx="15862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dirty="0" smtClean="0">
                <a:solidFill>
                  <a:srgbClr val="FF0000"/>
                </a:solidFill>
              </a:rPr>
              <a:t>EGDS: </a:t>
            </a:r>
            <a:r>
              <a:rPr lang="it-IT" sz="2800" b="1" dirty="0" err="1" smtClean="0">
                <a:solidFill>
                  <a:srgbClr val="FF0000"/>
                </a:solidFill>
              </a:rPr>
              <a:t>evidence</a:t>
            </a:r>
            <a:r>
              <a:rPr lang="it-IT" sz="2800" b="1" dirty="0" smtClean="0">
                <a:solidFill>
                  <a:srgbClr val="FF0000"/>
                </a:solidFill>
              </a:rPr>
              <a:t> </a:t>
            </a:r>
            <a:r>
              <a:rPr lang="it-IT" sz="2800" b="1" dirty="0" err="1" smtClean="0">
                <a:solidFill>
                  <a:srgbClr val="FF0000"/>
                </a:solidFill>
              </a:rPr>
              <a:t>of</a:t>
            </a:r>
            <a:r>
              <a:rPr lang="it-IT" sz="2800" b="1" dirty="0" smtClean="0">
                <a:solidFill>
                  <a:srgbClr val="FF0000"/>
                </a:solidFill>
              </a:rPr>
              <a:t> suture at the upper </a:t>
            </a:r>
            <a:r>
              <a:rPr lang="it-IT" sz="2800" b="1" dirty="0" err="1" smtClean="0">
                <a:solidFill>
                  <a:srgbClr val="FF0000"/>
                </a:solidFill>
              </a:rPr>
              <a:t>surface</a:t>
            </a:r>
            <a:r>
              <a:rPr lang="it-IT" sz="2800" b="1" dirty="0" smtClean="0">
                <a:solidFill>
                  <a:srgbClr val="FF0000"/>
                </a:solidFill>
              </a:rPr>
              <a:t> </a:t>
            </a:r>
            <a:r>
              <a:rPr lang="it-IT" sz="2800" b="1" dirty="0" err="1" smtClean="0">
                <a:solidFill>
                  <a:srgbClr val="FF0000"/>
                </a:solidFill>
              </a:rPr>
              <a:t>of</a:t>
            </a:r>
            <a:r>
              <a:rPr lang="it-IT" sz="2800" b="1" dirty="0" smtClean="0">
                <a:solidFill>
                  <a:srgbClr val="FF0000"/>
                </a:solidFill>
              </a:rPr>
              <a:t> the </a:t>
            </a:r>
            <a:r>
              <a:rPr lang="it-IT" sz="2800" b="1" dirty="0" err="1" smtClean="0">
                <a:solidFill>
                  <a:srgbClr val="FF0000"/>
                </a:solidFill>
              </a:rPr>
              <a:t>gastric</a:t>
            </a:r>
            <a:r>
              <a:rPr lang="it-IT" sz="2800" b="1" dirty="0" smtClean="0">
                <a:solidFill>
                  <a:srgbClr val="FF0000"/>
                </a:solidFill>
              </a:rPr>
              <a:t> </a:t>
            </a:r>
            <a:r>
              <a:rPr lang="it-IT" sz="2800" b="1" dirty="0" err="1" smtClean="0">
                <a:solidFill>
                  <a:srgbClr val="FF0000"/>
                </a:solidFill>
              </a:rPr>
              <a:t>antrum</a:t>
            </a:r>
            <a:r>
              <a:rPr lang="it-IT" sz="2800" b="1" dirty="0" smtClean="0">
                <a:solidFill>
                  <a:srgbClr val="FF0000"/>
                </a:solidFill>
              </a:rPr>
              <a:t> </a:t>
            </a:r>
            <a:r>
              <a:rPr lang="it-IT" sz="2800" b="1" dirty="0" smtClean="0">
                <a:solidFill>
                  <a:srgbClr val="FF0000"/>
                </a:solidFill>
              </a:rPr>
              <a:t>and </a:t>
            </a:r>
            <a:r>
              <a:rPr lang="it-IT" sz="2800" b="1" dirty="0" err="1" smtClean="0">
                <a:solidFill>
                  <a:srgbClr val="FF0000"/>
                </a:solidFill>
              </a:rPr>
              <a:t>persistence</a:t>
            </a:r>
            <a:r>
              <a:rPr lang="it-IT" sz="2800" b="1" dirty="0" smtClean="0">
                <a:solidFill>
                  <a:srgbClr val="FF0000"/>
                </a:solidFill>
              </a:rPr>
              <a:t> </a:t>
            </a:r>
            <a:r>
              <a:rPr lang="it-IT" sz="2800" b="1" dirty="0" err="1" smtClean="0">
                <a:solidFill>
                  <a:srgbClr val="FF0000"/>
                </a:solidFill>
              </a:rPr>
              <a:t>of</a:t>
            </a:r>
            <a:r>
              <a:rPr lang="it-IT" sz="2800" b="1" dirty="0" smtClean="0">
                <a:solidFill>
                  <a:srgbClr val="FF0000"/>
                </a:solidFill>
              </a:rPr>
              <a:t> </a:t>
            </a:r>
            <a:r>
              <a:rPr lang="it-IT" sz="2800" b="1" dirty="0" err="1" smtClean="0">
                <a:solidFill>
                  <a:srgbClr val="FF0000"/>
                </a:solidFill>
              </a:rPr>
              <a:t>gastric</a:t>
            </a:r>
            <a:r>
              <a:rPr lang="it-IT" sz="2800" b="1" dirty="0" smtClean="0">
                <a:solidFill>
                  <a:srgbClr val="FF0000"/>
                </a:solidFill>
              </a:rPr>
              <a:t> </a:t>
            </a:r>
            <a:r>
              <a:rPr lang="it-IT" sz="2800" b="1" dirty="0" err="1" smtClean="0">
                <a:solidFill>
                  <a:srgbClr val="FF0000"/>
                </a:solidFill>
              </a:rPr>
              <a:t>perforation</a:t>
            </a:r>
            <a:endParaRPr lang="it-IT" sz="2800" b="1" dirty="0">
              <a:solidFill>
                <a:srgbClr val="FF0000"/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506200" y="3162300"/>
            <a:ext cx="5610225" cy="3677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4051385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xmlns="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5600" y="1790700"/>
            <a:ext cx="5015910" cy="2836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asellaDiTesto 4"/>
          <p:cNvSpPr txBox="1"/>
          <p:nvPr/>
        </p:nvSpPr>
        <p:spPr>
          <a:xfrm>
            <a:off x="4495800" y="571500"/>
            <a:ext cx="90983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dirty="0" smtClean="0">
                <a:solidFill>
                  <a:srgbClr val="FF0000"/>
                </a:solidFill>
              </a:rPr>
              <a:t>EGDS: </a:t>
            </a:r>
            <a:r>
              <a:rPr lang="it-IT" sz="2800" b="1" dirty="0" err="1" smtClean="0">
                <a:solidFill>
                  <a:srgbClr val="FF0000"/>
                </a:solidFill>
              </a:rPr>
              <a:t>positioning</a:t>
            </a:r>
            <a:r>
              <a:rPr lang="it-IT" sz="2800" b="1" dirty="0" smtClean="0">
                <a:solidFill>
                  <a:srgbClr val="FF0000"/>
                </a:solidFill>
              </a:rPr>
              <a:t> </a:t>
            </a:r>
            <a:r>
              <a:rPr lang="it-IT" sz="2800" b="1" dirty="0" err="1" smtClean="0">
                <a:solidFill>
                  <a:srgbClr val="FF0000"/>
                </a:solidFill>
              </a:rPr>
              <a:t>of</a:t>
            </a:r>
            <a:r>
              <a:rPr lang="it-IT" sz="2800" b="1" dirty="0" smtClean="0">
                <a:solidFill>
                  <a:srgbClr val="FF0000"/>
                </a:solidFill>
              </a:rPr>
              <a:t> </a:t>
            </a:r>
            <a:r>
              <a:rPr lang="it-IT" sz="2800" b="1" dirty="0" err="1" smtClean="0">
                <a:solidFill>
                  <a:srgbClr val="FF0000"/>
                </a:solidFill>
              </a:rPr>
              <a:t>endoscopic</a:t>
            </a:r>
            <a:r>
              <a:rPr lang="it-IT" sz="2800" b="1" dirty="0" smtClean="0">
                <a:solidFill>
                  <a:srgbClr val="FF0000"/>
                </a:solidFill>
              </a:rPr>
              <a:t> clip 2 </a:t>
            </a:r>
            <a:r>
              <a:rPr lang="it-IT" sz="2800" b="1" dirty="0" err="1" smtClean="0">
                <a:solidFill>
                  <a:srgbClr val="FF0000"/>
                </a:solidFill>
              </a:rPr>
              <a:t>of</a:t>
            </a:r>
            <a:r>
              <a:rPr lang="it-IT" sz="2800" b="1" dirty="0" smtClean="0">
                <a:solidFill>
                  <a:srgbClr val="FF0000"/>
                </a:solidFill>
              </a:rPr>
              <a:t> 20 mm 3 </a:t>
            </a:r>
            <a:r>
              <a:rPr lang="it-IT" sz="2800" b="1" dirty="0" err="1" smtClean="0">
                <a:solidFill>
                  <a:srgbClr val="FF0000"/>
                </a:solidFill>
              </a:rPr>
              <a:t>of</a:t>
            </a:r>
            <a:r>
              <a:rPr lang="it-IT" sz="2800" b="1" dirty="0" smtClean="0">
                <a:solidFill>
                  <a:srgbClr val="FF0000"/>
                </a:solidFill>
              </a:rPr>
              <a:t> 11 mm</a:t>
            </a:r>
            <a:endParaRPr lang="it-IT" sz="2800" b="1" dirty="0">
              <a:solidFill>
                <a:srgbClr val="FF0000"/>
              </a:solidFill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02209" y="1790700"/>
            <a:ext cx="4851991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66800" y="5143500"/>
            <a:ext cx="3810000" cy="3423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872484" y="5143500"/>
            <a:ext cx="4120116" cy="341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29400" y="5295900"/>
            <a:ext cx="4314825" cy="3249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4051385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xmlns="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pic>
        <p:nvPicPr>
          <p:cNvPr id="6" name="VID-20260120-WA0013 (1)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143000" y="3162300"/>
            <a:ext cx="6324600" cy="4267200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5410200" y="1104900"/>
            <a:ext cx="66420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dirty="0" smtClean="0">
                <a:solidFill>
                  <a:srgbClr val="FF0000"/>
                </a:solidFill>
              </a:rPr>
              <a:t>EGDS: VISION OF ENDOTRACHEAL CANNULA</a:t>
            </a:r>
            <a:endParaRPr lang="it-IT" sz="2800" dirty="0">
              <a:solidFill>
                <a:srgbClr val="FF0000"/>
              </a:solidFill>
            </a:endParaRPr>
          </a:p>
        </p:txBody>
      </p:sp>
      <p:pic>
        <p:nvPicPr>
          <p:cNvPr id="8" name="Picture 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906000" y="3162300"/>
            <a:ext cx="6341533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4051385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xmlns="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4191000" y="1638300"/>
            <a:ext cx="9144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dirty="0" smtClean="0"/>
              <a:t>.</a:t>
            </a:r>
            <a:endParaRPr lang="it-IT" sz="2400" dirty="0"/>
          </a:p>
        </p:txBody>
      </p:sp>
      <p:sp>
        <p:nvSpPr>
          <p:cNvPr id="5" name="Rettangolo 4"/>
          <p:cNvSpPr/>
          <p:nvPr/>
        </p:nvSpPr>
        <p:spPr>
          <a:xfrm>
            <a:off x="7772400" y="419100"/>
            <a:ext cx="263469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4000" b="1" dirty="0" smtClean="0">
                <a:solidFill>
                  <a:srgbClr val="FF0000"/>
                </a:solidFill>
              </a:rPr>
              <a:t>Case </a:t>
            </a:r>
            <a:r>
              <a:rPr lang="it-IT" sz="4000" b="1" dirty="0" smtClean="0">
                <a:solidFill>
                  <a:srgbClr val="FF0000"/>
                </a:solidFill>
              </a:rPr>
              <a:t>report</a:t>
            </a:r>
            <a:endParaRPr lang="it-IT" sz="4000" b="1" dirty="0" smtClean="0">
              <a:solidFill>
                <a:srgbClr val="FF0000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1066800" y="3162300"/>
            <a:ext cx="89154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err="1" smtClean="0"/>
              <a:t>Improvement</a:t>
            </a:r>
            <a:r>
              <a:rPr lang="it-IT" sz="2800" dirty="0" smtClean="0"/>
              <a:t> </a:t>
            </a:r>
            <a:r>
              <a:rPr lang="it-IT" sz="2800" dirty="0" err="1" smtClean="0"/>
              <a:t>of</a:t>
            </a:r>
            <a:r>
              <a:rPr lang="it-IT" sz="2800" dirty="0" smtClean="0"/>
              <a:t> </a:t>
            </a:r>
            <a:r>
              <a:rPr lang="it-IT" sz="2800" dirty="0" err="1" smtClean="0"/>
              <a:t>all</a:t>
            </a:r>
            <a:r>
              <a:rPr lang="it-IT" sz="2800" dirty="0" smtClean="0"/>
              <a:t> </a:t>
            </a:r>
            <a:r>
              <a:rPr lang="it-IT" sz="2800" dirty="0" err="1" smtClean="0"/>
              <a:t>blood</a:t>
            </a:r>
            <a:r>
              <a:rPr lang="it-IT" sz="2800" dirty="0" smtClean="0"/>
              <a:t> </a:t>
            </a:r>
            <a:r>
              <a:rPr lang="it-IT" sz="2800" dirty="0" err="1" smtClean="0"/>
              <a:t>parameters</a:t>
            </a:r>
            <a:r>
              <a:rPr lang="it-IT" sz="2800" dirty="0" smtClean="0"/>
              <a:t> and </a:t>
            </a:r>
            <a:r>
              <a:rPr lang="it-IT" sz="2800" dirty="0" err="1" smtClean="0"/>
              <a:t>general</a:t>
            </a:r>
            <a:r>
              <a:rPr lang="it-IT" sz="2800" dirty="0" smtClean="0"/>
              <a:t> </a:t>
            </a:r>
            <a:r>
              <a:rPr lang="it-IT" sz="2800" dirty="0" err="1" smtClean="0"/>
              <a:t>conditon</a:t>
            </a:r>
            <a:endParaRPr lang="it-IT" sz="2800" dirty="0" smtClean="0"/>
          </a:p>
          <a:p>
            <a:endParaRPr lang="it-IT" sz="2800" dirty="0" smtClean="0"/>
          </a:p>
          <a:p>
            <a:r>
              <a:rPr lang="it-IT" sz="2800" dirty="0" smtClean="0"/>
              <a:t>19/01/2026: </a:t>
            </a:r>
            <a:r>
              <a:rPr lang="it-IT" sz="2800" dirty="0" err="1" smtClean="0"/>
              <a:t>ct</a:t>
            </a:r>
            <a:r>
              <a:rPr lang="it-IT" sz="2800" dirty="0" smtClean="0"/>
              <a:t> </a:t>
            </a:r>
            <a:r>
              <a:rPr lang="it-IT" sz="2800" dirty="0" err="1" smtClean="0"/>
              <a:t>scan</a:t>
            </a:r>
            <a:r>
              <a:rPr lang="it-IT" sz="2800" dirty="0" smtClean="0"/>
              <a:t> </a:t>
            </a:r>
            <a:r>
              <a:rPr lang="it-IT" sz="2800" dirty="0" err="1" smtClean="0"/>
              <a:t>with</a:t>
            </a:r>
            <a:r>
              <a:rPr lang="it-IT" sz="2800" dirty="0" smtClean="0"/>
              <a:t> </a:t>
            </a:r>
            <a:r>
              <a:rPr lang="it-IT" sz="2800" dirty="0" err="1" smtClean="0"/>
              <a:t>oral</a:t>
            </a:r>
            <a:r>
              <a:rPr lang="it-IT" sz="2800" dirty="0" smtClean="0"/>
              <a:t> </a:t>
            </a:r>
            <a:r>
              <a:rPr lang="it-IT" sz="2800" dirty="0" err="1" smtClean="0"/>
              <a:t>contrast</a:t>
            </a:r>
            <a:r>
              <a:rPr lang="it-IT" sz="2800" dirty="0" smtClean="0"/>
              <a:t>: negative </a:t>
            </a:r>
            <a:r>
              <a:rPr lang="it-IT" sz="2800" dirty="0" err="1" smtClean="0"/>
              <a:t>for</a:t>
            </a:r>
            <a:r>
              <a:rPr lang="it-IT" sz="2800" dirty="0" smtClean="0"/>
              <a:t> </a:t>
            </a:r>
            <a:r>
              <a:rPr lang="it-IT" sz="2800" dirty="0" err="1" smtClean="0"/>
              <a:t>leakage</a:t>
            </a:r>
            <a:endParaRPr lang="it-IT" sz="2800" dirty="0" smtClean="0"/>
          </a:p>
          <a:p>
            <a:endParaRPr lang="it-IT" sz="2800" dirty="0" smtClean="0"/>
          </a:p>
          <a:p>
            <a:r>
              <a:rPr lang="it-IT" sz="2800" dirty="0" err="1" smtClean="0"/>
              <a:t>Positivity</a:t>
            </a:r>
            <a:r>
              <a:rPr lang="it-IT" sz="2800" dirty="0" smtClean="0"/>
              <a:t> </a:t>
            </a:r>
            <a:r>
              <a:rPr lang="it-IT" sz="2800" dirty="0" err="1" smtClean="0"/>
              <a:t>for</a:t>
            </a:r>
            <a:r>
              <a:rPr lang="it-IT" sz="2800" dirty="0" smtClean="0"/>
              <a:t> </a:t>
            </a:r>
            <a:r>
              <a:rPr lang="it-IT" sz="2800" dirty="0" err="1" smtClean="0"/>
              <a:t>Acinetobacter</a:t>
            </a:r>
            <a:endParaRPr lang="it-IT" sz="2800" dirty="0" smtClean="0"/>
          </a:p>
          <a:p>
            <a:endParaRPr lang="it-IT" sz="2800" dirty="0" smtClean="0"/>
          </a:p>
          <a:p>
            <a:r>
              <a:rPr lang="it-IT" sz="2800" dirty="0" smtClean="0"/>
              <a:t>The </a:t>
            </a:r>
            <a:r>
              <a:rPr lang="it-IT" sz="2800" dirty="0" err="1" smtClean="0"/>
              <a:t>patient</a:t>
            </a:r>
            <a:r>
              <a:rPr lang="it-IT" sz="2800" dirty="0" smtClean="0"/>
              <a:t> </a:t>
            </a:r>
            <a:r>
              <a:rPr lang="it-IT" sz="2800" dirty="0" err="1" smtClean="0"/>
              <a:t>is</a:t>
            </a:r>
            <a:r>
              <a:rPr lang="it-IT" sz="2800" dirty="0" smtClean="0"/>
              <a:t> </a:t>
            </a:r>
            <a:r>
              <a:rPr lang="it-IT" sz="2800" dirty="0" err="1" smtClean="0"/>
              <a:t>still</a:t>
            </a:r>
            <a:r>
              <a:rPr lang="it-IT" sz="2800" dirty="0" smtClean="0"/>
              <a:t> in intensive care </a:t>
            </a:r>
            <a:r>
              <a:rPr lang="it-IT" sz="2800" dirty="0" err="1" smtClean="0"/>
              <a:t>department</a:t>
            </a:r>
            <a:r>
              <a:rPr lang="it-IT" sz="2800" dirty="0" smtClean="0"/>
              <a:t> </a:t>
            </a:r>
            <a:r>
              <a:rPr lang="it-IT" sz="2800" dirty="0" err="1" smtClean="0"/>
              <a:t>awake</a:t>
            </a:r>
            <a:endParaRPr lang="it-IT" sz="2800" dirty="0" smtClean="0"/>
          </a:p>
          <a:p>
            <a:endParaRPr lang="it-IT" sz="2800" dirty="0" smtClean="0"/>
          </a:p>
          <a:p>
            <a:endParaRPr lang="it-IT" sz="2800" dirty="0" smtClean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344400" y="2705100"/>
            <a:ext cx="4930175" cy="444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4051385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xmlns="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xmlns="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3733800" y="1714500"/>
            <a:ext cx="914400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n-US" sz="2400" b="1" dirty="0" smtClean="0">
              <a:solidFill>
                <a:srgbClr val="FF0000"/>
              </a:solidFill>
            </a:endParaRPr>
          </a:p>
          <a:p>
            <a:pPr algn="ctr"/>
            <a:endParaRPr lang="en-US" sz="2400" b="1" dirty="0" smtClean="0">
              <a:solidFill>
                <a:srgbClr val="FF0000"/>
              </a:solidFill>
            </a:endParaRPr>
          </a:p>
          <a:p>
            <a:pPr algn="ctr"/>
            <a:r>
              <a:rPr lang="en-US" sz="2800" dirty="0" smtClean="0"/>
              <a:t>Endoscopic </a:t>
            </a:r>
            <a:r>
              <a:rPr lang="en-US" sz="2800" dirty="0" smtClean="0"/>
              <a:t>closure with </a:t>
            </a:r>
            <a:r>
              <a:rPr lang="en-US" sz="2800" dirty="0" smtClean="0"/>
              <a:t>clips </a:t>
            </a:r>
            <a:r>
              <a:rPr lang="en-US" sz="2800" dirty="0" smtClean="0"/>
              <a:t>can be a useful therapeutic alternative to re-surgery for delayed traumatic gastric perforation.</a:t>
            </a:r>
            <a:endParaRPr lang="it-IT" sz="2800" dirty="0"/>
          </a:p>
        </p:txBody>
      </p:sp>
      <p:sp>
        <p:nvSpPr>
          <p:cNvPr id="5" name="Rettangolo 4"/>
          <p:cNvSpPr/>
          <p:nvPr/>
        </p:nvSpPr>
        <p:spPr>
          <a:xfrm>
            <a:off x="6934200" y="1409700"/>
            <a:ext cx="250741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Conclusion</a:t>
            </a: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8800" y="4229100"/>
            <a:ext cx="5105400" cy="4132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4051385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9099" y="266700"/>
            <a:ext cx="17002125" cy="2953043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xmlns="" id="{B71FFB53-BD24-51CD-E4E1-DB4D41A841DE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37565" y="8343900"/>
            <a:ext cx="10412870" cy="1329043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xmlns="" id="{413DD5B0-86DE-F60E-02CA-D1B2422D011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52800" y="3314700"/>
            <a:ext cx="12411559" cy="2362200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xmlns="" id="{46FC41CF-B151-0C64-79D1-5160C58E1758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95878" y="5143500"/>
            <a:ext cx="12725402" cy="2421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7355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292</Words>
  <Application>Microsoft Office PowerPoint</Application>
  <PresentationFormat>Personalizzato</PresentationFormat>
  <Paragraphs>39</Paragraphs>
  <Slides>9</Slides>
  <Notes>1</Notes>
  <HiddenSlides>0</HiddenSlides>
  <MMClips>1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9</vt:i4>
      </vt:variant>
    </vt:vector>
  </HeadingPairs>
  <TitlesOfParts>
    <vt:vector size="18" baseType="lpstr">
      <vt:lpstr>Arial</vt:lpstr>
      <vt:lpstr>Calibri</vt:lpstr>
      <vt:lpstr>Barlow Ultra-Bold</vt:lpstr>
      <vt:lpstr>Barlow Bold</vt:lpstr>
      <vt:lpstr>Andale Sans UI</vt:lpstr>
      <vt:lpstr>ＭＳ Ｐゴシック</vt:lpstr>
      <vt:lpstr>Avenir Bold Italics</vt:lpstr>
      <vt:lpstr>Aptos</vt:lpstr>
      <vt:lpstr>Office Theme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PC</dc:creator>
  <cp:lastModifiedBy>18610</cp:lastModifiedBy>
  <cp:revision>19</cp:revision>
  <dcterms:created xsi:type="dcterms:W3CDTF">2006-08-16T00:00:00Z</dcterms:created>
  <dcterms:modified xsi:type="dcterms:W3CDTF">2026-01-20T12:30:27Z</dcterms:modified>
  <dc:identifier>DAG35qkUN5c</dc:identifier>
</cp:coreProperties>
</file>