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8"/>
  </p:notesMasterIdLst>
  <p:sldIdLst>
    <p:sldId id="256" r:id="rId2"/>
    <p:sldId id="265" r:id="rId3"/>
    <p:sldId id="273" r:id="rId4"/>
    <p:sldId id="275" r:id="rId5"/>
    <p:sldId id="274" r:id="rId6"/>
    <p:sldId id="276" r:id="rId7"/>
  </p:sldIdLst>
  <p:sldSz cx="18288000" cy="10287000"/>
  <p:notesSz cx="6858000" cy="9144000"/>
  <p:embeddedFontLst>
    <p:embeddedFont>
      <p:font typeface="Barlow Bold" pitchFamily="2" charset="77"/>
      <p:regular r:id="rId9"/>
      <p:bold r:id="rId10"/>
    </p:embeddedFont>
    <p:embeddedFont>
      <p:font typeface="Barlow Ultra-Bold" pitchFamily="2" charset="77"/>
      <p:regular r:id="rId11"/>
      <p:bold r:id="rId12"/>
    </p:embeddedFont>
    <p:embeddedFont>
      <p:font typeface="Garamond" panose="02020404030301010803" pitchFamily="18" charset="0"/>
      <p:regular r:id="rId13"/>
      <p:bold r:id="rId14"/>
      <p:italic r:id="rId15"/>
      <p:boldItalic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50000" autoAdjust="0"/>
    <p:restoredTop sz="94541" autoAdjust="0"/>
  </p:normalViewPr>
  <p:slideViewPr>
    <p:cSldViewPr>
      <p:cViewPr varScale="1">
        <p:scale>
          <a:sx n="78" d="100"/>
          <a:sy n="78" d="100"/>
        </p:scale>
        <p:origin x="1168" y="1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948C46-EA36-41E8-B2BE-B8A3A235ADEE}" type="datetimeFigureOut">
              <a:rPr lang="it-IT" smtClean="0"/>
              <a:t>20/01/26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EEC449-40AA-405D-BD37-4AED03B9A05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99747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EC449-40AA-405D-BD37-4AED03B9A059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946798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id="{8DA36808-6BD1-0772-5C0C-317A6217F234}"/>
              </a:ext>
            </a:extLst>
          </p:cNvPr>
          <p:cNvSpPr/>
          <p:nvPr/>
        </p:nvSpPr>
        <p:spPr>
          <a:xfrm>
            <a:off x="7428558" y="4882047"/>
            <a:ext cx="11125200" cy="117585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id="{5A77AE0C-C061-1E59-70CD-3F147890BCA4}"/>
              </a:ext>
            </a:extLst>
          </p:cNvPr>
          <p:cNvSpPr/>
          <p:nvPr/>
        </p:nvSpPr>
        <p:spPr>
          <a:xfrm>
            <a:off x="7401436" y="8724900"/>
            <a:ext cx="11125200" cy="826477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grpSp>
        <p:nvGrpSpPr>
          <p:cNvPr id="2" name="Group 2"/>
          <p:cNvGrpSpPr/>
          <p:nvPr/>
        </p:nvGrpSpPr>
        <p:grpSpPr>
          <a:xfrm>
            <a:off x="-4921061" y="-3214669"/>
            <a:ext cx="17862513" cy="17862513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7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6596464" y="-3128944"/>
            <a:ext cx="17862513" cy="17862513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7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609600" y="-957570"/>
            <a:ext cx="13018033" cy="13018033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7"/>
                </a:lnSpc>
              </a:pPr>
              <a:endParaRPr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8953816" y="9370118"/>
            <a:ext cx="9520566" cy="902128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3329"/>
              </a:lnSpc>
            </a:pPr>
            <a:endParaRPr/>
          </a:p>
        </p:txBody>
      </p:sp>
      <p:sp>
        <p:nvSpPr>
          <p:cNvPr id="23" name="TextBox 23"/>
          <p:cNvSpPr txBox="1"/>
          <p:nvPr/>
        </p:nvSpPr>
        <p:spPr>
          <a:xfrm>
            <a:off x="9053207" y="1627573"/>
            <a:ext cx="8847605" cy="23019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9846"/>
              </a:lnSpc>
            </a:pPr>
            <a:r>
              <a:rPr lang="en-US" sz="4000" b="1" spc="-227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Il </a:t>
            </a:r>
            <a:r>
              <a:rPr lang="en-US" sz="4000" b="1" spc="-227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mesentere</a:t>
            </a:r>
            <a:r>
              <a:rPr lang="en-US" sz="4000" b="1" spc="-227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4000" b="1" spc="-227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nella</a:t>
            </a:r>
            <a:r>
              <a:rPr lang="en-US" sz="4000" b="1" spc="-227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4000" b="1" spc="-227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malattia</a:t>
            </a:r>
            <a:r>
              <a:rPr lang="en-US" sz="4000" b="1" spc="-227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di Crohn. Amico e </a:t>
            </a:r>
            <a:r>
              <a:rPr lang="en-US" sz="4000" b="1" spc="-227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nemico</a:t>
            </a:r>
            <a:r>
              <a:rPr lang="en-US" sz="4000" b="1" spc="-227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?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8229600" y="5032057"/>
            <a:ext cx="9939982" cy="9848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/>
            <a:r>
              <a:rPr lang="en-US" sz="3200" b="1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dott.ssa</a:t>
            </a:r>
            <a:r>
              <a:rPr lang="en-US" sz="3200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</a:t>
            </a:r>
            <a:r>
              <a:rPr lang="en-US" sz="3200" b="1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Puca</a:t>
            </a:r>
            <a:r>
              <a:rPr lang="en-US" sz="3200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L., </a:t>
            </a:r>
            <a:r>
              <a:rPr lang="en-US" sz="3200" b="1" u="sng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dott.ssa</a:t>
            </a:r>
            <a:r>
              <a:rPr lang="en-US" sz="3200" b="1" u="sng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</a:t>
            </a:r>
            <a:r>
              <a:rPr lang="en-US" sz="3200" b="1" u="sng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Baiocchi</a:t>
            </a:r>
            <a:r>
              <a:rPr lang="en-US" sz="3200" b="1" u="sng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A</a:t>
            </a:r>
            <a:r>
              <a:rPr lang="en-US" sz="3200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., </a:t>
            </a:r>
            <a:r>
              <a:rPr lang="en-US" sz="3200" b="1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dott.ssa</a:t>
            </a:r>
            <a:r>
              <a:rPr lang="en-US" sz="3200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</a:t>
            </a:r>
            <a:r>
              <a:rPr lang="en-US" sz="3200" b="1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Cravero</a:t>
            </a:r>
            <a:r>
              <a:rPr lang="en-US" sz="3200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F., prof. </a:t>
            </a:r>
            <a:r>
              <a:rPr lang="en-US" sz="3200" b="1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Allaix</a:t>
            </a:r>
            <a:r>
              <a:rPr lang="en-US" sz="3200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M.E.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14325600" y="8872993"/>
            <a:ext cx="3078638" cy="4012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530"/>
              </a:lnSpc>
            </a:pPr>
            <a:r>
              <a:rPr lang="en-US" sz="2521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24-27 Maggio 2026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77664" y="0"/>
            <a:ext cx="7516664" cy="10272246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145" t="6403" r="2294" b="69619"/>
          <a:stretch/>
        </p:blipFill>
        <p:spPr>
          <a:xfrm rot="5400000">
            <a:off x="2732648" y="4470494"/>
            <a:ext cx="10272245" cy="1331259"/>
          </a:xfrm>
          <a:prstGeom prst="rect">
            <a:avLst/>
          </a:prstGeom>
        </p:spPr>
      </p:pic>
      <p:sp>
        <p:nvSpPr>
          <p:cNvPr id="35" name="TextBox 16">
            <a:extLst>
              <a:ext uri="{FF2B5EF4-FFF2-40B4-BE49-F238E27FC236}">
                <a16:creationId xmlns:a16="http://schemas.microsoft.com/office/drawing/2014/main" id="{540F9CB0-DD0A-F5CF-1E67-8A80E8FFB8E2}"/>
              </a:ext>
            </a:extLst>
          </p:cNvPr>
          <p:cNvSpPr txBox="1"/>
          <p:nvPr/>
        </p:nvSpPr>
        <p:spPr>
          <a:xfrm>
            <a:off x="11742615" y="6864616"/>
            <a:ext cx="5746895" cy="1276241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algn="r">
              <a:lnSpc>
                <a:spcPts val="2003"/>
              </a:lnSpc>
            </a:pPr>
            <a:r>
              <a:rPr lang="en-US" sz="36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AOU San Luigi Gonzaga</a:t>
            </a:r>
          </a:p>
          <a:p>
            <a:pPr algn="r">
              <a:lnSpc>
                <a:spcPts val="2003"/>
              </a:lnSpc>
            </a:pPr>
            <a:endParaRPr lang="en-US" sz="36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003"/>
              </a:lnSpc>
            </a:pPr>
            <a:r>
              <a:rPr lang="en-US" sz="36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Orbassano</a:t>
            </a:r>
            <a:r>
              <a:rPr lang="en-US" sz="36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(TO)</a:t>
            </a:r>
          </a:p>
          <a:p>
            <a:pPr algn="r">
              <a:lnSpc>
                <a:spcPts val="911"/>
              </a:lnSpc>
            </a:pPr>
            <a:endParaRPr lang="en-US" sz="36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488138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>
                <a:solidFill>
                  <a:schemeClr val="bg1"/>
                </a:solidFill>
              </a:rPr>
              <a:t>OBIETTIVO DELLO STUDIO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4073412" y="875215"/>
            <a:ext cx="1325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Il mesentere nella malattia di Crohn, Amico o nemico?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9B1D4964-124E-6780-DD36-8084329399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725FAD92-E644-2D1F-F5CC-EE95BD95227B}"/>
              </a:ext>
            </a:extLst>
          </p:cNvPr>
          <p:cNvSpPr txBox="1"/>
          <p:nvPr/>
        </p:nvSpPr>
        <p:spPr>
          <a:xfrm>
            <a:off x="838200" y="3458403"/>
            <a:ext cx="7071795" cy="4832090"/>
          </a:xfrm>
          <a:prstGeom prst="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algn="just" fontAlgn="auto" hangingPunct="0">
              <a:spcBef>
                <a:spcPts val="0"/>
              </a:spcBef>
              <a:spcAft>
                <a:spcPts val="0"/>
              </a:spcAft>
            </a:pPr>
            <a:r>
              <a:rPr lang="it-IT" sz="2800" i="1" dirty="0"/>
              <a:t>L'obiettivo di questo studio è confrontare l'efficacia della resezione mesenterica estesa (RME) rispetto alla convenzionale resezione mesenterica limitata (RML) convenzionale per la malattia ileo-colica primaria nella malattia di Crohn. La prima prevede un'estesa resezione mesenterica con legature vascolari sovrapponibili a quelle condotte per malattie oncologiche mentre la seconda una sezione del mesentere a ridosso del viscere come da attuale indicazione delle linee guida.</a:t>
            </a: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FD0FFA72-6CD0-E1A6-0C04-9BC7974EF9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6000" y="2968316"/>
            <a:ext cx="6582099" cy="5812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0491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012E16-A020-5E5F-3014-D33E1E56E8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8E33F1FA-F2D2-294F-CB2A-0D2473F64C01}"/>
              </a:ext>
            </a:extLst>
          </p:cNvPr>
          <p:cNvSpPr/>
          <p:nvPr/>
        </p:nvSpPr>
        <p:spPr>
          <a:xfrm flipH="1">
            <a:off x="488138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>
                <a:solidFill>
                  <a:schemeClr val="bg1"/>
                </a:solidFill>
              </a:rPr>
              <a:t>SELEZIONE DEGLI STUDI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997A5CCD-3288-7655-33C6-29D9BA0B667A}"/>
              </a:ext>
            </a:extLst>
          </p:cNvPr>
          <p:cNvSpPr txBox="1"/>
          <p:nvPr/>
        </p:nvSpPr>
        <p:spPr>
          <a:xfrm>
            <a:off x="4073412" y="875215"/>
            <a:ext cx="1325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Il mesentere nella malattia di Crohn, Amico o nemico?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432794B2-BBE3-5AAF-2F1E-226EDAA00EFD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EE00FBFC-99C9-1327-7B75-E5A6FA4CB007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C0B9F54D-E59A-C336-A4E7-4461652C28BF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2946BDF3-D25C-A537-0E15-E8AC7FAF4B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pic>
        <p:nvPicPr>
          <p:cNvPr id="5" name="Immagine 4" descr="Immagine che contiene testo, schermata, linea, Carattere&#10;&#10;Il contenuto generato dall'IA potrebbe non essere corretto.">
            <a:extLst>
              <a:ext uri="{FF2B5EF4-FFF2-40B4-BE49-F238E27FC236}">
                <a16:creationId xmlns:a16="http://schemas.microsoft.com/office/drawing/2014/main" id="{2A4925AD-943F-1F81-27FA-00B8C79488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5400" y="3155464"/>
            <a:ext cx="6172200" cy="5452683"/>
          </a:xfrm>
          <a:prstGeom prst="rect">
            <a:avLst/>
          </a:prstGeom>
          <a:ln w="38100">
            <a:solidFill>
              <a:srgbClr val="0070C0"/>
            </a:solidFill>
          </a:ln>
        </p:spPr>
      </p:pic>
      <p:graphicFrame>
        <p:nvGraphicFramePr>
          <p:cNvPr id="7" name="Tabella 6">
            <a:extLst>
              <a:ext uri="{FF2B5EF4-FFF2-40B4-BE49-F238E27FC236}">
                <a16:creationId xmlns:a16="http://schemas.microsoft.com/office/drawing/2014/main" id="{48833B4C-88DB-26BD-11ED-141F4BDC35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7541898"/>
              </p:ext>
            </p:extLst>
          </p:nvPr>
        </p:nvGraphicFramePr>
        <p:xfrm>
          <a:off x="8648587" y="3990245"/>
          <a:ext cx="7616824" cy="3923932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3743848">
                  <a:extLst>
                    <a:ext uri="{9D8B030D-6E8A-4147-A177-3AD203B41FA5}">
                      <a16:colId xmlns:a16="http://schemas.microsoft.com/office/drawing/2014/main" val="2678955889"/>
                    </a:ext>
                  </a:extLst>
                </a:gridCol>
                <a:gridCol w="3872976">
                  <a:extLst>
                    <a:ext uri="{9D8B030D-6E8A-4147-A177-3AD203B41FA5}">
                      <a16:colId xmlns:a16="http://schemas.microsoft.com/office/drawing/2014/main" val="2389470491"/>
                    </a:ext>
                  </a:extLst>
                </a:gridCol>
              </a:tblGrid>
              <a:tr h="42572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it-IT" sz="1200" kern="100">
                          <a:effectLst/>
                        </a:rPr>
                        <a:t>Criteri di inclusione</a:t>
                      </a:r>
                      <a:endParaRPr lang="it-IT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it-IT" sz="1200" kern="100">
                          <a:effectLst/>
                        </a:rPr>
                        <a:t>Criteri di esclusione</a:t>
                      </a:r>
                      <a:endParaRPr lang="it-IT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91951024"/>
                  </a:ext>
                </a:extLst>
              </a:tr>
              <a:tr h="42572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it-IT" sz="1200" b="0" kern="100">
                          <a:effectLst/>
                        </a:rPr>
                        <a:t>Studi eseguiti su pazienti adulti</a:t>
                      </a:r>
                      <a:endParaRPr lang="it-IT" sz="1200" b="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it-IT" sz="1200" kern="100">
                          <a:effectLst/>
                        </a:rPr>
                        <a:t>Studi eseguiti su pazienti pediatrici</a:t>
                      </a:r>
                      <a:endParaRPr lang="it-IT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80285548"/>
                  </a:ext>
                </a:extLst>
              </a:tr>
              <a:tr h="42572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it-IT" sz="1200" b="0" kern="100">
                          <a:effectLst/>
                        </a:rPr>
                        <a:t>Malattia ileo-colica non recidiva</a:t>
                      </a:r>
                      <a:endParaRPr lang="it-IT" sz="1200" b="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it-IT" sz="1200" kern="100">
                          <a:effectLst/>
                        </a:rPr>
                        <a:t>Malattia ileo-colica recidiva</a:t>
                      </a:r>
                      <a:endParaRPr lang="it-IT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86584893"/>
                  </a:ext>
                </a:extLst>
              </a:tr>
              <a:tr h="42572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it-IT" sz="1200" b="0" kern="100" dirty="0">
                          <a:effectLst/>
                        </a:rPr>
                        <a:t>Full-text</a:t>
                      </a:r>
                      <a:endParaRPr lang="it-IT" sz="1200" b="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it-IT" sz="1200" kern="100" dirty="0">
                          <a:effectLst/>
                        </a:rPr>
                        <a:t>MC colica</a:t>
                      </a:r>
                      <a:endParaRPr lang="it-IT" sz="12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35779722"/>
                  </a:ext>
                </a:extLst>
              </a:tr>
              <a:tr h="89765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it-IT" sz="1200" b="0" kern="100" dirty="0">
                          <a:effectLst/>
                        </a:rPr>
                        <a:t>Studi pubblicati in lingua inglese</a:t>
                      </a:r>
                      <a:endParaRPr lang="it-IT" sz="1200" b="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it-IT" sz="1200" kern="100">
                          <a:effectLst/>
                        </a:rPr>
                        <a:t>Studi su interventi in emergenza/urgenza</a:t>
                      </a:r>
                      <a:endParaRPr lang="it-IT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3666134"/>
                  </a:ext>
                </a:extLst>
              </a:tr>
              <a:tr h="89765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it-IT" sz="1200" kern="100">
                          <a:effectLst/>
                        </a:rPr>
                        <a:t> </a:t>
                      </a:r>
                      <a:endParaRPr lang="it-IT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it-IT" sz="1200" kern="100">
                          <a:effectLst/>
                        </a:rPr>
                        <a:t>Lettere, commenti, poster, presentazioni orali</a:t>
                      </a:r>
                      <a:endParaRPr lang="it-IT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18959849"/>
                  </a:ext>
                </a:extLst>
              </a:tr>
              <a:tr h="42572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it-IT" sz="1200" kern="100" dirty="0">
                          <a:effectLst/>
                        </a:rPr>
                        <a:t> </a:t>
                      </a:r>
                      <a:endParaRPr lang="it-IT" sz="12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it-IT" sz="1200" kern="100" dirty="0">
                          <a:effectLst/>
                        </a:rPr>
                        <a:t>Studi pubblicati non in lingua inglese</a:t>
                      </a:r>
                      <a:endParaRPr lang="it-IT" sz="12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144074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6745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F13B6D-8395-8E5B-EB62-335B46D68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AC796750-D682-16E0-1D23-D09360C51706}"/>
              </a:ext>
            </a:extLst>
          </p:cNvPr>
          <p:cNvSpPr/>
          <p:nvPr/>
        </p:nvSpPr>
        <p:spPr>
          <a:xfrm flipH="1">
            <a:off x="488138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>
                <a:solidFill>
                  <a:schemeClr val="bg1"/>
                </a:solidFill>
              </a:rPr>
              <a:t>STUDI SELEZIONATI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15A56230-C4B0-AC24-4A94-01EF8E7817CC}"/>
              </a:ext>
            </a:extLst>
          </p:cNvPr>
          <p:cNvSpPr txBox="1"/>
          <p:nvPr/>
        </p:nvSpPr>
        <p:spPr>
          <a:xfrm>
            <a:off x="4073412" y="875215"/>
            <a:ext cx="1325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Il mesentere nella malattia di Crohn, Amico o nemico?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2689F42D-8897-95DF-114D-9D7624CAE794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6F8D736C-65C7-3102-289B-72B5760FB1A3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FCC1548A-FB6E-1511-5086-01C05F82AE96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A0299AD1-C57C-D77B-E029-A4C8275E15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graphicFrame>
        <p:nvGraphicFramePr>
          <p:cNvPr id="2" name="Tabella 1">
            <a:extLst>
              <a:ext uri="{FF2B5EF4-FFF2-40B4-BE49-F238E27FC236}">
                <a16:creationId xmlns:a16="http://schemas.microsoft.com/office/drawing/2014/main" id="{B879ED84-0147-7C39-FE8B-C77E6F7B1B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5393665"/>
              </p:ext>
            </p:extLst>
          </p:nvPr>
        </p:nvGraphicFramePr>
        <p:xfrm>
          <a:off x="114298" y="3390901"/>
          <a:ext cx="18059404" cy="4958593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1528489">
                  <a:extLst>
                    <a:ext uri="{9D8B030D-6E8A-4147-A177-3AD203B41FA5}">
                      <a16:colId xmlns:a16="http://schemas.microsoft.com/office/drawing/2014/main" val="939773231"/>
                    </a:ext>
                  </a:extLst>
                </a:gridCol>
                <a:gridCol w="1248848">
                  <a:extLst>
                    <a:ext uri="{9D8B030D-6E8A-4147-A177-3AD203B41FA5}">
                      <a16:colId xmlns:a16="http://schemas.microsoft.com/office/drawing/2014/main" val="1168626682"/>
                    </a:ext>
                  </a:extLst>
                </a:gridCol>
                <a:gridCol w="1388667">
                  <a:extLst>
                    <a:ext uri="{9D8B030D-6E8A-4147-A177-3AD203B41FA5}">
                      <a16:colId xmlns:a16="http://schemas.microsoft.com/office/drawing/2014/main" val="2523573104"/>
                    </a:ext>
                  </a:extLst>
                </a:gridCol>
                <a:gridCol w="1389340">
                  <a:extLst>
                    <a:ext uri="{9D8B030D-6E8A-4147-A177-3AD203B41FA5}">
                      <a16:colId xmlns:a16="http://schemas.microsoft.com/office/drawing/2014/main" val="672283525"/>
                    </a:ext>
                  </a:extLst>
                </a:gridCol>
                <a:gridCol w="1389340">
                  <a:extLst>
                    <a:ext uri="{9D8B030D-6E8A-4147-A177-3AD203B41FA5}">
                      <a16:colId xmlns:a16="http://schemas.microsoft.com/office/drawing/2014/main" val="2778334725"/>
                    </a:ext>
                  </a:extLst>
                </a:gridCol>
                <a:gridCol w="1389340">
                  <a:extLst>
                    <a:ext uri="{9D8B030D-6E8A-4147-A177-3AD203B41FA5}">
                      <a16:colId xmlns:a16="http://schemas.microsoft.com/office/drawing/2014/main" val="3955637378"/>
                    </a:ext>
                  </a:extLst>
                </a:gridCol>
                <a:gridCol w="1389340">
                  <a:extLst>
                    <a:ext uri="{9D8B030D-6E8A-4147-A177-3AD203B41FA5}">
                      <a16:colId xmlns:a16="http://schemas.microsoft.com/office/drawing/2014/main" val="1618571093"/>
                    </a:ext>
                  </a:extLst>
                </a:gridCol>
                <a:gridCol w="1389340">
                  <a:extLst>
                    <a:ext uri="{9D8B030D-6E8A-4147-A177-3AD203B41FA5}">
                      <a16:colId xmlns:a16="http://schemas.microsoft.com/office/drawing/2014/main" val="4022839324"/>
                    </a:ext>
                  </a:extLst>
                </a:gridCol>
                <a:gridCol w="1389340">
                  <a:extLst>
                    <a:ext uri="{9D8B030D-6E8A-4147-A177-3AD203B41FA5}">
                      <a16:colId xmlns:a16="http://schemas.microsoft.com/office/drawing/2014/main" val="638615370"/>
                    </a:ext>
                  </a:extLst>
                </a:gridCol>
                <a:gridCol w="1389340">
                  <a:extLst>
                    <a:ext uri="{9D8B030D-6E8A-4147-A177-3AD203B41FA5}">
                      <a16:colId xmlns:a16="http://schemas.microsoft.com/office/drawing/2014/main" val="2248725500"/>
                    </a:ext>
                  </a:extLst>
                </a:gridCol>
                <a:gridCol w="1389340">
                  <a:extLst>
                    <a:ext uri="{9D8B030D-6E8A-4147-A177-3AD203B41FA5}">
                      <a16:colId xmlns:a16="http://schemas.microsoft.com/office/drawing/2014/main" val="1741659849"/>
                    </a:ext>
                  </a:extLst>
                </a:gridCol>
                <a:gridCol w="1389340">
                  <a:extLst>
                    <a:ext uri="{9D8B030D-6E8A-4147-A177-3AD203B41FA5}">
                      <a16:colId xmlns:a16="http://schemas.microsoft.com/office/drawing/2014/main" val="1610067118"/>
                    </a:ext>
                  </a:extLst>
                </a:gridCol>
                <a:gridCol w="1389340">
                  <a:extLst>
                    <a:ext uri="{9D8B030D-6E8A-4147-A177-3AD203B41FA5}">
                      <a16:colId xmlns:a16="http://schemas.microsoft.com/office/drawing/2014/main" val="1884610396"/>
                    </a:ext>
                  </a:extLst>
                </a:gridCol>
              </a:tblGrid>
              <a:tr h="848334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 dirty="0">
                          <a:effectLst/>
                          <a:latin typeface="Garamond" panose="02020404030301010803" pitchFamily="18" charset="0"/>
                        </a:rPr>
                        <a:t>STUDI</a:t>
                      </a:r>
                      <a:endParaRPr lang="it-IT" sz="1400" kern="100" dirty="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 dirty="0">
                          <a:effectLst/>
                          <a:latin typeface="Garamond" panose="02020404030301010803" pitchFamily="18" charset="0"/>
                        </a:rPr>
                        <a:t>Paese</a:t>
                      </a:r>
                      <a:endParaRPr lang="it-IT" sz="1400" kern="100" dirty="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>
                          <a:effectLst/>
                          <a:latin typeface="Garamond" panose="02020404030301010803" pitchFamily="18" charset="0"/>
                        </a:rPr>
                        <a:t>Numero centri</a:t>
                      </a:r>
                      <a:endParaRPr lang="it-IT" sz="1400" kern="10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>
                          <a:effectLst/>
                          <a:latin typeface="Garamond" panose="02020404030301010803" pitchFamily="18" charset="0"/>
                        </a:rPr>
                        <a:t>Periodo dello studio</a:t>
                      </a:r>
                      <a:endParaRPr lang="it-IT" sz="1400" kern="10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>
                          <a:effectLst/>
                          <a:latin typeface="Garamond" panose="02020404030301010803" pitchFamily="18" charset="0"/>
                        </a:rPr>
                        <a:t>Data pubblicazione</a:t>
                      </a:r>
                      <a:endParaRPr lang="it-IT" sz="1400" kern="10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>
                          <a:effectLst/>
                          <a:latin typeface="Garamond" panose="02020404030301010803" pitchFamily="18" charset="0"/>
                        </a:rPr>
                        <a:t>Tipo di studio</a:t>
                      </a:r>
                      <a:endParaRPr lang="it-IT" sz="1400" kern="10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>
                          <a:effectLst/>
                          <a:latin typeface="Garamond" panose="02020404030301010803" pitchFamily="18" charset="0"/>
                        </a:rPr>
                        <a:t>n (RME/RML)</a:t>
                      </a:r>
                      <a:endParaRPr lang="it-IT" sz="1400" kern="10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 dirty="0">
                          <a:effectLst/>
                          <a:latin typeface="Garamond" panose="02020404030301010803" pitchFamily="18" charset="0"/>
                        </a:rPr>
                        <a:t>RML</a:t>
                      </a:r>
                      <a:endParaRPr lang="it-IT" sz="1400" kern="100" dirty="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 dirty="0">
                          <a:effectLst/>
                          <a:latin typeface="Garamond" panose="02020404030301010803" pitchFamily="18" charset="0"/>
                        </a:rPr>
                        <a:t>RME</a:t>
                      </a:r>
                      <a:endParaRPr lang="it-IT" sz="1400" kern="100" dirty="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>
                          <a:effectLst/>
                          <a:latin typeface="Garamond" panose="02020404030301010803" pitchFamily="18" charset="0"/>
                        </a:rPr>
                        <a:t>Anastomosi</a:t>
                      </a:r>
                      <a:endParaRPr lang="it-IT" sz="1400" kern="10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>
                          <a:effectLst/>
                          <a:latin typeface="Garamond" panose="02020404030301010803" pitchFamily="18" charset="0"/>
                        </a:rPr>
                        <a:t>Laparoscopia n (%)</a:t>
                      </a:r>
                      <a:endParaRPr lang="it-IT" sz="1400" kern="10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>
                          <a:effectLst/>
                          <a:latin typeface="Garamond" panose="02020404030301010803" pitchFamily="18" charset="0"/>
                        </a:rPr>
                        <a:t>Outcome primari</a:t>
                      </a:r>
                      <a:endParaRPr lang="it-IT" sz="1400" kern="10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>
                          <a:effectLst/>
                          <a:latin typeface="Garamond" panose="02020404030301010803" pitchFamily="18" charset="0"/>
                        </a:rPr>
                        <a:t>Follow-up</a:t>
                      </a:r>
                      <a:endParaRPr lang="it-IT" sz="1400" kern="10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extLst>
                  <a:ext uri="{0D108BD9-81ED-4DB2-BD59-A6C34878D82A}">
                    <a16:rowId xmlns:a16="http://schemas.microsoft.com/office/drawing/2014/main" val="1407048373"/>
                  </a:ext>
                </a:extLst>
              </a:tr>
              <a:tr h="1336579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nl-NL" sz="1400" kern="100" dirty="0">
                          <a:effectLst/>
                          <a:latin typeface="Garamond" panose="02020404030301010803" pitchFamily="18" charset="0"/>
                        </a:rPr>
                        <a:t>SPICY Trial</a:t>
                      </a:r>
                      <a:endParaRPr lang="it-IT" sz="1400" kern="100" dirty="0">
                        <a:effectLst/>
                        <a:latin typeface="Garamond" panose="02020404030301010803" pitchFamily="18" charset="0"/>
                      </a:endParaRPr>
                    </a:p>
                    <a:p>
                      <a:pPr algn="l">
                        <a:buNone/>
                      </a:pPr>
                      <a:r>
                        <a:rPr lang="nl-NL" sz="1400" kern="100" dirty="0">
                          <a:effectLst/>
                          <a:latin typeface="Garamond" panose="02020404030301010803" pitchFamily="18" charset="0"/>
                        </a:rPr>
                        <a:t>(Van Der Does de </a:t>
                      </a:r>
                      <a:r>
                        <a:rPr lang="nl-NL" sz="1400" kern="100" dirty="0" err="1">
                          <a:effectLst/>
                          <a:latin typeface="Garamond" panose="02020404030301010803" pitchFamily="18" charset="0"/>
                        </a:rPr>
                        <a:t>Willebois</a:t>
                      </a:r>
                      <a:r>
                        <a:rPr lang="nl-NL" sz="1400" kern="100" dirty="0">
                          <a:effectLst/>
                          <a:latin typeface="Garamond" panose="02020404030301010803" pitchFamily="18" charset="0"/>
                        </a:rPr>
                        <a:t> et al.)</a:t>
                      </a:r>
                      <a:endParaRPr lang="it-IT" sz="1400" kern="100" dirty="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>
                          <a:effectLst/>
                          <a:latin typeface="Garamond" panose="02020404030301010803" pitchFamily="18" charset="0"/>
                        </a:rPr>
                        <a:t>Olanda/Italia</a:t>
                      </a:r>
                      <a:endParaRPr lang="it-IT" sz="1400" kern="10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 dirty="0">
                          <a:effectLst/>
                          <a:latin typeface="Garamond" panose="02020404030301010803" pitchFamily="18" charset="0"/>
                        </a:rPr>
                        <a:t>6</a:t>
                      </a:r>
                      <a:endParaRPr lang="it-IT" sz="1400" kern="100" dirty="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>
                          <a:effectLst/>
                          <a:latin typeface="Garamond" panose="02020404030301010803" pitchFamily="18" charset="0"/>
                        </a:rPr>
                        <a:t>Feb 2020-Apr 2023</a:t>
                      </a:r>
                      <a:endParaRPr lang="it-IT" sz="1400" kern="10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 dirty="0">
                          <a:effectLst/>
                          <a:latin typeface="Garamond" panose="02020404030301010803" pitchFamily="18" charset="0"/>
                        </a:rPr>
                        <a:t>2024</a:t>
                      </a:r>
                      <a:endParaRPr lang="it-IT" sz="1400" kern="100" dirty="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>
                          <a:effectLst/>
                          <a:latin typeface="Garamond" panose="02020404030301010803" pitchFamily="18" charset="0"/>
                        </a:rPr>
                        <a:t>RCT</a:t>
                      </a:r>
                      <a:endParaRPr lang="it-IT" sz="1400" kern="10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 dirty="0">
                          <a:effectLst/>
                          <a:latin typeface="Garamond" panose="02020404030301010803" pitchFamily="18" charset="0"/>
                        </a:rPr>
                        <a:t>131 (66/65)</a:t>
                      </a:r>
                      <a:endParaRPr lang="it-IT" sz="1400" kern="100" dirty="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 dirty="0">
                          <a:effectLst/>
                          <a:latin typeface="Garamond" panose="02020404030301010803" pitchFamily="18" charset="0"/>
                        </a:rPr>
                        <a:t>Mesentere diviso a ridosso del viscere.</a:t>
                      </a:r>
                      <a:endParaRPr lang="it-IT" sz="1400" kern="100" dirty="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 dirty="0">
                          <a:effectLst/>
                          <a:latin typeface="Garamond" panose="02020404030301010803" pitchFamily="18" charset="0"/>
                        </a:rPr>
                        <a:t>Resezione mesenterica fino al tronco ileo-colico ma senza la sua sezione.</a:t>
                      </a:r>
                      <a:endParaRPr lang="it-IT" sz="1400" kern="100" dirty="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 dirty="0">
                          <a:effectLst/>
                          <a:latin typeface="Garamond" panose="02020404030301010803" pitchFamily="18" charset="0"/>
                        </a:rPr>
                        <a:t>T-T funzionale meccanica</a:t>
                      </a:r>
                      <a:endParaRPr lang="it-IT" sz="1400" kern="100" dirty="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>
                          <a:effectLst/>
                          <a:latin typeface="Garamond" panose="02020404030301010803" pitchFamily="18" charset="0"/>
                        </a:rPr>
                        <a:t>RML: 66(100)</a:t>
                      </a:r>
                    </a:p>
                    <a:p>
                      <a:pPr algn="l">
                        <a:buNone/>
                      </a:pPr>
                      <a:r>
                        <a:rPr lang="it-IT" sz="1400" kern="100">
                          <a:effectLst/>
                          <a:latin typeface="Garamond" panose="02020404030301010803" pitchFamily="18" charset="0"/>
                        </a:rPr>
                        <a:t>RME: 667(100)</a:t>
                      </a:r>
                      <a:endParaRPr lang="it-IT" sz="1400" kern="10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>
                          <a:effectLst/>
                          <a:latin typeface="Garamond" panose="02020404030301010803" pitchFamily="18" charset="0"/>
                        </a:rPr>
                        <a:t>Recidiva endoscopica a 6 mesi.</a:t>
                      </a:r>
                      <a:endParaRPr lang="it-IT" sz="1400" kern="10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it-IT" sz="1400" kern="100">
                          <a:effectLst/>
                          <a:latin typeface="Garamond" panose="02020404030301010803" pitchFamily="18" charset="0"/>
                        </a:rPr>
                        <a:t>-</a:t>
                      </a:r>
                      <a:endParaRPr lang="it-IT" sz="1400" kern="10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extLst>
                  <a:ext uri="{0D108BD9-81ED-4DB2-BD59-A6C34878D82A}">
                    <a16:rowId xmlns:a16="http://schemas.microsoft.com/office/drawing/2014/main" val="1232137542"/>
                  </a:ext>
                </a:extLst>
              </a:tr>
              <a:tr h="1134205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400" kern="100">
                          <a:effectLst/>
                          <a:latin typeface="Garamond" panose="02020404030301010803" pitchFamily="18" charset="0"/>
                        </a:rPr>
                        <a:t>Mesocolic Trial</a:t>
                      </a:r>
                      <a:endParaRPr lang="it-IT" sz="1400" kern="100">
                        <a:effectLst/>
                        <a:latin typeface="Garamond" panose="02020404030301010803" pitchFamily="18" charset="0"/>
                      </a:endParaRPr>
                    </a:p>
                    <a:p>
                      <a:pPr algn="l">
                        <a:buNone/>
                      </a:pPr>
                      <a:r>
                        <a:rPr lang="en-US" sz="1400" kern="100">
                          <a:effectLst/>
                          <a:latin typeface="Garamond" panose="02020404030301010803" pitchFamily="18" charset="0"/>
                        </a:rPr>
                        <a:t>(Duan et al.)</a:t>
                      </a:r>
                      <a:endParaRPr lang="it-IT" sz="1400" kern="10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 dirty="0">
                          <a:effectLst/>
                          <a:latin typeface="Garamond" panose="02020404030301010803" pitchFamily="18" charset="0"/>
                        </a:rPr>
                        <a:t>Cina</a:t>
                      </a:r>
                      <a:endParaRPr lang="it-IT" sz="1400" kern="100" dirty="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>
                          <a:effectLst/>
                          <a:latin typeface="Garamond" panose="02020404030301010803" pitchFamily="18" charset="0"/>
                        </a:rPr>
                        <a:t>3</a:t>
                      </a:r>
                      <a:endParaRPr lang="it-IT" sz="1400" kern="10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>
                          <a:effectLst/>
                          <a:latin typeface="Garamond" panose="02020404030301010803" pitchFamily="18" charset="0"/>
                        </a:rPr>
                        <a:t>Feb 2019-Dic 2022</a:t>
                      </a:r>
                      <a:endParaRPr lang="it-IT" sz="1400" kern="10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>
                          <a:effectLst/>
                          <a:latin typeface="Garamond" panose="02020404030301010803" pitchFamily="18" charset="0"/>
                        </a:rPr>
                        <a:t>2025</a:t>
                      </a:r>
                      <a:endParaRPr lang="it-IT" sz="1400" kern="10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>
                          <a:effectLst/>
                          <a:latin typeface="Garamond" panose="02020404030301010803" pitchFamily="18" charset="0"/>
                        </a:rPr>
                        <a:t>RCT</a:t>
                      </a:r>
                      <a:endParaRPr lang="it-IT" sz="1400" kern="10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>
                          <a:effectLst/>
                          <a:latin typeface="Garamond" panose="02020404030301010803" pitchFamily="18" charset="0"/>
                        </a:rPr>
                        <a:t>111 (58/53)</a:t>
                      </a:r>
                      <a:endParaRPr lang="it-IT" sz="1400" kern="10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>
                          <a:effectLst/>
                          <a:latin typeface="Garamond" panose="02020404030301010803" pitchFamily="18" charset="0"/>
                        </a:rPr>
                        <a:t>Mesentere diviso a ridosso o comunque &lt;3 cm dal bordo del viscere.</a:t>
                      </a:r>
                      <a:endParaRPr lang="it-IT" sz="1400" kern="10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 dirty="0">
                          <a:effectLst/>
                          <a:latin typeface="Garamond" panose="02020404030301010803" pitchFamily="18" charset="0"/>
                        </a:rPr>
                        <a:t>Resezione secondo i dettami della CME ma legando a 1 cm dall’origine gli ileo-colici.</a:t>
                      </a:r>
                      <a:endParaRPr lang="it-IT" sz="1400" kern="100" dirty="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 dirty="0">
                          <a:effectLst/>
                          <a:latin typeface="Garamond" panose="02020404030301010803" pitchFamily="18" charset="0"/>
                        </a:rPr>
                        <a:t>L-L meccanica</a:t>
                      </a:r>
                    </a:p>
                    <a:p>
                      <a:pPr algn="l">
                        <a:buNone/>
                      </a:pPr>
                      <a:r>
                        <a:rPr lang="it-IT" sz="1400" kern="100" dirty="0">
                          <a:effectLst/>
                          <a:latin typeface="Garamond" panose="02020404030301010803" pitchFamily="18" charset="0"/>
                        </a:rPr>
                        <a:t>(secondo la preferenza del chirurgo)</a:t>
                      </a:r>
                      <a:endParaRPr lang="it-IT" sz="1400" kern="100" dirty="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 dirty="0">
                          <a:effectLst/>
                          <a:latin typeface="Garamond" panose="02020404030301010803" pitchFamily="18" charset="0"/>
                        </a:rPr>
                        <a:t>RML: 41 (71)</a:t>
                      </a:r>
                    </a:p>
                    <a:p>
                      <a:pPr algn="l">
                        <a:buNone/>
                      </a:pPr>
                      <a:r>
                        <a:rPr lang="it-IT" sz="1400" kern="100" dirty="0">
                          <a:effectLst/>
                          <a:latin typeface="Garamond" panose="02020404030301010803" pitchFamily="18" charset="0"/>
                        </a:rPr>
                        <a:t>RME: 39 (74)</a:t>
                      </a:r>
                      <a:endParaRPr lang="it-IT" sz="1400" kern="100" dirty="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>
                          <a:effectLst/>
                          <a:latin typeface="Garamond" panose="02020404030301010803" pitchFamily="18" charset="0"/>
                        </a:rPr>
                        <a:t>Recidiva chirurgica.</a:t>
                      </a:r>
                      <a:endParaRPr lang="it-IT" sz="1400" kern="10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>
                          <a:effectLst/>
                          <a:latin typeface="Garamond" panose="02020404030301010803" pitchFamily="18" charset="0"/>
                        </a:rPr>
                        <a:t>Interim analysis</a:t>
                      </a:r>
                    </a:p>
                    <a:p>
                      <a:pPr algn="l">
                        <a:buNone/>
                      </a:pPr>
                      <a:r>
                        <a:rPr lang="it-IT" sz="1400" kern="100">
                          <a:effectLst/>
                          <a:latin typeface="Garamond" panose="02020404030301010803" pitchFamily="18" charset="0"/>
                        </a:rPr>
                        <a:t>48 mesi (22-54) RME</a:t>
                      </a:r>
                    </a:p>
                    <a:p>
                      <a:pPr algn="l">
                        <a:buNone/>
                      </a:pPr>
                      <a:r>
                        <a:rPr lang="it-IT" sz="1400" kern="100">
                          <a:effectLst/>
                          <a:latin typeface="Garamond" panose="02020404030301010803" pitchFamily="18" charset="0"/>
                        </a:rPr>
                        <a:t>50 mesi (24-56) RML</a:t>
                      </a:r>
                      <a:endParaRPr lang="it-IT" sz="1400" kern="10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extLst>
                  <a:ext uri="{0D108BD9-81ED-4DB2-BD59-A6C34878D82A}">
                    <a16:rowId xmlns:a16="http://schemas.microsoft.com/office/drawing/2014/main" val="3232910622"/>
                  </a:ext>
                </a:extLst>
              </a:tr>
              <a:tr h="1002435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 dirty="0" err="1">
                          <a:effectLst/>
                          <a:latin typeface="Garamond" panose="02020404030301010803" pitchFamily="18" charset="0"/>
                        </a:rPr>
                        <a:t>Remedy</a:t>
                      </a:r>
                      <a:endParaRPr lang="it-IT" sz="1400" kern="100" dirty="0">
                        <a:effectLst/>
                        <a:latin typeface="Garamond" panose="02020404030301010803" pitchFamily="18" charset="0"/>
                      </a:endParaRPr>
                    </a:p>
                    <a:p>
                      <a:pPr algn="l">
                        <a:buNone/>
                      </a:pPr>
                      <a:r>
                        <a:rPr lang="it-IT" sz="1400" kern="100" dirty="0">
                          <a:effectLst/>
                          <a:latin typeface="Garamond" panose="02020404030301010803" pitchFamily="18" charset="0"/>
                        </a:rPr>
                        <a:t>(</a:t>
                      </a:r>
                      <a:r>
                        <a:rPr lang="it-IT" sz="1400" kern="100" dirty="0" err="1">
                          <a:effectLst/>
                          <a:latin typeface="Garamond" panose="02020404030301010803" pitchFamily="18" charset="0"/>
                        </a:rPr>
                        <a:t>Mineccia</a:t>
                      </a:r>
                      <a:r>
                        <a:rPr lang="it-IT" sz="1400" kern="100" dirty="0">
                          <a:effectLst/>
                          <a:latin typeface="Garamond" panose="02020404030301010803" pitchFamily="18" charset="0"/>
                        </a:rPr>
                        <a:t> et al.)</a:t>
                      </a:r>
                      <a:endParaRPr lang="it-IT" sz="1400" kern="100" dirty="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>
                          <a:effectLst/>
                          <a:latin typeface="Garamond" panose="02020404030301010803" pitchFamily="18" charset="0"/>
                        </a:rPr>
                        <a:t>Italia</a:t>
                      </a:r>
                      <a:endParaRPr lang="it-IT" sz="1400" kern="10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 dirty="0">
                          <a:effectLst/>
                          <a:latin typeface="Garamond" panose="02020404030301010803" pitchFamily="18" charset="0"/>
                        </a:rPr>
                        <a:t>2</a:t>
                      </a:r>
                      <a:endParaRPr lang="it-IT" sz="1400" kern="100" dirty="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 dirty="0" err="1">
                          <a:effectLst/>
                          <a:latin typeface="Garamond" panose="02020404030301010803" pitchFamily="18" charset="0"/>
                        </a:rPr>
                        <a:t>Gen</a:t>
                      </a:r>
                      <a:r>
                        <a:rPr lang="it-IT" sz="1400" kern="100" dirty="0">
                          <a:effectLst/>
                          <a:latin typeface="Garamond" panose="02020404030301010803" pitchFamily="18" charset="0"/>
                        </a:rPr>
                        <a:t> 2009-Dic 2019</a:t>
                      </a:r>
                      <a:endParaRPr lang="it-IT" sz="1400" kern="100" dirty="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 dirty="0">
                          <a:effectLst/>
                          <a:latin typeface="Garamond" panose="02020404030301010803" pitchFamily="18" charset="0"/>
                        </a:rPr>
                        <a:t>2022</a:t>
                      </a:r>
                      <a:endParaRPr lang="it-IT" sz="1400" kern="100" dirty="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 dirty="0">
                          <a:effectLst/>
                          <a:latin typeface="Garamond" panose="02020404030301010803" pitchFamily="18" charset="0"/>
                        </a:rPr>
                        <a:t>Retrospettivo</a:t>
                      </a:r>
                      <a:endParaRPr lang="it-IT" sz="1400" kern="100" dirty="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 dirty="0">
                          <a:effectLst/>
                          <a:latin typeface="Garamond" panose="02020404030301010803" pitchFamily="18" charset="0"/>
                        </a:rPr>
                        <a:t>326 (204/122)</a:t>
                      </a:r>
                      <a:endParaRPr lang="it-IT" sz="1400" kern="100" dirty="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>
                          <a:effectLst/>
                          <a:latin typeface="Garamond" panose="02020404030301010803" pitchFamily="18" charset="0"/>
                        </a:rPr>
                        <a:t>Sezione periferica del mesentere.</a:t>
                      </a:r>
                      <a:endParaRPr lang="it-IT" sz="1400" kern="10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 dirty="0">
                          <a:effectLst/>
                          <a:latin typeface="Garamond" panose="02020404030301010803" pitchFamily="18" charset="0"/>
                        </a:rPr>
                        <a:t>Linfadenectomia D2 con legatura degli ileo-colici</a:t>
                      </a:r>
                      <a:endParaRPr lang="it-IT" sz="1400" kern="100" dirty="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 dirty="0">
                          <a:effectLst/>
                          <a:latin typeface="Garamond" panose="02020404030301010803" pitchFamily="18" charset="0"/>
                        </a:rPr>
                        <a:t>T-T funzionale meccanica o manuale e L-L </a:t>
                      </a:r>
                      <a:r>
                        <a:rPr lang="it-IT" sz="1400" kern="100" dirty="0" err="1">
                          <a:effectLst/>
                          <a:latin typeface="Garamond" panose="02020404030301010803" pitchFamily="18" charset="0"/>
                        </a:rPr>
                        <a:t>isoperistaltica</a:t>
                      </a:r>
                      <a:r>
                        <a:rPr lang="it-IT" sz="1400" kern="100" dirty="0">
                          <a:effectLst/>
                          <a:latin typeface="Garamond" panose="02020404030301010803" pitchFamily="18" charset="0"/>
                        </a:rPr>
                        <a:t> manuale</a:t>
                      </a:r>
                      <a:endParaRPr lang="it-IT" sz="1400" kern="100" dirty="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 dirty="0">
                          <a:effectLst/>
                          <a:latin typeface="Garamond" panose="02020404030301010803" pitchFamily="18" charset="0"/>
                        </a:rPr>
                        <a:t>RML: 90 (73.8)</a:t>
                      </a:r>
                    </a:p>
                    <a:p>
                      <a:pPr algn="l">
                        <a:buNone/>
                      </a:pPr>
                      <a:r>
                        <a:rPr lang="it-IT" sz="1400" kern="100" dirty="0">
                          <a:effectLst/>
                          <a:latin typeface="Garamond" panose="02020404030301010803" pitchFamily="18" charset="0"/>
                        </a:rPr>
                        <a:t>RME: 190 (93.1)</a:t>
                      </a:r>
                      <a:endParaRPr lang="it-IT" sz="1400" kern="100" dirty="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 dirty="0">
                          <a:effectLst/>
                          <a:latin typeface="Garamond" panose="02020404030301010803" pitchFamily="18" charset="0"/>
                        </a:rPr>
                        <a:t>Recidiva endoscopica, recidiva ecografica, complicanze P.O., recidiva chirurgica.</a:t>
                      </a:r>
                      <a:endParaRPr lang="it-IT" sz="1400" kern="100" dirty="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it-IT" sz="1400" kern="100" dirty="0">
                          <a:effectLst/>
                          <a:latin typeface="Garamond" panose="02020404030301010803" pitchFamily="18" charset="0"/>
                        </a:rPr>
                        <a:t>4.7 +/- 3 anni</a:t>
                      </a:r>
                      <a:endParaRPr lang="it-IT" sz="1400" kern="100" dirty="0">
                        <a:effectLst/>
                        <a:latin typeface="Garamond" panose="02020404030301010803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1174" marR="61174" marT="0" marB="0"/>
                </a:tc>
                <a:extLst>
                  <a:ext uri="{0D108BD9-81ED-4DB2-BD59-A6C34878D82A}">
                    <a16:rowId xmlns:a16="http://schemas.microsoft.com/office/drawing/2014/main" val="34153974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87121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D373B8-625C-92B8-C16D-42BB51B73C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4B17C4D7-F2FC-A4F7-73CF-CEA62A79F264}"/>
              </a:ext>
            </a:extLst>
          </p:cNvPr>
          <p:cNvSpPr/>
          <p:nvPr/>
        </p:nvSpPr>
        <p:spPr>
          <a:xfrm flipH="1">
            <a:off x="488138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>
                <a:solidFill>
                  <a:schemeClr val="bg1"/>
                </a:solidFill>
              </a:rPr>
              <a:t>OUTCOME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723369D2-5F7A-CEB8-C5C3-E8619AA16377}"/>
              </a:ext>
            </a:extLst>
          </p:cNvPr>
          <p:cNvSpPr txBox="1"/>
          <p:nvPr/>
        </p:nvSpPr>
        <p:spPr>
          <a:xfrm>
            <a:off x="4073412" y="875215"/>
            <a:ext cx="1325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Il mesentere nella malattia di Crohn, Amico o nemico?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737EDA31-3C72-1748-3277-2D490FADA1FF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0010FB9A-7986-D9E1-08B5-C4EB91BCEEA6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A5CC8A89-5FA1-74FA-A194-9E9BE6BD1AEC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BBB50C03-6CD9-AB65-A269-8940B56C206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pic>
        <p:nvPicPr>
          <p:cNvPr id="8" name="Immagine 7" descr="Immagine che contiene testo, schermata, Carattere, numero&#10;&#10;Il contenuto generato dall'IA potrebbe non essere corretto.">
            <a:extLst>
              <a:ext uri="{FF2B5EF4-FFF2-40B4-BE49-F238E27FC236}">
                <a16:creationId xmlns:a16="http://schemas.microsoft.com/office/drawing/2014/main" id="{1D9D5246-806C-0F9C-2DA1-318EF6F42C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3151557"/>
            <a:ext cx="7949599" cy="150082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79683771-3FB7-F8FB-14BF-051EF43A1455}"/>
              </a:ext>
            </a:extLst>
          </p:cNvPr>
          <p:cNvSpPr txBox="1"/>
          <p:nvPr/>
        </p:nvSpPr>
        <p:spPr>
          <a:xfrm>
            <a:off x="11125200" y="2985985"/>
            <a:ext cx="328346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800" dirty="0" err="1"/>
              <a:t>Outcome</a:t>
            </a:r>
            <a:r>
              <a:rPr lang="it-IT" sz="2800" dirty="0"/>
              <a:t> primario</a:t>
            </a:r>
          </a:p>
          <a:p>
            <a:pPr algn="ctr"/>
            <a:r>
              <a:rPr lang="it-IT" sz="2800" dirty="0"/>
              <a:t>Recidiva endoscopica</a:t>
            </a:r>
          </a:p>
        </p:txBody>
      </p: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A04B3FFE-CF6F-B872-8C44-9B81D3ADB9B4}"/>
              </a:ext>
            </a:extLst>
          </p:cNvPr>
          <p:cNvSpPr txBox="1"/>
          <p:nvPr/>
        </p:nvSpPr>
        <p:spPr>
          <a:xfrm>
            <a:off x="12192000" y="4381500"/>
            <a:ext cx="8306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p=0.30</a:t>
            </a:r>
          </a:p>
        </p:txBody>
      </p:sp>
      <p:graphicFrame>
        <p:nvGraphicFramePr>
          <p:cNvPr id="19" name="Tabella 18">
            <a:extLst>
              <a:ext uri="{FF2B5EF4-FFF2-40B4-BE49-F238E27FC236}">
                <a16:creationId xmlns:a16="http://schemas.microsoft.com/office/drawing/2014/main" id="{1DFC1674-DCE1-F534-3F3D-F5ED7883B9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7600467"/>
              </p:ext>
            </p:extLst>
          </p:nvPr>
        </p:nvGraphicFramePr>
        <p:xfrm>
          <a:off x="2926538" y="5459152"/>
          <a:ext cx="121920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1421450281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8586743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OUTCOME SECONDARI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err="1"/>
                        <a:t>p</a:t>
                      </a:r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39273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err="1"/>
                        <a:t>Clavien</a:t>
                      </a:r>
                      <a:r>
                        <a:rPr lang="it-IT" dirty="0"/>
                        <a:t>-Dindo ≥3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31080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Degenza post-operatoria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03903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Deiscenze anastomotiche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27120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Durata dell’intervento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272467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it-IT" dirty="0"/>
                        <a:t>Perdite ematiche I.O.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68308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Lunghezza del pezzo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16588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013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CF7559-A868-CB75-1A16-8DE673F2AB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F586F8BA-0DBA-A8DE-B7A5-1476BA8D3374}"/>
              </a:ext>
            </a:extLst>
          </p:cNvPr>
          <p:cNvSpPr/>
          <p:nvPr/>
        </p:nvSpPr>
        <p:spPr>
          <a:xfrm flipH="1">
            <a:off x="488138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>
                <a:solidFill>
                  <a:schemeClr val="bg1"/>
                </a:solidFill>
              </a:rPr>
              <a:t>CONCLUSIONI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D1D64504-E674-BB1F-85F9-67062C7F16FE}"/>
              </a:ext>
            </a:extLst>
          </p:cNvPr>
          <p:cNvSpPr txBox="1"/>
          <p:nvPr/>
        </p:nvSpPr>
        <p:spPr>
          <a:xfrm>
            <a:off x="4073412" y="875215"/>
            <a:ext cx="1325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Il mesentere nella malattia di Crohn, Amico o nemico?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B42F96A-257A-9E88-B236-C8DAC8195FC1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215A6478-A562-B3C9-7E45-25FF0925C4F6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A49BA30D-4177-7657-73B2-EA1065BED7E4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B417D15B-0490-F731-F924-5A208DA9603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EE45344C-6A54-9CB8-3023-BB3ABBF52AD3}"/>
              </a:ext>
            </a:extLst>
          </p:cNvPr>
          <p:cNvSpPr txBox="1"/>
          <p:nvPr/>
        </p:nvSpPr>
        <p:spPr>
          <a:xfrm>
            <a:off x="1714500" y="4034926"/>
            <a:ext cx="15503412" cy="3046986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285750" marR="0" indent="-285750" algn="l" defTabSz="914400" rtl="0" fontAlgn="auto" latinLnBrk="0" hangingPunc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it-IT" sz="2400" dirty="0">
                <a:ea typeface="Times New Roman"/>
                <a:cs typeface="Times New Roman"/>
                <a:sym typeface="Times New Roman"/>
              </a:rPr>
              <a:t>Papers disponibili sulla resezione ileo-colica primaria per MC non in emergenza/urgenza solo 3: 2 RCT, 1 retrospettivo.</a:t>
            </a:r>
          </a:p>
          <a:p>
            <a:pPr marL="285750" marR="0" indent="-285750" algn="l" defTabSz="914400" rtl="0" fontAlgn="auto" latinLnBrk="0" hangingPunc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it-IT" sz="24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ea typeface="Times New Roman"/>
                <a:cs typeface="Times New Roman"/>
                <a:sym typeface="Times New Roman"/>
              </a:rPr>
              <a:t>St</a:t>
            </a:r>
            <a:r>
              <a:rPr lang="it-IT" sz="2400" dirty="0">
                <a:ea typeface="Times New Roman"/>
                <a:cs typeface="Times New Roman"/>
                <a:sym typeface="Times New Roman"/>
              </a:rPr>
              <a:t>udio a primo nome C. Coffey del 2018 gravato da numerosi </a:t>
            </a:r>
            <a:r>
              <a:rPr lang="it-IT" sz="2400" dirty="0" err="1">
                <a:ea typeface="Times New Roman"/>
                <a:cs typeface="Times New Roman"/>
                <a:sym typeface="Times New Roman"/>
              </a:rPr>
              <a:t>bias</a:t>
            </a:r>
            <a:r>
              <a:rPr lang="it-IT" sz="2400" dirty="0">
                <a:ea typeface="Times New Roman"/>
                <a:cs typeface="Times New Roman"/>
                <a:sym typeface="Times New Roman"/>
              </a:rPr>
              <a:t> come descritto da molti autori</a:t>
            </a:r>
          </a:p>
          <a:p>
            <a:pPr marL="285750" marR="0" indent="-285750" algn="l" defTabSz="914400" rtl="0" fontAlgn="auto" latinLnBrk="0" hangingPunc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it-IT" sz="24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ea typeface="Times New Roman"/>
                <a:cs typeface="Times New Roman"/>
                <a:sym typeface="Times New Roman"/>
              </a:rPr>
              <a:t>Nessun lavoro al momento ha dimostrato un</a:t>
            </a:r>
            <a:r>
              <a:rPr lang="it-IT" sz="2400" dirty="0">
                <a:ea typeface="Times New Roman"/>
                <a:cs typeface="Times New Roman"/>
                <a:sym typeface="Times New Roman"/>
              </a:rPr>
              <a:t>a riduzione della recidiva con la tecnica proposta</a:t>
            </a:r>
          </a:p>
          <a:p>
            <a:pPr marL="285750" marR="0" indent="-285750" algn="l" defTabSz="914400" rtl="0" fontAlgn="auto" latinLnBrk="0" hangingPunc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it-IT" sz="2400" dirty="0">
                <a:ea typeface="Times New Roman"/>
                <a:cs typeface="Times New Roman"/>
                <a:sym typeface="Times New Roman"/>
              </a:rPr>
              <a:t>Complicanze sovrapponibili alla tecnica suggerita dalle linee guida</a:t>
            </a:r>
          </a:p>
        </p:txBody>
      </p:sp>
    </p:spTree>
    <p:extLst>
      <p:ext uri="{BB962C8B-B14F-4D97-AF65-F5344CB8AC3E}">
        <p14:creationId xmlns:p14="http://schemas.microsoft.com/office/powerpoint/2010/main" val="26216747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572</Words>
  <Application>Microsoft Macintosh PowerPoint</Application>
  <PresentationFormat>Personalizzato</PresentationFormat>
  <Paragraphs>114</Paragraphs>
  <Slides>6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9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6" baseType="lpstr">
      <vt:lpstr>Barlow Bold</vt:lpstr>
      <vt:lpstr>Avenir Bold Italics</vt:lpstr>
      <vt:lpstr>Times New Roman</vt:lpstr>
      <vt:lpstr>Barlow Ultra-Bold</vt:lpstr>
      <vt:lpstr>DengXian</vt:lpstr>
      <vt:lpstr>Calibri</vt:lpstr>
      <vt:lpstr>Aptos</vt:lpstr>
      <vt:lpstr>Garamond</vt:lpstr>
      <vt:lpstr>Arial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PC</dc:creator>
  <cp:lastModifiedBy>Silvia Sofia</cp:lastModifiedBy>
  <cp:revision>9</cp:revision>
  <dcterms:created xsi:type="dcterms:W3CDTF">2006-08-16T00:00:00Z</dcterms:created>
  <dcterms:modified xsi:type="dcterms:W3CDTF">2026-01-20T22:00:34Z</dcterms:modified>
  <dc:identifier>DAG35qkUN5c</dc:identifier>
</cp:coreProperties>
</file>