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slideMasters/slideMaster1.xml" ContentType="application/vnd.openxmlformats-officedocument.presentationml.slideMaster+xml"/>
  <Override PartName="/ppt/slideMasters/_rels/slideMaster1.xml.rels" ContentType="application/vnd.openxmlformats-package.relationships+xml"/>
  <Override PartName="/ppt/notesMasters/notesMaster1.xml" ContentType="application/vnd.openxmlformats-officedocument.presentationml.notesMaster+xml"/>
  <Override PartName="/ppt/notesMasters/_rels/notesMaster1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media/image28.jpeg" ContentType="image/jpeg"/>
  <Override PartName="/ppt/media/image1.png" ContentType="image/png"/>
  <Override PartName="/ppt/media/image2.png" ContentType="image/png"/>
  <Override PartName="/ppt/media/image3.jpeg" ContentType="image/jpeg"/>
  <Override PartName="/ppt/media/image5.png" ContentType="image/png"/>
  <Override PartName="/ppt/media/image4.png" ContentType="image/png"/>
  <Override PartName="/ppt/media/image6.png" ContentType="image/png"/>
  <Override PartName="/ppt/media/image7.png" ContentType="image/png"/>
  <Override PartName="/ppt/media/image8.png" ContentType="image/png"/>
  <Override PartName="/ppt/media/image9.png" ContentType="image/png"/>
  <Override PartName="/ppt/media/image10.png" ContentType="image/png"/>
  <Override PartName="/ppt/media/image11.png" ContentType="image/png"/>
  <Override PartName="/ppt/media/image12.png" ContentType="image/png"/>
  <Override PartName="/ppt/media/image13.png" ContentType="image/png"/>
  <Override PartName="/ppt/media/image14.png" ContentType="image/png"/>
  <Override PartName="/ppt/media/image15.jpeg" ContentType="image/jpeg"/>
  <Override PartName="/ppt/media/image16.png" ContentType="image/png"/>
  <Override PartName="/ppt/media/image17.png" ContentType="image/png"/>
  <Override PartName="/ppt/media/image18.png" ContentType="image/png"/>
  <Override PartName="/ppt/media/image19.png" ContentType="image/png"/>
  <Override PartName="/ppt/media/image20.png" ContentType="image/png"/>
  <Override PartName="/ppt/media/image21.png" ContentType="image/png"/>
  <Override PartName="/ppt/media/image22.png" ContentType="image/png"/>
  <Override PartName="/ppt/media/image23.png" ContentType="image/png"/>
  <Override PartName="/ppt/media/image24.png" ContentType="image/png"/>
  <Override PartName="/ppt/media/image25.png" ContentType="image/png"/>
  <Override PartName="/ppt/media/image26.png" ContentType="image/png"/>
  <Override PartName="/ppt/media/image27.png" ContentType="image/png"/>
  <Override PartName="/ppt/media/image29.png" ContentType="image/png"/>
  <Override PartName="/ppt/media/image30.png" ContentType="image/png"/>
  <Override PartName="/ppt/media/image31.png" ContentType="image/png"/>
  <Override PartName="/ppt/media/image32.jpeg" ContentType="image/jpeg"/>
  <Override PartName="/ppt/media/image33.png" ContentType="image/png"/>
  <Override PartName="/ppt/media/image34.png" ContentType="image/png"/>
  <Override PartName="/ppt/media/image35.png" ContentType="image/png"/>
  <Override PartName="/ppt/media/image36.png" ContentType="image/png"/>
  <Override PartName="/ppt/notesSlides/notesSlide1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_rels/notesSlide1.xml.rels" ContentType="application/vnd.openxmlformats-package.relationships+xml"/>
  <Override PartName="/ppt/notesSlides/_rels/notesSlide13.xml.rels" ContentType="application/vnd.openxmlformats-package.relationships+xml"/>
  <Override PartName="/ppt/presProps.xml" ContentType="application/vnd.openxmlformats-officedocument.presentationml.presProps+xml"/>
  <Override PartName="/ppt/_rels/presentation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notesMasterIdLst>
    <p:notesMasterId r:id="rId3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</p:sldIdLst>
  <p:sldSz cx="12192000" cy="6858000"/>
  <p:notesSz cx="6858000" cy="9144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presProps" Target="presProps.xml"/>
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autoTitleDeleted val="1"/>
    <c:view3D>
      <c:rotX val="30"/>
      <c:rotY val="0"/>
      <c:rAngAx val="0"/>
      <c:perspective val="30"/>
    </c:view3D>
    <c:floor>
      <c:spPr>
        <a:solidFill>
          <a:srgbClr val="d9d9d9"/>
        </a:solidFill>
        <a:ln w="0">
          <a:noFill/>
        </a:ln>
      </c:spPr>
    </c:floor>
    <c:sideWall>
      <c:spPr>
        <a:solidFill>
          <a:srgbClr val="d9d9d9"/>
        </a:solidFill>
        <a:ln w="0">
          <a:noFill/>
        </a:ln>
      </c:spPr>
    </c:sideWall>
    <c:backWall>
      <c:spPr>
        <a:solidFill>
          <a:srgbClr val="d9d9d9"/>
        </a:solidFill>
        <a:ln w="0">
          <a:noFill/>
        </a:ln>
      </c:spPr>
    </c:backWall>
    <c:plotArea>
      <c:pie3DChart>
        <c:varyColors val="1"/>
        <c:ser>
          <c:idx val="0"/>
          <c:order val="0"/>
          <c:spPr>
            <a:solidFill>
              <a:srgbClr val="156082"/>
            </a:solidFill>
            <a:ln w="0">
              <a:noFill/>
            </a:ln>
          </c:spPr>
          <c:explosion val="0"/>
          <c:dPt>
            <c:idx val="0"/>
            <c:spPr>
              <a:solidFill>
                <a:srgbClr val="0070c0"/>
              </a:solidFill>
              <a:ln w="0">
                <a:noFill/>
              </a:ln>
            </c:spPr>
          </c:dPt>
          <c:dPt>
            <c:idx val="1"/>
            <c:spPr>
              <a:solidFill>
                <a:srgbClr val="002060"/>
              </a:solidFill>
              <a:ln w="0">
                <a:noFill/>
              </a:ln>
            </c:spPr>
          </c:dPt>
          <c:dPt>
            <c:idx val="2"/>
            <c:spPr>
              <a:solidFill>
                <a:srgbClr val="ffc000"/>
              </a:solidFill>
              <a:ln w="0">
                <a:noFill/>
              </a:ln>
            </c:spPr>
          </c:dPt>
          <c:dPt>
            <c:idx val="3"/>
            <c:spPr>
              <a:solidFill>
                <a:srgbClr val="c04f15"/>
              </a:solidFill>
              <a:ln w="0">
                <a:noFill/>
              </a:ln>
            </c:spPr>
          </c:dPt>
          <c:dPt>
            <c:idx val="4"/>
            <c:spPr>
              <a:solidFill>
                <a:srgbClr val="3a7d22"/>
              </a:solidFill>
              <a:ln w="0">
                <a:noFill/>
              </a:ln>
            </c:spPr>
          </c:dPt>
          <c:dPt>
            <c:idx val="5"/>
            <c:spPr>
              <a:solidFill>
                <a:srgbClr val="92d050"/>
              </a:solidFill>
              <a:ln w="0">
                <a:noFill/>
              </a:ln>
            </c:spPr>
          </c:dPt>
          <c:dPt>
            <c:idx val="6"/>
            <c:spPr>
              <a:solidFill>
                <a:srgbClr val="e59edd"/>
              </a:solidFill>
              <a:ln w="0">
                <a:noFill/>
              </a:ln>
            </c:spPr>
          </c:dPt>
          <c:dPt>
            <c:idx val="7"/>
            <c:spPr>
              <a:solidFill>
                <a:srgbClr val="912953"/>
              </a:solidFill>
              <a:ln w="0">
                <a:noFill/>
              </a:ln>
            </c:spPr>
          </c:dPt>
          <c:dLbls>
            <c:dLbl>
              <c:idx val="0"/>
              <c:txPr>
                <a:bodyPr wrap="square"/>
                <a:lstStyle/>
                <a:p>
                  <a:pPr>
                    <a:defRPr b="0" sz="900" spc="-1" strike="noStrike">
                      <a:solidFill>
                        <a:srgbClr val="0e2841"/>
                      </a:solidFill>
                      <a:latin typeface="Aptos"/>
                      <a:ea typeface="DejaVu Sans"/>
                    </a:defRPr>
                  </a:pPr>
                </a:p>
              </c:txPr>
              <c:dLblPos val="outEnd"/>
              <c:showLegendKey val="0"/>
              <c:showVal val="0"/>
              <c:showCatName val="1"/>
              <c:showSerName val="0"/>
              <c:showPercent val="0"/>
              <c:separator>; </c:separator>
            </c:dLbl>
            <c:dLbl>
              <c:idx val="1"/>
              <c:txPr>
                <a:bodyPr wrap="square"/>
                <a:lstStyle/>
                <a:p>
                  <a:pPr>
                    <a:defRPr b="0" sz="900" spc="-1" strike="noStrike">
                      <a:solidFill>
                        <a:srgbClr val="0e2841"/>
                      </a:solidFill>
                      <a:latin typeface="Aptos"/>
                      <a:ea typeface="DejaVu Sans"/>
                    </a:defRPr>
                  </a:pPr>
                </a:p>
              </c:txPr>
              <c:dLblPos val="outEnd"/>
              <c:showLegendKey val="0"/>
              <c:showVal val="0"/>
              <c:showCatName val="1"/>
              <c:showSerName val="0"/>
              <c:showPercent val="0"/>
              <c:separator>; </c:separator>
            </c:dLbl>
            <c:dLbl>
              <c:idx val="2"/>
              <c:txPr>
                <a:bodyPr wrap="square"/>
                <a:lstStyle/>
                <a:p>
                  <a:pPr>
                    <a:defRPr b="0" sz="900" spc="-1" strike="noStrike">
                      <a:solidFill>
                        <a:srgbClr val="0e2841"/>
                      </a:solidFill>
                      <a:latin typeface="Aptos"/>
                      <a:ea typeface="DejaVu Sans"/>
                    </a:defRPr>
                  </a:pPr>
                </a:p>
              </c:txPr>
              <c:dLblPos val="outEnd"/>
              <c:showLegendKey val="0"/>
              <c:showVal val="0"/>
              <c:showCatName val="1"/>
              <c:showSerName val="0"/>
              <c:showPercent val="0"/>
              <c:separator>; </c:separator>
            </c:dLbl>
            <c:dLbl>
              <c:idx val="3"/>
              <c:txPr>
                <a:bodyPr wrap="square"/>
                <a:lstStyle/>
                <a:p>
                  <a:pPr>
                    <a:defRPr b="0" sz="900" spc="-1" strike="noStrike">
                      <a:solidFill>
                        <a:srgbClr val="0e2841"/>
                      </a:solidFill>
                      <a:latin typeface="Aptos"/>
                      <a:ea typeface="DejaVu Sans"/>
                    </a:defRPr>
                  </a:pPr>
                </a:p>
              </c:txPr>
              <c:dLblPos val="outEnd"/>
              <c:showLegendKey val="0"/>
              <c:showVal val="0"/>
              <c:showCatName val="1"/>
              <c:showSerName val="0"/>
              <c:showPercent val="0"/>
              <c:separator>; </c:separator>
            </c:dLbl>
            <c:dLbl>
              <c:idx val="4"/>
              <c:txPr>
                <a:bodyPr wrap="square"/>
                <a:lstStyle/>
                <a:p>
                  <a:pPr>
                    <a:defRPr b="0" sz="900" spc="-1" strike="noStrike">
                      <a:solidFill>
                        <a:srgbClr val="0e2841"/>
                      </a:solidFill>
                      <a:latin typeface="Aptos"/>
                      <a:ea typeface="DejaVu Sans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eparator>; </c:separator>
            </c:dLbl>
            <c:dLbl>
              <c:idx val="5"/>
              <c:txPr>
                <a:bodyPr wrap="square"/>
                <a:lstStyle/>
                <a:p>
                  <a:pPr>
                    <a:defRPr b="0" sz="900" spc="-1" strike="noStrike">
                      <a:solidFill>
                        <a:srgbClr val="0e2841"/>
                      </a:solidFill>
                      <a:latin typeface="Aptos"/>
                      <a:ea typeface="DejaVu Sans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eparator>; </c:separator>
            </c:dLbl>
            <c:dLbl>
              <c:idx val="6"/>
              <c:txPr>
                <a:bodyPr wrap="square"/>
                <a:lstStyle/>
                <a:p>
                  <a:pPr>
                    <a:defRPr b="0" sz="900" spc="-1" strike="noStrike">
                      <a:solidFill>
                        <a:srgbClr val="0e2841"/>
                      </a:solidFill>
                      <a:latin typeface="Aptos"/>
                      <a:ea typeface="DejaVu Sans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eparator>; </c:separator>
            </c:dLbl>
            <c:dLbl>
              <c:idx val="7"/>
              <c:txPr>
                <a:bodyPr wrap="square"/>
                <a:lstStyle/>
                <a:p>
                  <a:pPr>
                    <a:defRPr b="0" sz="900" spc="-1" strike="noStrike">
                      <a:solidFill>
                        <a:srgbClr val="0e2841"/>
                      </a:solidFill>
                      <a:latin typeface="Aptos"/>
                      <a:ea typeface="DejaVu Sans"/>
                    </a:defRPr>
                  </a:pPr>
                </a:p>
              </c:txPr>
              <c:dLblPos val="outEnd"/>
              <c:showLegendKey val="0"/>
              <c:showVal val="0"/>
              <c:showCatName val="1"/>
              <c:showSerName val="0"/>
              <c:showPercent val="0"/>
              <c:separator>; </c:separator>
            </c:dLbl>
            <c:txPr>
              <a:bodyPr wrap="square"/>
              <a:lstStyle/>
              <a:p>
                <a:pPr>
                  <a:defRPr b="0" sz="900" spc="-1" strike="noStrike">
                    <a:solidFill>
                      <a:srgbClr val="0e2841"/>
                    </a:solidFill>
                    <a:latin typeface="Aptos"/>
                    <a:ea typeface="DejaVu Sans"/>
                  </a:defRPr>
                </a:pPr>
              </a:p>
            </c:txPr>
            <c:dLblPos val="outEnd"/>
            <c:showLegendKey val="0"/>
            <c:showVal val="0"/>
            <c:showCatName val="1"/>
            <c:showSerName val="0"/>
            <c:showPercent val="0"/>
            <c:separator>; </c:separator>
            <c:showLeaderLines val="1"/>
          </c:dLbls>
          <c:cat>
            <c:strRef>
              <c:f>categories</c:f>
              <c:strCache>
                <c:ptCount val="8"/>
                <c:pt idx="0">
                  <c:v>Invasive Lobular Carcinoma (ILC)</c:v>
                </c:pt>
                <c:pt idx="1">
                  <c:v>Lobular Carcinoma</c:v>
                </c:pt>
                <c:pt idx="2">
                  <c:v>Invasive Ductal Carcinoma (IDC)</c:v>
                </c:pt>
                <c:pt idx="3">
                  <c:v>Ductal Carcinoma</c:v>
                </c:pt>
                <c:pt idx="4">
                  <c:v>Both ILC and IDC</c:v>
                </c:pt>
                <c:pt idx="5">
                  <c:v>Ring-cell adenocarcinoma</c:v>
                </c:pt>
                <c:pt idx="6">
                  <c:v>Metaplastic breast carcinoma</c:v>
                </c:pt>
                <c:pt idx="7">
                  <c:v>Not reported 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8"/>
                <c:pt idx="0">
                  <c:v>21</c:v>
                </c:pt>
                <c:pt idx="1">
                  <c:v>4</c:v>
                </c:pt>
                <c:pt idx="2">
                  <c:v>18</c:v>
                </c:pt>
                <c:pt idx="3">
                  <c:v>1</c:v>
                </c:pt>
                <c:pt idx="4">
                  <c:v>4</c:v>
                </c:pt>
                <c:pt idx="5">
                  <c:v>1</c:v>
                </c:pt>
                <c:pt idx="6">
                  <c:v>1</c:v>
                </c:pt>
                <c:pt idx="7">
                  <c:v>19</c:v>
                </c:pt>
              </c:numCache>
            </c:numRef>
          </c:val>
        </c:ser>
      </c:pie3DChart>
    </c:plotArea>
    <c:legend>
      <c:legendPos val="b"/>
      <c:overlay val="0"/>
      <c:spPr>
        <a:noFill/>
        <a:ln w="0">
          <a:noFill/>
        </a:ln>
      </c:spPr>
      <c:txPr>
        <a:bodyPr/>
        <a:lstStyle/>
        <a:p>
          <a:pPr>
            <a:defRPr b="0" sz="900" spc="-1" strike="noStrike">
              <a:solidFill>
                <a:srgbClr val="0e2841"/>
              </a:solidFill>
              <a:latin typeface="Aptos"/>
              <a:ea typeface="DejaVu Sans"/>
            </a:defRPr>
          </a:pPr>
        </a:p>
      </c:txPr>
    </c:legend>
    <c:plotVisOnly val="1"/>
    <c:dispBlanksAs val="gap"/>
  </c:chart>
  <c:spPr>
    <a:noFill/>
    <a:ln w="0">
      <a:noFill/>
    </a:ln>
  </c:spPr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title>
      <c:tx>
        <c:rich>
          <a:bodyPr rot="0"/>
          <a:lstStyle/>
          <a:p>
            <a:pPr>
              <a:defRPr b="1" lang="it-IT" sz="1600" spc="-1" strike="noStrike">
                <a:solidFill>
                  <a:srgbClr val="595959"/>
                </a:solidFill>
                <a:latin typeface="Calibri"/>
                <a:ea typeface="DejaVu Sans"/>
              </a:defRPr>
            </a:pPr>
            <a:r>
              <a:rPr b="1" lang="it-IT" sz="1600" spc="-1" strike="noStrike">
                <a:solidFill>
                  <a:srgbClr val="595959"/>
                </a:solidFill>
                <a:latin typeface="Calibri"/>
                <a:ea typeface="DejaVu Sans"/>
              </a:rPr>
              <a:t>REASON FOR SURGICAL APPROACH</a:t>
            </a:r>
          </a:p>
        </c:rich>
      </c:tx>
      <c:overlay val="0"/>
      <c:spPr>
        <a:noFill/>
        <a:ln w="0">
          <a:noFill/>
        </a:ln>
      </c:spPr>
    </c:title>
    <c:autoTitleDeleted val="0"/>
    <c:view3D>
      <c:rotX val="30"/>
      <c:rotY val="0"/>
      <c:rAngAx val="0"/>
      <c:perspective val="30"/>
    </c:view3D>
    <c:floor>
      <c:spPr>
        <a:solidFill>
          <a:srgbClr val="d9d9d9"/>
        </a:solidFill>
        <a:ln w="0">
          <a:noFill/>
        </a:ln>
      </c:spPr>
    </c:floor>
    <c:sideWall>
      <c:spPr>
        <a:solidFill>
          <a:srgbClr val="d9d9d9"/>
        </a:solidFill>
        <a:ln w="0">
          <a:noFill/>
        </a:ln>
      </c:spPr>
    </c:sideWall>
    <c:backWall>
      <c:spPr>
        <a:solidFill>
          <a:srgbClr val="d9d9d9"/>
        </a:solidFill>
        <a:ln w="0">
          <a:noFill/>
        </a:ln>
      </c:spPr>
    </c:backWall>
    <c:plotArea>
      <c:pie3DChart>
        <c:varyColors val="1"/>
        <c:ser>
          <c:idx val="0"/>
          <c:order val="0"/>
          <c:spPr>
            <a:solidFill>
              <a:srgbClr val="156082"/>
            </a:solidFill>
            <a:ln w="0">
              <a:noFill/>
            </a:ln>
          </c:spPr>
          <c:explosion val="3"/>
          <c:dPt>
            <c:idx val="0"/>
            <c:explosion val="3"/>
            <c:spPr>
              <a:solidFill>
                <a:srgbClr val="92d050"/>
              </a:solidFill>
              <a:ln w="0">
                <a:noFill/>
              </a:ln>
            </c:spPr>
          </c:dPt>
          <c:dPt>
            <c:idx val="1"/>
            <c:explosion val="3"/>
            <c:spPr>
              <a:solidFill>
                <a:srgbClr val="a02b93"/>
              </a:solidFill>
              <a:ln w="0">
                <a:noFill/>
              </a:ln>
            </c:spPr>
          </c:dPt>
          <c:dPt>
            <c:idx val="2"/>
            <c:explosion val="3"/>
            <c:spPr>
              <a:solidFill>
                <a:srgbClr val="0070c0"/>
              </a:solidFill>
              <a:ln w="0">
                <a:noFill/>
              </a:ln>
            </c:spPr>
          </c:dPt>
          <c:dPt>
            <c:idx val="3"/>
            <c:explosion val="3"/>
            <c:spPr>
              <a:solidFill>
                <a:srgbClr val="c04f15"/>
              </a:solidFill>
              <a:ln w="0">
                <a:noFill/>
              </a:ln>
            </c:spPr>
          </c:dPt>
          <c:dPt>
            <c:idx val="4"/>
            <c:explosion val="3"/>
            <c:spPr>
              <a:solidFill>
                <a:srgbClr val="ffc000"/>
              </a:solidFill>
              <a:ln w="0">
                <a:noFill/>
              </a:ln>
            </c:spPr>
          </c:dPt>
          <c:dLbls>
            <c:numFmt formatCode="General" sourceLinked="1"/>
            <c:dLbl>
              <c:idx val="0"/>
              <c:numFmt formatCode="General" sourceLinked="1"/>
              <c:txPr>
                <a:bodyPr wrap="square"/>
                <a:lstStyle/>
                <a:p>
                  <a:pPr>
                    <a:defRPr b="1" sz="1000" spc="-1" strike="noStrike">
                      <a:solidFill>
                        <a:srgbClr val="4ea72e"/>
                      </a:solidFill>
                      <a:latin typeface="Aptos"/>
                      <a:ea typeface="DejaVu Sans"/>
                    </a:defRPr>
                  </a:pPr>
                </a:p>
              </c:txPr>
              <c:dLblPos val="outEnd"/>
              <c:showLegendKey val="0"/>
              <c:showVal val="1"/>
              <c:showCatName val="1"/>
              <c:showSerName val="0"/>
              <c:showPercent val="1"/>
              <c:separator>; </c:separator>
            </c:dLbl>
            <c:dLbl>
              <c:idx val="1"/>
              <c:numFmt formatCode="General" sourceLinked="1"/>
              <c:txPr>
                <a:bodyPr wrap="square"/>
                <a:lstStyle/>
                <a:p>
                  <a:pPr>
                    <a:defRPr b="1" sz="1000" spc="-1" strike="noStrike">
                      <a:solidFill>
                        <a:srgbClr val="a02b93"/>
                      </a:solidFill>
                      <a:latin typeface="Aptos"/>
                      <a:ea typeface="DejaVu Sans"/>
                    </a:defRPr>
                  </a:pPr>
                </a:p>
              </c:txPr>
              <c:dLblPos val="outEnd"/>
              <c:showLegendKey val="0"/>
              <c:showVal val="1"/>
              <c:showCatName val="1"/>
              <c:showSerName val="0"/>
              <c:showPercent val="1"/>
              <c:separator>; </c:separator>
            </c:dLbl>
            <c:dLbl>
              <c:idx val="2"/>
              <c:numFmt formatCode="General" sourceLinked="1"/>
              <c:txPr>
                <a:bodyPr wrap="square"/>
                <a:lstStyle/>
                <a:p>
                  <a:pPr>
                    <a:defRPr b="1" sz="1000" spc="-1" strike="noStrike">
                      <a:solidFill>
                        <a:srgbClr val="0f9ed5"/>
                      </a:solidFill>
                      <a:latin typeface="Aptos"/>
                      <a:ea typeface="DejaVu Sans"/>
                    </a:defRPr>
                  </a:pPr>
                </a:p>
              </c:txPr>
              <c:dLblPos val="outEnd"/>
              <c:showLegendKey val="0"/>
              <c:showVal val="1"/>
              <c:showCatName val="1"/>
              <c:showSerName val="0"/>
              <c:showPercent val="1"/>
              <c:separator>; </c:separator>
            </c:dLbl>
            <c:dLbl>
              <c:idx val="3"/>
              <c:numFmt formatCode="General" sourceLinked="1"/>
              <c:txPr>
                <a:bodyPr wrap="square"/>
                <a:lstStyle/>
                <a:p>
                  <a:pPr>
                    <a:defRPr b="1" sz="1000" spc="-1" strike="noStrike">
                      <a:solidFill>
                        <a:srgbClr val="2f641c"/>
                      </a:solidFill>
                      <a:latin typeface="Aptos"/>
                      <a:ea typeface="DejaVu Sans"/>
                    </a:defRPr>
                  </a:pPr>
                </a:p>
              </c:txPr>
              <c:dLblPos val="outEnd"/>
              <c:showLegendKey val="0"/>
              <c:showVal val="1"/>
              <c:showCatName val="1"/>
              <c:showSerName val="0"/>
              <c:showPercent val="1"/>
              <c:separator>; </c:separator>
            </c:dLbl>
            <c:dLbl>
              <c:idx val="4"/>
              <c:numFmt formatCode="General" sourceLinked="1"/>
              <c:txPr>
                <a:bodyPr wrap="square"/>
                <a:lstStyle/>
                <a:p>
                  <a:pPr>
                    <a:defRPr b="1" sz="1000" spc="-1" strike="noStrike">
                      <a:solidFill>
                        <a:srgbClr val="601a58"/>
                      </a:solidFill>
                      <a:latin typeface="Aptos"/>
                      <a:ea typeface="DejaVu Sans"/>
                    </a:defRPr>
                  </a:pPr>
                </a:p>
              </c:txPr>
              <c:dLblPos val="outEnd"/>
              <c:showLegendKey val="0"/>
              <c:showVal val="1"/>
              <c:showCatName val="1"/>
              <c:showSerName val="0"/>
              <c:showPercent val="1"/>
              <c:separator>; </c:separator>
            </c:dLbl>
            <c:txPr>
              <a:bodyPr wrap="square"/>
              <a:lstStyle/>
              <a:p>
                <a:pPr>
                  <a:defRPr b="0" sz="1000" spc="-1" strike="noStrike">
                    <a:solidFill>
                      <a:srgbClr val="000000"/>
                    </a:solidFill>
                    <a:latin typeface="Aptos"/>
                    <a:ea typeface="DejaVu Sans"/>
                  </a:defRPr>
                </a:pPr>
              </a:p>
            </c:txPr>
            <c:dLblPos val="outEnd"/>
            <c:showLegendKey val="0"/>
            <c:showVal val="1"/>
            <c:showCatName val="1"/>
            <c:showSerName val="0"/>
            <c:showPercent val="1"/>
            <c:separator>; </c:separator>
            <c:showLeaderLines val="1"/>
          </c:dLbls>
          <c:cat>
            <c:strRef>
              <c:f>categories</c:f>
              <c:strCache>
                <c:ptCount val="5"/>
                <c:pt idx="0">
                  <c:v>Bowel Obstruction</c:v>
                </c:pt>
                <c:pt idx="1">
                  <c:v>Perforation</c:v>
                </c:pt>
                <c:pt idx="2">
                  <c:v>Bleeding</c:v>
                </c:pt>
                <c:pt idx="3">
                  <c:v>Preventive Measure for Progressive Disease</c:v>
                </c:pt>
                <c:pt idx="4">
                  <c:v>No Information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5"/>
                <c:pt idx="0">
                  <c:v>20</c:v>
                </c:pt>
                <c:pt idx="1">
                  <c:v>1</c:v>
                </c:pt>
                <c:pt idx="2">
                  <c:v>4</c:v>
                </c:pt>
                <c:pt idx="3">
                  <c:v>2</c:v>
                </c:pt>
                <c:pt idx="4">
                  <c:v>5</c:v>
                </c:pt>
              </c:numCache>
            </c:numRef>
          </c:val>
        </c:ser>
      </c:pie3DChart>
    </c:plotArea>
    <c:plotVisOnly val="1"/>
    <c:dispBlanksAs val="gap"/>
  </c:chart>
  <c:spPr>
    <a:noFill/>
    <a:ln w="0">
      <a:noFill/>
    </a:ln>
  </c:spPr>
</c:chartSpace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r>
              <a:rPr b="0" lang="it-IT" sz="4400" spc="-1" strike="noStrike">
                <a:solidFill>
                  <a:srgbClr val="000000"/>
                </a:solidFill>
                <a:latin typeface="Arial"/>
              </a:rPr>
              <a:t>Fai clic per spostare la diapositiva</a:t>
            </a:r>
            <a:endParaRPr b="0" lang="it-IT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216000" indent="0">
              <a:buNone/>
            </a:pPr>
            <a:r>
              <a:rPr b="0" lang="it-IT" sz="2000" spc="-1" strike="noStrike">
                <a:solidFill>
                  <a:srgbClr val="000000"/>
                </a:solidFill>
                <a:latin typeface="Arial"/>
              </a:rPr>
              <a:t>Fai clic per modificare il formato delle note</a:t>
            </a:r>
            <a:endParaRPr b="0" lang="it-IT" sz="2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indent="0">
              <a:buNone/>
            </a:pPr>
            <a:r>
              <a:rPr b="0" lang="it-IT" sz="1400" spc="-1" strike="noStrike">
                <a:solidFill>
                  <a:srgbClr val="000000"/>
                </a:solidFill>
                <a:latin typeface="Times New Roman"/>
              </a:rPr>
              <a:t>&lt;intestazione&gt;</a:t>
            </a:r>
            <a:endParaRPr b="0" lang="it-IT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dt" idx="4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buNone/>
              <a:defRPr b="0" lang="it-IT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r">
              <a:buNone/>
            </a:pPr>
            <a:r>
              <a:rPr b="0" lang="it-IT" sz="1400" spc="-1" strike="noStrike">
                <a:solidFill>
                  <a:srgbClr val="000000"/>
                </a:solidFill>
                <a:latin typeface="Times New Roman"/>
              </a:rPr>
              <a:t>&lt;data/ora&gt;</a:t>
            </a:r>
            <a:endParaRPr b="0" lang="it-IT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ftr" idx="5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Autofit/>
          </a:bodyPr>
          <a:lstStyle>
            <a:lvl1pPr indent="0">
              <a:buNone/>
              <a:defRPr b="0" lang="it-IT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b="0" lang="it-IT" sz="1400" spc="-1" strike="noStrike">
                <a:solidFill>
                  <a:srgbClr val="000000"/>
                </a:solidFill>
                <a:latin typeface="Times New Roman"/>
              </a:rPr>
              <a:t>&lt;piè di pagina&gt;</a:t>
            </a:r>
            <a:endParaRPr b="0" lang="it-IT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6" name="PlaceHolder 6"/>
          <p:cNvSpPr>
            <a:spLocks noGrp="1"/>
          </p:cNvSpPr>
          <p:nvPr>
            <p:ph type="sldNum" idx="6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Autofit/>
          </a:bodyPr>
          <a:lstStyle>
            <a:lvl1pPr indent="0" algn="r">
              <a:buNone/>
              <a:defRPr b="0" lang="it-IT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r">
              <a:buNone/>
            </a:pPr>
            <a:fld id="{EC8D17A0-CB6F-469A-8F7F-8DD903DA5055}" type="slidenum">
              <a:rPr b="0" lang="it-IT" sz="1400" spc="-1" strike="noStrike">
                <a:solidFill>
                  <a:srgbClr val="000000"/>
                </a:solidFill>
                <a:latin typeface="Times New Roman"/>
              </a:rPr>
              <a:t>&lt;numero&gt;</a:t>
            </a:fld>
            <a:endParaRPr b="0" lang="it-IT" sz="14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1.xml.rels><?xml version="1.0" encoding="UTF-8"?>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
</Relationships>
</file>

<file path=ppt/notesSlides/_rels/notesSlide13.xml.rels><?xml version="1.0" encoding="UTF-8"?>
<Relationships xmlns="http://schemas.openxmlformats.org/package/2006/relationships"><Relationship Id="rId1" Type="http://schemas.openxmlformats.org/officeDocument/2006/relationships/slide" Target="../slides/slide13.xml"/><Relationship Id="rId2" Type="http://schemas.openxmlformats.org/officeDocument/2006/relationships/notesMaster" Target="../notesMasters/notesMaster1.xml"/>
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5680" cy="3085560"/>
          </a:xfrm>
          <a:prstGeom prst="rect">
            <a:avLst/>
          </a:prstGeom>
          <a:ln w="0">
            <a:noFill/>
          </a:ln>
        </p:spPr>
      </p:sp>
      <p:sp>
        <p:nvSpPr>
          <p:cNvPr id="234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216000" indent="0">
              <a:buNone/>
            </a:pP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5" name="PlaceHolder 3"/>
          <p:cNvSpPr>
            <a:spLocks noGrp="1"/>
          </p:cNvSpPr>
          <p:nvPr>
            <p:ph type="sldNum" idx="7"/>
          </p:nvPr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it-IT" sz="12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3299744B-1D19-4165-BA10-E81C35CAF683}" type="slidenum">
              <a:rPr b="0" lang="it-IT" sz="1200" spc="-1" strike="noStrike">
                <a:solidFill>
                  <a:srgbClr val="000000"/>
                </a:solidFill>
                <a:latin typeface="Times New Roman"/>
              </a:rPr>
              <a:t>&lt;numero&gt;</a:t>
            </a:fld>
            <a:endParaRPr b="0" lang="it-IT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5680" cy="3085560"/>
          </a:xfrm>
          <a:prstGeom prst="rect">
            <a:avLst/>
          </a:prstGeom>
          <a:ln w="0">
            <a:noFill/>
          </a:ln>
        </p:spPr>
      </p:sp>
      <p:sp>
        <p:nvSpPr>
          <p:cNvPr id="237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216000" indent="0">
              <a:buNone/>
            </a:pP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8" name="PlaceHolder 3"/>
          <p:cNvSpPr>
            <a:spLocks noGrp="1"/>
          </p:cNvSpPr>
          <p:nvPr>
            <p:ph type="sldNum" idx="8"/>
          </p:nvPr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it-IT" sz="12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0E04BB5A-54CE-4112-8198-980B1B99BD17}" type="slidenum">
              <a:rPr b="0" lang="it-IT" sz="1200" spc="-1" strike="noStrike">
                <a:solidFill>
                  <a:srgbClr val="000000"/>
                </a:solidFill>
                <a:latin typeface="Times New Roman"/>
              </a:rPr>
              <a:t>&lt;numero&gt;</a:t>
            </a:fld>
            <a:endParaRPr b="0" lang="it-IT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1174EACA-6564-4013-A9BA-68F4B08AC3AB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it-IT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E67F80DE-28A2-49B8-9B50-BECAF64CF11F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it-IT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CFF9AADE-B310-4663-884F-EBB107820F80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it-IT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21148107-A5D9-4B3C-9587-8B6EFE0E5B61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it-IT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EF243375-5043-4A63-B7A7-E1594D729A36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2822DD8A-5B1C-4394-A891-7BD74D20757C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it-IT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80FAB545-0AE7-4E29-89EC-341A8C3F3FB3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it-IT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0256D888-FF85-491D-A2E9-253420F7DEA4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it-IT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B402BFDF-E442-44E0-B285-7A8722DB80D6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it-IT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FB523E63-EB28-4FC0-AEED-C74987793277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it-IT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599A04D5-811D-4FC7-AD70-EB269304313C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it-IT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7D55EDD1-A818-4FBC-BA38-62679EBE08C9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it-IT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ftr" idx="1"/>
          </p:nvPr>
        </p:nvSpPr>
        <p:spPr>
          <a:xfrm>
            <a:off x="4038480" y="6356520"/>
            <a:ext cx="411408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it-IT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it-IT" sz="1400" spc="-1" strike="noStrike">
                <a:solidFill>
                  <a:srgbClr val="000000"/>
                </a:solidFill>
                <a:latin typeface="Times New Roman"/>
              </a:rPr>
              <a:t>&lt;piè di pagina&gt;</a:t>
            </a:r>
            <a:endParaRPr b="0" lang="it-IT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sldNum" idx="2"/>
          </p:nvPr>
        </p:nvSpPr>
        <p:spPr>
          <a:xfrm>
            <a:off x="86104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it-IT" sz="1200" spc="-1" strike="noStrike">
                <a:solidFill>
                  <a:srgbClr val="787878"/>
                </a:solidFill>
                <a:latin typeface="Aptos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A9E9BF0A-631D-49A0-AB9A-3CE61C285321}" type="slidenum">
              <a:rPr b="0" lang="it-IT" sz="1200" spc="-1" strike="noStrike">
                <a:solidFill>
                  <a:srgbClr val="787878"/>
                </a:solidFill>
                <a:latin typeface="Aptos"/>
              </a:rPr>
              <a:t>&lt;numero&gt;</a:t>
            </a:fld>
            <a:endParaRPr b="0" lang="it-IT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dt" idx="3"/>
          </p:nvPr>
        </p:nvSpPr>
        <p:spPr>
          <a:xfrm>
            <a:off x="8380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>
              <a:buNone/>
              <a:defRPr b="0" lang="it-IT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b="0" lang="it-IT" sz="1400" spc="-1" strike="noStrike">
                <a:solidFill>
                  <a:srgbClr val="000000"/>
                </a:solidFill>
                <a:latin typeface="Times New Roman"/>
              </a:rPr>
              <a:t>&lt;data/ora&gt;</a:t>
            </a:r>
            <a:endParaRPr b="0" lang="it-IT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r>
              <a:rPr b="0" lang="it-IT" sz="4400" spc="-1" strike="noStrike">
                <a:solidFill>
                  <a:srgbClr val="000000"/>
                </a:solidFill>
                <a:latin typeface="Arial"/>
              </a:rPr>
              <a:t>Fai clic per modificare il formato del testo del titolo</a:t>
            </a:r>
            <a:endParaRPr b="0" lang="it-IT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it-IT" sz="3200" spc="-1" strike="noStrike">
                <a:solidFill>
                  <a:srgbClr val="000000"/>
                </a:solidFill>
                <a:latin typeface="Arial"/>
              </a:rPr>
              <a:t>Fai clic per modificare il formato del testo della struttura</a:t>
            </a:r>
            <a:endParaRPr b="0" lang="it-IT" sz="32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it-IT" sz="2800" spc="-1" strike="noStrike">
                <a:solidFill>
                  <a:srgbClr val="000000"/>
                </a:solidFill>
                <a:latin typeface="Arial"/>
              </a:rPr>
              <a:t>Secondo livello struttura</a:t>
            </a:r>
            <a:endParaRPr b="0" lang="it-IT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it-IT" sz="2400" spc="-1" strike="noStrike">
                <a:solidFill>
                  <a:srgbClr val="000000"/>
                </a:solidFill>
                <a:latin typeface="Arial"/>
              </a:rPr>
              <a:t>Terzo livello struttura</a:t>
            </a:r>
            <a:endParaRPr b="0" lang="it-IT" sz="24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it-IT" sz="2000" spc="-1" strike="noStrike">
                <a:solidFill>
                  <a:srgbClr val="000000"/>
                </a:solidFill>
                <a:latin typeface="Arial"/>
              </a:rPr>
              <a:t>Quarto livello struttura</a:t>
            </a:r>
            <a:endParaRPr b="0" lang="it-IT" sz="20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it-IT" sz="2000" spc="-1" strike="noStrike">
                <a:solidFill>
                  <a:srgbClr val="000000"/>
                </a:solidFill>
                <a:latin typeface="Arial"/>
              </a:rPr>
              <a:t>Quinto livello struttura</a:t>
            </a:r>
            <a:endParaRPr b="0" lang="it-IT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it-IT" sz="2000" spc="-1" strike="noStrike">
                <a:solidFill>
                  <a:srgbClr val="000000"/>
                </a:solidFill>
                <a:latin typeface="Arial"/>
              </a:rPr>
              <a:t>Sesto livello struttura</a:t>
            </a:r>
            <a:endParaRPr b="0" lang="it-IT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it-IT" sz="2000" spc="-1" strike="noStrike">
                <a:solidFill>
                  <a:srgbClr val="000000"/>
                </a:solidFill>
                <a:latin typeface="Arial"/>
              </a:rPr>
              <a:t>Settimo livello struttura</a:t>
            </a:r>
            <a:endParaRPr b="0" lang="it-IT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image" Target="../media/image4.png"/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7.png"/><Relationship Id="rId6" Type="http://schemas.openxmlformats.org/officeDocument/2006/relationships/slideLayout" Target="../slideLayouts/slideLayout1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image" Target="../media/image9.png"/><Relationship Id="rId3" Type="http://schemas.openxmlformats.org/officeDocument/2006/relationships/image" Target="../media/image10.png"/><Relationship Id="rId4" Type="http://schemas.openxmlformats.org/officeDocument/2006/relationships/image" Target="../media/image11.png"/><Relationship Id="rId5" Type="http://schemas.openxmlformats.org/officeDocument/2006/relationships/image" Target="../media/image7.png"/><Relationship Id="rId6" Type="http://schemas.openxmlformats.org/officeDocument/2006/relationships/slideLayout" Target="../slideLayouts/slideLayout1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image" Target="../media/image5.png"/><Relationship Id="rId3" Type="http://schemas.openxmlformats.org/officeDocument/2006/relationships/image" Target="../media/image12.png"/><Relationship Id="rId4" Type="http://schemas.openxmlformats.org/officeDocument/2006/relationships/image" Target="../media/image13.png"/><Relationship Id="rId5" Type="http://schemas.openxmlformats.org/officeDocument/2006/relationships/image" Target="../media/image7.png"/><Relationship Id="rId6" Type="http://schemas.openxmlformats.org/officeDocument/2006/relationships/slideLayout" Target="../slideLayouts/slideLayout1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14.png"/><Relationship Id="rId2" Type="http://schemas.openxmlformats.org/officeDocument/2006/relationships/image" Target="../media/image15.jpeg"/><Relationship Id="rId3" Type="http://schemas.openxmlformats.org/officeDocument/2006/relationships/image" Target="../media/image16.png"/><Relationship Id="rId4" Type="http://schemas.openxmlformats.org/officeDocument/2006/relationships/image" Target="../media/image17.png"/><Relationship Id="rId5" Type="http://schemas.openxmlformats.org/officeDocument/2006/relationships/image" Target="../media/image18.png"/><Relationship Id="rId6" Type="http://schemas.openxmlformats.org/officeDocument/2006/relationships/image" Target="../media/image19.png"/><Relationship Id="rId7" Type="http://schemas.openxmlformats.org/officeDocument/2006/relationships/image" Target="../media/image7.png"/><Relationship Id="rId8" Type="http://schemas.openxmlformats.org/officeDocument/2006/relationships/slideLayout" Target="../slideLayouts/slideLayout1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20.png"/><Relationship Id="rId2" Type="http://schemas.openxmlformats.org/officeDocument/2006/relationships/image" Target="../media/image21.png"/><Relationship Id="rId3" Type="http://schemas.openxmlformats.org/officeDocument/2006/relationships/image" Target="../media/image22.png"/><Relationship Id="rId4" Type="http://schemas.openxmlformats.org/officeDocument/2006/relationships/image" Target="../media/image7.png"/><Relationship Id="rId5" Type="http://schemas.openxmlformats.org/officeDocument/2006/relationships/slideLayout" Target="../slideLayouts/slideLayout1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23.png"/><Relationship Id="rId2" Type="http://schemas.openxmlformats.org/officeDocument/2006/relationships/image" Target="../media/image24.png"/><Relationship Id="rId3" Type="http://schemas.openxmlformats.org/officeDocument/2006/relationships/image" Target="../media/image25.png"/><Relationship Id="rId4" Type="http://schemas.openxmlformats.org/officeDocument/2006/relationships/image" Target="../media/image26.png"/><Relationship Id="rId5" Type="http://schemas.openxmlformats.org/officeDocument/2006/relationships/image" Target="../media/image27.png"/><Relationship Id="rId6" Type="http://schemas.openxmlformats.org/officeDocument/2006/relationships/image" Target="../media/image7.png"/><Relationship Id="rId7" Type="http://schemas.openxmlformats.org/officeDocument/2006/relationships/slideLayout" Target="../slideLayouts/slideLayout1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28.jpeg"/><Relationship Id="rId2" Type="http://schemas.openxmlformats.org/officeDocument/2006/relationships/image" Target="../media/image7.png"/><Relationship Id="rId3" Type="http://schemas.openxmlformats.org/officeDocument/2006/relationships/slideLayout" Target="../slideLayouts/slideLayout1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29.png"/><Relationship Id="rId2" Type="http://schemas.openxmlformats.org/officeDocument/2006/relationships/image" Target="../media/image7.png"/><Relationship Id="rId3" Type="http://schemas.openxmlformats.org/officeDocument/2006/relationships/slideLayout" Target="../slideLayouts/slideLayout1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chart" Target="../charts/chart1.xml"/><Relationship Id="rId2" Type="http://schemas.openxmlformats.org/officeDocument/2006/relationships/image" Target="../media/image30.png"/><Relationship Id="rId3" Type="http://schemas.openxmlformats.org/officeDocument/2006/relationships/image" Target="../media/image31.png"/><Relationship Id="rId4" Type="http://schemas.openxmlformats.org/officeDocument/2006/relationships/image" Target="../media/image32.jpeg"/><Relationship Id="rId5" Type="http://schemas.openxmlformats.org/officeDocument/2006/relationships/image" Target="../media/image7.png"/><Relationship Id="rId6" Type="http://schemas.openxmlformats.org/officeDocument/2006/relationships/slideLayout" Target="../slideLayouts/slideLayout1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33.png"/><Relationship Id="rId2" Type="http://schemas.openxmlformats.org/officeDocument/2006/relationships/image" Target="../media/image34.png"/><Relationship Id="rId3" Type="http://schemas.openxmlformats.org/officeDocument/2006/relationships/image" Target="../media/image35.png"/><Relationship Id="rId4" Type="http://schemas.openxmlformats.org/officeDocument/2006/relationships/chart" Target="../charts/chart2.xml"/><Relationship Id="rId5" Type="http://schemas.openxmlformats.org/officeDocument/2006/relationships/image" Target="../media/image7.png"/><Relationship Id="rId6" Type="http://schemas.openxmlformats.org/officeDocument/2006/relationships/slideLayout" Target="../slideLayouts/slideLayout1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36.png"/><Relationship Id="rId2" Type="http://schemas.openxmlformats.org/officeDocument/2006/relationships/image" Target="../media/image7.png"/><Relationship Id="rId3" Type="http://schemas.openxmlformats.org/officeDocument/2006/relationships/slideLayout" Target="../slideLayouts/slideLayout1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ttangolo arrotondato 8"/>
          <p:cNvSpPr/>
          <p:nvPr/>
        </p:nvSpPr>
        <p:spPr>
          <a:xfrm>
            <a:off x="4952520" y="3100320"/>
            <a:ext cx="7416000" cy="78336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66cc"/>
              </a:gs>
              <a:gs pos="50000">
                <a:srgbClr val="0066cc"/>
              </a:gs>
              <a:gs pos="100000">
                <a:srgbClr val="0066cc"/>
              </a:gs>
            </a:gsLst>
            <a:lin ang="108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it-IT" sz="1200" spc="-1" strike="noStrike">
              <a:solidFill>
                <a:schemeClr val="lt1"/>
              </a:solidFill>
              <a:latin typeface="Aptos"/>
              <a:ea typeface="DejaVu Sans"/>
            </a:endParaRPr>
          </a:p>
        </p:txBody>
      </p:sp>
      <p:sp>
        <p:nvSpPr>
          <p:cNvPr id="48" name="Rettangolo arrotondato 8"/>
          <p:cNvSpPr/>
          <p:nvPr/>
        </p:nvSpPr>
        <p:spPr>
          <a:xfrm>
            <a:off x="4934160" y="5816520"/>
            <a:ext cx="7416000" cy="55044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66cc"/>
              </a:gs>
              <a:gs pos="50000">
                <a:srgbClr val="0066cc"/>
              </a:gs>
              <a:gs pos="100000">
                <a:srgbClr val="0066cc"/>
              </a:gs>
            </a:gsLst>
            <a:lin ang="108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it-IT" sz="1200" spc="-1" strike="noStrike">
              <a:solidFill>
                <a:schemeClr val="lt1"/>
              </a:solidFill>
              <a:latin typeface="Aptos"/>
              <a:ea typeface="DejaVu Sans"/>
            </a:endParaRPr>
          </a:p>
        </p:txBody>
      </p:sp>
      <p:grpSp>
        <p:nvGrpSpPr>
          <p:cNvPr id="49" name="Group 2"/>
          <p:cNvGrpSpPr/>
          <p:nvPr/>
        </p:nvGrpSpPr>
        <p:grpSpPr>
          <a:xfrm>
            <a:off x="-3280680" y="-2143080"/>
            <a:ext cx="11907720" cy="11907720"/>
            <a:chOff x="-3280680" y="-2143080"/>
            <a:chExt cx="11907720" cy="11907720"/>
          </a:xfrm>
        </p:grpSpPr>
        <p:sp>
          <p:nvSpPr>
            <p:cNvPr id="50" name="Freeform 3"/>
            <p:cNvSpPr/>
            <p:nvPr/>
          </p:nvSpPr>
          <p:spPr>
            <a:xfrm>
              <a:off x="-3280680" y="-2143080"/>
              <a:ext cx="11907720" cy="11907720"/>
            </a:xfrm>
            <a:custGeom>
              <a:avLst/>
              <a:gdLst>
                <a:gd name="textAreaLeft" fmla="*/ 0 w 11907720"/>
                <a:gd name="textAreaRight" fmla="*/ 11908440 w 11907720"/>
                <a:gd name="textAreaTop" fmla="*/ 0 h 11907720"/>
                <a:gd name="textAreaBottom" fmla="*/ 11908440 h 11907720"/>
              </a:gdLst>
              <a:ahLst/>
              <a:rect l="textAreaLeft" t="textAreaTop" r="textAreaRight" b="textAreaBottom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0">
              <a:gsLst>
                <a:gs pos="0">
                  <a:srgbClr val="0447b1"/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it-IT" sz="1200" spc="-1" strike="noStrike">
                <a:solidFill>
                  <a:srgbClr val="000000"/>
                </a:solidFill>
                <a:latin typeface="Aptos"/>
                <a:ea typeface="DejaVu Sans"/>
              </a:endParaRPr>
            </a:p>
          </p:txBody>
        </p:sp>
        <p:sp>
          <p:nvSpPr>
            <p:cNvPr id="51" name="TextBox 4"/>
            <p:cNvSpPr/>
            <p:nvPr/>
          </p:nvSpPr>
          <p:spPr>
            <a:xfrm>
              <a:off x="-2164320" y="-1585080"/>
              <a:ext cx="9674640" cy="10233000"/>
            </a:xfrm>
            <a:prstGeom prst="rect">
              <a:avLst/>
            </a:prstGeom>
            <a:noFill/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33840" rIns="33840" tIns="33840" bIns="33840" anchor="ctr">
              <a:noAutofit/>
            </a:bodyPr>
            <a:p>
              <a:pPr algn="ctr">
                <a:lnSpc>
                  <a:spcPts val="1979"/>
                </a:lnSpc>
              </a:pPr>
              <a:endParaRPr b="0" lang="it-IT" sz="1200" spc="-1" strike="noStrike">
                <a:solidFill>
                  <a:srgbClr val="000000"/>
                </a:solidFill>
                <a:latin typeface="Aptos"/>
                <a:ea typeface="DejaVu Sans"/>
              </a:endParaRPr>
            </a:p>
          </p:txBody>
        </p:sp>
      </p:grpSp>
      <p:grpSp>
        <p:nvGrpSpPr>
          <p:cNvPr id="52" name="Group 8"/>
          <p:cNvGrpSpPr/>
          <p:nvPr/>
        </p:nvGrpSpPr>
        <p:grpSpPr>
          <a:xfrm>
            <a:off x="-4397760" y="-2085840"/>
            <a:ext cx="11907720" cy="11907720"/>
            <a:chOff x="-4397760" y="-2085840"/>
            <a:chExt cx="11907720" cy="11907720"/>
          </a:xfrm>
        </p:grpSpPr>
        <p:sp>
          <p:nvSpPr>
            <p:cNvPr id="53" name="Freeform 9"/>
            <p:cNvSpPr/>
            <p:nvPr/>
          </p:nvSpPr>
          <p:spPr>
            <a:xfrm>
              <a:off x="-4397760" y="-2085840"/>
              <a:ext cx="11907720" cy="11907720"/>
            </a:xfrm>
            <a:custGeom>
              <a:avLst/>
              <a:gdLst>
                <a:gd name="textAreaLeft" fmla="*/ 0 w 11907720"/>
                <a:gd name="textAreaRight" fmla="*/ 11908440 w 11907720"/>
                <a:gd name="textAreaTop" fmla="*/ 0 h 11907720"/>
                <a:gd name="textAreaBottom" fmla="*/ 11908440 h 11907720"/>
              </a:gdLst>
              <a:ahLst/>
              <a:rect l="textAreaLeft" t="textAreaTop" r="textAreaRight" b="textAreaBottom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0">
              <a:gsLst>
                <a:gs pos="0">
                  <a:srgbClr val="0447b1"/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it-IT" sz="1200" spc="-1" strike="noStrike">
                <a:solidFill>
                  <a:srgbClr val="000000"/>
                </a:solidFill>
                <a:latin typeface="Aptos"/>
                <a:ea typeface="DejaVu Sans"/>
              </a:endParaRPr>
            </a:p>
          </p:txBody>
        </p:sp>
        <p:sp>
          <p:nvSpPr>
            <p:cNvPr id="54" name="TextBox 10"/>
            <p:cNvSpPr/>
            <p:nvPr/>
          </p:nvSpPr>
          <p:spPr>
            <a:xfrm>
              <a:off x="-3281400" y="-1527840"/>
              <a:ext cx="9674640" cy="10233000"/>
            </a:xfrm>
            <a:prstGeom prst="rect">
              <a:avLst/>
            </a:prstGeom>
            <a:noFill/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33840" rIns="33840" tIns="33840" bIns="33840" anchor="ctr">
              <a:noAutofit/>
            </a:bodyPr>
            <a:p>
              <a:pPr algn="ctr">
                <a:lnSpc>
                  <a:spcPts val="1979"/>
                </a:lnSpc>
              </a:pPr>
              <a:endParaRPr b="0" lang="it-IT" sz="1200" spc="-1" strike="noStrike">
                <a:solidFill>
                  <a:srgbClr val="000000"/>
                </a:solidFill>
                <a:latin typeface="Aptos"/>
                <a:ea typeface="DejaVu Sans"/>
              </a:endParaRPr>
            </a:p>
          </p:txBody>
        </p:sp>
      </p:grpSp>
      <p:grpSp>
        <p:nvGrpSpPr>
          <p:cNvPr id="55" name="Group 11"/>
          <p:cNvGrpSpPr/>
          <p:nvPr/>
        </p:nvGrpSpPr>
        <p:grpSpPr>
          <a:xfrm>
            <a:off x="-406440" y="-638280"/>
            <a:ext cx="8677800" cy="8677800"/>
            <a:chOff x="-406440" y="-638280"/>
            <a:chExt cx="8677800" cy="8677800"/>
          </a:xfrm>
        </p:grpSpPr>
        <p:sp>
          <p:nvSpPr>
            <p:cNvPr id="56" name="Freeform 12"/>
            <p:cNvSpPr/>
            <p:nvPr/>
          </p:nvSpPr>
          <p:spPr>
            <a:xfrm>
              <a:off x="-406440" y="-638280"/>
              <a:ext cx="8677800" cy="8677800"/>
            </a:xfrm>
            <a:custGeom>
              <a:avLst/>
              <a:gdLst>
                <a:gd name="textAreaLeft" fmla="*/ 0 w 8677800"/>
                <a:gd name="textAreaRight" fmla="*/ 8678520 w 8677800"/>
                <a:gd name="textAreaTop" fmla="*/ 0 h 8677800"/>
                <a:gd name="textAreaBottom" fmla="*/ 8678520 h 8677800"/>
              </a:gdLst>
              <a:ahLst/>
              <a:rect l="textAreaLeft" t="textAreaTop" r="textAreaRight" b="textAreaBottom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0">
              <a:gsLst>
                <a:gs pos="0">
                  <a:srgbClr val="0447b1"/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it-IT" sz="1200" spc="-1" strike="noStrike">
                <a:solidFill>
                  <a:srgbClr val="000000"/>
                </a:solidFill>
                <a:latin typeface="Aptos"/>
                <a:ea typeface="DejaVu Sans"/>
              </a:endParaRPr>
            </a:p>
          </p:txBody>
        </p:sp>
        <p:sp>
          <p:nvSpPr>
            <p:cNvPr id="57" name="TextBox 13"/>
            <p:cNvSpPr/>
            <p:nvPr/>
          </p:nvSpPr>
          <p:spPr>
            <a:xfrm>
              <a:off x="407160" y="-231480"/>
              <a:ext cx="7050600" cy="7457400"/>
            </a:xfrm>
            <a:prstGeom prst="rect">
              <a:avLst/>
            </a:prstGeom>
            <a:noFill/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33840" rIns="33840" tIns="33840" bIns="33840" anchor="ctr">
              <a:noAutofit/>
            </a:bodyPr>
            <a:p>
              <a:pPr algn="ctr">
                <a:lnSpc>
                  <a:spcPts val="1979"/>
                </a:lnSpc>
              </a:pPr>
              <a:endParaRPr b="0" lang="it-IT" sz="1200" spc="-1" strike="noStrike">
                <a:solidFill>
                  <a:srgbClr val="000000"/>
                </a:solidFill>
                <a:latin typeface="Aptos"/>
                <a:ea typeface="DejaVu Sans"/>
              </a:endParaRPr>
            </a:p>
          </p:txBody>
        </p:sp>
      </p:grpSp>
      <p:sp>
        <p:nvSpPr>
          <p:cNvPr id="58" name="TextBox 18"/>
          <p:cNvSpPr/>
          <p:nvPr/>
        </p:nvSpPr>
        <p:spPr>
          <a:xfrm>
            <a:off x="5969160" y="6246720"/>
            <a:ext cx="6346440" cy="600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3840" rIns="33840" tIns="33840" bIns="33840" anchor="ctr">
            <a:noAutofit/>
          </a:bodyPr>
          <a:p>
            <a:pPr algn="ctr">
              <a:lnSpc>
                <a:spcPts val="2220"/>
              </a:lnSpc>
            </a:pPr>
            <a:endParaRPr b="0" lang="it-IT" sz="1200" spc="-1" strike="noStrike">
              <a:solidFill>
                <a:srgbClr val="000000"/>
              </a:solidFill>
              <a:latin typeface="Aptos"/>
              <a:ea typeface="DejaVu Sans"/>
            </a:endParaRPr>
          </a:p>
        </p:txBody>
      </p:sp>
      <p:sp>
        <p:nvSpPr>
          <p:cNvPr id="59" name="TextBox 23"/>
          <p:cNvSpPr/>
          <p:nvPr/>
        </p:nvSpPr>
        <p:spPr>
          <a:xfrm>
            <a:off x="5721120" y="535320"/>
            <a:ext cx="6459840" cy="2194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spAutoFit/>
          </a:bodyPr>
          <a:p>
            <a:pPr algn="ctr">
              <a:lnSpc>
                <a:spcPct val="150000"/>
              </a:lnSpc>
            </a:pPr>
            <a:r>
              <a:rPr b="1" lang="en-US" sz="2400" spc="-151" strike="noStrike">
                <a:solidFill>
                  <a:srgbClr val="00255f"/>
                </a:solidFill>
                <a:latin typeface="Tahoma"/>
                <a:ea typeface="Tahoma"/>
              </a:rPr>
              <a:t>METASTASI COLICHE MULTIPLE DA CARCINOMA DELLA MAMMELLA: </a:t>
            </a:r>
            <a:endParaRPr b="0" lang="it-IT" sz="2400" spc="-1" strike="noStrike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50000"/>
              </a:lnSpc>
            </a:pPr>
            <a:r>
              <a:rPr b="1" lang="en-US" sz="2400" spc="-151" strike="noStrike">
                <a:solidFill>
                  <a:srgbClr val="00255f"/>
                </a:solidFill>
                <a:latin typeface="Tahoma"/>
                <a:ea typeface="Tahoma"/>
              </a:rPr>
              <a:t>UN DILEMMA CHIRURGICO IN UN QUADRO CLINICO RARO </a:t>
            </a:r>
            <a:endParaRPr b="0" lang="it-IT" sz="2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0" name="TextBox 24"/>
          <p:cNvSpPr/>
          <p:nvPr/>
        </p:nvSpPr>
        <p:spPr>
          <a:xfrm>
            <a:off x="7319880" y="3156480"/>
            <a:ext cx="4558320" cy="581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spAutoFit/>
          </a:bodyPr>
          <a:p>
            <a:pPr algn="r">
              <a:lnSpc>
                <a:spcPts val="4584"/>
              </a:lnSpc>
            </a:pPr>
            <a:r>
              <a:rPr b="1" lang="en-US" sz="2660" spc="-1" strike="noStrike">
                <a:solidFill>
                  <a:srgbClr val="ffffff"/>
                </a:solidFill>
                <a:latin typeface="Tahoma"/>
                <a:ea typeface="Tahoma"/>
              </a:rPr>
              <a:t>Dr. Matteo Matteucci</a:t>
            </a:r>
            <a:endParaRPr b="0" lang="it-IT" sz="266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1" name="TextBox 29"/>
          <p:cNvSpPr/>
          <p:nvPr/>
        </p:nvSpPr>
        <p:spPr>
          <a:xfrm>
            <a:off x="9905400" y="5915160"/>
            <a:ext cx="1696680" cy="597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spAutoFit/>
          </a:bodyPr>
          <a:p>
            <a:pPr algn="r">
              <a:lnSpc>
                <a:spcPts val="2353"/>
              </a:lnSpc>
            </a:pPr>
            <a:r>
              <a:rPr b="1" lang="en-US" sz="1679" spc="-1" strike="noStrike">
                <a:solidFill>
                  <a:srgbClr val="ffffff"/>
                </a:solidFill>
                <a:latin typeface="Barlow Bold"/>
                <a:ea typeface="Barlow Bold"/>
              </a:rPr>
              <a:t>X Maggio 2026</a:t>
            </a:r>
            <a:endParaRPr b="0" lang="it-IT" sz="1679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62" name="Immagine 32" descr=""/>
          <p:cNvPicPr/>
          <p:nvPr/>
        </p:nvPicPr>
        <p:blipFill>
          <a:blip r:embed="rId1"/>
          <a:stretch/>
        </p:blipFill>
        <p:spPr>
          <a:xfrm>
            <a:off x="-185040" y="0"/>
            <a:ext cx="5010480" cy="6847560"/>
          </a:xfrm>
          <a:prstGeom prst="rect">
            <a:avLst/>
          </a:prstGeom>
          <a:ln w="0">
            <a:noFill/>
          </a:ln>
        </p:spPr>
      </p:pic>
      <p:pic>
        <p:nvPicPr>
          <p:cNvPr id="63" name="Immagine 33" descr=""/>
          <p:cNvPicPr/>
          <p:nvPr/>
        </p:nvPicPr>
        <p:blipFill>
          <a:blip r:embed="rId2"/>
          <a:srcRect l="65127" t="6406" r="2293" b="69598"/>
          <a:stretch/>
        </p:blipFill>
        <p:spPr>
          <a:xfrm rot="5400000">
            <a:off x="1821600" y="2980440"/>
            <a:ext cx="6847560" cy="886680"/>
          </a:xfrm>
          <a:prstGeom prst="rect">
            <a:avLst/>
          </a:prstGeom>
          <a:ln w="0">
            <a:noFill/>
          </a:ln>
        </p:spPr>
      </p:pic>
      <p:sp>
        <p:nvSpPr>
          <p:cNvPr id="64" name="TextBox 16"/>
          <p:cNvSpPr/>
          <p:nvPr/>
        </p:nvSpPr>
        <p:spPr>
          <a:xfrm>
            <a:off x="7828560" y="4576320"/>
            <a:ext cx="3955680" cy="849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pPr algn="r">
              <a:lnSpc>
                <a:spcPts val="1335"/>
              </a:lnSpc>
            </a:pPr>
            <a:r>
              <a:rPr b="1" i="1" lang="en-US" sz="1870" spc="-1" strike="noStrike">
                <a:solidFill>
                  <a:srgbClr val="0070c0"/>
                </a:solidFill>
                <a:latin typeface="Tahoma"/>
                <a:ea typeface="Tahoma"/>
              </a:rPr>
              <a:t>ASST- Ovest Milanese</a:t>
            </a:r>
            <a:endParaRPr b="0" lang="it-IT" sz="1870" spc="-1" strike="noStrike">
              <a:solidFill>
                <a:srgbClr val="000000"/>
              </a:solidFill>
              <a:latin typeface="Arial"/>
            </a:endParaRPr>
          </a:p>
          <a:p>
            <a:pPr algn="r">
              <a:lnSpc>
                <a:spcPts val="1335"/>
              </a:lnSpc>
            </a:pPr>
            <a:endParaRPr b="0" lang="it-IT" sz="1870" spc="-1" strike="noStrike">
              <a:solidFill>
                <a:srgbClr val="000000"/>
              </a:solidFill>
              <a:latin typeface="Arial"/>
            </a:endParaRPr>
          </a:p>
          <a:p>
            <a:pPr algn="r">
              <a:lnSpc>
                <a:spcPts val="1335"/>
              </a:lnSpc>
            </a:pPr>
            <a:r>
              <a:rPr b="1" i="1" lang="en-US" sz="1870" spc="-1" strike="noStrike">
                <a:solidFill>
                  <a:srgbClr val="0070c0"/>
                </a:solidFill>
                <a:latin typeface="Tahoma"/>
                <a:ea typeface="Tahoma"/>
              </a:rPr>
              <a:t>Ospedale G. Fornaroli</a:t>
            </a:r>
            <a:endParaRPr b="0" lang="it-IT" sz="1870" spc="-1" strike="noStrike">
              <a:solidFill>
                <a:srgbClr val="000000"/>
              </a:solidFill>
              <a:latin typeface="Arial"/>
            </a:endParaRPr>
          </a:p>
          <a:p>
            <a:pPr algn="r">
              <a:lnSpc>
                <a:spcPts val="1335"/>
              </a:lnSpc>
            </a:pPr>
            <a:endParaRPr b="0" lang="it-IT" sz="1870" spc="-1" strike="noStrike">
              <a:solidFill>
                <a:srgbClr val="000000"/>
              </a:solidFill>
              <a:latin typeface="Arial"/>
            </a:endParaRPr>
          </a:p>
          <a:p>
            <a:pPr algn="r">
              <a:lnSpc>
                <a:spcPts val="607"/>
              </a:lnSpc>
            </a:pPr>
            <a:endParaRPr b="0" lang="it-IT" sz="1870" spc="-1" strike="noStrike">
              <a:solidFill>
                <a:srgbClr val="000000"/>
              </a:solidFill>
              <a:latin typeface="Arial"/>
            </a:endParaRPr>
          </a:p>
          <a:p>
            <a:pPr algn="r">
              <a:lnSpc>
                <a:spcPts val="607"/>
              </a:lnSpc>
            </a:pPr>
            <a:r>
              <a:rPr b="1" i="1" lang="en-US" sz="1870" spc="-1" strike="noStrike">
                <a:solidFill>
                  <a:srgbClr val="0070c0"/>
                </a:solidFill>
                <a:latin typeface="Tahoma"/>
                <a:ea typeface="Tahoma"/>
              </a:rPr>
              <a:t>Magenta</a:t>
            </a:r>
            <a:endParaRPr b="0" lang="it-IT" sz="187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CasellaDiTesto 15"/>
          <p:cNvSpPr/>
          <p:nvPr/>
        </p:nvSpPr>
        <p:spPr>
          <a:xfrm>
            <a:off x="252360" y="153360"/>
            <a:ext cx="849240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0" lang="hi-IN" sz="1800" spc="-1" strike="noStrike">
                <a:solidFill>
                  <a:srgbClr val="ffffff"/>
                </a:solidFill>
                <a:latin typeface="Futura Md BT Medium"/>
                <a:cs typeface="DejaVu Sans"/>
              </a:rPr>
              <a:t>﻿</a:t>
            </a:r>
            <a:r>
              <a:rPr b="0" lang="it-IT" sz="1800" spc="-1" strike="noStrike">
                <a:solidFill>
                  <a:srgbClr val="ffffff"/>
                </a:solidFill>
                <a:latin typeface="Futura Md BT Medium"/>
                <a:ea typeface="DejaVu Sans"/>
              </a:rPr>
              <a:t>XLV CONGRESSO NAZIONALE SICO - ROMA 18-20 Settembre 2025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6" name="CasellaDiTesto 1"/>
          <p:cNvSpPr/>
          <p:nvPr/>
        </p:nvSpPr>
        <p:spPr>
          <a:xfrm>
            <a:off x="1486080" y="356760"/>
            <a:ext cx="9219600" cy="455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</a:pPr>
            <a:r>
              <a:rPr b="1" lang="it-IT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Case Report</a:t>
            </a:r>
            <a:endParaRPr b="0" lang="it-IT" sz="24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67" name="Picture 4" descr="Illustrazione piatta della cartella clinica | Vettore Premium"/>
          <p:cNvPicPr/>
          <p:nvPr/>
        </p:nvPicPr>
        <p:blipFill>
          <a:blip r:embed="rId1"/>
          <a:stretch/>
        </p:blipFill>
        <p:spPr>
          <a:xfrm>
            <a:off x="319680" y="838080"/>
            <a:ext cx="1071360" cy="1071360"/>
          </a:xfrm>
          <a:prstGeom prst="rect">
            <a:avLst/>
          </a:prstGeom>
          <a:ln w="0">
            <a:noFill/>
          </a:ln>
        </p:spPr>
      </p:pic>
      <p:sp>
        <p:nvSpPr>
          <p:cNvPr id="68" name="CasellaDiTesto 4"/>
          <p:cNvSpPr/>
          <p:nvPr/>
        </p:nvSpPr>
        <p:spPr>
          <a:xfrm>
            <a:off x="1569600" y="824040"/>
            <a:ext cx="10185480" cy="1461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just">
              <a:lnSpc>
                <a:spcPct val="100000"/>
              </a:lnSpc>
            </a:pPr>
            <a:r>
              <a:rPr b="0" lang="it-IT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Donna, 57 anni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  <a:p>
            <a:pPr marL="285840" indent="-28584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"/>
            </a:pPr>
            <a:r>
              <a:rPr b="1" lang="it-IT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Ottobre 2018: </a:t>
            </a:r>
            <a:r>
              <a:rPr b="0" lang="it-IT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quadrantectomia sinistra e dissezione ascellare omolaterale per carcinoma invasivo lobulare (ILC) pT1c N1a ER+, PgR +, HER2-Neu -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  <a:p>
            <a:pPr marL="285840" indent="-285840" algn="just">
              <a:lnSpc>
                <a:spcPct val="100000"/>
              </a:lnSpc>
              <a:buClr>
                <a:srgbClr val="000000"/>
              </a:buClr>
              <a:buFont typeface="Wingdings" charset="2"/>
              <a:buChar char=""/>
            </a:pPr>
            <a:r>
              <a:rPr b="1" lang="it-IT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Ottobre 2018- Novembre 2023:  </a:t>
            </a:r>
            <a:r>
              <a:rPr b="0" lang="it-IT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RT adiuvante + terapia ormonale (Anastrazolo)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cxnSp>
        <p:nvCxnSpPr>
          <p:cNvPr id="69" name="Connettore 1 5"/>
          <p:cNvCxnSpPr/>
          <p:nvPr/>
        </p:nvCxnSpPr>
        <p:spPr>
          <a:xfrm>
            <a:off x="201600" y="2225880"/>
            <a:ext cx="720" cy="3773880"/>
          </a:xfrm>
          <a:prstGeom prst="straightConnector1">
            <a:avLst/>
          </a:prstGeom>
          <a:ln w="19050">
            <a:solidFill>
              <a:srgbClr val="156082"/>
            </a:solidFill>
            <a:round/>
          </a:ln>
        </p:spPr>
      </p:cxnSp>
      <p:sp>
        <p:nvSpPr>
          <p:cNvPr id="70" name="Ovale 8"/>
          <p:cNvSpPr/>
          <p:nvPr/>
        </p:nvSpPr>
        <p:spPr>
          <a:xfrm>
            <a:off x="110880" y="2766600"/>
            <a:ext cx="169200" cy="193320"/>
          </a:xfrm>
          <a:prstGeom prst="ellipse">
            <a:avLst/>
          </a:prstGeom>
          <a:solidFill>
            <a:schemeClr val="bg1"/>
          </a:solidFill>
          <a:ln>
            <a:solidFill>
              <a:srgbClr val="092a3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it-IT" sz="1800" spc="-1" strike="noStrike">
              <a:solidFill>
                <a:schemeClr val="lt1"/>
              </a:solidFill>
              <a:latin typeface="Aptos"/>
              <a:ea typeface="DejaVu Sans"/>
            </a:endParaRPr>
          </a:p>
        </p:txBody>
      </p:sp>
      <p:sp>
        <p:nvSpPr>
          <p:cNvPr id="71" name="Ovale 9"/>
          <p:cNvSpPr/>
          <p:nvPr/>
        </p:nvSpPr>
        <p:spPr>
          <a:xfrm>
            <a:off x="108000" y="4641840"/>
            <a:ext cx="169200" cy="193320"/>
          </a:xfrm>
          <a:prstGeom prst="ellipse">
            <a:avLst/>
          </a:prstGeom>
          <a:solidFill>
            <a:schemeClr val="bg1"/>
          </a:solidFill>
          <a:ln>
            <a:solidFill>
              <a:srgbClr val="092a3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it-IT" sz="1800" spc="-1" strike="noStrike">
              <a:solidFill>
                <a:schemeClr val="lt1"/>
              </a:solidFill>
              <a:latin typeface="Aptos"/>
              <a:ea typeface="DejaVu Sans"/>
            </a:endParaRPr>
          </a:p>
        </p:txBody>
      </p:sp>
      <p:pic>
        <p:nvPicPr>
          <p:cNvPr id="72" name="Immagine 10" descr=""/>
          <p:cNvPicPr/>
          <p:nvPr/>
        </p:nvPicPr>
        <p:blipFill>
          <a:blip r:embed="rId2"/>
          <a:stretch/>
        </p:blipFill>
        <p:spPr>
          <a:xfrm>
            <a:off x="361080" y="2226240"/>
            <a:ext cx="988560" cy="988560"/>
          </a:xfrm>
          <a:prstGeom prst="rect">
            <a:avLst/>
          </a:prstGeom>
          <a:ln w="0">
            <a:noFill/>
          </a:ln>
        </p:spPr>
      </p:pic>
      <p:sp>
        <p:nvSpPr>
          <p:cNvPr id="73" name="CasellaDiTesto 11"/>
          <p:cNvSpPr/>
          <p:nvPr/>
        </p:nvSpPr>
        <p:spPr>
          <a:xfrm>
            <a:off x="1569600" y="2443320"/>
            <a:ext cx="10185480" cy="63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just">
              <a:lnSpc>
                <a:spcPct val="100000"/>
              </a:lnSpc>
            </a:pPr>
            <a:r>
              <a:rPr b="1" lang="it-IT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Novembre 2023: </a:t>
            </a:r>
            <a:r>
              <a:rPr b="0" lang="it-IT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Accesso in P.S. per occlusione intestinale, trattata conservativamente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74" name="Immagine 12" descr="Immagine che contiene cerchio, schermata, Blu elettrico, design&#10;&#10;Descrizione generata automaticamente"/>
          <p:cNvPicPr/>
          <p:nvPr/>
        </p:nvPicPr>
        <p:blipFill>
          <a:blip r:embed="rId3"/>
          <a:stretch/>
        </p:blipFill>
        <p:spPr>
          <a:xfrm>
            <a:off x="361080" y="4341240"/>
            <a:ext cx="988560" cy="988560"/>
          </a:xfrm>
          <a:prstGeom prst="rect">
            <a:avLst/>
          </a:prstGeom>
          <a:ln w="0">
            <a:noFill/>
          </a:ln>
        </p:spPr>
      </p:pic>
      <p:pic>
        <p:nvPicPr>
          <p:cNvPr id="75" name="Immagine 16" descr=""/>
          <p:cNvPicPr/>
          <p:nvPr/>
        </p:nvPicPr>
        <p:blipFill>
          <a:blip r:embed="rId4"/>
          <a:stretch/>
        </p:blipFill>
        <p:spPr>
          <a:xfrm>
            <a:off x="1569600" y="2960640"/>
            <a:ext cx="3753360" cy="3037680"/>
          </a:xfrm>
          <a:prstGeom prst="rect">
            <a:avLst/>
          </a:prstGeom>
          <a:ln w="0">
            <a:noFill/>
          </a:ln>
        </p:spPr>
      </p:pic>
      <p:sp>
        <p:nvSpPr>
          <p:cNvPr id="76" name="Parentesi graffa chiusa 19"/>
          <p:cNvSpPr/>
          <p:nvPr/>
        </p:nvSpPr>
        <p:spPr>
          <a:xfrm>
            <a:off x="5689440" y="2863080"/>
            <a:ext cx="405720" cy="3260160"/>
          </a:xfrm>
          <a:prstGeom prst="rightBrace">
            <a:avLst>
              <a:gd name="adj1" fmla="val 8333"/>
              <a:gd name="adj2" fmla="val 50000"/>
            </a:avLst>
          </a:prstGeom>
          <a:noFill/>
          <a:ln>
            <a:solidFill>
              <a:srgbClr val="15608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it-IT" sz="1800" spc="-1" strike="noStrike">
              <a:solidFill>
                <a:srgbClr val="000000"/>
              </a:solidFill>
              <a:latin typeface="Aptos"/>
              <a:ea typeface="DejaVu Sans"/>
            </a:endParaRPr>
          </a:p>
        </p:txBody>
      </p:sp>
      <p:sp>
        <p:nvSpPr>
          <p:cNvPr id="77" name="CasellaDiTesto 20"/>
          <p:cNvSpPr/>
          <p:nvPr/>
        </p:nvSpPr>
        <p:spPr>
          <a:xfrm>
            <a:off x="6462000" y="3383640"/>
            <a:ext cx="4594680" cy="1735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</a:pPr>
            <a:r>
              <a:rPr b="1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Decembre 2023: PET –TC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“</a:t>
            </a:r>
            <a:r>
              <a:rPr b="0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Uptake di radiofarmaco a livello di lesione colica sinistra, inferiormente alla dlessura splenica e a livello del colon sigmoideo. Reperti sospetti per localizzazione di malattia”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8" name="Rettangolo arrotondato 8"/>
          <p:cNvSpPr/>
          <p:nvPr/>
        </p:nvSpPr>
        <p:spPr>
          <a:xfrm rot="10800000">
            <a:off x="-32400" y="6197400"/>
            <a:ext cx="11124360" cy="68508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66cc"/>
              </a:gs>
              <a:gs pos="50000">
                <a:srgbClr val="0066cc"/>
              </a:gs>
              <a:gs pos="100000">
                <a:srgbClr val="0066cc"/>
              </a:gs>
            </a:gsLst>
            <a:lin ang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it-IT" sz="1800" spc="-1" strike="noStrike">
              <a:solidFill>
                <a:schemeClr val="lt1"/>
              </a:solidFill>
              <a:latin typeface="Aptos"/>
              <a:ea typeface="DejaVu Sans"/>
            </a:endParaRPr>
          </a:p>
        </p:txBody>
      </p:sp>
      <p:pic>
        <p:nvPicPr>
          <p:cNvPr id="79" name="Immagine 7" descr=""/>
          <p:cNvPicPr/>
          <p:nvPr/>
        </p:nvPicPr>
        <p:blipFill>
          <a:blip r:embed="rId5"/>
          <a:srcRect l="3272" t="11009" r="43013" b="29364"/>
          <a:stretch/>
        </p:blipFill>
        <p:spPr>
          <a:xfrm>
            <a:off x="8494200" y="6095880"/>
            <a:ext cx="3696840" cy="780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CasellaDiTesto 15"/>
          <p:cNvSpPr/>
          <p:nvPr/>
        </p:nvSpPr>
        <p:spPr>
          <a:xfrm>
            <a:off x="252360" y="153360"/>
            <a:ext cx="849240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0" lang="hi-IN" sz="1800" spc="-1" strike="noStrike">
                <a:solidFill>
                  <a:srgbClr val="ffffff"/>
                </a:solidFill>
                <a:latin typeface="Futura Md BT Medium"/>
                <a:cs typeface="DejaVu Sans"/>
              </a:rPr>
              <a:t>﻿</a:t>
            </a:r>
            <a:r>
              <a:rPr b="0" lang="it-IT" sz="1800" spc="-1" strike="noStrike">
                <a:solidFill>
                  <a:srgbClr val="ffffff"/>
                </a:solidFill>
                <a:latin typeface="Futura Md BT Medium"/>
                <a:ea typeface="DejaVu Sans"/>
              </a:rPr>
              <a:t>XLV CONGRESSO NAZIONALE SICO - ROMA 18-20 Settembre 2025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1" name="CasellaDiTesto 1"/>
          <p:cNvSpPr/>
          <p:nvPr/>
        </p:nvSpPr>
        <p:spPr>
          <a:xfrm>
            <a:off x="1486080" y="385920"/>
            <a:ext cx="9219600" cy="455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</a:pPr>
            <a:r>
              <a:rPr b="1" lang="it-IT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Case Report</a:t>
            </a:r>
            <a:endParaRPr b="0" lang="it-IT" sz="2400" spc="-1" strike="noStrike">
              <a:solidFill>
                <a:srgbClr val="000000"/>
              </a:solidFill>
              <a:latin typeface="Arial"/>
            </a:endParaRPr>
          </a:p>
        </p:txBody>
      </p:sp>
      <p:cxnSp>
        <p:nvCxnSpPr>
          <p:cNvPr id="82" name="Connettore 1 7"/>
          <p:cNvCxnSpPr/>
          <p:nvPr/>
        </p:nvCxnSpPr>
        <p:spPr>
          <a:xfrm>
            <a:off x="205200" y="1131840"/>
            <a:ext cx="720" cy="4992480"/>
          </a:xfrm>
          <a:prstGeom prst="straightConnector1">
            <a:avLst/>
          </a:prstGeom>
          <a:ln w="19050">
            <a:solidFill>
              <a:srgbClr val="156082"/>
            </a:solidFill>
            <a:round/>
          </a:ln>
        </p:spPr>
      </p:cxnSp>
      <p:sp>
        <p:nvSpPr>
          <p:cNvPr id="83" name="Ovale 21"/>
          <p:cNvSpPr/>
          <p:nvPr/>
        </p:nvSpPr>
        <p:spPr>
          <a:xfrm>
            <a:off x="120600" y="1355760"/>
            <a:ext cx="169200" cy="193320"/>
          </a:xfrm>
          <a:prstGeom prst="ellipse">
            <a:avLst/>
          </a:prstGeom>
          <a:solidFill>
            <a:schemeClr val="bg1"/>
          </a:solidFill>
          <a:ln>
            <a:solidFill>
              <a:srgbClr val="092a3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it-IT" sz="1800" spc="-1" strike="noStrike">
              <a:solidFill>
                <a:schemeClr val="lt1"/>
              </a:solidFill>
              <a:latin typeface="Aptos"/>
              <a:ea typeface="DejaVu Sans"/>
            </a:endParaRPr>
          </a:p>
        </p:txBody>
      </p:sp>
      <p:pic>
        <p:nvPicPr>
          <p:cNvPr id="84" name="Picture 14" descr="Instalaciones y el mejor equipo para realizar endoscopias en Monterrey"/>
          <p:cNvPicPr/>
          <p:nvPr/>
        </p:nvPicPr>
        <p:blipFill>
          <a:blip r:embed="rId1"/>
          <a:stretch/>
        </p:blipFill>
        <p:spPr>
          <a:xfrm>
            <a:off x="205560" y="896760"/>
            <a:ext cx="903960" cy="903960"/>
          </a:xfrm>
          <a:prstGeom prst="rect">
            <a:avLst/>
          </a:prstGeom>
          <a:ln w="0">
            <a:noFill/>
          </a:ln>
        </p:spPr>
      </p:pic>
      <p:sp>
        <p:nvSpPr>
          <p:cNvPr id="85" name="CasellaDiTesto 25"/>
          <p:cNvSpPr/>
          <p:nvPr/>
        </p:nvSpPr>
        <p:spPr>
          <a:xfrm>
            <a:off x="1110240" y="1132920"/>
            <a:ext cx="10499760" cy="912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just">
              <a:lnSpc>
                <a:spcPct val="100000"/>
              </a:lnSpc>
            </a:pPr>
            <a:r>
              <a:rPr b="1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Colonscopia: </a:t>
            </a:r>
            <a:r>
              <a:rPr b="0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3 lesioni sub-stenosanti a livello di colon discendente e sigma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86" name="Immagine 26" descr="Immagine che contiene schermata, testo&#10;&#10;Descrizione generata automaticamente"/>
          <p:cNvPicPr/>
          <p:nvPr/>
        </p:nvPicPr>
        <p:blipFill>
          <a:blip r:embed="rId2"/>
          <a:stretch/>
        </p:blipFill>
        <p:spPr>
          <a:xfrm>
            <a:off x="1110240" y="1859400"/>
            <a:ext cx="3709440" cy="3001680"/>
          </a:xfrm>
          <a:prstGeom prst="rect">
            <a:avLst/>
          </a:prstGeom>
          <a:ln w="0">
            <a:noFill/>
          </a:ln>
        </p:spPr>
      </p:pic>
      <p:pic>
        <p:nvPicPr>
          <p:cNvPr id="87" name="Immagine 27" descr="Immagine che contiene schermata, testo, Imaging medicale&#10;&#10;Descrizione generata automaticamente"/>
          <p:cNvPicPr/>
          <p:nvPr/>
        </p:nvPicPr>
        <p:blipFill>
          <a:blip r:embed="rId3"/>
          <a:stretch/>
        </p:blipFill>
        <p:spPr>
          <a:xfrm>
            <a:off x="4976280" y="1859040"/>
            <a:ext cx="3709440" cy="3002040"/>
          </a:xfrm>
          <a:prstGeom prst="rect">
            <a:avLst/>
          </a:prstGeom>
          <a:ln w="0">
            <a:noFill/>
          </a:ln>
        </p:spPr>
      </p:pic>
      <p:sp>
        <p:nvSpPr>
          <p:cNvPr id="88" name="Parentesi graffa chiusa 29"/>
          <p:cNvSpPr/>
          <p:nvPr/>
        </p:nvSpPr>
        <p:spPr>
          <a:xfrm>
            <a:off x="8791200" y="1730160"/>
            <a:ext cx="378000" cy="3301200"/>
          </a:xfrm>
          <a:prstGeom prst="rightBrace">
            <a:avLst>
              <a:gd name="adj1" fmla="val 8333"/>
              <a:gd name="adj2" fmla="val 50000"/>
            </a:avLst>
          </a:prstGeom>
          <a:noFill/>
          <a:ln>
            <a:solidFill>
              <a:srgbClr val="15608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it-IT" sz="1800" spc="-1" strike="noStrike">
              <a:solidFill>
                <a:srgbClr val="000000"/>
              </a:solidFill>
              <a:latin typeface="Aptos"/>
              <a:ea typeface="DejaVu Sans"/>
            </a:endParaRPr>
          </a:p>
        </p:txBody>
      </p:sp>
      <p:sp>
        <p:nvSpPr>
          <p:cNvPr id="89" name="CasellaDiTesto 30"/>
          <p:cNvSpPr/>
          <p:nvPr/>
        </p:nvSpPr>
        <p:spPr>
          <a:xfrm>
            <a:off x="9294120" y="2554200"/>
            <a:ext cx="2594520" cy="1735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</a:pPr>
            <a:r>
              <a:rPr b="1" lang="it-IT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Esame Istologico: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it-IT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Metastasi di Carcinoma Lobulare Invasivo PgR-, ER+, HER2-Neu-; MIB1 8-10%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0" name="Ovale 31"/>
          <p:cNvSpPr/>
          <p:nvPr/>
        </p:nvSpPr>
        <p:spPr>
          <a:xfrm>
            <a:off x="120600" y="5572080"/>
            <a:ext cx="169200" cy="193320"/>
          </a:xfrm>
          <a:prstGeom prst="ellipse">
            <a:avLst/>
          </a:prstGeom>
          <a:solidFill>
            <a:schemeClr val="bg1"/>
          </a:solidFill>
          <a:ln>
            <a:solidFill>
              <a:srgbClr val="092a3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it-IT" sz="1800" spc="-1" strike="noStrike">
              <a:solidFill>
                <a:schemeClr val="lt1"/>
              </a:solidFill>
              <a:latin typeface="Aptos"/>
              <a:ea typeface="DejaVu Sans"/>
            </a:endParaRPr>
          </a:p>
        </p:txBody>
      </p:sp>
      <p:pic>
        <p:nvPicPr>
          <p:cNvPr id="91" name="Picture 16" descr="Seringa para injeção com ícone de linha preta líquida. Conceito de  procedimento antienvelhecimento. Pictograma para web, aplicativo móvel,  promo. UI UX elemento de design. AVC editável . — Foto © ALX1618 #326326432"/>
          <p:cNvPicPr/>
          <p:nvPr/>
        </p:nvPicPr>
        <p:blipFill>
          <a:blip r:embed="rId4"/>
          <a:stretch/>
        </p:blipFill>
        <p:spPr>
          <a:xfrm>
            <a:off x="290520" y="5162760"/>
            <a:ext cx="903960" cy="903960"/>
          </a:xfrm>
          <a:prstGeom prst="rect">
            <a:avLst/>
          </a:prstGeom>
          <a:ln w="0">
            <a:noFill/>
          </a:ln>
        </p:spPr>
      </p:pic>
      <p:sp>
        <p:nvSpPr>
          <p:cNvPr id="92" name="CasellaDiTesto 33"/>
          <p:cNvSpPr/>
          <p:nvPr/>
        </p:nvSpPr>
        <p:spPr>
          <a:xfrm>
            <a:off x="1110240" y="5420160"/>
            <a:ext cx="1018548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just">
              <a:lnSpc>
                <a:spcPct val="100000"/>
              </a:lnSpc>
            </a:pPr>
            <a:r>
              <a:rPr b="1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Decembre 2023</a:t>
            </a:r>
            <a:r>
              <a:rPr b="0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:  terapia sistemica con Fulvestrant and Palbociclib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3" name="Freccia giù 34"/>
          <p:cNvSpPr/>
          <p:nvPr/>
        </p:nvSpPr>
        <p:spPr>
          <a:xfrm>
            <a:off x="5716080" y="4974840"/>
            <a:ext cx="379440" cy="3960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156082"/>
          </a:solidFill>
          <a:ln>
            <a:solidFill>
              <a:srgbClr val="092a3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it-IT" sz="1800" spc="-1" strike="noStrike">
              <a:solidFill>
                <a:schemeClr val="lt1"/>
              </a:solidFill>
              <a:latin typeface="Aptos"/>
              <a:ea typeface="DejaVu Sans"/>
            </a:endParaRPr>
          </a:p>
        </p:txBody>
      </p:sp>
      <p:sp>
        <p:nvSpPr>
          <p:cNvPr id="94" name="Rettangolo arrotondato 8"/>
          <p:cNvSpPr/>
          <p:nvPr/>
        </p:nvSpPr>
        <p:spPr>
          <a:xfrm rot="10800000">
            <a:off x="-32400" y="6197400"/>
            <a:ext cx="11124360" cy="68508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66cc"/>
              </a:gs>
              <a:gs pos="50000">
                <a:srgbClr val="0066cc"/>
              </a:gs>
              <a:gs pos="100000">
                <a:srgbClr val="0066cc"/>
              </a:gs>
            </a:gsLst>
            <a:lin ang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it-IT" sz="1800" spc="-1" strike="noStrike">
              <a:solidFill>
                <a:schemeClr val="lt1"/>
              </a:solidFill>
              <a:latin typeface="Aptos"/>
              <a:ea typeface="DejaVu Sans"/>
            </a:endParaRPr>
          </a:p>
        </p:txBody>
      </p:sp>
      <p:pic>
        <p:nvPicPr>
          <p:cNvPr id="95" name="Immagine 3" descr=""/>
          <p:cNvPicPr/>
          <p:nvPr/>
        </p:nvPicPr>
        <p:blipFill>
          <a:blip r:embed="rId5"/>
          <a:srcRect l="3272" t="11009" r="43013" b="29364"/>
          <a:stretch/>
        </p:blipFill>
        <p:spPr>
          <a:xfrm>
            <a:off x="8494200" y="6067440"/>
            <a:ext cx="3696840" cy="780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39" dur="indefinite" restart="never" nodeType="tmRoot">
          <p:childTnLst>
            <p:seq>
              <p:cTn id="40" dur="indefinite" nodeType="mainSeq">
                <p:childTnLst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CasellaDiTesto 15"/>
          <p:cNvSpPr/>
          <p:nvPr/>
        </p:nvSpPr>
        <p:spPr>
          <a:xfrm>
            <a:off x="252360" y="153360"/>
            <a:ext cx="849240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0" lang="hi-IN" sz="1800" spc="-1" strike="noStrike">
                <a:solidFill>
                  <a:srgbClr val="ffffff"/>
                </a:solidFill>
                <a:latin typeface="Futura Md BT Medium"/>
                <a:cs typeface="DejaVu Sans"/>
              </a:rPr>
              <a:t>﻿</a:t>
            </a:r>
            <a:r>
              <a:rPr b="0" lang="it-IT" sz="1800" spc="-1" strike="noStrike">
                <a:solidFill>
                  <a:srgbClr val="ffffff"/>
                </a:solidFill>
                <a:latin typeface="Futura Md BT Medium"/>
                <a:ea typeface="DejaVu Sans"/>
              </a:rPr>
              <a:t>XLV CONGRESSO NAZIONALE SICO - ROMA 18-20 Settembre 2025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7" name="CasellaDiTesto 1"/>
          <p:cNvSpPr/>
          <p:nvPr/>
        </p:nvSpPr>
        <p:spPr>
          <a:xfrm>
            <a:off x="1486080" y="214920"/>
            <a:ext cx="9219600" cy="455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</a:pPr>
            <a:r>
              <a:rPr b="1" lang="it-IT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Case Report</a:t>
            </a:r>
            <a:endParaRPr b="0" lang="it-IT" sz="2400" spc="-1" strike="noStrike">
              <a:solidFill>
                <a:srgbClr val="000000"/>
              </a:solidFill>
              <a:latin typeface="Arial"/>
            </a:endParaRPr>
          </a:p>
        </p:txBody>
      </p:sp>
      <p:cxnSp>
        <p:nvCxnSpPr>
          <p:cNvPr id="98" name="Connettore 1 7"/>
          <p:cNvCxnSpPr/>
          <p:nvPr/>
        </p:nvCxnSpPr>
        <p:spPr>
          <a:xfrm>
            <a:off x="205200" y="779760"/>
            <a:ext cx="720" cy="4992480"/>
          </a:xfrm>
          <a:prstGeom prst="straightConnector1">
            <a:avLst/>
          </a:prstGeom>
          <a:ln w="19050">
            <a:solidFill>
              <a:srgbClr val="156082"/>
            </a:solidFill>
            <a:round/>
          </a:ln>
        </p:spPr>
      </p:cxnSp>
      <p:sp>
        <p:nvSpPr>
          <p:cNvPr id="99" name="Ovale 21"/>
          <p:cNvSpPr/>
          <p:nvPr/>
        </p:nvSpPr>
        <p:spPr>
          <a:xfrm>
            <a:off x="120600" y="1111320"/>
            <a:ext cx="169200" cy="193320"/>
          </a:xfrm>
          <a:prstGeom prst="ellipse">
            <a:avLst/>
          </a:prstGeom>
          <a:solidFill>
            <a:schemeClr val="bg1"/>
          </a:solidFill>
          <a:ln>
            <a:solidFill>
              <a:srgbClr val="092a3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it-IT" sz="1800" spc="-1" strike="noStrike">
              <a:solidFill>
                <a:schemeClr val="lt1"/>
              </a:solidFill>
              <a:latin typeface="Aptos"/>
              <a:ea typeface="DejaVu Sans"/>
            </a:endParaRPr>
          </a:p>
        </p:txBody>
      </p:sp>
      <p:pic>
        <p:nvPicPr>
          <p:cNvPr id="100" name="Picture 14" descr="Instalaciones y el mejor equipo para realizar endoscopias en Monterrey"/>
          <p:cNvPicPr/>
          <p:nvPr/>
        </p:nvPicPr>
        <p:blipFill>
          <a:blip r:embed="rId1"/>
          <a:stretch/>
        </p:blipFill>
        <p:spPr>
          <a:xfrm>
            <a:off x="361800" y="2537280"/>
            <a:ext cx="903960" cy="903960"/>
          </a:xfrm>
          <a:prstGeom prst="rect">
            <a:avLst/>
          </a:prstGeom>
          <a:ln w="0">
            <a:noFill/>
          </a:ln>
        </p:spPr>
      </p:pic>
      <p:sp>
        <p:nvSpPr>
          <p:cNvPr id="101" name="Ovale 31"/>
          <p:cNvSpPr/>
          <p:nvPr/>
        </p:nvSpPr>
        <p:spPr>
          <a:xfrm>
            <a:off x="120600" y="2989800"/>
            <a:ext cx="169200" cy="193320"/>
          </a:xfrm>
          <a:prstGeom prst="ellipse">
            <a:avLst/>
          </a:prstGeom>
          <a:solidFill>
            <a:schemeClr val="bg1"/>
          </a:solidFill>
          <a:ln>
            <a:solidFill>
              <a:srgbClr val="092a3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it-IT" sz="1800" spc="-1" strike="noStrike">
              <a:solidFill>
                <a:schemeClr val="lt1"/>
              </a:solidFill>
              <a:latin typeface="Aptos"/>
              <a:ea typeface="DejaVu Sans"/>
            </a:endParaRPr>
          </a:p>
        </p:txBody>
      </p:sp>
      <p:pic>
        <p:nvPicPr>
          <p:cNvPr id="102" name="Immagine 3" descr="Immagine che contiene cerchio, schermata, Blu elettrico, design&#10;&#10;Descrizione generata automaticamente"/>
          <p:cNvPicPr/>
          <p:nvPr/>
        </p:nvPicPr>
        <p:blipFill>
          <a:blip r:embed="rId2"/>
          <a:stretch/>
        </p:blipFill>
        <p:spPr>
          <a:xfrm>
            <a:off x="319680" y="766800"/>
            <a:ext cx="988560" cy="988560"/>
          </a:xfrm>
          <a:prstGeom prst="rect">
            <a:avLst/>
          </a:prstGeom>
          <a:ln w="0">
            <a:noFill/>
          </a:ln>
        </p:spPr>
      </p:pic>
      <p:sp>
        <p:nvSpPr>
          <p:cNvPr id="103" name="CasellaDiTesto 4"/>
          <p:cNvSpPr/>
          <p:nvPr/>
        </p:nvSpPr>
        <p:spPr>
          <a:xfrm>
            <a:off x="1423080" y="826560"/>
            <a:ext cx="10499760" cy="912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just">
              <a:lnSpc>
                <a:spcPct val="100000"/>
              </a:lnSpc>
            </a:pPr>
            <a:r>
              <a:rPr b="1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Decembre 2024: PET-TC. </a:t>
            </a:r>
            <a:r>
              <a:rPr b="0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“ Incremento della estensione e della captazione del radiofarmaco a livello delle lesioni coliche sinistre note. Comparsa di ulteriore lesione ipermetabolica colica in corrispondenza della fossa iliaca destra”.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04" name="Immagine 5" descr=""/>
          <p:cNvPicPr/>
          <p:nvPr/>
        </p:nvPicPr>
        <p:blipFill>
          <a:blip r:embed="rId3"/>
          <a:stretch/>
        </p:blipFill>
        <p:spPr>
          <a:xfrm>
            <a:off x="1486080" y="2246760"/>
            <a:ext cx="3025080" cy="2448000"/>
          </a:xfrm>
          <a:prstGeom prst="rect">
            <a:avLst/>
          </a:prstGeom>
          <a:ln w="0">
            <a:noFill/>
          </a:ln>
        </p:spPr>
      </p:pic>
      <p:sp>
        <p:nvSpPr>
          <p:cNvPr id="105" name="Parentesi graffa chiusa 8"/>
          <p:cNvSpPr/>
          <p:nvPr/>
        </p:nvSpPr>
        <p:spPr>
          <a:xfrm>
            <a:off x="4751640" y="2108160"/>
            <a:ext cx="200880" cy="2762640"/>
          </a:xfrm>
          <a:prstGeom prst="rightBrace">
            <a:avLst>
              <a:gd name="adj1" fmla="val 8333"/>
              <a:gd name="adj2" fmla="val 50000"/>
            </a:avLst>
          </a:prstGeom>
          <a:noFill/>
          <a:ln>
            <a:solidFill>
              <a:srgbClr val="15608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it-IT" sz="1800" spc="-1" strike="noStrike">
              <a:solidFill>
                <a:srgbClr val="000000"/>
              </a:solidFill>
              <a:latin typeface="Aptos"/>
              <a:ea typeface="DejaVu Sans"/>
            </a:endParaRPr>
          </a:p>
        </p:txBody>
      </p:sp>
      <p:sp>
        <p:nvSpPr>
          <p:cNvPr id="106" name="CasellaDiTesto 9"/>
          <p:cNvSpPr/>
          <p:nvPr/>
        </p:nvSpPr>
        <p:spPr>
          <a:xfrm>
            <a:off x="5375880" y="2093400"/>
            <a:ext cx="3171600" cy="1735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1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Decembre 2024: Colonscopia. 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2 lesioni sub-stenosanti, non valicabili, a 27 and 36 cm dal margine anale esterno, con impossibilità a completamento dell’esame. 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7" name="Freccia giù 10"/>
          <p:cNvSpPr/>
          <p:nvPr/>
        </p:nvSpPr>
        <p:spPr>
          <a:xfrm rot="16200000">
            <a:off x="8736840" y="2796480"/>
            <a:ext cx="379440" cy="3780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156082"/>
          </a:solidFill>
          <a:ln>
            <a:solidFill>
              <a:srgbClr val="092a3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it-IT" sz="1800" spc="-1" strike="noStrike">
              <a:solidFill>
                <a:schemeClr val="lt1"/>
              </a:solidFill>
              <a:latin typeface="Aptos"/>
              <a:ea typeface="DejaVu Sans"/>
            </a:endParaRPr>
          </a:p>
        </p:txBody>
      </p:sp>
      <p:sp>
        <p:nvSpPr>
          <p:cNvPr id="108" name="CasellaDiTesto 11"/>
          <p:cNvSpPr/>
          <p:nvPr/>
        </p:nvSpPr>
        <p:spPr>
          <a:xfrm>
            <a:off x="9448920" y="2108160"/>
            <a:ext cx="2380320" cy="1735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1" lang="it-IT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Esame Istologico: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Metastasi di Carcinoma Lobulare invasivo, 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it-IT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PgR+, ER+, HER2-Neu-; MIB1 8-10%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9" name="Freccia giù 12"/>
          <p:cNvSpPr/>
          <p:nvPr/>
        </p:nvSpPr>
        <p:spPr>
          <a:xfrm>
            <a:off x="6657480" y="3583080"/>
            <a:ext cx="379440" cy="3780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156082"/>
          </a:solidFill>
          <a:ln>
            <a:solidFill>
              <a:srgbClr val="092a3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it-IT" sz="1800" spc="-1" strike="noStrike">
              <a:solidFill>
                <a:schemeClr val="lt1"/>
              </a:solidFill>
              <a:latin typeface="Aptos"/>
              <a:ea typeface="DejaVu Sans"/>
            </a:endParaRPr>
          </a:p>
        </p:txBody>
      </p:sp>
      <p:pic>
        <p:nvPicPr>
          <p:cNvPr id="110" name="Immagine 16" descr="Immagine che contiene testo, schermata, Imaging medicale&#10;&#10;Descrizione generata automaticamente"/>
          <p:cNvPicPr/>
          <p:nvPr/>
        </p:nvPicPr>
        <p:blipFill>
          <a:blip r:embed="rId4"/>
          <a:stretch/>
        </p:blipFill>
        <p:spPr>
          <a:xfrm>
            <a:off x="5375880" y="4113360"/>
            <a:ext cx="3025440" cy="2448000"/>
          </a:xfrm>
          <a:prstGeom prst="rect">
            <a:avLst/>
          </a:prstGeom>
          <a:ln w="0">
            <a:noFill/>
          </a:ln>
        </p:spPr>
      </p:pic>
      <p:sp>
        <p:nvSpPr>
          <p:cNvPr id="111" name="CasellaDiTesto 19"/>
          <p:cNvSpPr/>
          <p:nvPr/>
        </p:nvSpPr>
        <p:spPr>
          <a:xfrm>
            <a:off x="8737560" y="4322160"/>
            <a:ext cx="3110040" cy="1735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1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Gennaio 2025: Colon-TC. 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Conferma delle 2 note lesioni sub-stenosanti di colon discendente e sigma</a:t>
            </a:r>
            <a:r>
              <a:rPr b="1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, ma non della lesione descritta a livello del colon destro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12" name="Immagine 20" descr=""/>
          <p:cNvPicPr/>
          <p:nvPr/>
        </p:nvPicPr>
        <p:blipFill>
          <a:blip r:embed="rId5"/>
          <a:srcRect l="3272" t="11009" r="43013" b="29364"/>
          <a:stretch/>
        </p:blipFill>
        <p:spPr>
          <a:xfrm>
            <a:off x="0" y="6045120"/>
            <a:ext cx="3696840" cy="780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61" dur="indefinite" restart="never" nodeType="tmRoot">
          <p:childTnLst>
            <p:seq>
              <p:cTn id="62" dur="indefinite" nodeType="mainSeq">
                <p:childTnLst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6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8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89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9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0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05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6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09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0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CasellaDiTesto 15"/>
          <p:cNvSpPr/>
          <p:nvPr/>
        </p:nvSpPr>
        <p:spPr>
          <a:xfrm>
            <a:off x="252360" y="153360"/>
            <a:ext cx="849240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0" lang="hi-IN" sz="1800" spc="-1" strike="noStrike">
                <a:solidFill>
                  <a:srgbClr val="ffffff"/>
                </a:solidFill>
                <a:latin typeface="Futura Md BT Medium"/>
                <a:cs typeface="DejaVu Sans"/>
              </a:rPr>
              <a:t>﻿</a:t>
            </a:r>
            <a:r>
              <a:rPr b="0" lang="it-IT" sz="1800" spc="-1" strike="noStrike">
                <a:solidFill>
                  <a:srgbClr val="ffffff"/>
                </a:solidFill>
                <a:latin typeface="Futura Md BT Medium"/>
                <a:ea typeface="DejaVu Sans"/>
              </a:rPr>
              <a:t>XLV CONGRESSO NAZIONALE SICO - ROMA 18-20 Settembre 2025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4" name="CasellaDiTesto 1"/>
          <p:cNvSpPr/>
          <p:nvPr/>
        </p:nvSpPr>
        <p:spPr>
          <a:xfrm>
            <a:off x="1486080" y="230760"/>
            <a:ext cx="9219600" cy="455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</a:pPr>
            <a:r>
              <a:rPr b="1" lang="it-IT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Case Report</a:t>
            </a:r>
            <a:endParaRPr b="0" lang="it-IT" sz="2400" spc="-1" strike="noStrike">
              <a:solidFill>
                <a:srgbClr val="000000"/>
              </a:solidFill>
              <a:latin typeface="Arial"/>
            </a:endParaRPr>
          </a:p>
        </p:txBody>
      </p:sp>
      <p:cxnSp>
        <p:nvCxnSpPr>
          <p:cNvPr id="115" name="Connettore 1 20"/>
          <p:cNvCxnSpPr/>
          <p:nvPr/>
        </p:nvCxnSpPr>
        <p:spPr>
          <a:xfrm>
            <a:off x="252360" y="942840"/>
            <a:ext cx="720" cy="1706040"/>
          </a:xfrm>
          <a:prstGeom prst="straightConnector1">
            <a:avLst/>
          </a:prstGeom>
          <a:ln w="19050">
            <a:solidFill>
              <a:srgbClr val="156082"/>
            </a:solidFill>
            <a:round/>
          </a:ln>
        </p:spPr>
      </p:cxnSp>
      <p:sp>
        <p:nvSpPr>
          <p:cNvPr id="116" name="Ovale 22"/>
          <p:cNvSpPr/>
          <p:nvPr/>
        </p:nvSpPr>
        <p:spPr>
          <a:xfrm>
            <a:off x="167400" y="1270080"/>
            <a:ext cx="169200" cy="193320"/>
          </a:xfrm>
          <a:prstGeom prst="ellipse">
            <a:avLst/>
          </a:prstGeom>
          <a:solidFill>
            <a:schemeClr val="bg1"/>
          </a:solidFill>
          <a:ln>
            <a:solidFill>
              <a:srgbClr val="092a3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it-IT" sz="1800" spc="-1" strike="noStrike">
              <a:solidFill>
                <a:schemeClr val="lt1"/>
              </a:solidFill>
              <a:latin typeface="Aptos"/>
              <a:ea typeface="DejaVu Sans"/>
            </a:endParaRPr>
          </a:p>
        </p:txBody>
      </p:sp>
      <p:pic>
        <p:nvPicPr>
          <p:cNvPr id="117" name="Immagine 23" descr="Immagine che contiene arma, coltello, strumento, Lama&#10;&#10;Descrizione generata automaticamente"/>
          <p:cNvPicPr/>
          <p:nvPr/>
        </p:nvPicPr>
        <p:blipFill>
          <a:blip r:embed="rId1"/>
          <a:stretch/>
        </p:blipFill>
        <p:spPr>
          <a:xfrm>
            <a:off x="422280" y="992160"/>
            <a:ext cx="883080" cy="748800"/>
          </a:xfrm>
          <a:prstGeom prst="rect">
            <a:avLst/>
          </a:prstGeom>
          <a:ln w="0">
            <a:noFill/>
          </a:ln>
        </p:spPr>
      </p:pic>
      <p:sp>
        <p:nvSpPr>
          <p:cNvPr id="118" name="CasellaDiTesto 25"/>
          <p:cNvSpPr/>
          <p:nvPr/>
        </p:nvSpPr>
        <p:spPr>
          <a:xfrm>
            <a:off x="1438920" y="1177560"/>
            <a:ext cx="1049976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just">
              <a:lnSpc>
                <a:spcPct val="100000"/>
              </a:lnSpc>
            </a:pPr>
            <a:r>
              <a:rPr b="1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Febbraio 2025: Emicolectomia sinistra VLS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19" name="Immagine1" descr="Immagine che contiene carne, arte&#10;&#10;Descrizione generata automaticamente"/>
          <p:cNvPicPr/>
          <p:nvPr/>
        </p:nvPicPr>
        <p:blipFill>
          <a:blip r:embed="rId2"/>
          <a:stretch/>
        </p:blipFill>
        <p:spPr>
          <a:xfrm rot="16200000">
            <a:off x="8472600" y="-291240"/>
            <a:ext cx="2130840" cy="4198680"/>
          </a:xfrm>
          <a:prstGeom prst="rect">
            <a:avLst/>
          </a:prstGeom>
          <a:ln w="0">
            <a:noFill/>
          </a:ln>
        </p:spPr>
      </p:pic>
      <p:pic>
        <p:nvPicPr>
          <p:cNvPr id="120" name="Immagine 27" descr=""/>
          <p:cNvPicPr/>
          <p:nvPr/>
        </p:nvPicPr>
        <p:blipFill>
          <a:blip r:embed="rId3"/>
          <a:stretch/>
        </p:blipFill>
        <p:spPr>
          <a:xfrm>
            <a:off x="574560" y="2279520"/>
            <a:ext cx="2532600" cy="1899000"/>
          </a:xfrm>
          <a:prstGeom prst="rect">
            <a:avLst/>
          </a:prstGeom>
          <a:ln w="0">
            <a:noFill/>
          </a:ln>
        </p:spPr>
      </p:pic>
      <p:pic>
        <p:nvPicPr>
          <p:cNvPr id="121" name="Immagine 28" descr=""/>
          <p:cNvPicPr/>
          <p:nvPr/>
        </p:nvPicPr>
        <p:blipFill>
          <a:blip r:embed="rId4"/>
          <a:stretch/>
        </p:blipFill>
        <p:spPr>
          <a:xfrm>
            <a:off x="3107880" y="2279520"/>
            <a:ext cx="2484000" cy="1862280"/>
          </a:xfrm>
          <a:prstGeom prst="rect">
            <a:avLst/>
          </a:prstGeom>
          <a:ln w="0">
            <a:noFill/>
          </a:ln>
        </p:spPr>
      </p:pic>
      <p:pic>
        <p:nvPicPr>
          <p:cNvPr id="122" name="Immagine 29" descr=""/>
          <p:cNvPicPr/>
          <p:nvPr/>
        </p:nvPicPr>
        <p:blipFill>
          <a:blip r:embed="rId5"/>
          <a:stretch/>
        </p:blipFill>
        <p:spPr>
          <a:xfrm>
            <a:off x="574560" y="4142520"/>
            <a:ext cx="2532600" cy="1899360"/>
          </a:xfrm>
          <a:prstGeom prst="rect">
            <a:avLst/>
          </a:prstGeom>
          <a:ln w="0">
            <a:noFill/>
          </a:ln>
        </p:spPr>
      </p:pic>
      <p:pic>
        <p:nvPicPr>
          <p:cNvPr id="123" name="Immagine 30" descr=""/>
          <p:cNvPicPr/>
          <p:nvPr/>
        </p:nvPicPr>
        <p:blipFill>
          <a:blip r:embed="rId6"/>
          <a:stretch/>
        </p:blipFill>
        <p:spPr>
          <a:xfrm>
            <a:off x="3084840" y="4142520"/>
            <a:ext cx="2507040" cy="1899000"/>
          </a:xfrm>
          <a:prstGeom prst="rect">
            <a:avLst/>
          </a:prstGeom>
          <a:ln w="0">
            <a:noFill/>
          </a:ln>
        </p:spPr>
      </p:pic>
      <p:sp>
        <p:nvSpPr>
          <p:cNvPr id="124" name="CasellaDiTesto 32"/>
          <p:cNvSpPr/>
          <p:nvPr/>
        </p:nvSpPr>
        <p:spPr>
          <a:xfrm>
            <a:off x="5735520" y="3105720"/>
            <a:ext cx="729288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just">
              <a:lnSpc>
                <a:spcPct val="100000"/>
              </a:lnSpc>
            </a:pPr>
            <a:r>
              <a:rPr b="1" lang="it-IT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Metastasi of ILC, PgR+, ER+, HER2-Neu-;  MIB1 8-10%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5" name="CasellaDiTesto 33"/>
          <p:cNvSpPr/>
          <p:nvPr/>
        </p:nvSpPr>
        <p:spPr>
          <a:xfrm>
            <a:off x="5769720" y="3752280"/>
            <a:ext cx="6169320" cy="1735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just">
              <a:lnSpc>
                <a:spcPct val="100000"/>
              </a:lnSpc>
            </a:pPr>
            <a:r>
              <a:rPr b="1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A.</a:t>
            </a:r>
            <a:r>
              <a:rPr b="0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 Lamina propria della mucosa intestinale infiltrate da cellule neoplastiche (ematossilina- eosina, 20 x). </a:t>
            </a:r>
            <a:r>
              <a:rPr b="1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B. </a:t>
            </a:r>
            <a:r>
              <a:rPr b="0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Cellule neoplastich immunoreattive per </a:t>
            </a:r>
            <a:r>
              <a:rPr b="1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citocheratina 7</a:t>
            </a:r>
            <a:r>
              <a:rPr b="0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.(CK7, 20x). </a:t>
            </a:r>
            <a:r>
              <a:rPr b="1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C-D: </a:t>
            </a:r>
            <a:r>
              <a:rPr b="0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Cellule neoplastiche immunoreattive per </a:t>
            </a:r>
            <a:r>
              <a:rPr b="1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GATA3</a:t>
            </a:r>
            <a:r>
              <a:rPr b="0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 e recettori per estrogeni, con conferma della origine mammaria della metastasi.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6" name="Forma1_2"/>
          <p:cNvSpPr/>
          <p:nvPr/>
        </p:nvSpPr>
        <p:spPr>
          <a:xfrm>
            <a:off x="618840" y="3780000"/>
            <a:ext cx="265320" cy="265320"/>
          </a:xfrm>
          <a:prstGeom prst="ellipse">
            <a:avLst/>
          </a:prstGeom>
          <a:solidFill>
            <a:srgbClr val="ffffff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r>
              <a:rPr b="0" lang="it-IT" sz="1200" spc="-1" strike="noStrike">
                <a:solidFill>
                  <a:srgbClr val="000000"/>
                </a:solidFill>
                <a:latin typeface="Aptos"/>
                <a:ea typeface="Aptos"/>
              </a:rPr>
              <a:t>A</a:t>
            </a:r>
            <a:endParaRPr b="0" lang="it-IT" sz="1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7" name="Forma1_2"/>
          <p:cNvSpPr/>
          <p:nvPr/>
        </p:nvSpPr>
        <p:spPr>
          <a:xfrm>
            <a:off x="3297240" y="3780000"/>
            <a:ext cx="265320" cy="265320"/>
          </a:xfrm>
          <a:prstGeom prst="ellipse">
            <a:avLst/>
          </a:prstGeom>
          <a:solidFill>
            <a:srgbClr val="ffffff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r>
              <a:rPr b="0" lang="it-IT" sz="1200" spc="-1" strike="noStrike">
                <a:solidFill>
                  <a:srgbClr val="000000"/>
                </a:solidFill>
                <a:latin typeface="Aptos"/>
                <a:ea typeface="Aptos"/>
              </a:rPr>
              <a:t>B</a:t>
            </a:r>
            <a:endParaRPr b="0" lang="it-IT" sz="1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8" name="Forma1_0"/>
          <p:cNvSpPr/>
          <p:nvPr/>
        </p:nvSpPr>
        <p:spPr>
          <a:xfrm>
            <a:off x="618840" y="5664960"/>
            <a:ext cx="265320" cy="265320"/>
          </a:xfrm>
          <a:prstGeom prst="ellipse">
            <a:avLst/>
          </a:prstGeom>
          <a:solidFill>
            <a:srgbClr val="ffffff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r>
              <a:rPr b="0" lang="it-IT" sz="1200" spc="-1" strike="noStrike">
                <a:solidFill>
                  <a:srgbClr val="000000"/>
                </a:solidFill>
                <a:latin typeface="Aptos"/>
                <a:ea typeface="Aptos"/>
              </a:rPr>
              <a:t>C</a:t>
            </a:r>
            <a:endParaRPr b="0" lang="it-IT" sz="1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9" name="Forma1_2"/>
          <p:cNvSpPr/>
          <p:nvPr/>
        </p:nvSpPr>
        <p:spPr>
          <a:xfrm>
            <a:off x="3297240" y="5664960"/>
            <a:ext cx="265320" cy="265320"/>
          </a:xfrm>
          <a:prstGeom prst="ellipse">
            <a:avLst/>
          </a:prstGeom>
          <a:solidFill>
            <a:srgbClr val="ffffff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 algn="ctr">
              <a:lnSpc>
                <a:spcPct val="100000"/>
              </a:lnSpc>
            </a:pPr>
            <a:r>
              <a:rPr b="0" lang="it-IT" sz="1200" spc="-1" strike="noStrike">
                <a:solidFill>
                  <a:srgbClr val="000000"/>
                </a:solidFill>
                <a:latin typeface="Aptos"/>
                <a:ea typeface="Aptos"/>
              </a:rPr>
              <a:t>D</a:t>
            </a:r>
            <a:endParaRPr b="0" lang="it-IT" sz="1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0" name="Rettangolo arrotondato 8"/>
          <p:cNvSpPr/>
          <p:nvPr/>
        </p:nvSpPr>
        <p:spPr>
          <a:xfrm rot="10800000">
            <a:off x="-32400" y="6197400"/>
            <a:ext cx="11124360" cy="68508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66cc"/>
              </a:gs>
              <a:gs pos="50000">
                <a:srgbClr val="0066cc"/>
              </a:gs>
              <a:gs pos="100000">
                <a:srgbClr val="0066cc"/>
              </a:gs>
            </a:gsLst>
            <a:lin ang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it-IT" sz="1800" spc="-1" strike="noStrike">
              <a:solidFill>
                <a:schemeClr val="lt1"/>
              </a:solidFill>
              <a:latin typeface="Aptos"/>
              <a:ea typeface="DejaVu Sans"/>
            </a:endParaRPr>
          </a:p>
        </p:txBody>
      </p:sp>
      <p:pic>
        <p:nvPicPr>
          <p:cNvPr id="131" name="Immagine 3" descr=""/>
          <p:cNvPicPr/>
          <p:nvPr/>
        </p:nvPicPr>
        <p:blipFill>
          <a:blip r:embed="rId7"/>
          <a:srcRect l="3272" t="11009" r="43013" b="29364"/>
          <a:stretch/>
        </p:blipFill>
        <p:spPr>
          <a:xfrm>
            <a:off x="8494200" y="6100920"/>
            <a:ext cx="3696840" cy="780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CasellaDiTesto 15"/>
          <p:cNvSpPr/>
          <p:nvPr/>
        </p:nvSpPr>
        <p:spPr>
          <a:xfrm>
            <a:off x="252360" y="153360"/>
            <a:ext cx="849240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0" lang="hi-IN" sz="1800" spc="-1" strike="noStrike">
                <a:solidFill>
                  <a:srgbClr val="ffffff"/>
                </a:solidFill>
                <a:latin typeface="Futura Md BT Medium"/>
                <a:cs typeface="DejaVu Sans"/>
              </a:rPr>
              <a:t>﻿</a:t>
            </a:r>
            <a:r>
              <a:rPr b="0" lang="it-IT" sz="1800" spc="-1" strike="noStrike">
                <a:solidFill>
                  <a:srgbClr val="ffffff"/>
                </a:solidFill>
                <a:latin typeface="Futura Md BT Medium"/>
                <a:ea typeface="DejaVu Sans"/>
              </a:rPr>
              <a:t>XLV CONGRESSO NAZIONALE SICO - ROMA 18-20 Settembre 2025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3" name="CasellaDiTesto 1"/>
          <p:cNvSpPr/>
          <p:nvPr/>
        </p:nvSpPr>
        <p:spPr>
          <a:xfrm>
            <a:off x="1486080" y="332280"/>
            <a:ext cx="9219600" cy="455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</a:pPr>
            <a:r>
              <a:rPr b="1" lang="it-IT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Carcinoma della mammella: epidemiologia</a:t>
            </a:r>
            <a:endParaRPr b="0" lang="it-IT" sz="24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34" name="Immagine 3" descr="Immagine che contiene testo, schermata, Policromia, Carattere&#10;&#10;Descrizione generata automaticamente"/>
          <p:cNvPicPr/>
          <p:nvPr/>
        </p:nvPicPr>
        <p:blipFill>
          <a:blip r:embed="rId1"/>
          <a:stretch/>
        </p:blipFill>
        <p:spPr>
          <a:xfrm>
            <a:off x="515160" y="1137600"/>
            <a:ext cx="5922000" cy="2620080"/>
          </a:xfrm>
          <a:prstGeom prst="rect">
            <a:avLst/>
          </a:prstGeom>
          <a:ln w="0">
            <a:noFill/>
          </a:ln>
        </p:spPr>
      </p:pic>
      <p:pic>
        <p:nvPicPr>
          <p:cNvPr id="135" name="Immagine 4" descr="Immagine che contiene testo, schermata, Carattere, numero&#10;&#10;Descrizione generata automaticamente"/>
          <p:cNvPicPr/>
          <p:nvPr/>
        </p:nvPicPr>
        <p:blipFill>
          <a:blip r:embed="rId2"/>
          <a:stretch/>
        </p:blipFill>
        <p:spPr>
          <a:xfrm>
            <a:off x="515160" y="3728520"/>
            <a:ext cx="5922000" cy="2269800"/>
          </a:xfrm>
          <a:prstGeom prst="rect">
            <a:avLst/>
          </a:prstGeom>
          <a:ln w="0">
            <a:noFill/>
          </a:ln>
        </p:spPr>
      </p:pic>
      <p:pic>
        <p:nvPicPr>
          <p:cNvPr id="136" name="Immagine 5" descr="Immagine che contiene testo, schermata, Carattere, linea&#10;&#10;Descrizione generata automaticamente"/>
          <p:cNvPicPr/>
          <p:nvPr/>
        </p:nvPicPr>
        <p:blipFill>
          <a:blip r:embed="rId3"/>
          <a:stretch/>
        </p:blipFill>
        <p:spPr>
          <a:xfrm>
            <a:off x="6700680" y="1137600"/>
            <a:ext cx="4718880" cy="2590200"/>
          </a:xfrm>
          <a:prstGeom prst="rect">
            <a:avLst/>
          </a:prstGeom>
          <a:ln w="0">
            <a:noFill/>
          </a:ln>
        </p:spPr>
      </p:pic>
      <p:sp>
        <p:nvSpPr>
          <p:cNvPr id="137" name="CasellaDiTesto 7"/>
          <p:cNvSpPr/>
          <p:nvPr/>
        </p:nvSpPr>
        <p:spPr>
          <a:xfrm>
            <a:off x="6990840" y="4131000"/>
            <a:ext cx="4428720" cy="2009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marL="285840" indent="-285840" algn="just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it-IT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La più frequente neoplasia diagnosticata in Italia nel sesso femminile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  <a:p>
            <a:pPr marL="285840" indent="-285840" algn="just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it-IT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La più frequente neoplasia nelle donne (45.3%) che in Italia sopravvivono dopo una diagnosi di tumore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8" name="Rettangolo arrotondato 8"/>
          <p:cNvSpPr/>
          <p:nvPr/>
        </p:nvSpPr>
        <p:spPr>
          <a:xfrm rot="10800000">
            <a:off x="-32400" y="6197400"/>
            <a:ext cx="11124360" cy="68508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66cc"/>
              </a:gs>
              <a:gs pos="50000">
                <a:srgbClr val="0066cc"/>
              </a:gs>
              <a:gs pos="100000">
                <a:srgbClr val="0066cc"/>
              </a:gs>
            </a:gsLst>
            <a:lin ang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it-IT" sz="1800" spc="-1" strike="noStrike">
              <a:solidFill>
                <a:schemeClr val="lt1"/>
              </a:solidFill>
              <a:latin typeface="Aptos"/>
              <a:ea typeface="DejaVu Sans"/>
            </a:endParaRPr>
          </a:p>
        </p:txBody>
      </p:sp>
      <p:pic>
        <p:nvPicPr>
          <p:cNvPr id="139" name="Immagine 9" descr=""/>
          <p:cNvPicPr/>
          <p:nvPr/>
        </p:nvPicPr>
        <p:blipFill>
          <a:blip r:embed="rId4"/>
          <a:srcRect l="3272" t="11009" r="43013" b="29364"/>
          <a:stretch/>
        </p:blipFill>
        <p:spPr>
          <a:xfrm>
            <a:off x="8494200" y="6100920"/>
            <a:ext cx="3696840" cy="780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CasellaDiTesto 15"/>
          <p:cNvSpPr/>
          <p:nvPr/>
        </p:nvSpPr>
        <p:spPr>
          <a:xfrm>
            <a:off x="252360" y="153360"/>
            <a:ext cx="849240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0" lang="hi-IN" sz="1800" spc="-1" strike="noStrike">
                <a:solidFill>
                  <a:srgbClr val="ffffff"/>
                </a:solidFill>
                <a:latin typeface="Futura Md BT Medium"/>
                <a:cs typeface="DejaVu Sans"/>
              </a:rPr>
              <a:t>﻿</a:t>
            </a:r>
            <a:r>
              <a:rPr b="0" lang="it-IT" sz="1800" spc="-1" strike="noStrike">
                <a:solidFill>
                  <a:srgbClr val="ffffff"/>
                </a:solidFill>
                <a:latin typeface="Futura Md BT Medium"/>
                <a:ea typeface="DejaVu Sans"/>
              </a:rPr>
              <a:t>XLV CONGRESSO NAZIONALE SICO - ROMA 18-20 Settembre 2025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1" name="CasellaDiTesto 8"/>
          <p:cNvSpPr/>
          <p:nvPr/>
        </p:nvSpPr>
        <p:spPr>
          <a:xfrm>
            <a:off x="1486080" y="348480"/>
            <a:ext cx="9219600" cy="455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</a:pPr>
            <a:r>
              <a:rPr b="1" lang="it-IT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Metastasi coliche da carcinoma della mammella</a:t>
            </a:r>
            <a:endParaRPr b="0" lang="it-IT" sz="2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2" name="CasellaDiTesto 9"/>
          <p:cNvSpPr/>
          <p:nvPr/>
        </p:nvSpPr>
        <p:spPr>
          <a:xfrm>
            <a:off x="3279600" y="897480"/>
            <a:ext cx="737712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just"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Estremamente rare: incidenza in letteratura di solo 0.1%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43" name="Immagine 10" descr="Immagine che contiene testo, schermata, Carattere, logo&#10;&#10;Descrizione generata automaticamente"/>
          <p:cNvPicPr/>
          <p:nvPr/>
        </p:nvPicPr>
        <p:blipFill>
          <a:blip r:embed="rId1"/>
          <a:stretch/>
        </p:blipFill>
        <p:spPr>
          <a:xfrm>
            <a:off x="252360" y="1945080"/>
            <a:ext cx="4190760" cy="3066120"/>
          </a:xfrm>
          <a:prstGeom prst="rect">
            <a:avLst/>
          </a:prstGeom>
          <a:ln w="0">
            <a:noFill/>
          </a:ln>
        </p:spPr>
      </p:pic>
      <p:pic>
        <p:nvPicPr>
          <p:cNvPr id="144" name="Immagine 11" descr="Immagine che contiene testo, Carattere, schermata&#10;&#10;Descrizione generata automaticamente"/>
          <p:cNvPicPr/>
          <p:nvPr/>
        </p:nvPicPr>
        <p:blipFill>
          <a:blip r:embed="rId2"/>
          <a:stretch/>
        </p:blipFill>
        <p:spPr>
          <a:xfrm>
            <a:off x="4186800" y="1686240"/>
            <a:ext cx="4602240" cy="748080"/>
          </a:xfrm>
          <a:prstGeom prst="rect">
            <a:avLst/>
          </a:prstGeom>
          <a:ln w="0">
            <a:noFill/>
          </a:ln>
        </p:spPr>
      </p:pic>
      <p:pic>
        <p:nvPicPr>
          <p:cNvPr id="145" name="Immagine 12" descr=""/>
          <p:cNvPicPr/>
          <p:nvPr/>
        </p:nvPicPr>
        <p:blipFill>
          <a:blip r:embed="rId3"/>
          <a:stretch/>
        </p:blipFill>
        <p:spPr>
          <a:xfrm>
            <a:off x="4186800" y="2339640"/>
            <a:ext cx="5084640" cy="602640"/>
          </a:xfrm>
          <a:prstGeom prst="rect">
            <a:avLst/>
          </a:prstGeom>
          <a:ln w="0">
            <a:noFill/>
          </a:ln>
        </p:spPr>
      </p:pic>
      <p:pic>
        <p:nvPicPr>
          <p:cNvPr id="146" name="Immagine 16" descr="Immagine che contiene testo, schermata, Carattere, Blu elettrico&#10;&#10;Descrizione generata automaticamente"/>
          <p:cNvPicPr/>
          <p:nvPr/>
        </p:nvPicPr>
        <p:blipFill>
          <a:blip r:embed="rId4"/>
          <a:stretch/>
        </p:blipFill>
        <p:spPr>
          <a:xfrm>
            <a:off x="4186800" y="2902320"/>
            <a:ext cx="4840560" cy="686520"/>
          </a:xfrm>
          <a:prstGeom prst="rect">
            <a:avLst/>
          </a:prstGeom>
          <a:ln w="0">
            <a:noFill/>
          </a:ln>
        </p:spPr>
      </p:pic>
      <p:pic>
        <p:nvPicPr>
          <p:cNvPr id="147" name="Immagine 19" descr="Immagine che contiene testo, schermata, Carattere&#10;&#10;Descrizione generata automaticamente"/>
          <p:cNvPicPr/>
          <p:nvPr/>
        </p:nvPicPr>
        <p:blipFill>
          <a:blip r:embed="rId5"/>
          <a:stretch/>
        </p:blipFill>
        <p:spPr>
          <a:xfrm>
            <a:off x="4186800" y="3682080"/>
            <a:ext cx="4840560" cy="1328760"/>
          </a:xfrm>
          <a:prstGeom prst="rect">
            <a:avLst/>
          </a:prstGeom>
          <a:ln w="0">
            <a:noFill/>
          </a:ln>
        </p:spPr>
      </p:pic>
      <p:sp>
        <p:nvSpPr>
          <p:cNvPr id="148" name="Parentesi graffa chiusa 20"/>
          <p:cNvSpPr/>
          <p:nvPr/>
        </p:nvSpPr>
        <p:spPr>
          <a:xfrm>
            <a:off x="9028080" y="1572840"/>
            <a:ext cx="423360" cy="4270320"/>
          </a:xfrm>
          <a:prstGeom prst="rightBrace">
            <a:avLst>
              <a:gd name="adj1" fmla="val 8333"/>
              <a:gd name="adj2" fmla="val 50000"/>
            </a:avLst>
          </a:prstGeom>
          <a:noFill/>
          <a:ln>
            <a:solidFill>
              <a:srgbClr val="15608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it-IT" sz="1800" spc="-1" strike="noStrike">
              <a:solidFill>
                <a:srgbClr val="000000"/>
              </a:solidFill>
              <a:latin typeface="Aptos"/>
              <a:ea typeface="DejaVu Sans"/>
            </a:endParaRPr>
          </a:p>
        </p:txBody>
      </p:sp>
      <p:sp>
        <p:nvSpPr>
          <p:cNvPr id="149" name="CasellaDiTesto 21"/>
          <p:cNvSpPr/>
          <p:nvPr/>
        </p:nvSpPr>
        <p:spPr>
          <a:xfrm>
            <a:off x="9452160" y="3429000"/>
            <a:ext cx="2738880" cy="1186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</a:pPr>
            <a:r>
              <a:rPr b="1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Linee-guida: non ancora presenti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0" name="Rettangolo arrotondato 8"/>
          <p:cNvSpPr/>
          <p:nvPr/>
        </p:nvSpPr>
        <p:spPr>
          <a:xfrm rot="10800000">
            <a:off x="-32400" y="6197400"/>
            <a:ext cx="11124360" cy="68508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66cc"/>
              </a:gs>
              <a:gs pos="50000">
                <a:srgbClr val="0066cc"/>
              </a:gs>
              <a:gs pos="100000">
                <a:srgbClr val="0066cc"/>
              </a:gs>
            </a:gsLst>
            <a:lin ang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it-IT" sz="1800" spc="-1" strike="noStrike">
              <a:solidFill>
                <a:schemeClr val="lt1"/>
              </a:solidFill>
              <a:latin typeface="Aptos"/>
              <a:ea typeface="DejaVu Sans"/>
            </a:endParaRPr>
          </a:p>
        </p:txBody>
      </p:sp>
      <p:pic>
        <p:nvPicPr>
          <p:cNvPr id="151" name="Immagine 3" descr=""/>
          <p:cNvPicPr/>
          <p:nvPr/>
        </p:nvPicPr>
        <p:blipFill>
          <a:blip r:embed="rId6"/>
          <a:srcRect l="3272" t="11009" r="43013" b="29364"/>
          <a:stretch/>
        </p:blipFill>
        <p:spPr>
          <a:xfrm>
            <a:off x="8494200" y="6100920"/>
            <a:ext cx="3696840" cy="780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11" dur="indefinite" restart="never" nodeType="tmRoot">
          <p:childTnLst>
            <p:seq>
              <p:cTn id="112" dur="indefinite" nodeType="mainSeq">
                <p:childTnLst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17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8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23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4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Picture 2" descr="Domande – Scrivo come se vi parlassi"/>
          <p:cNvPicPr/>
          <p:nvPr/>
        </p:nvPicPr>
        <p:blipFill>
          <a:blip r:embed="rId1"/>
          <a:stretch/>
        </p:blipFill>
        <p:spPr>
          <a:xfrm>
            <a:off x="170280" y="1230480"/>
            <a:ext cx="6192720" cy="4124880"/>
          </a:xfrm>
          <a:prstGeom prst="rect">
            <a:avLst/>
          </a:prstGeom>
          <a:ln w="0">
            <a:noFill/>
          </a:ln>
        </p:spPr>
      </p:pic>
      <p:sp>
        <p:nvSpPr>
          <p:cNvPr id="153" name="Freccia giù 1"/>
          <p:cNvSpPr/>
          <p:nvPr/>
        </p:nvSpPr>
        <p:spPr>
          <a:xfrm rot="16200000">
            <a:off x="6652080" y="1570680"/>
            <a:ext cx="379440" cy="3780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156082"/>
          </a:solidFill>
          <a:ln>
            <a:solidFill>
              <a:srgbClr val="092a3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it-IT" sz="1800" spc="-1" strike="noStrike">
              <a:solidFill>
                <a:schemeClr val="lt1"/>
              </a:solidFill>
              <a:latin typeface="Aptos"/>
              <a:ea typeface="DejaVu Sans"/>
            </a:endParaRPr>
          </a:p>
        </p:txBody>
      </p:sp>
      <p:sp>
        <p:nvSpPr>
          <p:cNvPr id="154" name="CasellaDiTesto 4"/>
          <p:cNvSpPr/>
          <p:nvPr/>
        </p:nvSpPr>
        <p:spPr>
          <a:xfrm>
            <a:off x="7085520" y="1580040"/>
            <a:ext cx="1049976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just"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Tempo di insorgenza dal tumore primitivo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5" name="Freccia giù 5"/>
          <p:cNvSpPr/>
          <p:nvPr/>
        </p:nvSpPr>
        <p:spPr>
          <a:xfrm rot="16200000">
            <a:off x="6652080" y="2616480"/>
            <a:ext cx="379440" cy="3780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156082"/>
          </a:solidFill>
          <a:ln>
            <a:solidFill>
              <a:srgbClr val="092a3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it-IT" sz="1800" spc="-1" strike="noStrike">
              <a:solidFill>
                <a:schemeClr val="lt1"/>
              </a:solidFill>
              <a:latin typeface="Aptos"/>
              <a:ea typeface="DejaVu Sans"/>
            </a:endParaRPr>
          </a:p>
        </p:txBody>
      </p:sp>
      <p:sp>
        <p:nvSpPr>
          <p:cNvPr id="156" name="CasellaDiTesto 22"/>
          <p:cNvSpPr/>
          <p:nvPr/>
        </p:nvSpPr>
        <p:spPr>
          <a:xfrm>
            <a:off x="7096320" y="2620440"/>
            <a:ext cx="1049976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just"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Sintomi più frequenti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7" name="Freccia giù 23"/>
          <p:cNvSpPr/>
          <p:nvPr/>
        </p:nvSpPr>
        <p:spPr>
          <a:xfrm rot="16200000">
            <a:off x="6652080" y="3755880"/>
            <a:ext cx="379440" cy="3780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156082"/>
          </a:solidFill>
          <a:ln>
            <a:solidFill>
              <a:srgbClr val="092a3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it-IT" sz="1800" spc="-1" strike="noStrike">
              <a:solidFill>
                <a:schemeClr val="lt1"/>
              </a:solidFill>
              <a:latin typeface="Aptos"/>
              <a:ea typeface="DejaVu Sans"/>
            </a:endParaRPr>
          </a:p>
        </p:txBody>
      </p:sp>
      <p:sp>
        <p:nvSpPr>
          <p:cNvPr id="158" name="Freccia giù 24"/>
          <p:cNvSpPr/>
          <p:nvPr/>
        </p:nvSpPr>
        <p:spPr>
          <a:xfrm rot="16200000">
            <a:off x="6652080" y="4895280"/>
            <a:ext cx="379440" cy="3780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156082"/>
          </a:solidFill>
          <a:ln>
            <a:solidFill>
              <a:srgbClr val="092a3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it-IT" sz="1800" spc="-1" strike="noStrike">
              <a:solidFill>
                <a:schemeClr val="lt1"/>
              </a:solidFill>
              <a:latin typeface="Aptos"/>
              <a:ea typeface="DejaVu Sans"/>
            </a:endParaRPr>
          </a:p>
        </p:txBody>
      </p:sp>
      <p:sp>
        <p:nvSpPr>
          <p:cNvPr id="159" name="CasellaDiTesto 25"/>
          <p:cNvSpPr/>
          <p:nvPr/>
        </p:nvSpPr>
        <p:spPr>
          <a:xfrm>
            <a:off x="7096320" y="3759840"/>
            <a:ext cx="1049976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just"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Diagnosi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0" name="CasellaDiTesto 26"/>
          <p:cNvSpPr/>
          <p:nvPr/>
        </p:nvSpPr>
        <p:spPr>
          <a:xfrm>
            <a:off x="7085520" y="4894200"/>
            <a:ext cx="1049976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just"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Approccio terapeutico e ruolo della chirurgia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1" name="CasellaDiTesto 3"/>
          <p:cNvSpPr/>
          <p:nvPr/>
        </p:nvSpPr>
        <p:spPr>
          <a:xfrm>
            <a:off x="1486080" y="348480"/>
            <a:ext cx="9219600" cy="455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</a:pPr>
            <a:r>
              <a:rPr b="1" lang="it-IT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Metastasi coliche da carcinoma della mammella</a:t>
            </a:r>
            <a:endParaRPr b="0" lang="it-IT" sz="2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2" name="Rettangolo arrotondato 8"/>
          <p:cNvSpPr/>
          <p:nvPr/>
        </p:nvSpPr>
        <p:spPr>
          <a:xfrm rot="10800000">
            <a:off x="-32400" y="6197400"/>
            <a:ext cx="11124360" cy="68508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66cc"/>
              </a:gs>
              <a:gs pos="50000">
                <a:srgbClr val="0066cc"/>
              </a:gs>
              <a:gs pos="100000">
                <a:srgbClr val="0066cc"/>
              </a:gs>
            </a:gsLst>
            <a:lin ang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it-IT" sz="1800" spc="-1" strike="noStrike">
              <a:solidFill>
                <a:schemeClr val="lt1"/>
              </a:solidFill>
              <a:latin typeface="Aptos"/>
              <a:ea typeface="DejaVu Sans"/>
            </a:endParaRPr>
          </a:p>
        </p:txBody>
      </p:sp>
      <p:pic>
        <p:nvPicPr>
          <p:cNvPr id="163" name="Immagine 9" descr=""/>
          <p:cNvPicPr/>
          <p:nvPr/>
        </p:nvPicPr>
        <p:blipFill>
          <a:blip r:embed="rId2"/>
          <a:srcRect l="3272" t="11009" r="43013" b="29364"/>
          <a:stretch/>
        </p:blipFill>
        <p:spPr>
          <a:xfrm>
            <a:off x="8494200" y="6100920"/>
            <a:ext cx="3696840" cy="780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CasellaDiTesto 15"/>
          <p:cNvSpPr/>
          <p:nvPr/>
        </p:nvSpPr>
        <p:spPr>
          <a:xfrm>
            <a:off x="252360" y="153360"/>
            <a:ext cx="849240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0" lang="hi-IN" sz="1800" spc="-1" strike="noStrike">
                <a:solidFill>
                  <a:srgbClr val="ffffff"/>
                </a:solidFill>
                <a:latin typeface="Futura Md BT Medium"/>
                <a:cs typeface="DejaVu Sans"/>
              </a:rPr>
              <a:t>﻿</a:t>
            </a:r>
            <a:r>
              <a:rPr b="0" lang="it-IT" sz="1800" spc="-1" strike="noStrike">
                <a:solidFill>
                  <a:srgbClr val="ffffff"/>
                </a:solidFill>
                <a:latin typeface="Futura Md BT Medium"/>
                <a:ea typeface="DejaVu Sans"/>
              </a:rPr>
              <a:t>XLV CONGRESSO NAZIONALE SICO - ROMA 18-20 Settembre 2025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5" name="CasellaDiTesto 3"/>
          <p:cNvSpPr/>
          <p:nvPr/>
        </p:nvSpPr>
        <p:spPr>
          <a:xfrm>
            <a:off x="1486080" y="380880"/>
            <a:ext cx="9219600" cy="455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</a:pPr>
            <a:r>
              <a:rPr b="1" lang="it-IT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Metastasi coliche da carcinoma della mammella: Systematic Review</a:t>
            </a:r>
            <a:endParaRPr b="0" lang="it-IT" sz="24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66" name="Immagine 7" descr="Immagine che contiene testo, schermata, Carattere, numero&#10;&#10;Descrizione generata automaticamente"/>
          <p:cNvPicPr/>
          <p:nvPr/>
        </p:nvPicPr>
        <p:blipFill>
          <a:blip r:embed="rId1"/>
          <a:stretch/>
        </p:blipFill>
        <p:spPr>
          <a:xfrm>
            <a:off x="6332400" y="1050120"/>
            <a:ext cx="5542920" cy="4859640"/>
          </a:xfrm>
          <a:prstGeom prst="rect">
            <a:avLst/>
          </a:prstGeom>
          <a:ln w="0">
            <a:noFill/>
          </a:ln>
        </p:spPr>
      </p:pic>
      <p:sp>
        <p:nvSpPr>
          <p:cNvPr id="167" name="CasellaDiTesto 9"/>
          <p:cNvSpPr/>
          <p:nvPr/>
        </p:nvSpPr>
        <p:spPr>
          <a:xfrm>
            <a:off x="696600" y="1506600"/>
            <a:ext cx="5542920" cy="1735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just">
              <a:lnSpc>
                <a:spcPct val="100000"/>
              </a:lnSpc>
            </a:pPr>
            <a:r>
              <a:rPr b="1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Inclusion criteria: </a:t>
            </a:r>
            <a:r>
              <a:rPr b="0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case reports and case series written in English, with the full text available. 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1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Exclusion criteria: </a:t>
            </a:r>
            <a:r>
              <a:rPr b="0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abstracts, congress publications and case reports involving patients with concomitant malignancies in addition to breast carcinoma.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8" name="CasellaDiTesto 10"/>
          <p:cNvSpPr/>
          <p:nvPr/>
        </p:nvSpPr>
        <p:spPr>
          <a:xfrm>
            <a:off x="788760" y="4151160"/>
            <a:ext cx="5542920" cy="1186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The PRISMA flowchart of included studies. Records excluded*: exclusion of no-English written case reports; records excluded **: exclusion of no full text availability article, duplicate and no full text avaible</a:t>
            </a:r>
            <a:r>
              <a:rPr b="0" lang="it-IT" sz="1800" spc="-1" strike="noStrike">
                <a:solidFill>
                  <a:srgbClr val="000000"/>
                </a:solidFill>
                <a:latin typeface="Calibri"/>
                <a:ea typeface="Aptos"/>
              </a:rPr>
              <a:t> 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9" name="Rettangolo arrotondato 8"/>
          <p:cNvSpPr/>
          <p:nvPr/>
        </p:nvSpPr>
        <p:spPr>
          <a:xfrm rot="10800000">
            <a:off x="-32400" y="6197400"/>
            <a:ext cx="11124360" cy="68508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66cc"/>
              </a:gs>
              <a:gs pos="50000">
                <a:srgbClr val="0066cc"/>
              </a:gs>
              <a:gs pos="100000">
                <a:srgbClr val="0066cc"/>
              </a:gs>
            </a:gsLst>
            <a:lin ang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it-IT" sz="1800" spc="-1" strike="noStrike">
              <a:solidFill>
                <a:schemeClr val="lt1"/>
              </a:solidFill>
              <a:latin typeface="Aptos"/>
              <a:ea typeface="DejaVu Sans"/>
            </a:endParaRPr>
          </a:p>
        </p:txBody>
      </p:sp>
      <p:pic>
        <p:nvPicPr>
          <p:cNvPr id="170" name="Immagine 4" descr=""/>
          <p:cNvPicPr/>
          <p:nvPr/>
        </p:nvPicPr>
        <p:blipFill>
          <a:blip r:embed="rId2"/>
          <a:srcRect l="3272" t="11009" r="43013" b="29364"/>
          <a:stretch/>
        </p:blipFill>
        <p:spPr>
          <a:xfrm>
            <a:off x="8494200" y="6100920"/>
            <a:ext cx="3696840" cy="780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CasellaDiTesto 15"/>
          <p:cNvSpPr/>
          <p:nvPr/>
        </p:nvSpPr>
        <p:spPr>
          <a:xfrm>
            <a:off x="252360" y="153360"/>
            <a:ext cx="849240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0" lang="hi-IN" sz="1800" spc="-1" strike="noStrike">
                <a:solidFill>
                  <a:srgbClr val="ffffff"/>
                </a:solidFill>
                <a:latin typeface="Futura Md BT Medium"/>
                <a:cs typeface="DejaVu Sans"/>
              </a:rPr>
              <a:t>﻿</a:t>
            </a:r>
            <a:r>
              <a:rPr b="0" lang="it-IT" sz="1800" spc="-1" strike="noStrike">
                <a:solidFill>
                  <a:srgbClr val="ffffff"/>
                </a:solidFill>
                <a:latin typeface="Futura Md BT Medium"/>
                <a:ea typeface="DejaVu Sans"/>
              </a:rPr>
              <a:t>XLV CONGRESSO NAZIONALE SICO - ROMA 18-20 Settembre 2025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2" name="CasellaDiTesto 1"/>
          <p:cNvSpPr/>
          <p:nvPr/>
        </p:nvSpPr>
        <p:spPr>
          <a:xfrm>
            <a:off x="1362240" y="291600"/>
            <a:ext cx="9888480" cy="455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</a:pPr>
            <a:r>
              <a:rPr b="1" lang="it-IT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Risultati della Systematic Review</a:t>
            </a:r>
            <a:endParaRPr b="0" lang="it-IT" sz="2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3" name="CasellaDiTesto 4"/>
          <p:cNvSpPr/>
          <p:nvPr/>
        </p:nvSpPr>
        <p:spPr>
          <a:xfrm>
            <a:off x="4896360" y="762840"/>
            <a:ext cx="271008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just">
              <a:lnSpc>
                <a:spcPct val="100000"/>
              </a:lnSpc>
            </a:pPr>
            <a:r>
              <a:rPr b="1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64 </a:t>
            </a:r>
            <a:r>
              <a:rPr b="0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case reports inclusi 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graphicFrame>
        <p:nvGraphicFramePr>
          <p:cNvPr id="174" name="Grafico 5"/>
          <p:cNvGraphicFramePr/>
          <p:nvPr/>
        </p:nvGraphicFramePr>
        <p:xfrm>
          <a:off x="268560" y="1399320"/>
          <a:ext cx="5826600" cy="39218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175" name="CasellaDiTesto 8"/>
          <p:cNvSpPr/>
          <p:nvPr/>
        </p:nvSpPr>
        <p:spPr>
          <a:xfrm>
            <a:off x="252360" y="5389560"/>
            <a:ext cx="5964840" cy="63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</a:pPr>
            <a:r>
              <a:rPr b="1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Carcinoma lobulare invasivo </a:t>
            </a:r>
            <a:r>
              <a:rPr b="0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più frequentemente associato a metastasi del tratto gastro-intestinale rispetto al duttale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76" name="Picture 2" descr="time Vector Icons free download in SVG, PNG Format"/>
          <p:cNvPicPr/>
          <p:nvPr/>
        </p:nvPicPr>
        <p:blipFill>
          <a:blip r:embed="rId2"/>
          <a:stretch/>
        </p:blipFill>
        <p:spPr>
          <a:xfrm>
            <a:off x="6381000" y="1715400"/>
            <a:ext cx="1225080" cy="1225080"/>
          </a:xfrm>
          <a:prstGeom prst="rect">
            <a:avLst/>
          </a:prstGeom>
          <a:ln w="0">
            <a:noFill/>
          </a:ln>
        </p:spPr>
      </p:pic>
      <p:sp>
        <p:nvSpPr>
          <p:cNvPr id="177" name="CasellaDiTesto 12"/>
          <p:cNvSpPr/>
          <p:nvPr/>
        </p:nvSpPr>
        <p:spPr>
          <a:xfrm>
            <a:off x="7762680" y="1843200"/>
            <a:ext cx="4016880" cy="912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just">
              <a:lnSpc>
                <a:spcPct val="100000"/>
              </a:lnSpc>
            </a:pPr>
            <a:r>
              <a:rPr b="0" lang="it-IT" sz="1800" spc="-1" strike="noStrike">
                <a:solidFill>
                  <a:srgbClr val="000000"/>
                </a:solidFill>
                <a:latin typeface="Calibri"/>
                <a:ea typeface="Aptos"/>
              </a:rPr>
              <a:t>Il tempo medio di diagnosi delle metastasi coliche dal primitivo è di 9.7 anni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78" name="Picture 4" descr="Icona Intestino Special Lineal color | Freepik"/>
          <p:cNvPicPr/>
          <p:nvPr/>
        </p:nvPicPr>
        <p:blipFill>
          <a:blip r:embed="rId3"/>
          <a:stretch/>
        </p:blipFill>
        <p:spPr>
          <a:xfrm>
            <a:off x="6381000" y="3220200"/>
            <a:ext cx="1225080" cy="1225080"/>
          </a:xfrm>
          <a:prstGeom prst="rect">
            <a:avLst/>
          </a:prstGeom>
          <a:ln w="0">
            <a:noFill/>
          </a:ln>
        </p:spPr>
      </p:pic>
      <p:sp>
        <p:nvSpPr>
          <p:cNvPr id="179" name="CasellaDiTesto 19"/>
          <p:cNvSpPr/>
          <p:nvPr/>
        </p:nvSpPr>
        <p:spPr>
          <a:xfrm>
            <a:off x="7607160" y="2900880"/>
            <a:ext cx="4094280" cy="2009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</a:pPr>
            <a:r>
              <a:rPr b="0" lang="it-IT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Sintomi: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1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Dolore addominale (34.4%); 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Alterazioni dell’alvo (26.6%); 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Ostruzione intestinale (9.4%); 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Sanguinamento (7.8%) e perforazione(1.6%) 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Diagnosi durante  F.U. oncologico(25%)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80" name="Picture 12" descr="Microscopio Ottico Vettoriali, Illustrazioni e Clipart"/>
          <p:cNvPicPr/>
          <p:nvPr/>
        </p:nvPicPr>
        <p:blipFill>
          <a:blip r:embed="rId4"/>
          <a:stretch/>
        </p:blipFill>
        <p:spPr>
          <a:xfrm>
            <a:off x="6382800" y="4862520"/>
            <a:ext cx="1223640" cy="1223640"/>
          </a:xfrm>
          <a:prstGeom prst="rect">
            <a:avLst/>
          </a:prstGeom>
          <a:ln w="0">
            <a:noFill/>
          </a:ln>
        </p:spPr>
      </p:pic>
      <p:sp>
        <p:nvSpPr>
          <p:cNvPr id="181" name="CasellaDiTesto 21"/>
          <p:cNvSpPr/>
          <p:nvPr/>
        </p:nvSpPr>
        <p:spPr>
          <a:xfrm>
            <a:off x="7871040" y="5014800"/>
            <a:ext cx="4038120" cy="912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just">
              <a:lnSpc>
                <a:spcPct val="100000"/>
              </a:lnSpc>
            </a:pPr>
            <a:r>
              <a:rPr b="0" lang="it-IT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Valutazione  di </a:t>
            </a:r>
            <a:r>
              <a:rPr b="1" lang="it-IT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PgR, ER, HER2/NEU, CK 7, GATA 3, CK20</a:t>
            </a:r>
            <a:r>
              <a:rPr b="0" lang="it-IT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 in tutti i casi, tranne che in 11 studi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2" name="Rettangolo arrotondato 8"/>
          <p:cNvSpPr/>
          <p:nvPr/>
        </p:nvSpPr>
        <p:spPr>
          <a:xfrm rot="10800000">
            <a:off x="-32400" y="6197400"/>
            <a:ext cx="11124360" cy="68508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66cc"/>
              </a:gs>
              <a:gs pos="50000">
                <a:srgbClr val="0066cc"/>
              </a:gs>
              <a:gs pos="100000">
                <a:srgbClr val="0066cc"/>
              </a:gs>
            </a:gsLst>
            <a:lin ang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it-IT" sz="1800" spc="-1" strike="noStrike">
              <a:solidFill>
                <a:schemeClr val="lt1"/>
              </a:solidFill>
              <a:latin typeface="Aptos"/>
              <a:ea typeface="DejaVu Sans"/>
            </a:endParaRPr>
          </a:p>
        </p:txBody>
      </p:sp>
      <p:pic>
        <p:nvPicPr>
          <p:cNvPr id="183" name="Immagine 7" descr=""/>
          <p:cNvPicPr/>
          <p:nvPr/>
        </p:nvPicPr>
        <p:blipFill>
          <a:blip r:embed="rId5"/>
          <a:srcRect l="3272" t="11009" r="43013" b="29364"/>
          <a:stretch/>
        </p:blipFill>
        <p:spPr>
          <a:xfrm>
            <a:off x="8494200" y="6100920"/>
            <a:ext cx="3696840" cy="780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25" dur="indefinite" restart="never" nodeType="tmRoot">
          <p:childTnLst>
            <p:seq>
              <p:cTn id="126" dur="indefinite" nodeType="mainSeq">
                <p:childTnLst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1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32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7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38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43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4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49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0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55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6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61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2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CasellaDiTesto 1"/>
          <p:cNvSpPr/>
          <p:nvPr/>
        </p:nvSpPr>
        <p:spPr>
          <a:xfrm>
            <a:off x="1362240" y="382680"/>
            <a:ext cx="9888480" cy="455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</a:pPr>
            <a:r>
              <a:rPr b="1" lang="it-IT" sz="2400" spc="-1" strike="noStrike">
                <a:solidFill>
                  <a:srgbClr val="000000"/>
                </a:solidFill>
                <a:latin typeface="Calibri"/>
                <a:ea typeface="DejaVu Sans"/>
              </a:rPr>
              <a:t>Risultati della Systematic Review</a:t>
            </a:r>
            <a:endParaRPr b="0" lang="it-IT" sz="2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5" name="CasellaDiTesto 4"/>
          <p:cNvSpPr/>
          <p:nvPr/>
        </p:nvSpPr>
        <p:spPr>
          <a:xfrm>
            <a:off x="4951440" y="896760"/>
            <a:ext cx="271008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just">
              <a:lnSpc>
                <a:spcPct val="100000"/>
              </a:lnSpc>
            </a:pPr>
            <a:r>
              <a:rPr b="1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64 </a:t>
            </a:r>
            <a:r>
              <a:rPr b="0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case reports inclusi 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86" name="Picture 4" descr="Free Pharmacy Stickers, + 67 stickers (SVG, PNG) | Flaticon"/>
          <p:cNvPicPr/>
          <p:nvPr/>
        </p:nvPicPr>
        <p:blipFill>
          <a:blip r:embed="rId1"/>
          <a:stretch/>
        </p:blipFill>
        <p:spPr>
          <a:xfrm>
            <a:off x="252360" y="1620720"/>
            <a:ext cx="1225080" cy="1225080"/>
          </a:xfrm>
          <a:prstGeom prst="rect">
            <a:avLst/>
          </a:prstGeom>
          <a:ln w="0">
            <a:noFill/>
          </a:ln>
        </p:spPr>
      </p:pic>
      <p:sp>
        <p:nvSpPr>
          <p:cNvPr id="187" name="CasellaDiTesto 7"/>
          <p:cNvSpPr/>
          <p:nvPr/>
        </p:nvSpPr>
        <p:spPr>
          <a:xfrm>
            <a:off x="1815840" y="1560240"/>
            <a:ext cx="9610560" cy="1186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just">
              <a:lnSpc>
                <a:spcPct val="100000"/>
              </a:lnSpc>
            </a:pPr>
            <a:r>
              <a:rPr b="1" lang="en-US" sz="1800" spc="-1" strike="noStrike">
                <a:solidFill>
                  <a:srgbClr val="000000"/>
                </a:solidFill>
                <a:latin typeface="Aptos"/>
                <a:ea typeface="DejaVu Sans"/>
              </a:rPr>
              <a:t>La terapia sistemica </a:t>
            </a:r>
            <a:r>
              <a:rPr b="0" lang="en-US" sz="1800" spc="-1" strike="noStrike">
                <a:solidFill>
                  <a:srgbClr val="000000"/>
                </a:solidFill>
                <a:latin typeface="Aptos"/>
                <a:ea typeface="DejaVu Sans"/>
              </a:rPr>
              <a:t>come </a:t>
            </a:r>
            <a:r>
              <a:rPr b="1" lang="en-US" sz="1800" spc="-1" strike="noStrike">
                <a:solidFill>
                  <a:srgbClr val="000000"/>
                </a:solidFill>
                <a:latin typeface="Aptos"/>
                <a:ea typeface="DejaVu Sans"/>
              </a:rPr>
              <a:t>chemioteramia</a:t>
            </a:r>
            <a:r>
              <a:rPr b="0" lang="en-US" sz="1800" spc="-1" strike="noStrike">
                <a:solidFill>
                  <a:srgbClr val="000000"/>
                </a:solidFill>
                <a:latin typeface="Aptos"/>
                <a:ea typeface="DejaVu Sans"/>
              </a:rPr>
              <a:t> (paclitaxel, gemcitabine) e </a:t>
            </a:r>
            <a:r>
              <a:rPr b="1" lang="en-US" sz="1800" spc="-1" strike="noStrike">
                <a:solidFill>
                  <a:srgbClr val="000000"/>
                </a:solidFill>
                <a:latin typeface="Aptos"/>
                <a:ea typeface="DejaVu Sans"/>
              </a:rPr>
              <a:t>terapie ormonali </a:t>
            </a:r>
            <a:r>
              <a:rPr b="0" lang="en-US" sz="1800" spc="-1" strike="noStrike">
                <a:solidFill>
                  <a:srgbClr val="000000"/>
                </a:solidFill>
                <a:latin typeface="Aptos"/>
                <a:ea typeface="DejaVu Sans"/>
              </a:rPr>
              <a:t>(anastrozolo, letrozolo, tamoxifene, and fulvestrant, spesso in associazione agli inibitori di CDK4/6 come palbociclib or abemaciclib) </a:t>
            </a:r>
            <a:r>
              <a:rPr b="0" lang="it-IT" sz="1800" spc="-1" strike="noStrike">
                <a:solidFill>
                  <a:srgbClr val="000000"/>
                </a:solidFill>
                <a:latin typeface="Aptos"/>
                <a:ea typeface="DejaVu Sans"/>
              </a:rPr>
              <a:t>sono spesso usati come </a:t>
            </a:r>
            <a:r>
              <a:rPr b="1" lang="it-IT" sz="1800" spc="-1" strike="noStrike">
                <a:solidFill>
                  <a:srgbClr val="000000"/>
                </a:solidFill>
                <a:latin typeface="Aptos"/>
                <a:ea typeface="DejaVu Sans"/>
              </a:rPr>
              <a:t>prima linea di terapia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88" name="Picture 2" descr="Bisturí - Iconos gratis de médico"/>
          <p:cNvPicPr/>
          <p:nvPr/>
        </p:nvPicPr>
        <p:blipFill>
          <a:blip r:embed="rId2"/>
          <a:stretch/>
        </p:blipFill>
        <p:spPr>
          <a:xfrm>
            <a:off x="252360" y="3028320"/>
            <a:ext cx="1225080" cy="1225080"/>
          </a:xfrm>
          <a:prstGeom prst="rect">
            <a:avLst/>
          </a:prstGeom>
          <a:ln w="0">
            <a:noFill/>
          </a:ln>
        </p:spPr>
      </p:pic>
      <p:sp>
        <p:nvSpPr>
          <p:cNvPr id="189" name="CasellaDiTesto 10"/>
          <p:cNvSpPr/>
          <p:nvPr/>
        </p:nvSpPr>
        <p:spPr>
          <a:xfrm>
            <a:off x="1815840" y="3160080"/>
            <a:ext cx="3423960" cy="63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just">
              <a:lnSpc>
                <a:spcPct val="100000"/>
              </a:lnSpc>
            </a:pPr>
            <a:r>
              <a:rPr b="1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Approccio chirurgico </a:t>
            </a:r>
            <a:r>
              <a:rPr b="0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in 32 dei 64 studi  </a:t>
            </a:r>
            <a:r>
              <a:rPr b="1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(50%)</a:t>
            </a:r>
            <a:r>
              <a:rPr b="1" lang="it-IT" sz="1800" spc="-1" strike="noStrike">
                <a:solidFill>
                  <a:srgbClr val="000000"/>
                </a:solidFill>
                <a:latin typeface="Calibri"/>
                <a:ea typeface="Aptos"/>
              </a:rPr>
              <a:t> 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90" name="Immagine 22" descr=""/>
          <p:cNvPicPr/>
          <p:nvPr/>
        </p:nvPicPr>
        <p:blipFill>
          <a:blip r:embed="rId3"/>
          <a:stretch/>
        </p:blipFill>
        <p:spPr>
          <a:xfrm>
            <a:off x="254160" y="4435560"/>
            <a:ext cx="1223640" cy="1223640"/>
          </a:xfrm>
          <a:prstGeom prst="rect">
            <a:avLst/>
          </a:prstGeom>
          <a:ln w="0">
            <a:noFill/>
          </a:ln>
        </p:spPr>
      </p:pic>
      <p:sp>
        <p:nvSpPr>
          <p:cNvPr id="191" name="CasellaDiTesto 23"/>
          <p:cNvSpPr/>
          <p:nvPr/>
        </p:nvSpPr>
        <p:spPr>
          <a:xfrm>
            <a:off x="1815840" y="4757400"/>
            <a:ext cx="3423960" cy="63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just">
              <a:lnSpc>
                <a:spcPct val="100000"/>
              </a:lnSpc>
            </a:pPr>
            <a:r>
              <a:rPr b="1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Sopravvivenza mediana di 17.4 mesi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graphicFrame>
        <p:nvGraphicFramePr>
          <p:cNvPr id="192" name="Grafico 24"/>
          <p:cNvGraphicFramePr/>
          <p:nvPr/>
        </p:nvGraphicFramePr>
        <p:xfrm>
          <a:off x="5694120" y="2657520"/>
          <a:ext cx="6101640" cy="35488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93" name="Rettangolo arrotondato 8"/>
          <p:cNvSpPr/>
          <p:nvPr/>
        </p:nvSpPr>
        <p:spPr>
          <a:xfrm rot="10800000">
            <a:off x="-32400" y="6197400"/>
            <a:ext cx="11124360" cy="68508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66cc"/>
              </a:gs>
              <a:gs pos="50000">
                <a:srgbClr val="0066cc"/>
              </a:gs>
              <a:gs pos="100000">
                <a:srgbClr val="0066cc"/>
              </a:gs>
            </a:gsLst>
            <a:lin ang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it-IT" sz="1800" spc="-1" strike="noStrike">
              <a:solidFill>
                <a:schemeClr val="lt1"/>
              </a:solidFill>
              <a:latin typeface="Aptos"/>
              <a:ea typeface="DejaVu Sans"/>
            </a:endParaRPr>
          </a:p>
        </p:txBody>
      </p:sp>
      <p:pic>
        <p:nvPicPr>
          <p:cNvPr id="194" name="Immagine 8" descr=""/>
          <p:cNvPicPr/>
          <p:nvPr/>
        </p:nvPicPr>
        <p:blipFill>
          <a:blip r:embed="rId5"/>
          <a:srcRect l="3272" t="11009" r="43013" b="29364"/>
          <a:stretch/>
        </p:blipFill>
        <p:spPr>
          <a:xfrm>
            <a:off x="8494200" y="6100920"/>
            <a:ext cx="3696840" cy="780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63" dur="indefinite" restart="never" nodeType="tmRoot">
          <p:childTnLst>
            <p:seq>
              <p:cTn id="164" dur="indefinite" nodeType="mainSeq">
                <p:childTnLst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69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0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75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6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81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2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87" dur="5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8" dur="5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93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94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CasellaDiTesto 15"/>
          <p:cNvSpPr/>
          <p:nvPr/>
        </p:nvSpPr>
        <p:spPr>
          <a:xfrm>
            <a:off x="252360" y="153360"/>
            <a:ext cx="849240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0" lang="hi-IN" sz="1800" spc="-1" strike="noStrike">
                <a:solidFill>
                  <a:srgbClr val="ffffff"/>
                </a:solidFill>
                <a:latin typeface="Futura Md BT Medium"/>
                <a:cs typeface="DejaVu Sans"/>
              </a:rPr>
              <a:t>﻿</a:t>
            </a:r>
            <a:r>
              <a:rPr b="0" lang="it-IT" sz="1800" spc="-1" strike="noStrike">
                <a:solidFill>
                  <a:srgbClr val="ffffff"/>
                </a:solidFill>
                <a:latin typeface="Futura Md BT Medium"/>
                <a:ea typeface="DejaVu Sans"/>
              </a:rPr>
              <a:t>XLV CONGRESSO NAZIONALE SICO - ROMA 18-20 Settembre 2025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96" name="Picture 4" descr=""/>
          <p:cNvPicPr/>
          <p:nvPr/>
        </p:nvPicPr>
        <p:blipFill>
          <a:blip r:embed="rId1"/>
          <a:stretch/>
        </p:blipFill>
        <p:spPr>
          <a:xfrm>
            <a:off x="1382760" y="596880"/>
            <a:ext cx="9425880" cy="5301720"/>
          </a:xfrm>
          <a:prstGeom prst="rect">
            <a:avLst/>
          </a:prstGeom>
          <a:ln w="0">
            <a:noFill/>
          </a:ln>
        </p:spPr>
      </p:pic>
      <p:sp>
        <p:nvSpPr>
          <p:cNvPr id="197" name="Rettangolo 3"/>
          <p:cNvSpPr/>
          <p:nvPr/>
        </p:nvSpPr>
        <p:spPr>
          <a:xfrm>
            <a:off x="0" y="604800"/>
            <a:ext cx="4571280" cy="5293800"/>
          </a:xfrm>
          <a:prstGeom prst="rect">
            <a:avLst/>
          </a:prstGeom>
          <a:solidFill>
            <a:srgbClr val="415a6b"/>
          </a:solidFill>
          <a:ln>
            <a:solidFill>
              <a:srgbClr val="415a6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it-IT" sz="1800" spc="-1" strike="noStrike">
              <a:solidFill>
                <a:schemeClr val="lt1"/>
              </a:solidFill>
              <a:latin typeface="Aptos"/>
              <a:ea typeface="DejaVu Sans"/>
            </a:endParaRPr>
          </a:p>
        </p:txBody>
      </p:sp>
      <p:sp>
        <p:nvSpPr>
          <p:cNvPr id="198" name="Rettangolo 5"/>
          <p:cNvSpPr/>
          <p:nvPr/>
        </p:nvSpPr>
        <p:spPr>
          <a:xfrm>
            <a:off x="1382760" y="649800"/>
            <a:ext cx="4571280" cy="587880"/>
          </a:xfrm>
          <a:prstGeom prst="rect">
            <a:avLst/>
          </a:prstGeom>
          <a:solidFill>
            <a:srgbClr val="415a6b"/>
          </a:solidFill>
          <a:ln>
            <a:solidFill>
              <a:srgbClr val="415a6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it-IT" sz="1800" spc="-1" strike="noStrike">
              <a:solidFill>
                <a:schemeClr val="lt1"/>
              </a:solidFill>
              <a:latin typeface="Aptos"/>
              <a:ea typeface="DejaVu Sans"/>
            </a:endParaRPr>
          </a:p>
        </p:txBody>
      </p:sp>
      <p:sp>
        <p:nvSpPr>
          <p:cNvPr id="199" name="Rettangolo 7"/>
          <p:cNvSpPr/>
          <p:nvPr/>
        </p:nvSpPr>
        <p:spPr>
          <a:xfrm>
            <a:off x="252360" y="1752120"/>
            <a:ext cx="4571280" cy="587880"/>
          </a:xfrm>
          <a:prstGeom prst="rect">
            <a:avLst/>
          </a:prstGeom>
          <a:solidFill>
            <a:srgbClr val="415a6b"/>
          </a:solidFill>
          <a:ln>
            <a:solidFill>
              <a:srgbClr val="415a6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it-IT" sz="1800" spc="-1" strike="noStrike">
              <a:solidFill>
                <a:schemeClr val="lt1"/>
              </a:solidFill>
              <a:latin typeface="Aptos"/>
              <a:ea typeface="DejaVu Sans"/>
            </a:endParaRPr>
          </a:p>
        </p:txBody>
      </p:sp>
      <p:sp>
        <p:nvSpPr>
          <p:cNvPr id="200" name="Rettangolo 8"/>
          <p:cNvSpPr/>
          <p:nvPr/>
        </p:nvSpPr>
        <p:spPr>
          <a:xfrm>
            <a:off x="653760" y="4053240"/>
            <a:ext cx="4571280" cy="587880"/>
          </a:xfrm>
          <a:prstGeom prst="rect">
            <a:avLst/>
          </a:prstGeom>
          <a:solidFill>
            <a:srgbClr val="415a6b"/>
          </a:solidFill>
          <a:ln>
            <a:solidFill>
              <a:srgbClr val="415a6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it-IT" sz="1800" spc="-1" strike="noStrike">
              <a:solidFill>
                <a:schemeClr val="lt1"/>
              </a:solidFill>
              <a:latin typeface="Aptos"/>
              <a:ea typeface="DejaVu Sans"/>
            </a:endParaRPr>
          </a:p>
        </p:txBody>
      </p:sp>
      <p:sp>
        <p:nvSpPr>
          <p:cNvPr id="201" name="Rettangolo 9"/>
          <p:cNvSpPr/>
          <p:nvPr/>
        </p:nvSpPr>
        <p:spPr>
          <a:xfrm>
            <a:off x="7482240" y="1435680"/>
            <a:ext cx="4650120" cy="3985920"/>
          </a:xfrm>
          <a:prstGeom prst="rect">
            <a:avLst/>
          </a:prstGeom>
          <a:solidFill>
            <a:schemeClr val="bg1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it-IT" sz="1800" spc="-1" strike="noStrike">
              <a:solidFill>
                <a:schemeClr val="lt1"/>
              </a:solidFill>
              <a:latin typeface="Aptos"/>
              <a:ea typeface="DejaVu Sans"/>
            </a:endParaRPr>
          </a:p>
        </p:txBody>
      </p:sp>
      <p:sp>
        <p:nvSpPr>
          <p:cNvPr id="202" name="Rettangolo 11"/>
          <p:cNvSpPr/>
          <p:nvPr/>
        </p:nvSpPr>
        <p:spPr>
          <a:xfrm>
            <a:off x="7337160" y="1060920"/>
            <a:ext cx="4650120" cy="1279440"/>
          </a:xfrm>
          <a:prstGeom prst="rect">
            <a:avLst/>
          </a:prstGeom>
          <a:solidFill>
            <a:schemeClr val="bg1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it-IT" sz="1800" spc="-1" strike="noStrike">
              <a:solidFill>
                <a:schemeClr val="lt1"/>
              </a:solidFill>
              <a:latin typeface="Aptos"/>
              <a:ea typeface="DejaVu Sans"/>
            </a:endParaRPr>
          </a:p>
        </p:txBody>
      </p:sp>
      <p:sp>
        <p:nvSpPr>
          <p:cNvPr id="203" name="Rettangolo 12"/>
          <p:cNvSpPr/>
          <p:nvPr/>
        </p:nvSpPr>
        <p:spPr>
          <a:xfrm>
            <a:off x="1523880" y="5318640"/>
            <a:ext cx="4571280" cy="587880"/>
          </a:xfrm>
          <a:prstGeom prst="rect">
            <a:avLst/>
          </a:prstGeom>
          <a:solidFill>
            <a:srgbClr val="415a6b"/>
          </a:solidFill>
          <a:ln>
            <a:solidFill>
              <a:srgbClr val="415a6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it-IT" sz="1800" spc="-1" strike="noStrike">
              <a:solidFill>
                <a:schemeClr val="lt1"/>
              </a:solidFill>
              <a:latin typeface="Aptos"/>
              <a:ea typeface="DejaVu Sans"/>
            </a:endParaRPr>
          </a:p>
        </p:txBody>
      </p:sp>
      <p:sp>
        <p:nvSpPr>
          <p:cNvPr id="204" name="CasellaDiTesto 16"/>
          <p:cNvSpPr/>
          <p:nvPr/>
        </p:nvSpPr>
        <p:spPr>
          <a:xfrm>
            <a:off x="6306840" y="1373760"/>
            <a:ext cx="342396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just">
              <a:lnSpc>
                <a:spcPct val="100000"/>
              </a:lnSpc>
            </a:pPr>
            <a:r>
              <a:rPr b="1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Prognosi infausta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5" name="Parentesi graffa chiusa 19"/>
          <p:cNvSpPr/>
          <p:nvPr/>
        </p:nvSpPr>
        <p:spPr>
          <a:xfrm rot="10800000">
            <a:off x="8020080" y="971280"/>
            <a:ext cx="350280" cy="1162440"/>
          </a:xfrm>
          <a:prstGeom prst="rightBrace">
            <a:avLst>
              <a:gd name="adj1" fmla="val 26502"/>
              <a:gd name="adj2" fmla="val 50000"/>
            </a:avLst>
          </a:prstGeom>
          <a:noFill/>
          <a:ln>
            <a:solidFill>
              <a:srgbClr val="15608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it-IT" sz="1800" spc="-1" strike="noStrike">
              <a:solidFill>
                <a:srgbClr val="000000"/>
              </a:solidFill>
              <a:latin typeface="Aptos"/>
              <a:ea typeface="DejaVu Sans"/>
            </a:endParaRPr>
          </a:p>
        </p:txBody>
      </p:sp>
      <p:sp>
        <p:nvSpPr>
          <p:cNvPr id="206" name="CasellaDiTesto 20"/>
          <p:cNvSpPr/>
          <p:nvPr/>
        </p:nvSpPr>
        <p:spPr>
          <a:xfrm>
            <a:off x="7655040" y="784080"/>
            <a:ext cx="516564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</a:pPr>
            <a:r>
              <a:rPr b="0" lang="it-IT" sz="1800" spc="-1" strike="noStrike">
                <a:solidFill>
                  <a:srgbClr val="000000"/>
                </a:solidFill>
                <a:latin typeface="Calibri"/>
                <a:ea typeface="Aptos"/>
              </a:rPr>
              <a:t>Insorgenza tardiva rispetto al primitivo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7" name="CasellaDiTesto 21"/>
          <p:cNvSpPr/>
          <p:nvPr/>
        </p:nvSpPr>
        <p:spPr>
          <a:xfrm>
            <a:off x="7655040" y="1935000"/>
            <a:ext cx="516564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</a:pPr>
            <a:r>
              <a:rPr b="0" lang="it-IT" sz="1800" spc="-1" strike="noStrike">
                <a:solidFill>
                  <a:srgbClr val="000000"/>
                </a:solidFill>
                <a:latin typeface="Calibri"/>
                <a:ea typeface="Aptos"/>
              </a:rPr>
              <a:t>Presentazione aspecifica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8" name="CasellaDiTesto 22"/>
          <p:cNvSpPr/>
          <p:nvPr/>
        </p:nvSpPr>
        <p:spPr>
          <a:xfrm>
            <a:off x="7804440" y="2578320"/>
            <a:ext cx="4473000" cy="63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</a:pPr>
            <a:r>
              <a:rPr b="1" lang="en-US" sz="1800" spc="-1" strike="noStrike">
                <a:solidFill>
                  <a:srgbClr val="000000"/>
                </a:solidFill>
                <a:latin typeface="Calibri"/>
                <a:ea typeface="Aptos"/>
              </a:rPr>
              <a:t>Ruolo della valutazione immuno-istochimica per la diagnosi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9" name="Rettangolo 23"/>
          <p:cNvSpPr/>
          <p:nvPr/>
        </p:nvSpPr>
        <p:spPr>
          <a:xfrm>
            <a:off x="6771600" y="3876480"/>
            <a:ext cx="4650120" cy="1084320"/>
          </a:xfrm>
          <a:prstGeom prst="rect">
            <a:avLst/>
          </a:prstGeom>
          <a:solidFill>
            <a:schemeClr val="bg1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it-IT" sz="1800" spc="-1" strike="noStrike">
              <a:solidFill>
                <a:schemeClr val="lt1"/>
              </a:solidFill>
              <a:latin typeface="Aptos"/>
              <a:ea typeface="DejaVu Sans"/>
            </a:endParaRPr>
          </a:p>
        </p:txBody>
      </p:sp>
      <p:sp>
        <p:nvSpPr>
          <p:cNvPr id="210" name="Rettangolo 10"/>
          <p:cNvSpPr/>
          <p:nvPr/>
        </p:nvSpPr>
        <p:spPr>
          <a:xfrm>
            <a:off x="7068960" y="3200040"/>
            <a:ext cx="4146120" cy="1279440"/>
          </a:xfrm>
          <a:prstGeom prst="rect">
            <a:avLst/>
          </a:prstGeom>
          <a:solidFill>
            <a:schemeClr val="bg1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en-US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Terapia sistemica</a:t>
            </a:r>
            <a:r>
              <a:rPr b="0" lang="en-US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 (</a:t>
            </a:r>
            <a:r>
              <a:rPr b="1" lang="en-US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chemioterapia e/o</a:t>
            </a:r>
            <a:r>
              <a:rPr b="0" lang="en-US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b="1" lang="en-US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terapia ormonale): prima linea 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1" name="CasellaDiTesto 24"/>
          <p:cNvSpPr/>
          <p:nvPr/>
        </p:nvSpPr>
        <p:spPr>
          <a:xfrm>
            <a:off x="7620120" y="4474440"/>
            <a:ext cx="4571280" cy="912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</a:pPr>
            <a:r>
              <a:rPr b="1" lang="it-IT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Trattamento chirurgico: </a:t>
            </a:r>
            <a:r>
              <a:rPr b="0" lang="it-IT" sz="1800" spc="-1" strike="noStrike">
                <a:solidFill>
                  <a:srgbClr val="000000"/>
                </a:solidFill>
                <a:latin typeface="Calibri"/>
                <a:ea typeface="DejaVu Sans"/>
              </a:rPr>
              <a:t>spesso palliativo, dovrebbe essere riservato ai casi di emergenza (perforazione, occlusione, emorragia)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2" name="CasellaDiTesto 25"/>
          <p:cNvSpPr/>
          <p:nvPr/>
        </p:nvSpPr>
        <p:spPr>
          <a:xfrm>
            <a:off x="1881360" y="1645200"/>
            <a:ext cx="409428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</a:pPr>
            <a:r>
              <a:rPr b="0" lang="it-IT" sz="1800" spc="-1" strike="noStrike">
                <a:solidFill>
                  <a:srgbClr val="ffffff"/>
                </a:solidFill>
                <a:latin typeface="Calibri"/>
                <a:ea typeface="Aptos"/>
              </a:rPr>
              <a:t>Quali pazienti ad alto rischio?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3" name="CasellaDiTesto 26"/>
          <p:cNvSpPr/>
          <p:nvPr/>
        </p:nvSpPr>
        <p:spPr>
          <a:xfrm>
            <a:off x="360000" y="2575080"/>
            <a:ext cx="4094280" cy="63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</a:pPr>
            <a:r>
              <a:rPr b="0" lang="it-IT" sz="1800" spc="-1" strike="noStrike">
                <a:solidFill>
                  <a:srgbClr val="ffffff"/>
                </a:solidFill>
                <a:latin typeface="Calibri"/>
                <a:ea typeface="Aptos"/>
              </a:rPr>
              <a:t>Quale ruolo dell’endoscopia per la diagnosi precoce?</a:t>
            </a:r>
            <a:endParaRPr b="0" lang="it-IT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4" name="Rettangolo arrotondato 8"/>
          <p:cNvSpPr/>
          <p:nvPr/>
        </p:nvSpPr>
        <p:spPr>
          <a:xfrm rot="10800000">
            <a:off x="-32400" y="6197400"/>
            <a:ext cx="11124360" cy="68508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66cc"/>
              </a:gs>
              <a:gs pos="50000">
                <a:srgbClr val="0066cc"/>
              </a:gs>
              <a:gs pos="100000">
                <a:srgbClr val="0066cc"/>
              </a:gs>
            </a:gsLst>
            <a:lin ang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it-IT" sz="1800" spc="-1" strike="noStrike">
              <a:solidFill>
                <a:schemeClr val="lt1"/>
              </a:solidFill>
              <a:latin typeface="Aptos"/>
              <a:ea typeface="DejaVu Sans"/>
            </a:endParaRPr>
          </a:p>
        </p:txBody>
      </p:sp>
      <p:pic>
        <p:nvPicPr>
          <p:cNvPr id="215" name="Immagine 4" descr=""/>
          <p:cNvPicPr/>
          <p:nvPr/>
        </p:nvPicPr>
        <p:blipFill>
          <a:blip r:embed="rId2"/>
          <a:srcRect l="3272" t="11009" r="43013" b="29364"/>
          <a:stretch/>
        </p:blipFill>
        <p:spPr>
          <a:xfrm>
            <a:off x="8494200" y="6100920"/>
            <a:ext cx="3696840" cy="780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95" dur="indefinite" restart="never" nodeType="tmRoot">
          <p:childTnLst>
            <p:seq>
              <p:cTn id="196" dur="indefinite" nodeType="mainSeq">
                <p:childTnLst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01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2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07" dur="5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8" dur="5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13" dur="5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14" dur="5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19" dur="5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20" dur="5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25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26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31" dur="5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32" dur="5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37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38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43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44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49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50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Rettangolo arrotondato 8"/>
          <p:cNvSpPr/>
          <p:nvPr/>
        </p:nvSpPr>
        <p:spPr>
          <a:xfrm>
            <a:off x="4785120" y="4346280"/>
            <a:ext cx="7416000" cy="78336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66cc"/>
              </a:gs>
              <a:gs pos="50000">
                <a:srgbClr val="0066cc"/>
              </a:gs>
              <a:gs pos="100000">
                <a:srgbClr val="0066cc"/>
              </a:gs>
            </a:gsLst>
            <a:lin ang="108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it-IT" sz="1200" spc="-1" strike="noStrike">
              <a:solidFill>
                <a:schemeClr val="lt1"/>
              </a:solidFill>
              <a:latin typeface="Aptos"/>
              <a:ea typeface="DejaVu Sans"/>
            </a:endParaRPr>
          </a:p>
        </p:txBody>
      </p:sp>
      <p:grpSp>
        <p:nvGrpSpPr>
          <p:cNvPr id="217" name="Group 2"/>
          <p:cNvGrpSpPr/>
          <p:nvPr/>
        </p:nvGrpSpPr>
        <p:grpSpPr>
          <a:xfrm>
            <a:off x="-3280680" y="-2143080"/>
            <a:ext cx="11907720" cy="11907720"/>
            <a:chOff x="-3280680" y="-2143080"/>
            <a:chExt cx="11907720" cy="11907720"/>
          </a:xfrm>
        </p:grpSpPr>
        <p:sp>
          <p:nvSpPr>
            <p:cNvPr id="218" name="Freeform 3"/>
            <p:cNvSpPr/>
            <p:nvPr/>
          </p:nvSpPr>
          <p:spPr>
            <a:xfrm>
              <a:off x="-3280680" y="-2143080"/>
              <a:ext cx="11907720" cy="11907720"/>
            </a:xfrm>
            <a:custGeom>
              <a:avLst/>
              <a:gdLst>
                <a:gd name="textAreaLeft" fmla="*/ 0 w 11907720"/>
                <a:gd name="textAreaRight" fmla="*/ 11908440 w 11907720"/>
                <a:gd name="textAreaTop" fmla="*/ 0 h 11907720"/>
                <a:gd name="textAreaBottom" fmla="*/ 11908440 h 11907720"/>
              </a:gdLst>
              <a:ahLst/>
              <a:rect l="textAreaLeft" t="textAreaTop" r="textAreaRight" b="textAreaBottom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0">
              <a:gsLst>
                <a:gs pos="0">
                  <a:srgbClr val="0447b1"/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it-IT" sz="1200" spc="-1" strike="noStrike">
                <a:solidFill>
                  <a:srgbClr val="000000"/>
                </a:solidFill>
                <a:latin typeface="Aptos"/>
                <a:ea typeface="DejaVu Sans"/>
              </a:endParaRPr>
            </a:p>
          </p:txBody>
        </p:sp>
        <p:sp>
          <p:nvSpPr>
            <p:cNvPr id="219" name="TextBox 4"/>
            <p:cNvSpPr/>
            <p:nvPr/>
          </p:nvSpPr>
          <p:spPr>
            <a:xfrm>
              <a:off x="-2164320" y="-1585080"/>
              <a:ext cx="9674640" cy="10233000"/>
            </a:xfrm>
            <a:prstGeom prst="rect">
              <a:avLst/>
            </a:prstGeom>
            <a:noFill/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33840" rIns="33840" tIns="33840" bIns="33840" anchor="ctr">
              <a:noAutofit/>
            </a:bodyPr>
            <a:p>
              <a:pPr algn="ctr">
                <a:lnSpc>
                  <a:spcPts val="1979"/>
                </a:lnSpc>
              </a:pPr>
              <a:endParaRPr b="0" lang="it-IT" sz="1200" spc="-1" strike="noStrike">
                <a:solidFill>
                  <a:srgbClr val="000000"/>
                </a:solidFill>
                <a:latin typeface="Aptos"/>
                <a:ea typeface="DejaVu Sans"/>
              </a:endParaRPr>
            </a:p>
          </p:txBody>
        </p:sp>
      </p:grpSp>
      <p:grpSp>
        <p:nvGrpSpPr>
          <p:cNvPr id="220" name="Group 8"/>
          <p:cNvGrpSpPr/>
          <p:nvPr/>
        </p:nvGrpSpPr>
        <p:grpSpPr>
          <a:xfrm>
            <a:off x="-4397760" y="-2085840"/>
            <a:ext cx="11907720" cy="11907720"/>
            <a:chOff x="-4397760" y="-2085840"/>
            <a:chExt cx="11907720" cy="11907720"/>
          </a:xfrm>
        </p:grpSpPr>
        <p:sp>
          <p:nvSpPr>
            <p:cNvPr id="221" name="Freeform 9"/>
            <p:cNvSpPr/>
            <p:nvPr/>
          </p:nvSpPr>
          <p:spPr>
            <a:xfrm>
              <a:off x="-4397760" y="-2085840"/>
              <a:ext cx="11907720" cy="11907720"/>
            </a:xfrm>
            <a:custGeom>
              <a:avLst/>
              <a:gdLst>
                <a:gd name="textAreaLeft" fmla="*/ 0 w 11907720"/>
                <a:gd name="textAreaRight" fmla="*/ 11908440 w 11907720"/>
                <a:gd name="textAreaTop" fmla="*/ 0 h 11907720"/>
                <a:gd name="textAreaBottom" fmla="*/ 11908440 h 11907720"/>
              </a:gdLst>
              <a:ahLst/>
              <a:rect l="textAreaLeft" t="textAreaTop" r="textAreaRight" b="textAreaBottom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0">
              <a:gsLst>
                <a:gs pos="0">
                  <a:srgbClr val="0447b1"/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it-IT" sz="1200" spc="-1" strike="noStrike">
                <a:solidFill>
                  <a:srgbClr val="000000"/>
                </a:solidFill>
                <a:latin typeface="Aptos"/>
                <a:ea typeface="DejaVu Sans"/>
              </a:endParaRPr>
            </a:p>
          </p:txBody>
        </p:sp>
        <p:sp>
          <p:nvSpPr>
            <p:cNvPr id="222" name="TextBox 10"/>
            <p:cNvSpPr/>
            <p:nvPr/>
          </p:nvSpPr>
          <p:spPr>
            <a:xfrm>
              <a:off x="-3281400" y="-1527840"/>
              <a:ext cx="9674640" cy="10233000"/>
            </a:xfrm>
            <a:prstGeom prst="rect">
              <a:avLst/>
            </a:prstGeom>
            <a:noFill/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33840" rIns="33840" tIns="33840" bIns="33840" anchor="ctr">
              <a:noAutofit/>
            </a:bodyPr>
            <a:p>
              <a:pPr algn="ctr">
                <a:lnSpc>
                  <a:spcPts val="1979"/>
                </a:lnSpc>
              </a:pPr>
              <a:endParaRPr b="0" lang="it-IT" sz="1200" spc="-1" strike="noStrike">
                <a:solidFill>
                  <a:srgbClr val="000000"/>
                </a:solidFill>
                <a:latin typeface="Aptos"/>
                <a:ea typeface="DejaVu Sans"/>
              </a:endParaRPr>
            </a:p>
          </p:txBody>
        </p:sp>
      </p:grpSp>
      <p:grpSp>
        <p:nvGrpSpPr>
          <p:cNvPr id="223" name="Group 11"/>
          <p:cNvGrpSpPr/>
          <p:nvPr/>
        </p:nvGrpSpPr>
        <p:grpSpPr>
          <a:xfrm>
            <a:off x="-406440" y="-638280"/>
            <a:ext cx="8677800" cy="8677800"/>
            <a:chOff x="-406440" y="-638280"/>
            <a:chExt cx="8677800" cy="8677800"/>
          </a:xfrm>
        </p:grpSpPr>
        <p:sp>
          <p:nvSpPr>
            <p:cNvPr id="224" name="Freeform 12"/>
            <p:cNvSpPr/>
            <p:nvPr/>
          </p:nvSpPr>
          <p:spPr>
            <a:xfrm>
              <a:off x="-406440" y="-638280"/>
              <a:ext cx="8677800" cy="8677800"/>
            </a:xfrm>
            <a:custGeom>
              <a:avLst/>
              <a:gdLst>
                <a:gd name="textAreaLeft" fmla="*/ 0 w 8677800"/>
                <a:gd name="textAreaRight" fmla="*/ 8678520 w 8677800"/>
                <a:gd name="textAreaTop" fmla="*/ 0 h 8677800"/>
                <a:gd name="textAreaBottom" fmla="*/ 8678520 h 8677800"/>
              </a:gdLst>
              <a:ahLst/>
              <a:rect l="textAreaLeft" t="textAreaTop" r="textAreaRight" b="textAreaBottom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0">
              <a:gsLst>
                <a:gs pos="0">
                  <a:srgbClr val="0447b1"/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it-IT" sz="1200" spc="-1" strike="noStrike">
                <a:solidFill>
                  <a:srgbClr val="000000"/>
                </a:solidFill>
                <a:latin typeface="Aptos"/>
                <a:ea typeface="DejaVu Sans"/>
              </a:endParaRPr>
            </a:p>
          </p:txBody>
        </p:sp>
        <p:sp>
          <p:nvSpPr>
            <p:cNvPr id="225" name="TextBox 13"/>
            <p:cNvSpPr/>
            <p:nvPr/>
          </p:nvSpPr>
          <p:spPr>
            <a:xfrm>
              <a:off x="407160" y="-231480"/>
              <a:ext cx="7050600" cy="7457400"/>
            </a:xfrm>
            <a:prstGeom prst="rect">
              <a:avLst/>
            </a:prstGeom>
            <a:noFill/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33840" rIns="33840" tIns="33840" bIns="33840" anchor="ctr">
              <a:noAutofit/>
            </a:bodyPr>
            <a:p>
              <a:pPr algn="ctr">
                <a:lnSpc>
                  <a:spcPts val="1979"/>
                </a:lnSpc>
              </a:pPr>
              <a:endParaRPr b="0" lang="it-IT" sz="1200" spc="-1" strike="noStrike">
                <a:solidFill>
                  <a:srgbClr val="000000"/>
                </a:solidFill>
                <a:latin typeface="Aptos"/>
                <a:ea typeface="DejaVu Sans"/>
              </a:endParaRPr>
            </a:p>
          </p:txBody>
        </p:sp>
      </p:grpSp>
      <p:sp>
        <p:nvSpPr>
          <p:cNvPr id="226" name="TextBox 18"/>
          <p:cNvSpPr/>
          <p:nvPr/>
        </p:nvSpPr>
        <p:spPr>
          <a:xfrm>
            <a:off x="5969160" y="6246720"/>
            <a:ext cx="6346440" cy="600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33840" rIns="33840" tIns="33840" bIns="33840" anchor="ctr">
            <a:noAutofit/>
          </a:bodyPr>
          <a:p>
            <a:pPr algn="ctr">
              <a:lnSpc>
                <a:spcPts val="2220"/>
              </a:lnSpc>
            </a:pPr>
            <a:endParaRPr b="0" lang="it-IT" sz="1200" spc="-1" strike="noStrike">
              <a:solidFill>
                <a:srgbClr val="000000"/>
              </a:solidFill>
              <a:latin typeface="Aptos"/>
              <a:ea typeface="DejaVu Sans"/>
            </a:endParaRPr>
          </a:p>
        </p:txBody>
      </p:sp>
      <p:sp>
        <p:nvSpPr>
          <p:cNvPr id="227" name="TextBox 23"/>
          <p:cNvSpPr/>
          <p:nvPr/>
        </p:nvSpPr>
        <p:spPr>
          <a:xfrm>
            <a:off x="5721120" y="535320"/>
            <a:ext cx="6459840" cy="32914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spAutoFit/>
          </a:bodyPr>
          <a:p>
            <a:pPr algn="ctr">
              <a:lnSpc>
                <a:spcPct val="150000"/>
              </a:lnSpc>
            </a:pPr>
            <a:r>
              <a:rPr b="1" lang="en-US" sz="2400" spc="-151" strike="noStrike">
                <a:solidFill>
                  <a:srgbClr val="00255f"/>
                </a:solidFill>
                <a:latin typeface="Tahoma"/>
                <a:ea typeface="Tahoma"/>
              </a:rPr>
              <a:t>METASTASI COLICHE MULTIPLE DA CARCINOMA DELLA MAMMELLA: </a:t>
            </a:r>
            <a:endParaRPr b="0" lang="it-IT" sz="2400" spc="-1" strike="noStrike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50000"/>
              </a:lnSpc>
            </a:pPr>
            <a:r>
              <a:rPr b="1" lang="en-US" sz="2400" spc="-151" strike="noStrike">
                <a:solidFill>
                  <a:srgbClr val="00255f"/>
                </a:solidFill>
                <a:latin typeface="Tahoma"/>
                <a:ea typeface="Tahoma"/>
              </a:rPr>
              <a:t>UN DILEMMA CHIRURGICO IN UN QUADRO CLINICO RARO</a:t>
            </a:r>
            <a:endParaRPr b="0" lang="it-IT" sz="2400" spc="-1" strike="noStrike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50000"/>
              </a:lnSpc>
            </a:pPr>
            <a:endParaRPr b="0" lang="it-IT" sz="2400" spc="-1" strike="noStrike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50000"/>
              </a:lnSpc>
            </a:pPr>
            <a:r>
              <a:rPr b="1" lang="en-US" sz="2400" spc="-151" strike="noStrike">
                <a:solidFill>
                  <a:srgbClr val="00255f"/>
                </a:solidFill>
                <a:latin typeface="Tahoma"/>
                <a:ea typeface="Tahoma"/>
              </a:rPr>
              <a:t>GRAZIE PER L’ATTENZIONE </a:t>
            </a:r>
            <a:endParaRPr b="0" lang="it-IT" sz="2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8" name="TextBox 24"/>
          <p:cNvSpPr/>
          <p:nvPr/>
        </p:nvSpPr>
        <p:spPr>
          <a:xfrm>
            <a:off x="7313760" y="4367880"/>
            <a:ext cx="4558320" cy="581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spAutoFit/>
          </a:bodyPr>
          <a:p>
            <a:pPr algn="r">
              <a:lnSpc>
                <a:spcPts val="4584"/>
              </a:lnSpc>
            </a:pPr>
            <a:r>
              <a:rPr b="1" lang="en-US" sz="2660" spc="-1" strike="noStrike">
                <a:solidFill>
                  <a:srgbClr val="ffffff"/>
                </a:solidFill>
                <a:latin typeface="Tahoma"/>
                <a:ea typeface="Tahoma"/>
              </a:rPr>
              <a:t>Dr. Matteo Matteucci</a:t>
            </a:r>
            <a:endParaRPr b="0" lang="it-IT" sz="266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9" name="TextBox 29"/>
          <p:cNvSpPr/>
          <p:nvPr/>
        </p:nvSpPr>
        <p:spPr>
          <a:xfrm>
            <a:off x="9905400" y="5915160"/>
            <a:ext cx="1696680" cy="597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spAutoFit/>
          </a:bodyPr>
          <a:p>
            <a:pPr algn="r">
              <a:lnSpc>
                <a:spcPts val="2353"/>
              </a:lnSpc>
            </a:pPr>
            <a:r>
              <a:rPr b="1" lang="en-US" sz="1679" spc="-1" strike="noStrike">
                <a:solidFill>
                  <a:srgbClr val="ffffff"/>
                </a:solidFill>
                <a:latin typeface="Barlow Bold"/>
                <a:ea typeface="Barlow Bold"/>
              </a:rPr>
              <a:t>X Maggio 2026</a:t>
            </a:r>
            <a:endParaRPr b="0" lang="it-IT" sz="1679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30" name="Immagine 32" descr=""/>
          <p:cNvPicPr/>
          <p:nvPr/>
        </p:nvPicPr>
        <p:blipFill>
          <a:blip r:embed="rId1"/>
          <a:stretch/>
        </p:blipFill>
        <p:spPr>
          <a:xfrm>
            <a:off x="-185040" y="0"/>
            <a:ext cx="5010480" cy="6847560"/>
          </a:xfrm>
          <a:prstGeom prst="rect">
            <a:avLst/>
          </a:prstGeom>
          <a:ln w="0">
            <a:noFill/>
          </a:ln>
        </p:spPr>
      </p:pic>
      <p:pic>
        <p:nvPicPr>
          <p:cNvPr id="231" name="Immagine 33" descr=""/>
          <p:cNvPicPr/>
          <p:nvPr/>
        </p:nvPicPr>
        <p:blipFill>
          <a:blip r:embed="rId2"/>
          <a:srcRect l="65127" t="6406" r="2293" b="69598"/>
          <a:stretch/>
        </p:blipFill>
        <p:spPr>
          <a:xfrm rot="5400000">
            <a:off x="1821600" y="2980440"/>
            <a:ext cx="6847560" cy="886680"/>
          </a:xfrm>
          <a:prstGeom prst="rect">
            <a:avLst/>
          </a:prstGeom>
          <a:ln w="0">
            <a:noFill/>
          </a:ln>
        </p:spPr>
      </p:pic>
      <p:sp>
        <p:nvSpPr>
          <p:cNvPr id="232" name="TextBox 16"/>
          <p:cNvSpPr/>
          <p:nvPr/>
        </p:nvSpPr>
        <p:spPr>
          <a:xfrm>
            <a:off x="7934400" y="5438880"/>
            <a:ext cx="3955680" cy="849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pPr algn="r">
              <a:lnSpc>
                <a:spcPts val="1335"/>
              </a:lnSpc>
            </a:pPr>
            <a:r>
              <a:rPr b="1" i="1" lang="en-US" sz="1870" spc="-1" strike="noStrike">
                <a:solidFill>
                  <a:srgbClr val="0070c0"/>
                </a:solidFill>
                <a:latin typeface="Tahoma"/>
                <a:ea typeface="Tahoma"/>
              </a:rPr>
              <a:t>ASST- Ovest Milanese</a:t>
            </a:r>
            <a:endParaRPr b="0" lang="it-IT" sz="1870" spc="-1" strike="noStrike">
              <a:solidFill>
                <a:srgbClr val="000000"/>
              </a:solidFill>
              <a:latin typeface="Arial"/>
            </a:endParaRPr>
          </a:p>
          <a:p>
            <a:pPr algn="r">
              <a:lnSpc>
                <a:spcPts val="1335"/>
              </a:lnSpc>
            </a:pPr>
            <a:endParaRPr b="0" lang="it-IT" sz="1870" spc="-1" strike="noStrike">
              <a:solidFill>
                <a:srgbClr val="000000"/>
              </a:solidFill>
              <a:latin typeface="Arial"/>
            </a:endParaRPr>
          </a:p>
          <a:p>
            <a:pPr algn="r">
              <a:lnSpc>
                <a:spcPts val="1335"/>
              </a:lnSpc>
            </a:pPr>
            <a:r>
              <a:rPr b="1" i="1" lang="en-US" sz="1870" spc="-1" strike="noStrike">
                <a:solidFill>
                  <a:srgbClr val="0070c0"/>
                </a:solidFill>
                <a:latin typeface="Tahoma"/>
                <a:ea typeface="Tahoma"/>
              </a:rPr>
              <a:t>Ospedale G. Fornaroli</a:t>
            </a:r>
            <a:endParaRPr b="0" lang="it-IT" sz="1870" spc="-1" strike="noStrike">
              <a:solidFill>
                <a:srgbClr val="000000"/>
              </a:solidFill>
              <a:latin typeface="Arial"/>
            </a:endParaRPr>
          </a:p>
          <a:p>
            <a:pPr algn="r">
              <a:lnSpc>
                <a:spcPts val="1335"/>
              </a:lnSpc>
            </a:pPr>
            <a:endParaRPr b="0" lang="it-IT" sz="1870" spc="-1" strike="noStrike">
              <a:solidFill>
                <a:srgbClr val="000000"/>
              </a:solidFill>
              <a:latin typeface="Arial"/>
            </a:endParaRPr>
          </a:p>
          <a:p>
            <a:pPr algn="r">
              <a:lnSpc>
                <a:spcPts val="607"/>
              </a:lnSpc>
            </a:pPr>
            <a:endParaRPr b="0" lang="it-IT" sz="1870" spc="-1" strike="noStrike">
              <a:solidFill>
                <a:srgbClr val="000000"/>
              </a:solidFill>
              <a:latin typeface="Arial"/>
            </a:endParaRPr>
          </a:p>
          <a:p>
            <a:pPr algn="r">
              <a:lnSpc>
                <a:spcPts val="607"/>
              </a:lnSpc>
            </a:pPr>
            <a:r>
              <a:rPr b="1" i="1" lang="en-US" sz="1870" spc="-1" strike="noStrike">
                <a:solidFill>
                  <a:srgbClr val="0070c0"/>
                </a:solidFill>
                <a:latin typeface="Tahoma"/>
                <a:ea typeface="Tahoma"/>
              </a:rPr>
              <a:t>Magenta</a:t>
            </a:r>
            <a:endParaRPr b="0" lang="it-IT" sz="187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Tema di Offic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1052</TotalTime>
  <Application>LibreOffice/7.4.6.2$Windows_X86_64 LibreOffice_project/5b1f5509c2decdade7fda905e3e1429a67acd63d</Application>
  <AppVersion>15.0000</AppVersion>
  <Words>894</Words>
  <Paragraphs>115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2024-12-20T13:03:59Z</dcterms:created>
  <dc:creator>Barbara Panico</dc:creator>
  <dc:description/>
  <dc:language>it-IT</dc:language>
  <cp:lastModifiedBy/>
  <dcterms:modified xsi:type="dcterms:W3CDTF">2026-01-20T17:15:38Z</dcterms:modified>
  <cp:revision>11</cp:revision>
  <dc:subject/>
  <dc:title>Presentazione standard di PowerPoint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">
    <vt:i4>2</vt:i4>
  </property>
  <property fmtid="{D5CDD505-2E9C-101B-9397-08002B2CF9AE}" pid="3" name="PresentationFormat">
    <vt:lpwstr>Widescreen</vt:lpwstr>
  </property>
  <property fmtid="{D5CDD505-2E9C-101B-9397-08002B2CF9AE}" pid="4" name="Slides">
    <vt:i4>13</vt:i4>
  </property>
</Properties>
</file>