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0"/>
  </p:notesMasterIdLst>
  <p:sldIdLst>
    <p:sldId id="256" r:id="rId2"/>
    <p:sldId id="265" r:id="rId3"/>
    <p:sldId id="272" r:id="rId4"/>
    <p:sldId id="274" r:id="rId5"/>
    <p:sldId id="275" r:id="rId6"/>
    <p:sldId id="276" r:id="rId7"/>
    <p:sldId id="277" r:id="rId8"/>
    <p:sldId id="279" r:id="rId9"/>
    <p:sldId id="280" r:id="rId10"/>
    <p:sldId id="281" r:id="rId11"/>
    <p:sldId id="282" r:id="rId12"/>
    <p:sldId id="283" r:id="rId13"/>
    <p:sldId id="284" r:id="rId14"/>
    <p:sldId id="270" r:id="rId15"/>
    <p:sldId id="285" r:id="rId16"/>
    <p:sldId id="286" r:id="rId17"/>
    <p:sldId id="287" r:id="rId18"/>
    <p:sldId id="271" r:id="rId19"/>
  </p:sldIdLst>
  <p:sldSz cx="18288000" cy="10287000"/>
  <p:notesSz cx="6858000" cy="9144000"/>
  <p:embeddedFontLst>
    <p:embeddedFont>
      <p:font typeface="Barlow Bold" panose="020B0604020202020204" charset="0"/>
      <p:regular r:id="rId21"/>
    </p:embeddedFont>
    <p:embeddedFont>
      <p:font typeface="Barlow Ultra-Bold" panose="020B0604020202020204" charset="0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4" autoAdjust="0"/>
    <p:restoredTop sz="94622" autoAdjust="0"/>
  </p:normalViewPr>
  <p:slideViewPr>
    <p:cSldViewPr>
      <p:cViewPr varScale="1">
        <p:scale>
          <a:sx n="38" d="100"/>
          <a:sy n="38" d="100"/>
        </p:scale>
        <p:origin x="1206" y="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948C46-EA36-41E8-B2BE-B8A3A235ADEE}" type="datetimeFigureOut">
              <a:rPr lang="it-IT" smtClean="0"/>
              <a:t>20/01/2026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EEC449-40AA-405D-BD37-4AED03B9A05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99747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EC449-40AA-405D-BD37-4AED03B9A059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4679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7403158" y="4650354"/>
            <a:ext cx="10884842" cy="106853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7401436" y="8724900"/>
            <a:ext cx="10886564" cy="82647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grpSp>
        <p:nvGrpSpPr>
          <p:cNvPr id="2" name="Group 2"/>
          <p:cNvGrpSpPr/>
          <p:nvPr/>
        </p:nvGrpSpPr>
        <p:grpSpPr>
          <a:xfrm>
            <a:off x="-4921853" y="-3352335"/>
            <a:ext cx="17862513" cy="17862513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6596464" y="-3128944"/>
            <a:ext cx="17862513" cy="17862513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609600" y="-957570"/>
            <a:ext cx="13018033" cy="130180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8953816" y="9370118"/>
            <a:ext cx="9520566" cy="902128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3329"/>
              </a:lnSpc>
            </a:pPr>
            <a:endParaRPr/>
          </a:p>
        </p:txBody>
      </p:sp>
      <p:sp>
        <p:nvSpPr>
          <p:cNvPr id="23" name="TextBox 23"/>
          <p:cNvSpPr txBox="1"/>
          <p:nvPr/>
        </p:nvSpPr>
        <p:spPr>
          <a:xfrm>
            <a:off x="8953816" y="481189"/>
            <a:ext cx="8847605" cy="39036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846"/>
              </a:lnSpc>
            </a:pPr>
            <a:r>
              <a:rPr lang="it-IT" sz="72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Adult</a:t>
            </a:r>
            <a:r>
              <a:rPr lang="it-IT" sz="7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72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Intussusception</a:t>
            </a:r>
            <a:endParaRPr lang="it-IT" sz="7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it-IT" sz="4000" b="1" dirty="0"/>
          </a:p>
          <a:p>
            <a:pPr algn="ctr"/>
            <a:r>
              <a:rPr lang="it-IT" sz="4400" b="1" i="1" dirty="0"/>
              <a:t>Two </a:t>
            </a:r>
            <a:r>
              <a:rPr lang="it-IT" sz="4400" b="1" i="1" dirty="0" err="1"/>
              <a:t>cases</a:t>
            </a:r>
            <a:r>
              <a:rPr lang="it-IT" sz="4400" b="1" i="1" dirty="0"/>
              <a:t> of </a:t>
            </a:r>
            <a:r>
              <a:rPr lang="it-IT" sz="4400" b="1" i="1" dirty="0" err="1"/>
              <a:t>inevitable</a:t>
            </a:r>
            <a:r>
              <a:rPr lang="it-IT" sz="4400" b="1" i="1" dirty="0"/>
              <a:t> open surgery: </a:t>
            </a:r>
          </a:p>
          <a:p>
            <a:pPr algn="ctr"/>
            <a:r>
              <a:rPr lang="it-IT" sz="4400" b="1" i="1" dirty="0" err="1"/>
              <a:t>when</a:t>
            </a:r>
            <a:r>
              <a:rPr lang="it-IT" sz="4400" b="1" i="1" dirty="0"/>
              <a:t> the point of </a:t>
            </a:r>
            <a:r>
              <a:rPr lang="it-IT" sz="4400" b="1" i="1" dirty="0" err="1"/>
              <a:t>view</a:t>
            </a:r>
            <a:r>
              <a:rPr lang="it-IT" sz="4400" b="1" i="1" dirty="0"/>
              <a:t> makes the </a:t>
            </a:r>
            <a:r>
              <a:rPr lang="it-IT" sz="4400" b="1" i="1" dirty="0" err="1"/>
              <a:t>difference</a:t>
            </a:r>
            <a:endParaRPr lang="en-US" sz="59500" b="1" i="1" spc="-227" dirty="0">
              <a:solidFill>
                <a:schemeClr val="tx2"/>
              </a:solidFill>
              <a:latin typeface="Barlow Ultra-Bold"/>
              <a:ea typeface="Barlow Ultra-Bold"/>
              <a:cs typeface="Barlow Ultra-Bold"/>
              <a:sym typeface="Barlow Ultra-Bold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8458200" y="4721540"/>
            <a:ext cx="10867580" cy="7990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876"/>
              </a:lnSpc>
            </a:pPr>
            <a:r>
              <a:rPr lang="en-US" sz="4000" b="1" u="sng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Bufano S</a:t>
            </a:r>
            <a:r>
              <a:rPr lang="en-US" sz="40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.,</a:t>
            </a:r>
            <a:r>
              <a:rPr lang="en-US" sz="4000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Krizzuk</a:t>
            </a:r>
            <a:r>
              <a:rPr lang="en-US" sz="40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D.,</a:t>
            </a:r>
            <a:r>
              <a:rPr lang="en-US" sz="4000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Presacco</a:t>
            </a:r>
            <a:r>
              <a:rPr lang="en-US" sz="40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S.,Sammartino</a:t>
            </a:r>
            <a:r>
              <a:rPr lang="en-US" sz="40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F.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4858272" y="8872993"/>
            <a:ext cx="2545966" cy="4012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530"/>
              </a:lnSpc>
            </a:pPr>
            <a:r>
              <a:rPr lang="en-US" sz="2521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X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7664" y="0"/>
            <a:ext cx="7516664" cy="10272246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145" t="6403" r="2294" b="69619"/>
          <a:stretch/>
        </p:blipFill>
        <p:spPr>
          <a:xfrm rot="5400000">
            <a:off x="2694547" y="4508594"/>
            <a:ext cx="10272245" cy="1255059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9106012" y="7078065"/>
            <a:ext cx="8333167" cy="1276241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r">
              <a:lnSpc>
                <a:spcPts val="2003"/>
              </a:lnSpc>
            </a:pPr>
            <a:r>
              <a:rPr lang="en-US" sz="40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Aurelia Hospital </a:t>
            </a:r>
          </a:p>
          <a:p>
            <a:pPr algn="r">
              <a:lnSpc>
                <a:spcPts val="2003"/>
              </a:lnSpc>
            </a:pPr>
            <a:endParaRPr lang="en-US" sz="40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003"/>
              </a:lnSpc>
            </a:pPr>
            <a:r>
              <a:rPr lang="en-US" sz="40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Roma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4000" b="1" dirty="0" err="1"/>
              <a:t>Overview</a:t>
            </a:r>
            <a:endParaRPr lang="it-IT" sz="4000" dirty="0"/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4073412" y="875215"/>
            <a:ext cx="1325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Adult</a:t>
            </a:r>
            <a:r>
              <a:rPr lang="it-IT" sz="4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sz="40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intussusception</a:t>
            </a:r>
            <a:endParaRPr lang="it-IT" sz="4000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9B1D4964-124E-6780-DD36-8084329399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A5462DD9-2890-676B-2980-06830ECFC239}"/>
              </a:ext>
            </a:extLst>
          </p:cNvPr>
          <p:cNvSpPr txBox="1"/>
          <p:nvPr/>
        </p:nvSpPr>
        <p:spPr>
          <a:xfrm>
            <a:off x="1066800" y="3113187"/>
            <a:ext cx="1626541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err="1"/>
              <a:t>Intussusception</a:t>
            </a:r>
            <a:r>
              <a:rPr lang="it-IT" sz="4000" dirty="0"/>
              <a:t> in </a:t>
            </a:r>
            <a:r>
              <a:rPr lang="it-IT" sz="4000" dirty="0" err="1"/>
              <a:t>adults</a:t>
            </a:r>
            <a:r>
              <a:rPr lang="it-IT" sz="4000" dirty="0"/>
              <a:t> </a:t>
            </a:r>
            <a:r>
              <a:rPr lang="it-IT" sz="4000" dirty="0" err="1"/>
              <a:t>is</a:t>
            </a:r>
            <a:r>
              <a:rPr lang="it-IT" sz="4000" dirty="0"/>
              <a:t> </a:t>
            </a:r>
            <a:r>
              <a:rPr lang="it-IT" sz="4000" dirty="0" err="1"/>
              <a:t>uncommon</a:t>
            </a:r>
            <a:r>
              <a:rPr lang="it-IT" sz="4000" dirty="0"/>
              <a:t>. </a:t>
            </a:r>
          </a:p>
          <a:p>
            <a:pPr algn="ctr"/>
            <a:endParaRPr lang="it-IT" sz="4000" dirty="0"/>
          </a:p>
          <a:p>
            <a:pPr algn="ctr"/>
            <a:r>
              <a:rPr lang="it-IT" sz="4000" b="1" dirty="0" err="1"/>
              <a:t>Pediatric</a:t>
            </a:r>
            <a:r>
              <a:rPr lang="it-IT" sz="4000" dirty="0"/>
              <a:t> </a:t>
            </a:r>
            <a:r>
              <a:rPr lang="it-IT" sz="4000" b="1" dirty="0" err="1"/>
              <a:t>cases</a:t>
            </a:r>
            <a:r>
              <a:rPr lang="it-IT" sz="4000" dirty="0"/>
              <a:t> are </a:t>
            </a:r>
            <a:r>
              <a:rPr lang="it-IT" sz="4000" dirty="0" err="1"/>
              <a:t>usually</a:t>
            </a:r>
            <a:r>
              <a:rPr lang="it-IT" sz="4000" dirty="0"/>
              <a:t> </a:t>
            </a:r>
            <a:r>
              <a:rPr lang="it-IT" sz="4000" dirty="0" err="1"/>
              <a:t>idiopathic</a:t>
            </a:r>
            <a:r>
              <a:rPr lang="it-IT" sz="4000" dirty="0"/>
              <a:t> and responsive to non-operative </a:t>
            </a:r>
            <a:r>
              <a:rPr lang="it-IT" sz="4000" dirty="0" err="1"/>
              <a:t>reduction</a:t>
            </a:r>
            <a:r>
              <a:rPr lang="it-IT" sz="4000" dirty="0"/>
              <a:t>. </a:t>
            </a:r>
          </a:p>
          <a:p>
            <a:pPr algn="ctr"/>
            <a:r>
              <a:rPr lang="it-IT" sz="4000" dirty="0" err="1"/>
              <a:t>Differently</a:t>
            </a:r>
            <a:r>
              <a:rPr lang="it-IT" sz="4000" dirty="0"/>
              <a:t>, </a:t>
            </a:r>
            <a:r>
              <a:rPr lang="it-IT" sz="4000" b="1" dirty="0" err="1"/>
              <a:t>adult</a:t>
            </a:r>
            <a:r>
              <a:rPr lang="it-IT" sz="4000" dirty="0"/>
              <a:t> </a:t>
            </a:r>
            <a:r>
              <a:rPr lang="it-IT" sz="4000" b="1" dirty="0" err="1"/>
              <a:t>intussusception</a:t>
            </a:r>
            <a:r>
              <a:rPr lang="it-IT" sz="4000" dirty="0"/>
              <a:t> </a:t>
            </a:r>
            <a:r>
              <a:rPr lang="it-IT" sz="4000" dirty="0" err="1"/>
              <a:t>often</a:t>
            </a:r>
            <a:r>
              <a:rPr lang="it-IT" sz="4000" dirty="0"/>
              <a:t> </a:t>
            </a:r>
            <a:r>
              <a:rPr lang="it-IT" sz="4000" dirty="0" err="1"/>
              <a:t>requires</a:t>
            </a:r>
            <a:r>
              <a:rPr lang="it-IT" sz="4000" dirty="0"/>
              <a:t> surgery due to the high </a:t>
            </a:r>
            <a:r>
              <a:rPr lang="it-IT" sz="4000" dirty="0" err="1"/>
              <a:t>prevalence</a:t>
            </a:r>
            <a:r>
              <a:rPr lang="it-IT" sz="4000" dirty="0"/>
              <a:t> of </a:t>
            </a:r>
            <a:r>
              <a:rPr lang="it-IT" sz="4000" dirty="0" err="1"/>
              <a:t>neoplastic</a:t>
            </a:r>
            <a:r>
              <a:rPr lang="it-IT" sz="4000" dirty="0"/>
              <a:t> </a:t>
            </a:r>
            <a:r>
              <a:rPr lang="it-IT" sz="4000" dirty="0" err="1"/>
              <a:t>etiologies</a:t>
            </a:r>
            <a:r>
              <a:rPr lang="it-IT" sz="4000" dirty="0"/>
              <a:t>. </a:t>
            </a:r>
          </a:p>
          <a:p>
            <a:pPr algn="ctr"/>
            <a:endParaRPr lang="it-IT" sz="4000" dirty="0"/>
          </a:p>
          <a:p>
            <a:pPr algn="ctr"/>
            <a:r>
              <a:rPr lang="it-IT" sz="4000" dirty="0" err="1"/>
              <a:t>This</a:t>
            </a:r>
            <a:r>
              <a:rPr lang="it-IT" sz="4000" dirty="0"/>
              <a:t> </a:t>
            </a:r>
            <a:r>
              <a:rPr lang="it-IT" sz="4000" dirty="0" err="1"/>
              <a:t>presentation</a:t>
            </a:r>
            <a:r>
              <a:rPr lang="it-IT" sz="4000" dirty="0"/>
              <a:t> </a:t>
            </a:r>
            <a:r>
              <a:rPr lang="it-IT" sz="4000" dirty="0" err="1"/>
              <a:t>treats</a:t>
            </a:r>
            <a:r>
              <a:rPr lang="it-IT" sz="4000" dirty="0"/>
              <a:t> </a:t>
            </a:r>
            <a:r>
              <a:rPr lang="it-IT" sz="4000" dirty="0" err="1"/>
              <a:t>two</a:t>
            </a:r>
            <a:r>
              <a:rPr lang="it-IT" sz="4000" dirty="0"/>
              <a:t> clinical case reports.</a:t>
            </a:r>
          </a:p>
          <a:p>
            <a:pPr algn="ctr"/>
            <a:endParaRPr lang="it-IT" sz="4000" dirty="0"/>
          </a:p>
        </p:txBody>
      </p:sp>
    </p:spTree>
    <p:extLst>
      <p:ext uri="{BB962C8B-B14F-4D97-AF65-F5344CB8AC3E}">
        <p14:creationId xmlns:p14="http://schemas.microsoft.com/office/powerpoint/2010/main" val="2160049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840B30-3754-3ED3-6F2E-E3DD58C953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A0DCC769-F919-C5AB-3B1E-57C18C534F13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4000" b="1" dirty="0" err="1"/>
              <a:t>Introduction</a:t>
            </a:r>
            <a:endParaRPr lang="it-IT" sz="4000" dirty="0"/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DD32F630-1E9A-5C31-7CA6-2C6A6AEA2BA0}"/>
              </a:ext>
            </a:extLst>
          </p:cNvPr>
          <p:cNvSpPr txBox="1"/>
          <p:nvPr/>
        </p:nvSpPr>
        <p:spPr>
          <a:xfrm>
            <a:off x="3917138" y="708022"/>
            <a:ext cx="1325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Adult</a:t>
            </a:r>
            <a:r>
              <a:rPr lang="it-IT" sz="4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sz="40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intussusception</a:t>
            </a:r>
            <a:endParaRPr lang="it-IT" sz="4000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AC15A664-5EEB-02D8-9468-7E459832F0BC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656F71DA-415B-0D44-1CFA-B1326BCDEEDB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38CFBC91-148C-454F-6415-5BABF4E6D9D1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8C002E57-E451-868B-D728-24EE4AD8CB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2AA97F12-9C82-6E46-B8E1-9BA782964256}"/>
              </a:ext>
            </a:extLst>
          </p:cNvPr>
          <p:cNvSpPr txBox="1"/>
          <p:nvPr/>
        </p:nvSpPr>
        <p:spPr>
          <a:xfrm>
            <a:off x="509063" y="3086100"/>
            <a:ext cx="172698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u="sng" noProof="0" dirty="0"/>
              <a:t>Intussusception</a:t>
            </a:r>
            <a:r>
              <a:rPr lang="en-US" sz="4000" noProof="0" dirty="0"/>
              <a:t>: invagination of one segment of the gastrointestinal tract into an adjacent segment. </a:t>
            </a:r>
          </a:p>
          <a:p>
            <a:endParaRPr lang="en-US" sz="4000" noProof="0" dirty="0"/>
          </a:p>
          <a:p>
            <a:r>
              <a:rPr lang="en-US" sz="4000" i="1" dirty="0"/>
              <a:t>Incidence</a:t>
            </a:r>
            <a:r>
              <a:rPr lang="en-US" sz="4000" dirty="0"/>
              <a:t>: </a:t>
            </a:r>
            <a:r>
              <a:rPr lang="en-US" sz="4000" noProof="0" dirty="0"/>
              <a:t>5%, representing 1–5% of the causes of bowel obstructions. </a:t>
            </a:r>
          </a:p>
          <a:p>
            <a:endParaRPr lang="en-US" sz="4000" noProof="0" dirty="0"/>
          </a:p>
          <a:p>
            <a:r>
              <a:rPr lang="en-US" sz="4000" dirty="0"/>
              <a:t>The </a:t>
            </a:r>
            <a:r>
              <a:rPr lang="en-US" sz="4000" noProof="0" dirty="0"/>
              <a:t>diagnosis is challenging due to nonspecific symptoms. </a:t>
            </a:r>
          </a:p>
          <a:p>
            <a:pPr algn="ctr"/>
            <a:endParaRPr lang="it-IT" sz="4000" dirty="0"/>
          </a:p>
        </p:txBody>
      </p:sp>
    </p:spTree>
    <p:extLst>
      <p:ext uri="{BB962C8B-B14F-4D97-AF65-F5344CB8AC3E}">
        <p14:creationId xmlns:p14="http://schemas.microsoft.com/office/powerpoint/2010/main" val="30043073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7B587F-9966-1F0C-375B-C26E83456C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4E0B6829-E142-FE0C-784B-B521B6EE35B7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4000" b="1" dirty="0" err="1"/>
              <a:t>Pathophysiology</a:t>
            </a:r>
            <a:endParaRPr lang="it-IT" sz="4000" dirty="0"/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6D4F1E46-CB47-4452-4F98-D7D6DFC3EB74}"/>
              </a:ext>
            </a:extLst>
          </p:cNvPr>
          <p:cNvSpPr txBox="1"/>
          <p:nvPr/>
        </p:nvSpPr>
        <p:spPr>
          <a:xfrm>
            <a:off x="4073412" y="875215"/>
            <a:ext cx="1325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Adult</a:t>
            </a:r>
            <a:r>
              <a:rPr lang="it-IT" sz="4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sz="40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intussusception</a:t>
            </a:r>
            <a:endParaRPr lang="it-IT" sz="4000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68C7CCE8-7C90-1B1D-E15C-812738064CCE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44B71CB8-BF36-E1C2-6327-D2054896979A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63F4BA9B-08A3-041A-78C8-55023A139788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312F6EE8-021F-9093-5A31-7448501FB9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1FB4ADFE-D5EB-E306-2B5A-016DFE0B3526}"/>
              </a:ext>
            </a:extLst>
          </p:cNvPr>
          <p:cNvSpPr txBox="1"/>
          <p:nvPr/>
        </p:nvSpPr>
        <p:spPr>
          <a:xfrm>
            <a:off x="509063" y="3816170"/>
            <a:ext cx="1726987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noProof="0" dirty="0"/>
              <a:t>The invagination pulls mesentery along the bowel lumen, causing venous congestion, lymphatic obstruction, edema, ischemia and potentially necrosis. </a:t>
            </a:r>
          </a:p>
          <a:p>
            <a:endParaRPr lang="en-US" sz="4000" dirty="0"/>
          </a:p>
          <a:p>
            <a:r>
              <a:rPr lang="en-US" sz="4000" noProof="0" dirty="0"/>
              <a:t>Fixed elements, such as tumors, lipomas or postoperative adhesions, disturb normal peristalsis and facilitate this process.</a:t>
            </a:r>
          </a:p>
        </p:txBody>
      </p:sp>
    </p:spTree>
    <p:extLst>
      <p:ext uri="{BB962C8B-B14F-4D97-AF65-F5344CB8AC3E}">
        <p14:creationId xmlns:p14="http://schemas.microsoft.com/office/powerpoint/2010/main" val="2932819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5B2C8-D0B7-FBC1-3FBB-2C1B7ED68D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902A603E-097A-05C2-26E0-6F7D59881FEB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4000" b="1" dirty="0" err="1"/>
              <a:t>Anatomic</a:t>
            </a:r>
            <a:r>
              <a:rPr lang="it-IT" sz="4000" b="1" dirty="0"/>
              <a:t> </a:t>
            </a:r>
            <a:r>
              <a:rPr lang="it-IT" sz="4000" b="1" dirty="0" err="1"/>
              <a:t>classification</a:t>
            </a:r>
            <a:endParaRPr lang="it-IT" sz="4000" dirty="0"/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3D271E84-D16B-6308-6A66-A0CF4F9B6EC5}"/>
              </a:ext>
            </a:extLst>
          </p:cNvPr>
          <p:cNvSpPr txBox="1"/>
          <p:nvPr/>
        </p:nvSpPr>
        <p:spPr>
          <a:xfrm>
            <a:off x="4073412" y="875215"/>
            <a:ext cx="1325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Adult</a:t>
            </a:r>
            <a:r>
              <a:rPr lang="it-IT" sz="4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sz="40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intussusception</a:t>
            </a:r>
            <a:endParaRPr lang="it-IT" sz="4000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0F7EAD62-F441-6310-F218-E32C3AD66FCD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C0BBE679-9881-7534-90DD-767D93709DF4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CA06E39F-89BA-C270-CCE2-3732AA0E7DBF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80D64F89-00A8-9E12-0D2E-72E4EFEF080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7F48551A-9B19-A1B8-CEEC-F5067373DB7C}"/>
              </a:ext>
            </a:extLst>
          </p:cNvPr>
          <p:cNvSpPr txBox="1"/>
          <p:nvPr/>
        </p:nvSpPr>
        <p:spPr>
          <a:xfrm>
            <a:off x="509063" y="3753195"/>
            <a:ext cx="172698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it-IT" sz="4000" b="1" dirty="0" err="1"/>
              <a:t>Entero-enteric</a:t>
            </a:r>
            <a:endParaRPr lang="it-IT" sz="4000" b="1" dirty="0"/>
          </a:p>
          <a:p>
            <a:pPr lvl="0" algn="ctr"/>
            <a:r>
              <a:rPr lang="it-IT" sz="4000" dirty="0"/>
              <a:t> </a:t>
            </a:r>
          </a:p>
          <a:p>
            <a:pPr lvl="0" algn="ctr"/>
            <a:r>
              <a:rPr lang="it-IT" sz="4000" b="1" dirty="0"/>
              <a:t>Ileo-</a:t>
            </a:r>
            <a:r>
              <a:rPr lang="it-IT" sz="4000" b="1" dirty="0" err="1"/>
              <a:t>colic</a:t>
            </a:r>
            <a:endParaRPr lang="it-IT" sz="4000" b="1" dirty="0"/>
          </a:p>
          <a:p>
            <a:pPr lvl="0" algn="ctr"/>
            <a:endParaRPr lang="it-IT" sz="4000" dirty="0"/>
          </a:p>
          <a:p>
            <a:pPr lvl="0" algn="ctr"/>
            <a:r>
              <a:rPr lang="it-IT" sz="4000" b="1" dirty="0"/>
              <a:t>Ileo-</a:t>
            </a:r>
            <a:r>
              <a:rPr lang="it-IT" sz="4000" b="1" dirty="0" err="1"/>
              <a:t>cecal</a:t>
            </a:r>
            <a:endParaRPr lang="it-IT" sz="4000" b="1" dirty="0"/>
          </a:p>
          <a:p>
            <a:pPr lvl="0" algn="ctr"/>
            <a:endParaRPr lang="it-IT" sz="4000" dirty="0"/>
          </a:p>
          <a:p>
            <a:pPr lvl="0" algn="ctr"/>
            <a:r>
              <a:rPr lang="it-IT" sz="4000" b="1" dirty="0"/>
              <a:t>Colo-</a:t>
            </a:r>
            <a:r>
              <a:rPr lang="it-IT" sz="4000" b="1" dirty="0" err="1"/>
              <a:t>colic</a:t>
            </a:r>
            <a:r>
              <a:rPr lang="it-IT" sz="4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442542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FD98DC-EEC7-4E9A-001F-10EF6838B6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85327B0F-B46F-6F43-C029-D1EA81702F74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4000" b="1" dirty="0"/>
              <a:t>Clinical Presentation</a:t>
            </a:r>
            <a:endParaRPr lang="it-IT" sz="4000" dirty="0"/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EF65C720-6C30-5D16-E06A-A624B7F7ED64}"/>
              </a:ext>
            </a:extLst>
          </p:cNvPr>
          <p:cNvSpPr txBox="1"/>
          <p:nvPr/>
        </p:nvSpPr>
        <p:spPr>
          <a:xfrm>
            <a:off x="4073412" y="875215"/>
            <a:ext cx="1325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Adult</a:t>
            </a:r>
            <a:r>
              <a:rPr lang="it-IT" sz="4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sz="40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intussusception</a:t>
            </a:r>
            <a:endParaRPr lang="it-IT" sz="4000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868A7C92-C171-2AF0-A6A5-9597EE606E45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51EACB1A-0082-A3AD-3EFB-39F594B1E5F7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DE059784-11C0-BD71-3A13-AFEAC900E9D1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30A01257-BED8-2D46-97B8-3ECF5337E3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F6630CBE-C807-918A-7BD2-DDE3D50F399A}"/>
              </a:ext>
            </a:extLst>
          </p:cNvPr>
          <p:cNvSpPr txBox="1"/>
          <p:nvPr/>
        </p:nvSpPr>
        <p:spPr>
          <a:xfrm>
            <a:off x="484726" y="3086100"/>
            <a:ext cx="1726987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P</a:t>
            </a:r>
            <a:r>
              <a:rPr lang="en-US" sz="4000" noProof="0" dirty="0" err="1"/>
              <a:t>ediatric</a:t>
            </a:r>
            <a:r>
              <a:rPr lang="en-US" sz="4000" noProof="0" dirty="0"/>
              <a:t> intussusception </a:t>
            </a:r>
            <a:r>
              <a:rPr lang="en-US" sz="4000" noProof="0" dirty="0">
                <a:sym typeface="Wingdings" panose="05000000000000000000" pitchFamily="2" charset="2"/>
              </a:rPr>
              <a:t></a:t>
            </a:r>
            <a:r>
              <a:rPr lang="en-US" sz="4000" noProof="0" dirty="0"/>
              <a:t> </a:t>
            </a:r>
            <a:r>
              <a:rPr lang="en-US" sz="4000" u="sng" noProof="0" dirty="0"/>
              <a:t>triad of symptoms</a:t>
            </a:r>
            <a:r>
              <a:rPr lang="en-US" sz="4000" noProof="0" dirty="0"/>
              <a:t>: colicky abdominal pain, vomit and diarrhea also mixed with blood ad mucus. </a:t>
            </a:r>
          </a:p>
          <a:p>
            <a:endParaRPr lang="en-US" sz="4000" noProof="0" dirty="0"/>
          </a:p>
          <a:p>
            <a:endParaRPr lang="en-US" sz="4000" noProof="0" dirty="0"/>
          </a:p>
          <a:p>
            <a:r>
              <a:rPr lang="en-US" sz="4000" noProof="0" dirty="0"/>
              <a:t>In adult population symptoms are nonspecific and often chronic or intermittent: abdominal pain, nausea, vomiting, altered bowel habits (constipation or diarrhea), gastrointestinal bleeding (less common than in children), weight loss and rarely palpable abdominal mass. </a:t>
            </a:r>
          </a:p>
        </p:txBody>
      </p:sp>
    </p:spTree>
    <p:extLst>
      <p:ext uri="{BB962C8B-B14F-4D97-AF65-F5344CB8AC3E}">
        <p14:creationId xmlns:p14="http://schemas.microsoft.com/office/powerpoint/2010/main" val="1745391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629EFC-326D-64F4-84C0-27F8BEE910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E05A06E4-ADA3-B521-306C-0A6554895FCB}"/>
              </a:ext>
            </a:extLst>
          </p:cNvPr>
          <p:cNvSpPr/>
          <p:nvPr/>
        </p:nvSpPr>
        <p:spPr>
          <a:xfrm flipH="1">
            <a:off x="484726" y="21082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4000" b="1" dirty="0" err="1"/>
              <a:t>Diagnosis</a:t>
            </a:r>
            <a:endParaRPr lang="it-IT" sz="4000" dirty="0"/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2489763A-ED95-748F-3A60-73DD04384B1F}"/>
              </a:ext>
            </a:extLst>
          </p:cNvPr>
          <p:cNvSpPr txBox="1"/>
          <p:nvPr/>
        </p:nvSpPr>
        <p:spPr>
          <a:xfrm>
            <a:off x="4073412" y="875215"/>
            <a:ext cx="1325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Adult</a:t>
            </a:r>
            <a:r>
              <a:rPr lang="it-IT" sz="4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sz="40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intussusception</a:t>
            </a:r>
            <a:endParaRPr lang="it-IT" sz="4000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EB22BCF0-4E26-CA9C-C43C-D48F3E89FE80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8256970F-B8AF-CDCA-1427-8B69531DA9AA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8A1F7F56-A313-3281-18E6-76147904CE37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5EB2AC99-32EB-6B94-62C8-2224FFFB53A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A7A263B9-DAE2-A6F4-E58A-932BE7D7B1D5}"/>
              </a:ext>
            </a:extLst>
          </p:cNvPr>
          <p:cNvSpPr txBox="1"/>
          <p:nvPr/>
        </p:nvSpPr>
        <p:spPr>
          <a:xfrm>
            <a:off x="484726" y="3009900"/>
            <a:ext cx="172698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noProof="0" dirty="0"/>
              <a:t>The intussusception in adults is often diagnosed in the emergency setting. For this reason, CT scan, with or without contrast, is the most commonly used imaging modality.</a:t>
            </a:r>
          </a:p>
        </p:txBody>
      </p:sp>
      <p:sp>
        <p:nvSpPr>
          <p:cNvPr id="5" name="Rettangolo arrotondato 8">
            <a:extLst>
              <a:ext uri="{FF2B5EF4-FFF2-40B4-BE49-F238E27FC236}">
                <a16:creationId xmlns:a16="http://schemas.microsoft.com/office/drawing/2014/main" id="{CE8E462D-9240-77CA-D98B-D6D5987E657B}"/>
              </a:ext>
            </a:extLst>
          </p:cNvPr>
          <p:cNvSpPr/>
          <p:nvPr/>
        </p:nvSpPr>
        <p:spPr>
          <a:xfrm flipH="1">
            <a:off x="484726" y="5014445"/>
            <a:ext cx="17501728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4000" b="1" dirty="0"/>
              <a:t>Management</a:t>
            </a:r>
            <a:endParaRPr lang="it-IT" sz="4000" dirty="0"/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21808F25-35FE-D577-A1A4-A48204C288C9}"/>
              </a:ext>
            </a:extLst>
          </p:cNvPr>
          <p:cNvSpPr txBox="1"/>
          <p:nvPr/>
        </p:nvSpPr>
        <p:spPr>
          <a:xfrm>
            <a:off x="489284" y="5952889"/>
            <a:ext cx="17798716" cy="28002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4000" kern="100" noProof="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In pediatric practice, non operative treatment is often sufficient for intussusception, and the surgery is considered the second line after air or contrast enema. 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4000" kern="100" noProof="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In adult, there aren’t</a:t>
            </a:r>
            <a:r>
              <a:rPr lang="en-US" sz="4000" dirty="0"/>
              <a:t> universally accepted guidelines, and </a:t>
            </a:r>
            <a:r>
              <a:rPr lang="en-US" sz="4000" b="1" kern="100" noProof="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surgery</a:t>
            </a:r>
            <a:r>
              <a:rPr lang="en-US" sz="4000" kern="100" noProof="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is often the </a:t>
            </a:r>
            <a:r>
              <a:rPr lang="en-US" sz="4000" u="sng" kern="100" noProof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ptos" panose="020B0004020202020204" pitchFamily="34" charset="0"/>
                <a:cs typeface="Times New Roman" panose="02020603050405020304" pitchFamily="18" charset="0"/>
              </a:rPr>
              <a:t>first line of treatment</a:t>
            </a:r>
            <a:r>
              <a:rPr lang="en-US" sz="4000" u="sng" kern="100" dirty="0"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  <a:endParaRPr lang="en-US" sz="4000" kern="100" noProof="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35859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8C45E8-3C14-92E8-B98F-FE2F6F2832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8C9E1DD4-1016-52A5-EE17-604DCDF84124}"/>
              </a:ext>
            </a:extLst>
          </p:cNvPr>
          <p:cNvSpPr/>
          <p:nvPr/>
        </p:nvSpPr>
        <p:spPr>
          <a:xfrm flipH="1">
            <a:off x="484726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4000" b="1" dirty="0"/>
              <a:t>Presentation</a:t>
            </a:r>
            <a:endParaRPr lang="it-IT" sz="4000" dirty="0"/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7FADCD6D-B7FD-54ED-8F04-DA13D0E87308}"/>
              </a:ext>
            </a:extLst>
          </p:cNvPr>
          <p:cNvSpPr txBox="1"/>
          <p:nvPr/>
        </p:nvSpPr>
        <p:spPr>
          <a:xfrm>
            <a:off x="4073412" y="875215"/>
            <a:ext cx="1325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Adult</a:t>
            </a:r>
            <a:r>
              <a:rPr lang="it-IT" sz="4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sz="40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intussusception</a:t>
            </a:r>
            <a:r>
              <a:rPr lang="it-IT" sz="4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CLINICAL CASE 1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50282D8D-7F17-2B7F-5655-DEC607F750C4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27EAC7A5-3836-660E-9C6F-FBD85A5F6A86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402D95BF-C65E-9968-BE3D-A4EEA837A767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01859F1B-C093-9139-CB93-6561AC0711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0FCBDC47-20E0-CC69-CE76-5636530EFCFE}"/>
              </a:ext>
            </a:extLst>
          </p:cNvPr>
          <p:cNvSpPr txBox="1"/>
          <p:nvPr/>
        </p:nvSpPr>
        <p:spPr>
          <a:xfrm>
            <a:off x="484726" y="3250674"/>
            <a:ext cx="1726987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noProof="0" dirty="0"/>
              <a:t>A 68-year-old female presented with acute abdominal pain, bilious vomiting, and complete bowel obstruction with absence of stool and gas. </a:t>
            </a:r>
          </a:p>
          <a:p>
            <a:pPr algn="ctr"/>
            <a:endParaRPr lang="en-US" sz="4000" noProof="0" dirty="0"/>
          </a:p>
          <a:p>
            <a:pPr algn="ctr"/>
            <a:r>
              <a:rPr lang="en-US" sz="4000" noProof="0" dirty="0"/>
              <a:t>Physical examination: diffuse tenderness without peritonitis. </a:t>
            </a:r>
          </a:p>
          <a:p>
            <a:pPr algn="ctr"/>
            <a:endParaRPr lang="en-US" sz="4000" noProof="0" dirty="0"/>
          </a:p>
          <a:p>
            <a:pPr algn="ctr"/>
            <a:r>
              <a:rPr lang="en-US" sz="4000" noProof="0" dirty="0"/>
              <a:t>On blood examination: WBC14900 and PCR 0.46.</a:t>
            </a:r>
          </a:p>
        </p:txBody>
      </p:sp>
    </p:spTree>
    <p:extLst>
      <p:ext uri="{BB962C8B-B14F-4D97-AF65-F5344CB8AC3E}">
        <p14:creationId xmlns:p14="http://schemas.microsoft.com/office/powerpoint/2010/main" val="10995359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C9377A-AA76-8E31-E515-123A09DE15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82F6B161-4049-0D2F-AC9A-1416557759B7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4000" b="1" dirty="0" err="1"/>
              <a:t>Diagnosis</a:t>
            </a:r>
            <a:endParaRPr lang="it-IT" sz="4000" dirty="0"/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BCEBE198-919F-1938-1574-A07F958D386A}"/>
              </a:ext>
            </a:extLst>
          </p:cNvPr>
          <p:cNvSpPr txBox="1"/>
          <p:nvPr/>
        </p:nvSpPr>
        <p:spPr>
          <a:xfrm>
            <a:off x="4073412" y="875215"/>
            <a:ext cx="1325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Adult</a:t>
            </a:r>
            <a:r>
              <a:rPr lang="it-IT" sz="4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sz="40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intussusception</a:t>
            </a:r>
            <a:r>
              <a:rPr lang="it-IT" sz="4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CLINICAL CASE 1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D0F23B57-829E-F5A9-4AA4-33AEB467AE5E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863A0899-6F5F-C76E-791F-AFB6AEB35945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7C004DC6-4B1F-939A-0F5D-0AD4AE2C171C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0870F0AA-3CBD-B012-C70B-99460460CE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07545B23-CA01-876F-26E0-447D7F8AEAF0}"/>
              </a:ext>
            </a:extLst>
          </p:cNvPr>
          <p:cNvSpPr txBox="1"/>
          <p:nvPr/>
        </p:nvSpPr>
        <p:spPr>
          <a:xfrm>
            <a:off x="713326" y="5143500"/>
            <a:ext cx="59160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noProof="0" dirty="0"/>
              <a:t>CT imaging show an ileo-ileal intussusception extending 15-20cm.</a:t>
            </a:r>
          </a:p>
        </p:txBody>
      </p:sp>
      <p:pic>
        <p:nvPicPr>
          <p:cNvPr id="5" name="Immagine 4" descr="Immagine che contiene testo, schermata, Imaging medicale, radiologia&#10;&#10;Il contenuto generato dall'IA potrebbe non essere corretto.">
            <a:extLst>
              <a:ext uri="{FF2B5EF4-FFF2-40B4-BE49-F238E27FC236}">
                <a16:creationId xmlns:a16="http://schemas.microsoft.com/office/drawing/2014/main" id="{CA27273B-626F-979F-62E5-7188691CAA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61" t="16602" r="21768" b="12931"/>
          <a:stretch>
            <a:fillRect/>
          </a:stretch>
        </p:blipFill>
        <p:spPr bwMode="auto">
          <a:xfrm>
            <a:off x="7018100" y="3092931"/>
            <a:ext cx="8831500" cy="583673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824542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AEC98D-282F-5A0D-AD90-3792CBB160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4D9A930E-3254-DF3E-9614-6823768892C3}"/>
              </a:ext>
            </a:extLst>
          </p:cNvPr>
          <p:cNvSpPr/>
          <p:nvPr/>
        </p:nvSpPr>
        <p:spPr>
          <a:xfrm flipH="1">
            <a:off x="484726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4000" b="1" dirty="0"/>
              <a:t>Management</a:t>
            </a:r>
            <a:endParaRPr lang="it-IT" sz="4000" dirty="0"/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CD5709E7-529C-75A5-4BAD-D52B715934B0}"/>
              </a:ext>
            </a:extLst>
          </p:cNvPr>
          <p:cNvSpPr txBox="1"/>
          <p:nvPr/>
        </p:nvSpPr>
        <p:spPr>
          <a:xfrm>
            <a:off x="4073412" y="875215"/>
            <a:ext cx="1325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Adult</a:t>
            </a:r>
            <a:r>
              <a:rPr lang="it-IT" sz="4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sz="40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intussusception</a:t>
            </a:r>
            <a:r>
              <a:rPr lang="it-IT" sz="4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CLINICAL CASE 1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D27E10D4-210A-7FF8-FF9D-9D338EC6AA6B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D4E739F3-B3FE-115B-A0C3-215E16CC0C12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1C5F6756-269C-E145-6D55-07DB935540B3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29FDB400-A966-0562-E23E-B2F1215662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94391C8E-37EA-AF41-CBF3-E9FC341FDB58}"/>
              </a:ext>
            </a:extLst>
          </p:cNvPr>
          <p:cNvSpPr txBox="1"/>
          <p:nvPr/>
        </p:nvSpPr>
        <p:spPr>
          <a:xfrm>
            <a:off x="484726" y="3305878"/>
            <a:ext cx="1749847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noProof="0" dirty="0"/>
              <a:t>Exploratory laparoscopy confirmed non-reducible small bowel intussusception. </a:t>
            </a:r>
          </a:p>
          <a:p>
            <a:r>
              <a:rPr lang="en-US" sz="4000" noProof="0" dirty="0"/>
              <a:t>Laparoscopic reduction was unsuccessful and conversion to open laparotomy was performed. </a:t>
            </a:r>
          </a:p>
          <a:p>
            <a:r>
              <a:rPr lang="en-US" sz="4000" noProof="0" dirty="0"/>
              <a:t>On palpation, an ileal mass (about 2 cm) was noted, and a segmental resection was performed with an ileo-ileal anastomosis. </a:t>
            </a:r>
          </a:p>
          <a:p>
            <a:r>
              <a:rPr lang="en-US" sz="4000" noProof="0" dirty="0"/>
              <a:t>Histopathology confirmed the presence of an intestinal polyp.</a:t>
            </a:r>
          </a:p>
          <a:p>
            <a:pPr algn="ctr"/>
            <a:endParaRPr lang="en-US" sz="4000" noProof="0" dirty="0"/>
          </a:p>
          <a:p>
            <a:pPr algn="ctr"/>
            <a:r>
              <a:rPr lang="en-US" sz="4000" i="1" noProof="0" dirty="0"/>
              <a:t>The postoperative course was uneventful, and the patient remained asymptomatic at 6-month follow-up.</a:t>
            </a:r>
          </a:p>
        </p:txBody>
      </p:sp>
    </p:spTree>
    <p:extLst>
      <p:ext uri="{BB962C8B-B14F-4D97-AF65-F5344CB8AC3E}">
        <p14:creationId xmlns:p14="http://schemas.microsoft.com/office/powerpoint/2010/main" val="7660679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42262A-FE90-EFF2-1E7F-7DF1F72169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11E70A75-CB1B-B07C-7034-FFAD80469D85}"/>
              </a:ext>
            </a:extLst>
          </p:cNvPr>
          <p:cNvSpPr/>
          <p:nvPr/>
        </p:nvSpPr>
        <p:spPr>
          <a:xfrm flipH="1">
            <a:off x="484726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4000" b="1" dirty="0"/>
              <a:t>Presentation</a:t>
            </a:r>
            <a:endParaRPr lang="it-IT" sz="4000" dirty="0"/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FE4BF562-53BC-376B-D2CB-237B99C2841A}"/>
              </a:ext>
            </a:extLst>
          </p:cNvPr>
          <p:cNvSpPr txBox="1"/>
          <p:nvPr/>
        </p:nvSpPr>
        <p:spPr>
          <a:xfrm>
            <a:off x="4073412" y="875215"/>
            <a:ext cx="1325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Adult</a:t>
            </a:r>
            <a:r>
              <a:rPr lang="it-IT" sz="4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sz="40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intussusception</a:t>
            </a:r>
            <a:r>
              <a:rPr lang="it-IT" sz="4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CLINICAL CASE 2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0A30B727-38E7-364B-25F6-BDC0B37E4496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C9AE8FA0-486C-B74A-986C-A910763B762A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C541A276-03B4-3505-8B42-CCB313CFD4F1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E5F330DA-E55B-023C-6895-5A28F265758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4F29511B-A2A8-0848-220C-3F54CA22F904}"/>
              </a:ext>
            </a:extLst>
          </p:cNvPr>
          <p:cNvSpPr txBox="1"/>
          <p:nvPr/>
        </p:nvSpPr>
        <p:spPr>
          <a:xfrm>
            <a:off x="381000" y="3619500"/>
            <a:ext cx="177752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/>
              <a:t>A 46-year-old male </a:t>
            </a:r>
            <a:r>
              <a:rPr lang="it-IT" sz="4000" dirty="0" err="1"/>
              <a:t>reported</a:t>
            </a:r>
            <a:r>
              <a:rPr lang="it-IT" sz="4000" dirty="0"/>
              <a:t> </a:t>
            </a:r>
            <a:r>
              <a:rPr lang="it-IT" sz="4000" dirty="0" err="1"/>
              <a:t>intermittent</a:t>
            </a:r>
            <a:r>
              <a:rPr lang="it-IT" sz="4000" dirty="0"/>
              <a:t> </a:t>
            </a:r>
            <a:r>
              <a:rPr lang="it-IT" sz="4000" dirty="0" err="1"/>
              <a:t>abdominal</a:t>
            </a:r>
            <a:r>
              <a:rPr lang="it-IT" sz="4000" dirty="0"/>
              <a:t> </a:t>
            </a:r>
            <a:r>
              <a:rPr lang="it-IT" sz="4000" dirty="0" err="1"/>
              <a:t>pain</a:t>
            </a:r>
            <a:r>
              <a:rPr lang="it-IT" sz="4000" dirty="0"/>
              <a:t> from 15 days </a:t>
            </a:r>
            <a:r>
              <a:rPr lang="it-IT" sz="4000" dirty="0" err="1"/>
              <a:t>associated</a:t>
            </a:r>
            <a:r>
              <a:rPr lang="it-IT" sz="4000" dirty="0"/>
              <a:t> to </a:t>
            </a:r>
            <a:r>
              <a:rPr lang="it-IT" sz="4000" dirty="0" err="1"/>
              <a:t>diarrhea</a:t>
            </a:r>
            <a:r>
              <a:rPr lang="it-IT" sz="4000" dirty="0"/>
              <a:t>. </a:t>
            </a:r>
          </a:p>
          <a:p>
            <a:endParaRPr lang="it-IT" sz="4000" dirty="0"/>
          </a:p>
          <a:p>
            <a:r>
              <a:rPr lang="it-IT" sz="4000" dirty="0" err="1"/>
              <a:t>During</a:t>
            </a:r>
            <a:r>
              <a:rPr lang="it-IT" sz="4000" dirty="0"/>
              <a:t> </a:t>
            </a:r>
            <a:r>
              <a:rPr lang="it-IT" sz="4000" dirty="0" err="1"/>
              <a:t>physical</a:t>
            </a:r>
            <a:r>
              <a:rPr lang="it-IT" sz="4000" dirty="0"/>
              <a:t> </a:t>
            </a:r>
            <a:r>
              <a:rPr lang="it-IT" sz="4000" dirty="0" err="1"/>
              <a:t>assessment</a:t>
            </a:r>
            <a:r>
              <a:rPr lang="it-IT" sz="4000" dirty="0"/>
              <a:t> the </a:t>
            </a:r>
            <a:r>
              <a:rPr lang="it-IT" sz="4000" dirty="0" err="1"/>
              <a:t>abdomen</a:t>
            </a:r>
            <a:r>
              <a:rPr lang="it-IT" sz="4000" dirty="0"/>
              <a:t> </a:t>
            </a:r>
            <a:r>
              <a:rPr lang="it-IT" sz="4000" dirty="0" err="1"/>
              <a:t>was</a:t>
            </a:r>
            <a:r>
              <a:rPr lang="it-IT" sz="4000" dirty="0"/>
              <a:t> soft, </a:t>
            </a:r>
            <a:r>
              <a:rPr lang="it-IT" sz="4000" dirty="0" err="1"/>
              <a:t>mildly</a:t>
            </a:r>
            <a:r>
              <a:rPr lang="it-IT" sz="4000" dirty="0"/>
              <a:t> </a:t>
            </a:r>
            <a:r>
              <a:rPr lang="it-IT" sz="4000" dirty="0" err="1"/>
              <a:t>distended</a:t>
            </a:r>
            <a:r>
              <a:rPr lang="it-IT" sz="4000" dirty="0"/>
              <a:t> and non tender on </a:t>
            </a:r>
            <a:r>
              <a:rPr lang="it-IT" sz="4000" dirty="0" err="1"/>
              <a:t>palpation</a:t>
            </a:r>
            <a:r>
              <a:rPr lang="it-IT" sz="4000" dirty="0"/>
              <a:t>. No </a:t>
            </a:r>
            <a:r>
              <a:rPr lang="it-IT" sz="4000" dirty="0" err="1"/>
              <a:t>palpable</a:t>
            </a:r>
            <a:r>
              <a:rPr lang="it-IT" sz="4000" dirty="0"/>
              <a:t> masses </a:t>
            </a:r>
            <a:r>
              <a:rPr lang="it-IT" sz="4000" dirty="0" err="1"/>
              <a:t>were</a:t>
            </a:r>
            <a:r>
              <a:rPr lang="it-IT" sz="4000" dirty="0"/>
              <a:t> </a:t>
            </a:r>
            <a:r>
              <a:rPr lang="it-IT" sz="4000" dirty="0" err="1"/>
              <a:t>detected</a:t>
            </a:r>
            <a:r>
              <a:rPr lang="it-IT" sz="4000" dirty="0"/>
              <a:t>. </a:t>
            </a:r>
          </a:p>
          <a:p>
            <a:endParaRPr lang="it-IT" sz="4000" dirty="0"/>
          </a:p>
          <a:p>
            <a:r>
              <a:rPr lang="it-IT" sz="4000" dirty="0" err="1"/>
              <a:t>Laboratory</a:t>
            </a:r>
            <a:r>
              <a:rPr lang="it-IT" sz="4000" dirty="0"/>
              <a:t> </a:t>
            </a:r>
            <a:r>
              <a:rPr lang="it-IT" sz="4000" dirty="0" err="1"/>
              <a:t>tests</a:t>
            </a:r>
            <a:r>
              <a:rPr lang="it-IT" sz="4000" dirty="0"/>
              <a:t> </a:t>
            </a:r>
            <a:r>
              <a:rPr lang="it-IT" sz="4000" dirty="0" err="1"/>
              <a:t>revealed</a:t>
            </a:r>
            <a:r>
              <a:rPr lang="it-IT" sz="4000" dirty="0"/>
              <a:t> no </a:t>
            </a:r>
            <a:r>
              <a:rPr lang="it-IT" sz="4000" dirty="0" err="1"/>
              <a:t>leukocytosis</a:t>
            </a:r>
            <a:r>
              <a:rPr lang="it-IT" sz="4000" dirty="0"/>
              <a:t> and PCR 11.7.</a:t>
            </a:r>
          </a:p>
        </p:txBody>
      </p:sp>
    </p:spTree>
    <p:extLst>
      <p:ext uri="{BB962C8B-B14F-4D97-AF65-F5344CB8AC3E}">
        <p14:creationId xmlns:p14="http://schemas.microsoft.com/office/powerpoint/2010/main" val="28031915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2D8C6F-286E-9CB0-1D29-F1B18B9430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2C82CD91-A15A-6A16-8D7A-645A1142203B}"/>
              </a:ext>
            </a:extLst>
          </p:cNvPr>
          <p:cNvSpPr/>
          <p:nvPr/>
        </p:nvSpPr>
        <p:spPr>
          <a:xfrm flipH="1">
            <a:off x="488138" y="2034422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4000" b="1" dirty="0" err="1"/>
              <a:t>Diagnostic</a:t>
            </a:r>
            <a:r>
              <a:rPr lang="it-IT" sz="4000" b="1" dirty="0"/>
              <a:t> </a:t>
            </a:r>
            <a:r>
              <a:rPr lang="it-IT" sz="4000" b="1" dirty="0" err="1"/>
              <a:t>findings</a:t>
            </a:r>
            <a:endParaRPr lang="it-IT" sz="4000" dirty="0"/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88BF0A3E-5F8C-24F0-D34B-21A1C0C18F8E}"/>
              </a:ext>
            </a:extLst>
          </p:cNvPr>
          <p:cNvSpPr txBox="1"/>
          <p:nvPr/>
        </p:nvSpPr>
        <p:spPr>
          <a:xfrm>
            <a:off x="4073412" y="814137"/>
            <a:ext cx="1325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Adult</a:t>
            </a:r>
            <a:r>
              <a:rPr lang="it-IT" sz="4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sz="40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intussusception</a:t>
            </a:r>
            <a:r>
              <a:rPr lang="it-IT" sz="4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CLINICAL CASE 2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424684C2-F07B-9636-5737-DD0F8F366541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13B70D6C-8197-1534-EC86-269D68C12F10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EFB8E376-C69F-DD21-5D09-3CB4B32D59C6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B599AEE0-C086-1241-C395-2C94B2EED9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0ADEDA16-2816-450C-9C10-05D53DCF5FBA}"/>
              </a:ext>
            </a:extLst>
          </p:cNvPr>
          <p:cNvSpPr txBox="1"/>
          <p:nvPr/>
        </p:nvSpPr>
        <p:spPr>
          <a:xfrm>
            <a:off x="1143000" y="4198643"/>
            <a:ext cx="591607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noProof="0" dirty="0"/>
              <a:t>CT scan report an internal hernia, involving the terminal ileum, with bowel wall changes suggestive of ischemia and associated fluid collection.</a:t>
            </a:r>
          </a:p>
        </p:txBody>
      </p:sp>
      <p:pic>
        <p:nvPicPr>
          <p:cNvPr id="6" name="Immagine 5" descr="Immagine che contiene testo, schermata, Imaging medicale, radiologia&#10;&#10;Il contenuto generato dall'IA potrebbe non essere corretto.">
            <a:extLst>
              <a:ext uri="{FF2B5EF4-FFF2-40B4-BE49-F238E27FC236}">
                <a16:creationId xmlns:a16="http://schemas.microsoft.com/office/drawing/2014/main" id="{618E2939-1A35-A9F4-AB02-5F8AA64CF38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50" t="24166" r="30172" b="21601"/>
          <a:stretch>
            <a:fillRect/>
          </a:stretch>
        </p:blipFill>
        <p:spPr bwMode="auto">
          <a:xfrm>
            <a:off x="7543800" y="3036788"/>
            <a:ext cx="8430674" cy="59014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987808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78BCAE-FD9F-D276-417D-0FCFBBA9C5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AA929575-6DA3-7188-08BC-0883E522F968}"/>
              </a:ext>
            </a:extLst>
          </p:cNvPr>
          <p:cNvSpPr/>
          <p:nvPr/>
        </p:nvSpPr>
        <p:spPr>
          <a:xfrm flipH="1">
            <a:off x="484726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4000" b="1" dirty="0"/>
              <a:t>Management</a:t>
            </a:r>
            <a:endParaRPr lang="it-IT" sz="4000" dirty="0"/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AACFD06C-6BD5-CBCE-FE9E-ECFE77EC0B48}"/>
              </a:ext>
            </a:extLst>
          </p:cNvPr>
          <p:cNvSpPr txBox="1"/>
          <p:nvPr/>
        </p:nvSpPr>
        <p:spPr>
          <a:xfrm>
            <a:off x="4073412" y="875215"/>
            <a:ext cx="1325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Adult</a:t>
            </a:r>
            <a:r>
              <a:rPr lang="it-IT" sz="4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sz="40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intussusception</a:t>
            </a:r>
            <a:r>
              <a:rPr lang="it-IT" sz="4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CLINICAL CASE 2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77695314-43CF-D386-93F2-5D531AFECA4E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9BBDEF1F-4D67-E197-D5D6-A5C9C5608C77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D5517BA0-0642-07EC-AC70-A903611997F9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CB7B89DA-55FC-162D-44DF-746C199912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73DF2887-FC62-4332-E980-B9A35A0DB80B}"/>
              </a:ext>
            </a:extLst>
          </p:cNvPr>
          <p:cNvSpPr txBox="1"/>
          <p:nvPr/>
        </p:nvSpPr>
        <p:spPr>
          <a:xfrm>
            <a:off x="484726" y="3305878"/>
            <a:ext cx="1768838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noProof="0" dirty="0"/>
              <a:t>Due to mismatch between clinical presentation and imaging, diagnostic laparoscopy was planned. </a:t>
            </a:r>
          </a:p>
          <a:p>
            <a:r>
              <a:rPr lang="en-US" sz="4000" noProof="0" dirty="0"/>
              <a:t>During the surgery erythematous and distended intestinal loops and ileo-colic intussusception </a:t>
            </a:r>
            <a:r>
              <a:rPr lang="en-US" sz="4000" dirty="0"/>
              <a:t>were observed</a:t>
            </a:r>
            <a:r>
              <a:rPr lang="en-US" sz="4000" noProof="0" dirty="0"/>
              <a:t>. </a:t>
            </a:r>
          </a:p>
          <a:p>
            <a:r>
              <a:rPr lang="en-US" sz="4000" noProof="0" dirty="0"/>
              <a:t>Laparoscopically, understand the extension of intussusception was impossible</a:t>
            </a:r>
            <a:r>
              <a:rPr lang="en-US" sz="4000" dirty="0"/>
              <a:t> and</a:t>
            </a:r>
            <a:r>
              <a:rPr lang="en-US" sz="4000" noProof="0" dirty="0"/>
              <a:t> conversion to </a:t>
            </a:r>
            <a:r>
              <a:rPr lang="en-US" sz="4000" b="1" noProof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open surgery</a:t>
            </a:r>
            <a:r>
              <a:rPr lang="en-US" sz="4000" noProof="0" dirty="0"/>
              <a:t> was necessary. </a:t>
            </a:r>
          </a:p>
          <a:p>
            <a:endParaRPr lang="en-US" sz="4000" noProof="0" dirty="0"/>
          </a:p>
          <a:p>
            <a:r>
              <a:rPr lang="en-US" sz="4000" noProof="0" dirty="0"/>
              <a:t>An ileocolic resection was performed due to suspicion of malignancy. </a:t>
            </a:r>
          </a:p>
        </p:txBody>
      </p:sp>
    </p:spTree>
    <p:extLst>
      <p:ext uri="{BB962C8B-B14F-4D97-AF65-F5344CB8AC3E}">
        <p14:creationId xmlns:p14="http://schemas.microsoft.com/office/powerpoint/2010/main" val="34194294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30379B33-6AFD-636D-F07F-E50989AB22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636"/>
          <a:stretch>
            <a:fillRect/>
          </a:stretch>
        </p:blipFill>
        <p:spPr>
          <a:xfrm>
            <a:off x="813338" y="1028700"/>
            <a:ext cx="10315575" cy="7286054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EA9A677C-C748-C189-E76C-BC88378605F5}"/>
              </a:ext>
            </a:extLst>
          </p:cNvPr>
          <p:cNvSpPr txBox="1"/>
          <p:nvPr/>
        </p:nvSpPr>
        <p:spPr>
          <a:xfrm>
            <a:off x="11096828" y="1048940"/>
            <a:ext cx="7191171" cy="33563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4000" kern="100" dirty="0">
                <a:ea typeface="Aptos" panose="020B0004020202020204" pitchFamily="34" charset="0"/>
                <a:cs typeface="Times New Roman" panose="02020603050405020304" pitchFamily="18" charset="0"/>
              </a:rPr>
              <a:t>H</a:t>
            </a:r>
            <a:r>
              <a:rPr lang="en-US" sz="4000" kern="100" noProof="0" dirty="0" err="1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istology</a:t>
            </a:r>
            <a:r>
              <a:rPr lang="en-US" sz="4000" kern="100" noProof="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showed an inflammatory fibroid polyp associated with acute and chronic inflammation of the wall and serositis.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B1BB2454-741E-593D-1C9C-137AB9DEDDE4}"/>
              </a:ext>
            </a:extLst>
          </p:cNvPr>
          <p:cNvSpPr txBox="1"/>
          <p:nvPr/>
        </p:nvSpPr>
        <p:spPr>
          <a:xfrm>
            <a:off x="11297652" y="6297782"/>
            <a:ext cx="7191171" cy="28002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4000" kern="100" noProof="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Post-operative course was uneventful.</a:t>
            </a:r>
            <a:endParaRPr lang="en-US" sz="4000" kern="100" noProof="0" dirty="0"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4000" kern="100" noProof="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The patient was discharge </a:t>
            </a:r>
            <a:r>
              <a:rPr lang="en-US" sz="4000" kern="100" dirty="0">
                <a:ea typeface="Aptos" panose="020B0004020202020204" pitchFamily="34" charset="0"/>
                <a:cs typeface="Times New Roman" panose="02020603050405020304" pitchFamily="18" charset="0"/>
              </a:rPr>
              <a:t>at</a:t>
            </a:r>
            <a:r>
              <a:rPr lang="en-US" sz="4000" kern="100" noProof="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 III POD.</a:t>
            </a:r>
          </a:p>
        </p:txBody>
      </p:sp>
      <p:sp>
        <p:nvSpPr>
          <p:cNvPr id="8" name="Rettangolo arrotondato 8">
            <a:extLst>
              <a:ext uri="{FF2B5EF4-FFF2-40B4-BE49-F238E27FC236}">
                <a16:creationId xmlns:a16="http://schemas.microsoft.com/office/drawing/2014/main" id="{AA632985-F852-AD6B-43BB-8964AC194056}"/>
              </a:ext>
            </a:extLst>
          </p:cNvPr>
          <p:cNvSpPr/>
          <p:nvPr/>
        </p:nvSpPr>
        <p:spPr>
          <a:xfrm flipH="1">
            <a:off x="11401627" y="5295900"/>
            <a:ext cx="6886371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4000" b="1" dirty="0" err="1"/>
              <a:t>Outcome</a:t>
            </a:r>
            <a:endParaRPr lang="it-IT" sz="4000" dirty="0"/>
          </a:p>
        </p:txBody>
      </p:sp>
    </p:spTree>
    <p:extLst>
      <p:ext uri="{BB962C8B-B14F-4D97-AF65-F5344CB8AC3E}">
        <p14:creationId xmlns:p14="http://schemas.microsoft.com/office/powerpoint/2010/main" val="40513859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C32668-0982-865B-2A3B-37CB437CAD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2F3CE433-696A-CBA0-E332-5735261622D4}"/>
              </a:ext>
            </a:extLst>
          </p:cNvPr>
          <p:cNvSpPr/>
          <p:nvPr/>
        </p:nvSpPr>
        <p:spPr>
          <a:xfrm flipH="1">
            <a:off x="488138" y="17907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4000" b="1" dirty="0" err="1"/>
              <a:t>Discussion</a:t>
            </a:r>
            <a:endParaRPr lang="it-IT" sz="4000" dirty="0"/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3B431458-B5EE-D88B-72DE-61D7A15D1B5C}"/>
              </a:ext>
            </a:extLst>
          </p:cNvPr>
          <p:cNvSpPr txBox="1"/>
          <p:nvPr/>
        </p:nvSpPr>
        <p:spPr>
          <a:xfrm>
            <a:off x="4073412" y="723900"/>
            <a:ext cx="1325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Adult</a:t>
            </a:r>
            <a:r>
              <a:rPr lang="it-IT" sz="40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sz="40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intussusception</a:t>
            </a:r>
            <a:endParaRPr lang="it-IT" sz="4000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0852A092-6717-7C27-8C37-D5DDCAD9EB5B}"/>
              </a:ext>
            </a:extLst>
          </p:cNvPr>
          <p:cNvSpPr/>
          <p:nvPr/>
        </p:nvSpPr>
        <p:spPr>
          <a:xfrm>
            <a:off x="488138" y="6477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A39E02DF-548A-63A4-006A-02F9A1789133}"/>
              </a:ext>
            </a:extLst>
          </p:cNvPr>
          <p:cNvSpPr/>
          <p:nvPr/>
        </p:nvSpPr>
        <p:spPr>
          <a:xfrm>
            <a:off x="16265411" y="723900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E8100DDE-2947-0786-95E1-B493C4277B5C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759E1A72-FCC9-F667-9D30-CE4CCF8E35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FB7D0801-462F-A06F-879D-6CD14A767B8F}"/>
              </a:ext>
            </a:extLst>
          </p:cNvPr>
          <p:cNvSpPr txBox="1"/>
          <p:nvPr/>
        </p:nvSpPr>
        <p:spPr>
          <a:xfrm>
            <a:off x="510126" y="3276822"/>
            <a:ext cx="1726987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noProof="0" dirty="0"/>
              <a:t>Minimally invasive surgery </a:t>
            </a:r>
            <a:r>
              <a:rPr lang="en-US" sz="4000" dirty="0"/>
              <a:t>should be</a:t>
            </a:r>
            <a:r>
              <a:rPr lang="en-US" sz="4000" noProof="0" dirty="0"/>
              <a:t> preferred </a:t>
            </a:r>
            <a:r>
              <a:rPr lang="en-US" sz="4000" dirty="0"/>
              <a:t>in</a:t>
            </a:r>
            <a:r>
              <a:rPr lang="en-US" sz="4000" noProof="0" dirty="0"/>
              <a:t> abdominal surgeries, even in emergency settings of intussusception.</a:t>
            </a:r>
            <a:r>
              <a:rPr lang="en-US" sz="4000" dirty="0"/>
              <a:t> </a:t>
            </a:r>
          </a:p>
          <a:p>
            <a:endParaRPr lang="en-US" sz="4000" dirty="0"/>
          </a:p>
          <a:p>
            <a:r>
              <a:rPr lang="en-US" sz="4000" u="sng" dirty="0"/>
              <a:t>First approach</a:t>
            </a:r>
            <a:r>
              <a:rPr lang="en-US" sz="4000" dirty="0"/>
              <a:t>: minimally invasive surgery. </a:t>
            </a:r>
          </a:p>
          <a:p>
            <a:r>
              <a:rPr lang="en-US" sz="4000" dirty="0"/>
              <a:t>Diagnostic laparoscopy can be used to confirm the diagnosis and attempt reduction of the intussusception. </a:t>
            </a:r>
          </a:p>
          <a:p>
            <a:r>
              <a:rPr lang="en-US" sz="4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BUT</a:t>
            </a:r>
            <a:r>
              <a:rPr lang="en-US" sz="4000" dirty="0"/>
              <a:t>…The reduction is not always possible.</a:t>
            </a:r>
          </a:p>
          <a:p>
            <a:endParaRPr lang="en-US" sz="4000" dirty="0"/>
          </a:p>
          <a:p>
            <a:endParaRPr lang="en-US" sz="4000" dirty="0"/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6377243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21CF76-FE6C-2DEB-9306-C036CB3CBF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86250CAC-B538-9FBC-527A-5800B6CBEEC7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b="1" dirty="0" err="1"/>
              <a:t>Conclusion</a:t>
            </a:r>
            <a:endParaRPr lang="it-IT" sz="3600" dirty="0"/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E8F4F3F9-4206-509F-6D1B-8BF83B9B9AE5}"/>
              </a:ext>
            </a:extLst>
          </p:cNvPr>
          <p:cNvSpPr txBox="1"/>
          <p:nvPr/>
        </p:nvSpPr>
        <p:spPr>
          <a:xfrm>
            <a:off x="4073412" y="875215"/>
            <a:ext cx="1325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Adult</a:t>
            </a:r>
            <a:r>
              <a:rPr lang="it-IT" sz="3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sz="3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intussusception</a:t>
            </a:r>
            <a:endParaRPr lang="it-IT" sz="3600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7A1A3583-53F7-AD3C-9ED9-C14C9CA6397F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AAE09D-4B23-8F00-600D-B52E5EDCE9F1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31A86F06-2D67-FD90-C85A-8A5A3F140453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12083CDD-3E83-4863-206A-659D328B12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AC788B4E-E8B7-5981-E49A-D9ED1F39CF57}"/>
              </a:ext>
            </a:extLst>
          </p:cNvPr>
          <p:cNvSpPr txBox="1"/>
          <p:nvPr/>
        </p:nvSpPr>
        <p:spPr>
          <a:xfrm>
            <a:off x="509063" y="4196144"/>
            <a:ext cx="1726987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Minimally </a:t>
            </a:r>
            <a:r>
              <a:rPr lang="en-US" sz="4000" noProof="0" dirty="0"/>
              <a:t>invasive approaches</a:t>
            </a:r>
            <a:r>
              <a:rPr lang="en-US" sz="4000" dirty="0"/>
              <a:t> </a:t>
            </a:r>
            <a:r>
              <a:rPr lang="en-US" sz="4000" noProof="0" dirty="0"/>
              <a:t>remains the first line of treatment but may have some limitations in this cases of emergencies.</a:t>
            </a:r>
          </a:p>
          <a:p>
            <a:pPr algn="ctr"/>
            <a:endParaRPr lang="en-US" sz="4000" noProof="0" dirty="0"/>
          </a:p>
          <a:p>
            <a:pPr algn="ctr"/>
            <a:r>
              <a:rPr lang="en-US" sz="6000" b="1" noProof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open surgery is not a failure!</a:t>
            </a:r>
            <a:br>
              <a:rPr lang="en-US" sz="4000" noProof="0" dirty="0"/>
            </a:br>
            <a:endParaRPr lang="en-US" sz="4000" noProof="0" dirty="0"/>
          </a:p>
        </p:txBody>
      </p:sp>
    </p:spTree>
    <p:extLst>
      <p:ext uri="{BB962C8B-B14F-4D97-AF65-F5344CB8AC3E}">
        <p14:creationId xmlns:p14="http://schemas.microsoft.com/office/powerpoint/2010/main" val="38886317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D8DD7C-0513-D207-9096-CF3F2F1E22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FA4BB4EC-B865-647E-58CD-3EE7BAFD7654}"/>
              </a:ext>
            </a:extLst>
          </p:cNvPr>
          <p:cNvSpPr/>
          <p:nvPr/>
        </p:nvSpPr>
        <p:spPr>
          <a:xfrm flipH="1">
            <a:off x="488138" y="2095500"/>
            <a:ext cx="17068800" cy="7620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b="1"/>
              <a:t>References</a:t>
            </a:r>
            <a:endParaRPr lang="it-IT" sz="3600" dirty="0"/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B05CAAC5-265D-6428-B05B-376D7A8457DD}"/>
              </a:ext>
            </a:extLst>
          </p:cNvPr>
          <p:cNvSpPr txBox="1"/>
          <p:nvPr/>
        </p:nvSpPr>
        <p:spPr>
          <a:xfrm>
            <a:off x="4073412" y="875215"/>
            <a:ext cx="1325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Adult</a:t>
            </a:r>
            <a:r>
              <a:rPr lang="it-IT" sz="3600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sz="3600" b="1" i="1" dirty="0" err="1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intussusception</a:t>
            </a:r>
            <a:endParaRPr lang="it-IT" sz="3600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F887DDE2-6A94-AAB6-EDBB-F13B4BFEB801}"/>
              </a:ext>
            </a:extLst>
          </p:cNvPr>
          <p:cNvSpPr/>
          <p:nvPr/>
        </p:nvSpPr>
        <p:spPr>
          <a:xfrm>
            <a:off x="488138" y="800100"/>
            <a:ext cx="3429000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0D4A5681-9044-D098-20E7-D21DB389CE68}"/>
              </a:ext>
            </a:extLst>
          </p:cNvPr>
          <p:cNvSpPr/>
          <p:nvPr/>
        </p:nvSpPr>
        <p:spPr>
          <a:xfrm>
            <a:off x="16265411" y="883118"/>
            <a:ext cx="1375475" cy="761999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90F1270D-88E1-820A-63EF-DF2417EF1946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93C33DCD-9409-BE23-CB0A-E6A1EC3F2E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3F187D72-F2C1-E39B-38EC-C055BCA79862}"/>
              </a:ext>
            </a:extLst>
          </p:cNvPr>
          <p:cNvSpPr txBox="1"/>
          <p:nvPr/>
        </p:nvSpPr>
        <p:spPr>
          <a:xfrm>
            <a:off x="509063" y="3092775"/>
            <a:ext cx="172698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T </a:t>
            </a:r>
            <a:r>
              <a:rPr lang="it-IT" sz="2400" dirty="0" err="1"/>
              <a:t>Chand</a:t>
            </a:r>
            <a:r>
              <a:rPr lang="it-IT" sz="2400" dirty="0"/>
              <a:t> J, R </a:t>
            </a:r>
            <a:r>
              <a:rPr lang="it-IT" sz="2400" dirty="0" err="1"/>
              <a:t>R</a:t>
            </a:r>
            <a:r>
              <a:rPr lang="it-IT" sz="2400" dirty="0"/>
              <a:t>, Ganesh MS. </a:t>
            </a:r>
            <a:r>
              <a:rPr lang="it-IT" sz="2400" dirty="0" err="1"/>
              <a:t>Adult</a:t>
            </a:r>
            <a:r>
              <a:rPr lang="it-IT" sz="2400" dirty="0"/>
              <a:t> </a:t>
            </a:r>
            <a:r>
              <a:rPr lang="it-IT" sz="2400" dirty="0" err="1"/>
              <a:t>intussusception</a:t>
            </a:r>
            <a:r>
              <a:rPr lang="it-IT" sz="2400" dirty="0"/>
              <a:t>: a </a:t>
            </a:r>
            <a:r>
              <a:rPr lang="it-IT" sz="2400" dirty="0" err="1"/>
              <a:t>systematic</a:t>
            </a:r>
            <a:r>
              <a:rPr lang="it-IT" sz="2400" dirty="0"/>
              <a:t> review of </a:t>
            </a:r>
            <a:r>
              <a:rPr lang="it-IT" sz="2400" dirty="0" err="1"/>
              <a:t>current</a:t>
            </a:r>
            <a:r>
              <a:rPr lang="it-IT" sz="2400" dirty="0"/>
              <a:t> literature. </a:t>
            </a:r>
            <a:r>
              <a:rPr lang="it-IT" sz="2400" dirty="0" err="1"/>
              <a:t>Langenbecks</a:t>
            </a:r>
            <a:r>
              <a:rPr lang="it-IT" sz="2400" dirty="0"/>
              <a:t> Arch </a:t>
            </a:r>
            <a:r>
              <a:rPr lang="it-IT" sz="2400" dirty="0" err="1"/>
              <a:t>Surg</a:t>
            </a:r>
            <a:r>
              <a:rPr lang="it-IT" sz="2400" dirty="0"/>
              <a:t>. 2024 Jul 31;409(1):235. </a:t>
            </a:r>
            <a:r>
              <a:rPr lang="it-IT" sz="2400" dirty="0" err="1"/>
              <a:t>doi</a:t>
            </a:r>
            <a:r>
              <a:rPr lang="it-IT" sz="2400" dirty="0"/>
              <a:t>: 10.1007/s00423-024-03429-2. PMID: 39085533.</a:t>
            </a:r>
          </a:p>
          <a:p>
            <a:r>
              <a:rPr lang="it-IT" sz="2400" dirty="0"/>
              <a:t>Azar T, Berger DL. </a:t>
            </a:r>
            <a:r>
              <a:rPr lang="it-IT" sz="2400" dirty="0" err="1"/>
              <a:t>Adult</a:t>
            </a:r>
            <a:r>
              <a:rPr lang="it-IT" sz="2400" dirty="0"/>
              <a:t> </a:t>
            </a:r>
            <a:r>
              <a:rPr lang="it-IT" sz="2400" dirty="0" err="1"/>
              <a:t>intussusception</a:t>
            </a:r>
            <a:r>
              <a:rPr lang="it-IT" sz="2400" dirty="0"/>
              <a:t>. Ann </a:t>
            </a:r>
            <a:r>
              <a:rPr lang="it-IT" sz="2400" dirty="0" err="1"/>
              <a:t>Surg</a:t>
            </a:r>
            <a:r>
              <a:rPr lang="it-IT" sz="2400" dirty="0"/>
              <a:t>. 1997 Aug;226(2):134-8. </a:t>
            </a:r>
            <a:r>
              <a:rPr lang="it-IT" sz="2400" dirty="0" err="1"/>
              <a:t>doi</a:t>
            </a:r>
            <a:r>
              <a:rPr lang="it-IT" sz="2400" dirty="0"/>
              <a:t>: 10.1097/00000658-199708000-00003. PMID: 9296505; PMCID: PMC1190946.</a:t>
            </a:r>
          </a:p>
          <a:p>
            <a:r>
              <a:rPr lang="it-IT" sz="2400" dirty="0"/>
              <a:t>Lu T, </a:t>
            </a:r>
            <a:r>
              <a:rPr lang="it-IT" sz="2400" dirty="0" err="1"/>
              <a:t>Chng</a:t>
            </a:r>
            <a:r>
              <a:rPr lang="it-IT" sz="2400" dirty="0"/>
              <a:t> YM. </a:t>
            </a:r>
            <a:r>
              <a:rPr lang="it-IT" sz="2400" dirty="0" err="1"/>
              <a:t>Adult</a:t>
            </a:r>
            <a:r>
              <a:rPr lang="it-IT" sz="2400" dirty="0"/>
              <a:t> </a:t>
            </a:r>
            <a:r>
              <a:rPr lang="it-IT" sz="2400" dirty="0" err="1"/>
              <a:t>intussusception</a:t>
            </a:r>
            <a:r>
              <a:rPr lang="it-IT" sz="2400" dirty="0"/>
              <a:t>. Perm J. 2015 Winter;19(1):79-81. </a:t>
            </a:r>
            <a:r>
              <a:rPr lang="it-IT" sz="2400" dirty="0" err="1"/>
              <a:t>doi</a:t>
            </a:r>
            <a:r>
              <a:rPr lang="it-IT" sz="2400" dirty="0"/>
              <a:t>: 10.7812/TPP/14-125. PMID: 25663210; PMCID: PMC4315384.</a:t>
            </a:r>
          </a:p>
          <a:p>
            <a:r>
              <a:rPr lang="it-IT" sz="2400" dirty="0" err="1"/>
              <a:t>Demirkan</a:t>
            </a:r>
            <a:r>
              <a:rPr lang="it-IT" sz="2400" dirty="0"/>
              <a:t> A, </a:t>
            </a:r>
            <a:r>
              <a:rPr lang="it-IT" sz="2400" dirty="0" err="1"/>
              <a:t>Yağmurlu</a:t>
            </a:r>
            <a:r>
              <a:rPr lang="it-IT" sz="2400" dirty="0"/>
              <a:t> A, </a:t>
            </a:r>
            <a:r>
              <a:rPr lang="it-IT" sz="2400" dirty="0" err="1"/>
              <a:t>Kepenekci</a:t>
            </a:r>
            <a:r>
              <a:rPr lang="it-IT" sz="2400" dirty="0"/>
              <a:t> I, </a:t>
            </a:r>
            <a:r>
              <a:rPr lang="it-IT" sz="2400" dirty="0" err="1"/>
              <a:t>Sulaimanov</a:t>
            </a:r>
            <a:r>
              <a:rPr lang="it-IT" sz="2400" dirty="0"/>
              <a:t> M, </a:t>
            </a:r>
            <a:r>
              <a:rPr lang="it-IT" sz="2400" dirty="0" err="1"/>
              <a:t>Gecim</a:t>
            </a:r>
            <a:r>
              <a:rPr lang="it-IT" sz="2400" dirty="0"/>
              <a:t> E, </a:t>
            </a:r>
            <a:r>
              <a:rPr lang="it-IT" sz="2400" dirty="0" err="1"/>
              <a:t>Dindar</a:t>
            </a:r>
            <a:r>
              <a:rPr lang="it-IT" sz="2400" dirty="0"/>
              <a:t> H. </a:t>
            </a:r>
            <a:r>
              <a:rPr lang="it-IT" sz="2400" dirty="0" err="1"/>
              <a:t>Intussusception</a:t>
            </a:r>
            <a:r>
              <a:rPr lang="it-IT" sz="2400" dirty="0"/>
              <a:t> in </a:t>
            </a:r>
            <a:r>
              <a:rPr lang="it-IT" sz="2400" dirty="0" err="1"/>
              <a:t>adult</a:t>
            </a:r>
            <a:r>
              <a:rPr lang="it-IT" sz="2400" dirty="0"/>
              <a:t> and </a:t>
            </a:r>
            <a:r>
              <a:rPr lang="it-IT" sz="2400" dirty="0" err="1"/>
              <a:t>pediatric</a:t>
            </a:r>
            <a:r>
              <a:rPr lang="it-IT" sz="2400" dirty="0"/>
              <a:t> </a:t>
            </a:r>
            <a:r>
              <a:rPr lang="it-IT" sz="2400" dirty="0" err="1"/>
              <a:t>patients</a:t>
            </a:r>
            <a:r>
              <a:rPr lang="it-IT" sz="2400" dirty="0"/>
              <a:t>: </a:t>
            </a:r>
            <a:r>
              <a:rPr lang="it-IT" sz="2400" dirty="0" err="1"/>
              <a:t>two</a:t>
            </a:r>
            <a:r>
              <a:rPr lang="it-IT" sz="2400" dirty="0"/>
              <a:t> </a:t>
            </a:r>
            <a:r>
              <a:rPr lang="it-IT" sz="2400" dirty="0" err="1"/>
              <a:t>different</a:t>
            </a:r>
            <a:r>
              <a:rPr lang="it-IT" sz="2400" dirty="0"/>
              <a:t> </a:t>
            </a:r>
            <a:r>
              <a:rPr lang="it-IT" sz="2400" dirty="0" err="1"/>
              <a:t>entities</a:t>
            </a:r>
            <a:r>
              <a:rPr lang="it-IT" sz="2400" dirty="0"/>
              <a:t>. </a:t>
            </a:r>
            <a:r>
              <a:rPr lang="it-IT" sz="2400" dirty="0" err="1"/>
              <a:t>Surg</a:t>
            </a:r>
            <a:r>
              <a:rPr lang="it-IT" sz="2400" dirty="0"/>
              <a:t> Today. 2009;39(10):861-5. </a:t>
            </a:r>
            <a:r>
              <a:rPr lang="it-IT" sz="2400" dirty="0" err="1"/>
              <a:t>doi</a:t>
            </a:r>
            <a:r>
              <a:rPr lang="it-IT" sz="2400" dirty="0"/>
              <a:t>: 10.1007/s00595-009-3979-8. Epub 2009 Sep 27. PMID: 19784724.</a:t>
            </a:r>
          </a:p>
          <a:p>
            <a:r>
              <a:rPr lang="it-IT" sz="2400" dirty="0" err="1"/>
              <a:t>Korkmaz</a:t>
            </a:r>
            <a:r>
              <a:rPr lang="it-IT" sz="2400" dirty="0"/>
              <a:t> O, Yilmaz HG, </a:t>
            </a:r>
            <a:r>
              <a:rPr lang="it-IT" sz="2400" dirty="0" err="1"/>
              <a:t>Taçyildiz</a:t>
            </a:r>
            <a:r>
              <a:rPr lang="it-IT" sz="2400" dirty="0"/>
              <a:t> IH, </a:t>
            </a:r>
            <a:r>
              <a:rPr lang="it-IT" sz="2400" dirty="0" err="1"/>
              <a:t>Akgün</a:t>
            </a:r>
            <a:r>
              <a:rPr lang="it-IT" sz="2400" dirty="0"/>
              <a:t> Y. </a:t>
            </a:r>
            <a:r>
              <a:rPr lang="it-IT" sz="2400" dirty="0" err="1"/>
              <a:t>Erişkinlerde</a:t>
            </a:r>
            <a:r>
              <a:rPr lang="it-IT" sz="2400" dirty="0"/>
              <a:t> </a:t>
            </a:r>
            <a:r>
              <a:rPr lang="it-IT" sz="2400" dirty="0" err="1"/>
              <a:t>invajinasyon</a:t>
            </a:r>
            <a:r>
              <a:rPr lang="it-IT" sz="2400" dirty="0"/>
              <a:t> [</a:t>
            </a:r>
            <a:r>
              <a:rPr lang="it-IT" sz="2400" dirty="0" err="1"/>
              <a:t>Intussusception</a:t>
            </a:r>
            <a:r>
              <a:rPr lang="it-IT" sz="2400" dirty="0"/>
              <a:t> in </a:t>
            </a:r>
            <a:r>
              <a:rPr lang="it-IT" sz="2400" dirty="0" err="1"/>
              <a:t>adults</a:t>
            </a:r>
            <a:r>
              <a:rPr lang="it-IT" sz="2400" dirty="0"/>
              <a:t>]. </a:t>
            </a:r>
            <a:r>
              <a:rPr lang="it-IT" sz="2400" dirty="0" err="1"/>
              <a:t>Ulus</a:t>
            </a:r>
            <a:r>
              <a:rPr lang="it-IT" sz="2400" dirty="0"/>
              <a:t> </a:t>
            </a:r>
            <a:r>
              <a:rPr lang="it-IT" sz="2400" dirty="0" err="1"/>
              <a:t>Travma</a:t>
            </a:r>
            <a:r>
              <a:rPr lang="it-IT" sz="2400" dirty="0"/>
              <a:t> </a:t>
            </a:r>
            <a:r>
              <a:rPr lang="it-IT" sz="2400" dirty="0" err="1"/>
              <a:t>Acil</a:t>
            </a:r>
            <a:r>
              <a:rPr lang="it-IT" sz="2400" dirty="0"/>
              <a:t> </a:t>
            </a:r>
            <a:r>
              <a:rPr lang="it-IT" sz="2400" dirty="0" err="1"/>
              <a:t>Cerrahi</a:t>
            </a:r>
            <a:r>
              <a:rPr lang="it-IT" sz="2400" dirty="0"/>
              <a:t> Derg. 2009 Mar;15(2):154-8. </a:t>
            </a:r>
            <a:r>
              <a:rPr lang="it-IT" sz="2400" dirty="0" err="1"/>
              <a:t>Turkish</a:t>
            </a:r>
            <a:r>
              <a:rPr lang="it-IT" sz="2400" dirty="0"/>
              <a:t>. PMID: 19353318.</a:t>
            </a:r>
          </a:p>
          <a:p>
            <a:r>
              <a:rPr lang="it-IT" sz="2400" dirty="0"/>
              <a:t>Sun M, Li Z, Shu Z, </a:t>
            </a:r>
            <a:r>
              <a:rPr lang="it-IT" sz="2400" dirty="0" err="1"/>
              <a:t>Wu</a:t>
            </a:r>
            <a:r>
              <a:rPr lang="it-IT" sz="2400" dirty="0"/>
              <a:t> Q, </a:t>
            </a:r>
            <a:r>
              <a:rPr lang="it-IT" sz="2400" dirty="0" err="1"/>
              <a:t>Liu</a:t>
            </a:r>
            <a:r>
              <a:rPr lang="it-IT" sz="2400" dirty="0"/>
              <a:t> X. </a:t>
            </a:r>
            <a:r>
              <a:rPr lang="it-IT" sz="2400" dirty="0" err="1"/>
              <a:t>Adult</a:t>
            </a:r>
            <a:r>
              <a:rPr lang="it-IT" sz="2400" dirty="0"/>
              <a:t> </a:t>
            </a:r>
            <a:r>
              <a:rPr lang="it-IT" sz="2400" dirty="0" err="1"/>
              <a:t>intussusception</a:t>
            </a:r>
            <a:r>
              <a:rPr lang="it-IT" sz="2400" dirty="0"/>
              <a:t>: a challenge to </a:t>
            </a:r>
            <a:r>
              <a:rPr lang="it-IT" sz="2400" dirty="0" err="1"/>
              <a:t>laparoscopic</a:t>
            </a:r>
            <a:r>
              <a:rPr lang="it-IT" sz="2400" dirty="0"/>
              <a:t> surgery? PeerJ. 2022 </a:t>
            </a:r>
            <a:r>
              <a:rPr lang="it-IT" sz="2400" dirty="0" err="1"/>
              <a:t>Nov</a:t>
            </a:r>
            <a:r>
              <a:rPr lang="it-IT" sz="2400" dirty="0"/>
              <a:t> 30;10:e14495. </a:t>
            </a:r>
            <a:r>
              <a:rPr lang="it-IT" sz="2400" dirty="0" err="1"/>
              <a:t>doi</a:t>
            </a:r>
            <a:r>
              <a:rPr lang="it-IT" sz="2400" dirty="0"/>
              <a:t>: 10.7717/peerj.14495. PMID: 36518277; PMCID: PMC9744142.</a:t>
            </a:r>
          </a:p>
          <a:p>
            <a:r>
              <a:rPr lang="it-IT" sz="2400" dirty="0"/>
              <a:t>Kang S, Lee SI, Min BW, Lee TH, </a:t>
            </a:r>
            <a:r>
              <a:rPr lang="it-IT" sz="2400" dirty="0" err="1"/>
              <a:t>Baek</a:t>
            </a:r>
            <a:r>
              <a:rPr lang="it-IT" sz="2400" dirty="0"/>
              <a:t> SJ, </a:t>
            </a:r>
            <a:r>
              <a:rPr lang="it-IT" sz="2400" dirty="0" err="1"/>
              <a:t>Kwak</a:t>
            </a:r>
            <a:r>
              <a:rPr lang="it-IT" sz="2400" dirty="0"/>
              <a:t> JM, Kim J, Kim SH, Kim JS, </a:t>
            </a:r>
            <a:r>
              <a:rPr lang="it-IT" sz="2400" dirty="0" err="1"/>
              <a:t>Ji</a:t>
            </a:r>
            <a:r>
              <a:rPr lang="it-IT" sz="2400" dirty="0"/>
              <a:t> WB, </a:t>
            </a:r>
            <a:r>
              <a:rPr lang="it-IT" sz="2400" dirty="0" err="1"/>
              <a:t>Um</a:t>
            </a:r>
            <a:r>
              <a:rPr lang="it-IT" sz="2400" dirty="0"/>
              <a:t> JW, Hong KD. A </a:t>
            </a:r>
            <a:r>
              <a:rPr lang="it-IT" sz="2400" dirty="0" err="1"/>
              <a:t>multicentre</a:t>
            </a:r>
            <a:r>
              <a:rPr lang="it-IT" sz="2400" dirty="0"/>
              <a:t> comparative study </a:t>
            </a:r>
            <a:r>
              <a:rPr lang="it-IT" sz="2400" dirty="0" err="1"/>
              <a:t>between</a:t>
            </a:r>
            <a:r>
              <a:rPr lang="it-IT" sz="2400" dirty="0"/>
              <a:t> </a:t>
            </a:r>
            <a:r>
              <a:rPr lang="it-IT" sz="2400" dirty="0" err="1"/>
              <a:t>laparoscopic</a:t>
            </a:r>
            <a:r>
              <a:rPr lang="it-IT" sz="2400" dirty="0"/>
              <a:t> and open surgery for </a:t>
            </a:r>
            <a:r>
              <a:rPr lang="it-IT" sz="2400" dirty="0" err="1"/>
              <a:t>intussusception</a:t>
            </a:r>
            <a:r>
              <a:rPr lang="it-IT" sz="2400" dirty="0"/>
              <a:t> in </a:t>
            </a:r>
            <a:r>
              <a:rPr lang="it-IT" sz="2400" dirty="0" err="1"/>
              <a:t>adult</a:t>
            </a:r>
            <a:endParaRPr lang="it-IT" sz="2400" dirty="0"/>
          </a:p>
          <a:p>
            <a:pPr algn="ctr"/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25392222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099" y="266700"/>
            <a:ext cx="17002125" cy="2953043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B71FFB53-BD24-51CD-E4E1-DB4D41A841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7565" y="8343900"/>
            <a:ext cx="10412870" cy="1329043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413DD5B0-86DE-F60E-02CA-D1B2422D01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2800" y="3314700"/>
            <a:ext cx="12411559" cy="2362200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46FC41CF-B151-0C64-79D1-5160C58E17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5878" y="5143500"/>
            <a:ext cx="12725402" cy="2421931"/>
          </a:xfrm>
          <a:prstGeom prst="rect">
            <a:avLst/>
          </a:prstGeom>
        </p:spPr>
      </p:pic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C0200A4E-1BCA-FD09-60C3-54598D60C693}"/>
              </a:ext>
            </a:extLst>
          </p:cNvPr>
          <p:cNvSpPr/>
          <p:nvPr/>
        </p:nvSpPr>
        <p:spPr>
          <a:xfrm flipH="1">
            <a:off x="709099" y="7041190"/>
            <a:ext cx="17068800" cy="76200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t-IT" sz="4000" b="1" dirty="0"/>
              <a:t>Thank </a:t>
            </a:r>
            <a:r>
              <a:rPr lang="it-IT" sz="4000" b="1" dirty="0" err="1"/>
              <a:t>you</a:t>
            </a:r>
            <a:r>
              <a:rPr lang="it-IT" sz="4000" b="1" dirty="0"/>
              <a:t> for </a:t>
            </a:r>
            <a:r>
              <a:rPr lang="it-IT" sz="4000" b="1" dirty="0" err="1"/>
              <a:t>your</a:t>
            </a:r>
            <a:r>
              <a:rPr lang="it-IT" sz="4000" b="1" dirty="0"/>
              <a:t> </a:t>
            </a:r>
            <a:r>
              <a:rPr lang="it-IT" sz="4000" b="1" dirty="0" err="1"/>
              <a:t>kind</a:t>
            </a:r>
            <a:r>
              <a:rPr lang="it-IT" sz="4000" b="1" dirty="0"/>
              <a:t> </a:t>
            </a:r>
            <a:r>
              <a:rPr lang="it-IT" sz="4000" b="1" dirty="0" err="1"/>
              <a:t>attention</a:t>
            </a:r>
            <a:r>
              <a:rPr lang="it-IT" sz="4000" b="1" dirty="0"/>
              <a:t>!</a:t>
            </a:r>
            <a:endParaRPr lang="it-IT" sz="4000" dirty="0"/>
          </a:p>
        </p:txBody>
      </p:sp>
    </p:spTree>
    <p:extLst>
      <p:ext uri="{BB962C8B-B14F-4D97-AF65-F5344CB8AC3E}">
        <p14:creationId xmlns:p14="http://schemas.microsoft.com/office/powerpoint/2010/main" val="2647355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1031</Words>
  <Application>Microsoft Office PowerPoint</Application>
  <PresentationFormat>Personalizzato</PresentationFormat>
  <Paragraphs>113</Paragraphs>
  <Slides>18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18</vt:i4>
      </vt:variant>
    </vt:vector>
  </HeadingPairs>
  <TitlesOfParts>
    <vt:vector size="25" baseType="lpstr">
      <vt:lpstr>Calibri</vt:lpstr>
      <vt:lpstr>Barlow Ultra-Bold</vt:lpstr>
      <vt:lpstr>Arial</vt:lpstr>
      <vt:lpstr>Aptos</vt:lpstr>
      <vt:lpstr>Wingdings</vt:lpstr>
      <vt:lpstr>Barlow Bold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PC</dc:creator>
  <cp:lastModifiedBy>sara bufano</cp:lastModifiedBy>
  <cp:revision>36</cp:revision>
  <dcterms:created xsi:type="dcterms:W3CDTF">2006-08-16T00:00:00Z</dcterms:created>
  <dcterms:modified xsi:type="dcterms:W3CDTF">2026-01-20T17:08:29Z</dcterms:modified>
  <dc:identifier>DAG35qkUN5c</dc:identifier>
</cp:coreProperties>
</file>