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72" r:id="rId4"/>
    <p:sldId id="273" r:id="rId5"/>
    <p:sldId id="276" r:id="rId6"/>
    <p:sldId id="278" r:id="rId7"/>
    <p:sldId id="279" r:id="rId8"/>
    <p:sldId id="277" r:id="rId9"/>
    <p:sldId id="275" r:id="rId10"/>
    <p:sldId id="271" r:id="rId11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6DC4"/>
    <a:srgbClr val="0E6F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89" autoAdjust="0"/>
    <p:restoredTop sz="85569" autoAdjust="0"/>
  </p:normalViewPr>
  <p:slideViewPr>
    <p:cSldViewPr>
      <p:cViewPr>
        <p:scale>
          <a:sx n="60" d="100"/>
          <a:sy n="60" d="100"/>
        </p:scale>
        <p:origin x="-136" y="-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20/01/26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1190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9834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1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6.jpeg"/><Relationship Id="rId5" Type="http://schemas.microsoft.com/office/2007/relationships/hdphoto" Target="../media/hdphoto2.wdp"/><Relationship Id="rId6" Type="http://schemas.openxmlformats.org/officeDocument/2006/relationships/image" Target="../media/image7.png"/><Relationship Id="rId7" Type="http://schemas.microsoft.com/office/2007/relationships/hdphoto" Target="../media/hdphoto3.wdp"/><Relationship Id="rId8" Type="http://schemas.openxmlformats.org/officeDocument/2006/relationships/image" Target="../media/image8.jpe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microsoft.com/office/2007/relationships/hdphoto" Target="../media/hdphoto4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4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microsoft.com/office/2007/relationships/hdphoto" Target="../media/hdphoto5.wdp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jpeg"/><Relationship Id="rId8" Type="http://schemas.microsoft.com/office/2007/relationships/hdphoto" Target="../media/hdphoto6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xmlns="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xmlns="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534400" y="1257300"/>
            <a:ext cx="9323949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US" sz="5500" b="1" spc="-227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Quando</a:t>
            </a:r>
            <a:r>
              <a:rPr lang="en-US" sz="55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la </a:t>
            </a:r>
            <a:r>
              <a:rPr lang="en-US" sz="5500" b="1" spc="-227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cisti</a:t>
            </a:r>
            <a:r>
              <a:rPr lang="en-US" sz="55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5500" b="1" spc="-227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epatica</a:t>
            </a:r>
            <a:r>
              <a:rPr lang="en-US" sz="55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5500" b="1" spc="-227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si</a:t>
            </a:r>
            <a:r>
              <a:rPr lang="en-US" sz="55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5500" b="1" spc="-227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complica</a:t>
            </a:r>
            <a:r>
              <a:rPr lang="en-US" sz="55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: </a:t>
            </a:r>
          </a:p>
          <a:p>
            <a:pPr algn="r"/>
            <a:r>
              <a:rPr lang="en-US" sz="5500" b="1" spc="-227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Fenestrazione</a:t>
            </a:r>
            <a:r>
              <a:rPr lang="en-US" sz="55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5500" b="1" spc="-227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laparoscopica</a:t>
            </a:r>
            <a:r>
              <a:rPr lang="en-US" sz="55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in </a:t>
            </a:r>
            <a:r>
              <a:rPr lang="en-US" sz="5500" b="1" spc="-227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urgenza</a:t>
            </a:r>
            <a:endParaRPr lang="en-US" sz="5500" b="1" spc="-227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0077725" y="4721540"/>
            <a:ext cx="7285648" cy="829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876"/>
              </a:lnSpc>
            </a:pPr>
            <a:r>
              <a:rPr lang="en-US" sz="4911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Dr. Giulia </a:t>
            </a:r>
            <a:r>
              <a:rPr lang="en-US" sz="4911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Cusumano</a:t>
            </a:r>
            <a:endParaRPr lang="en-US" sz="4911" b="1" dirty="0">
              <a:solidFill>
                <a:srgbClr val="FFFFFF"/>
              </a:solidFill>
              <a:latin typeface="+mj-lt"/>
              <a:ea typeface="Barlow Bold"/>
              <a:cs typeface="Barlow Bold"/>
              <a:sym typeface="Barlow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4858271" y="8872993"/>
            <a:ext cx="2922021" cy="4488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 smtClean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</a:t>
            </a: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xmlns="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xmlns="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xmlns="" id="{540F9CB0-DD0A-F5CF-1E67-8A80E8FFB8E2}"/>
              </a:ext>
            </a:extLst>
          </p:cNvPr>
          <p:cNvSpPr txBox="1"/>
          <p:nvPr/>
        </p:nvSpPr>
        <p:spPr>
          <a:xfrm>
            <a:off x="8953816" y="6455492"/>
            <a:ext cx="8904533" cy="962382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ctr">
              <a:lnSpc>
                <a:spcPts val="2003"/>
              </a:lnSpc>
            </a:pP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S.C. </a:t>
            </a: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, </a:t>
            </a: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G. </a:t>
            </a: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Fornaroli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, </a:t>
            </a:r>
          </a:p>
          <a:p>
            <a:pPr algn="ctr"/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Magenta</a:t>
            </a:r>
          </a:p>
          <a:p>
            <a:pPr algn="ctr"/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Direttore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: Dr. Camillo Leonardo </a:t>
            </a: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Bertoglio</a:t>
            </a:r>
            <a:endParaRPr lang="en-US" sz="3600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  <p:pic>
        <p:nvPicPr>
          <p:cNvPr id="21" name="Immagine 20">
            <a:extLst>
              <a:ext uri="{FF2B5EF4-FFF2-40B4-BE49-F238E27FC236}">
                <a16:creationId xmlns="" xmlns:a16="http://schemas.microsoft.com/office/drawing/2014/main" id="{09128D9C-DD35-7EA4-6695-2175C2145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1" t="71875" r="71085" b="15549"/>
          <a:stretch>
            <a:fillRect/>
          </a:stretch>
        </p:blipFill>
        <p:spPr bwMode="auto">
          <a:xfrm>
            <a:off x="16084804" y="0"/>
            <a:ext cx="2190839" cy="1210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 flipH="1">
            <a:off x="4114799" y="800100"/>
            <a:ext cx="12264325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Cisti epatiche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smtClean="0"/>
              <a:t>BACKGROUND</a:t>
            </a:r>
            <a:endParaRPr lang="it-IT" sz="36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xmlns="" id="{FF31D285-F6CE-0E40-0B7C-F9E178FBF8C4}"/>
              </a:ext>
            </a:extLst>
          </p:cNvPr>
          <p:cNvSpPr/>
          <p:nvPr/>
        </p:nvSpPr>
        <p:spPr>
          <a:xfrm>
            <a:off x="16379125" y="800099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grpSp>
        <p:nvGrpSpPr>
          <p:cNvPr id="30" name="Gruppo 29"/>
          <p:cNvGrpSpPr/>
          <p:nvPr/>
        </p:nvGrpSpPr>
        <p:grpSpPr>
          <a:xfrm>
            <a:off x="484726" y="3374254"/>
            <a:ext cx="15364874" cy="2677656"/>
            <a:chOff x="484727" y="4732054"/>
            <a:chExt cx="15364874" cy="2677656"/>
          </a:xfrm>
        </p:grpSpPr>
        <p:grpSp>
          <p:nvGrpSpPr>
            <p:cNvPr id="28" name="Gruppo 27"/>
            <p:cNvGrpSpPr/>
            <p:nvPr/>
          </p:nvGrpSpPr>
          <p:grpSpPr>
            <a:xfrm>
              <a:off x="484727" y="4732054"/>
              <a:ext cx="15364874" cy="2677656"/>
              <a:chOff x="484727" y="2344285"/>
              <a:chExt cx="15364874" cy="2677656"/>
            </a:xfrm>
          </p:grpSpPr>
          <p:sp>
            <p:nvSpPr>
              <p:cNvPr id="2" name="CasellaDiTesto 1"/>
              <p:cNvSpPr txBox="1"/>
              <p:nvPr/>
            </p:nvSpPr>
            <p:spPr>
              <a:xfrm>
                <a:off x="484727" y="2344285"/>
                <a:ext cx="15364874" cy="2677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114800" lvl="8" indent="-457200">
                  <a:buFontTx/>
                  <a:buChar char="-"/>
                </a:pPr>
                <a:r>
                  <a:rPr lang="it-IT" sz="2400" dirty="0" smtClean="0"/>
                  <a:t>dolore </a:t>
                </a:r>
                <a:r>
                  <a:rPr lang="it-IT" sz="2400" dirty="0"/>
                  <a:t>addominale </a:t>
                </a:r>
                <a:r>
                  <a:rPr lang="it-IT" sz="2400" dirty="0" smtClean="0"/>
                  <a:t>intenso</a:t>
                </a:r>
              </a:p>
              <a:p>
                <a:pPr marL="4114800" lvl="8" indent="-457200">
                  <a:buFontTx/>
                  <a:buChar char="-"/>
                </a:pPr>
                <a:r>
                  <a:rPr lang="it-IT" sz="2400" dirty="0" smtClean="0"/>
                  <a:t>distensione </a:t>
                </a:r>
                <a:r>
                  <a:rPr lang="it-IT" sz="2400" dirty="0"/>
                  <a:t>addominale </a:t>
                </a:r>
                <a:r>
                  <a:rPr lang="it-IT" sz="2400" dirty="0" smtClean="0"/>
                  <a:t>severa</a:t>
                </a:r>
              </a:p>
              <a:p>
                <a:pPr marL="4114800" lvl="8" indent="-457200">
                  <a:buFontTx/>
                  <a:buChar char="-"/>
                </a:pPr>
                <a:r>
                  <a:rPr lang="it-IT" sz="2400" dirty="0" smtClean="0"/>
                  <a:t>compressione </a:t>
                </a:r>
                <a:r>
                  <a:rPr lang="it-IT" sz="2400" dirty="0"/>
                  <a:t>di organi adiacenti </a:t>
                </a:r>
                <a:r>
                  <a:rPr lang="it-IT" sz="2400" dirty="0" smtClean="0"/>
                  <a:t>(vena </a:t>
                </a:r>
                <a:r>
                  <a:rPr lang="it-IT" sz="2400" dirty="0"/>
                  <a:t>cava, cuore o vie biliari</a:t>
                </a:r>
                <a:r>
                  <a:rPr lang="it-IT" sz="2400" dirty="0" smtClean="0"/>
                  <a:t>) </a:t>
                </a:r>
              </a:p>
              <a:p>
                <a:pPr marL="4114800" lvl="8" indent="-457200">
                  <a:buFontTx/>
                  <a:buChar char="-"/>
                </a:pPr>
                <a:r>
                  <a:rPr lang="it-IT" sz="2400" dirty="0" smtClean="0"/>
                  <a:t>infezione</a:t>
                </a:r>
              </a:p>
              <a:p>
                <a:pPr marL="4114800" lvl="8" indent="-457200">
                  <a:buFontTx/>
                  <a:buChar char="-"/>
                </a:pPr>
                <a:r>
                  <a:rPr lang="it-IT" sz="2400" dirty="0" smtClean="0"/>
                  <a:t>sanguinamento </a:t>
                </a:r>
                <a:r>
                  <a:rPr lang="it-IT" sz="2400" dirty="0" err="1" smtClean="0"/>
                  <a:t>intracistico</a:t>
                </a:r>
                <a:endParaRPr lang="it-IT" sz="2400" dirty="0" smtClean="0"/>
              </a:p>
              <a:p>
                <a:pPr marL="4114800" lvl="8" indent="-457200">
                  <a:buFontTx/>
                  <a:buChar char="-"/>
                </a:pPr>
                <a:r>
                  <a:rPr lang="it-IT" sz="2400" dirty="0" smtClean="0"/>
                  <a:t>rottura </a:t>
                </a:r>
                <a:r>
                  <a:rPr lang="it-IT" sz="2400" dirty="0"/>
                  <a:t>della </a:t>
                </a:r>
                <a:r>
                  <a:rPr lang="it-IT" sz="2400" dirty="0" smtClean="0"/>
                  <a:t>cisti</a:t>
                </a:r>
              </a:p>
              <a:p>
                <a:pPr marL="4114800" lvl="8" indent="-457200">
                  <a:buFontTx/>
                  <a:buChar char="-"/>
                </a:pPr>
                <a:r>
                  <a:rPr lang="it-IT" sz="2400" dirty="0" smtClean="0"/>
                  <a:t>segni </a:t>
                </a:r>
                <a:r>
                  <a:rPr lang="it-IT" sz="2400" dirty="0"/>
                  <a:t>di ostruzione biliare o </a:t>
                </a:r>
                <a:r>
                  <a:rPr lang="it-IT" sz="2400" dirty="0" smtClean="0"/>
                  <a:t>vascolare</a:t>
                </a:r>
                <a:endParaRPr lang="it-IT" sz="2400" dirty="0"/>
              </a:p>
            </p:txBody>
          </p:sp>
          <p:grpSp>
            <p:nvGrpSpPr>
              <p:cNvPr id="27" name="Gruppo 26"/>
              <p:cNvGrpSpPr/>
              <p:nvPr/>
            </p:nvGrpSpPr>
            <p:grpSpPr>
              <a:xfrm>
                <a:off x="4002438" y="2497582"/>
                <a:ext cx="417161" cy="2467997"/>
                <a:chOff x="4002438" y="2497582"/>
                <a:chExt cx="417161" cy="2467997"/>
              </a:xfrm>
            </p:grpSpPr>
            <p:sp>
              <p:nvSpPr>
                <p:cNvPr id="10" name="Freccia destra 9"/>
                <p:cNvSpPr/>
                <p:nvPr/>
              </p:nvSpPr>
              <p:spPr>
                <a:xfrm>
                  <a:off x="4002438" y="2497582"/>
                  <a:ext cx="417161" cy="220237"/>
                </a:xfrm>
                <a:prstGeom prst="rightArrow">
                  <a:avLst/>
                </a:prstGeom>
                <a:solidFill>
                  <a:srgbClr val="0E6FC1"/>
                </a:solidFill>
                <a:ln>
                  <a:solidFill>
                    <a:srgbClr val="0E6F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17" name="Freccia destra 16"/>
                <p:cNvSpPr/>
                <p:nvPr/>
              </p:nvSpPr>
              <p:spPr>
                <a:xfrm>
                  <a:off x="4002438" y="3260410"/>
                  <a:ext cx="417161" cy="220237"/>
                </a:xfrm>
                <a:prstGeom prst="rightArrow">
                  <a:avLst/>
                </a:prstGeom>
                <a:solidFill>
                  <a:srgbClr val="0E6FC1"/>
                </a:solidFill>
                <a:ln>
                  <a:solidFill>
                    <a:srgbClr val="0E6F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21" name="Freccia destra 20"/>
                <p:cNvSpPr/>
                <p:nvPr/>
              </p:nvSpPr>
              <p:spPr>
                <a:xfrm>
                  <a:off x="4002438" y="2880189"/>
                  <a:ext cx="417161" cy="220237"/>
                </a:xfrm>
                <a:prstGeom prst="rightArrow">
                  <a:avLst/>
                </a:prstGeom>
                <a:solidFill>
                  <a:srgbClr val="0E6FC1"/>
                </a:solidFill>
                <a:ln>
                  <a:solidFill>
                    <a:srgbClr val="0E6F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22" name="Freccia destra 21"/>
                <p:cNvSpPr/>
                <p:nvPr/>
              </p:nvSpPr>
              <p:spPr>
                <a:xfrm>
                  <a:off x="4002438" y="3629115"/>
                  <a:ext cx="417161" cy="220237"/>
                </a:xfrm>
                <a:prstGeom prst="rightArrow">
                  <a:avLst/>
                </a:prstGeom>
                <a:solidFill>
                  <a:srgbClr val="0E6FC1"/>
                </a:solidFill>
                <a:ln>
                  <a:solidFill>
                    <a:srgbClr val="0E6F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24" name="Freccia destra 23"/>
                <p:cNvSpPr/>
                <p:nvPr/>
              </p:nvSpPr>
              <p:spPr>
                <a:xfrm>
                  <a:off x="4002438" y="4362735"/>
                  <a:ext cx="417161" cy="220237"/>
                </a:xfrm>
                <a:prstGeom prst="rightArrow">
                  <a:avLst/>
                </a:prstGeom>
                <a:solidFill>
                  <a:srgbClr val="0E6FC1"/>
                </a:solidFill>
                <a:ln>
                  <a:solidFill>
                    <a:srgbClr val="0E6F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25" name="Freccia destra 24"/>
                <p:cNvSpPr/>
                <p:nvPr/>
              </p:nvSpPr>
              <p:spPr>
                <a:xfrm>
                  <a:off x="4002438" y="4745342"/>
                  <a:ext cx="417161" cy="220237"/>
                </a:xfrm>
                <a:prstGeom prst="rightArrow">
                  <a:avLst/>
                </a:prstGeom>
                <a:solidFill>
                  <a:srgbClr val="0E6FC1"/>
                </a:solidFill>
                <a:ln>
                  <a:solidFill>
                    <a:srgbClr val="0E6F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26" name="Freccia destra 25"/>
                <p:cNvSpPr/>
                <p:nvPr/>
              </p:nvSpPr>
              <p:spPr>
                <a:xfrm>
                  <a:off x="4002438" y="3980128"/>
                  <a:ext cx="417161" cy="220237"/>
                </a:xfrm>
                <a:prstGeom prst="rightArrow">
                  <a:avLst/>
                </a:prstGeom>
                <a:solidFill>
                  <a:srgbClr val="0E6FC1"/>
                </a:solidFill>
                <a:ln>
                  <a:solidFill>
                    <a:srgbClr val="0E6F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  <p:pic>
          <p:nvPicPr>
            <p:cNvPr id="6" name="Immagine 5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1613" l="3665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8237" y="5296741"/>
              <a:ext cx="2063563" cy="1674000"/>
            </a:xfrm>
            <a:prstGeom prst="rect">
              <a:avLst/>
            </a:prstGeom>
          </p:spPr>
        </p:pic>
      </p:grpSp>
      <p:sp>
        <p:nvSpPr>
          <p:cNvPr id="31" name="CasellaDiTesto 30"/>
          <p:cNvSpPr txBox="1"/>
          <p:nvPr/>
        </p:nvSpPr>
        <p:spPr>
          <a:xfrm>
            <a:off x="484726" y="1865428"/>
            <a:ext cx="172698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Le </a:t>
            </a:r>
            <a:r>
              <a:rPr lang="it-IT" sz="2400" b="1" dirty="0" smtClean="0"/>
              <a:t>cisti epatiche semplici </a:t>
            </a:r>
            <a:r>
              <a:rPr lang="it-IT" sz="2400" dirty="0"/>
              <a:t>sono un riscontro occasionale </a:t>
            </a:r>
            <a:r>
              <a:rPr lang="it-IT" sz="2400" dirty="0" smtClean="0"/>
              <a:t>frequente nella </a:t>
            </a:r>
            <a:r>
              <a:rPr lang="it-IT" sz="2400" dirty="0"/>
              <a:t>popolazione </a:t>
            </a:r>
            <a:r>
              <a:rPr lang="it-IT" sz="2400" dirty="0" smtClean="0"/>
              <a:t>generale. Possono essere singole o multiple, </a:t>
            </a:r>
          </a:p>
          <a:p>
            <a:r>
              <a:rPr lang="it-IT" sz="2400" dirty="0" smtClean="0"/>
              <a:t>tipicamente asintomatiche, </a:t>
            </a:r>
            <a:r>
              <a:rPr lang="it-IT" sz="2400" dirty="0"/>
              <a:t>tuttavia, quando aumentano di </a:t>
            </a:r>
            <a:r>
              <a:rPr lang="it-IT" sz="2400" dirty="0" smtClean="0"/>
              <a:t>dimensioni</a:t>
            </a:r>
            <a:r>
              <a:rPr lang="it-IT" sz="2400" dirty="0"/>
              <a:t> </a:t>
            </a:r>
            <a:r>
              <a:rPr lang="it-IT" sz="2400" dirty="0" smtClean="0"/>
              <a:t>(oltre </a:t>
            </a:r>
            <a:r>
              <a:rPr lang="it-IT" sz="2400" dirty="0"/>
              <a:t>i 10 cm di </a:t>
            </a:r>
            <a:r>
              <a:rPr lang="it-IT" sz="2400" dirty="0" smtClean="0"/>
              <a:t>diametro) </a:t>
            </a:r>
            <a:r>
              <a:rPr lang="it-IT" sz="2400" dirty="0"/>
              <a:t>possono diventare </a:t>
            </a:r>
            <a:r>
              <a:rPr lang="it-IT" sz="2400" b="1" dirty="0"/>
              <a:t>sintomatiche</a:t>
            </a:r>
            <a:r>
              <a:rPr lang="it-IT" sz="2400" dirty="0"/>
              <a:t> </a:t>
            </a:r>
            <a:r>
              <a:rPr lang="it-IT" sz="2400" dirty="0" smtClean="0"/>
              <a:t>causando: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84726" y="6360407"/>
            <a:ext cx="159744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/>
              <a:t>Il </a:t>
            </a:r>
            <a:r>
              <a:rPr lang="it-IT" sz="2400" b="1" dirty="0"/>
              <a:t>trattamento</a:t>
            </a:r>
            <a:r>
              <a:rPr lang="it-IT" sz="2400" dirty="0"/>
              <a:t> è generalmente indicato per le cisti </a:t>
            </a:r>
            <a:r>
              <a:rPr lang="it-IT" sz="2400" dirty="0" smtClean="0"/>
              <a:t>sintomatiche e comprende:</a:t>
            </a:r>
          </a:p>
          <a:p>
            <a:pPr marL="342900" indent="-342900">
              <a:lnSpc>
                <a:spcPct val="150000"/>
              </a:lnSpc>
              <a:buClr>
                <a:srgbClr val="0E6FC1"/>
              </a:buClr>
              <a:buFont typeface="Arial" charset="0"/>
              <a:buChar char="•"/>
            </a:pPr>
            <a:r>
              <a:rPr lang="it-IT" sz="2400" dirty="0" smtClean="0"/>
              <a:t>Drenaggio </a:t>
            </a:r>
            <a:r>
              <a:rPr lang="it-IT" sz="2400" dirty="0"/>
              <a:t>percutaneo con iniezione di agenti </a:t>
            </a:r>
            <a:r>
              <a:rPr lang="it-IT" sz="2400" dirty="0" smtClean="0"/>
              <a:t>sclerosanti</a:t>
            </a:r>
          </a:p>
          <a:p>
            <a:pPr marL="342900" indent="-342900">
              <a:lnSpc>
                <a:spcPct val="150000"/>
              </a:lnSpc>
              <a:buClr>
                <a:srgbClr val="0E6FC1"/>
              </a:buClr>
              <a:buFont typeface="Arial" charset="0"/>
              <a:buChar char="•"/>
            </a:pPr>
            <a:r>
              <a:rPr lang="it-IT" sz="2400" dirty="0" smtClean="0"/>
              <a:t>Fenestrazione chirurgica della cisti      	</a:t>
            </a:r>
          </a:p>
        </p:txBody>
      </p:sp>
      <p:grpSp>
        <p:nvGrpSpPr>
          <p:cNvPr id="16" name="Gruppo 15"/>
          <p:cNvGrpSpPr/>
          <p:nvPr/>
        </p:nvGrpSpPr>
        <p:grpSpPr>
          <a:xfrm>
            <a:off x="8846709" y="7711705"/>
            <a:ext cx="3888195" cy="1244620"/>
            <a:chOff x="7997757" y="7334602"/>
            <a:chExt cx="3888195" cy="1165268"/>
          </a:xfrm>
        </p:grpSpPr>
        <p:sp>
          <p:nvSpPr>
            <p:cNvPr id="14" name="CasellaDiTesto 13"/>
            <p:cNvSpPr txBox="1"/>
            <p:nvPr/>
          </p:nvSpPr>
          <p:spPr>
            <a:xfrm>
              <a:off x="8385442" y="7376069"/>
              <a:ext cx="3500510" cy="11238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Clr>
                  <a:srgbClr val="0E6FC1"/>
                </a:buClr>
                <a:buFont typeface="Wingdings" charset="2"/>
                <a:buChar char="§"/>
              </a:pPr>
              <a:r>
                <a:rPr lang="it-IT" sz="2400" dirty="0" smtClean="0"/>
                <a:t>minor </a:t>
              </a:r>
              <a:r>
                <a:rPr lang="it-IT" sz="2400" dirty="0"/>
                <a:t>tasso di </a:t>
              </a:r>
              <a:r>
                <a:rPr lang="it-IT" sz="2400" dirty="0" smtClean="0"/>
                <a:t>recidiva </a:t>
              </a:r>
            </a:p>
            <a:p>
              <a:pPr marL="342900" indent="-342900">
                <a:buClr>
                  <a:srgbClr val="0E6FC1"/>
                </a:buClr>
                <a:buFont typeface="Wingdings" charset="2"/>
                <a:buChar char="§"/>
              </a:pPr>
              <a:r>
                <a:rPr lang="it-IT" sz="2400" dirty="0" smtClean="0"/>
                <a:t>definizione istologica</a:t>
              </a:r>
              <a:endParaRPr lang="it-IT" sz="2400" dirty="0"/>
            </a:p>
            <a:p>
              <a:endParaRPr lang="it-IT" sz="2400" dirty="0"/>
            </a:p>
          </p:txBody>
        </p:sp>
        <p:sp>
          <p:nvSpPr>
            <p:cNvPr id="33" name="Parentesi graffa aperta 32"/>
            <p:cNvSpPr/>
            <p:nvPr/>
          </p:nvSpPr>
          <p:spPr>
            <a:xfrm>
              <a:off x="7997757" y="7334602"/>
              <a:ext cx="549152" cy="933098"/>
            </a:xfrm>
            <a:prstGeom prst="leftBrace">
              <a:avLst/>
            </a:prstGeom>
            <a:noFill/>
            <a:ln w="57150">
              <a:solidFill>
                <a:srgbClr val="0E6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sp>
        <p:nvSpPr>
          <p:cNvPr id="18" name="CasellaDiTesto 17"/>
          <p:cNvSpPr txBox="1"/>
          <p:nvPr/>
        </p:nvSpPr>
        <p:spPr>
          <a:xfrm>
            <a:off x="6343972" y="7996039"/>
            <a:ext cx="2985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GOLD STANDARD    </a:t>
            </a:r>
          </a:p>
          <a:p>
            <a:endParaRPr lang="it-IT" sz="2400" dirty="0"/>
          </a:p>
        </p:txBody>
      </p:sp>
      <p:cxnSp>
        <p:nvCxnSpPr>
          <p:cNvPr id="20" name="Connettore 7 19"/>
          <p:cNvCxnSpPr/>
          <p:nvPr/>
        </p:nvCxnSpPr>
        <p:spPr>
          <a:xfrm>
            <a:off x="5257800" y="7843608"/>
            <a:ext cx="990600" cy="358739"/>
          </a:xfrm>
          <a:prstGeom prst="curvedConnector3">
            <a:avLst>
              <a:gd name="adj1" fmla="val 42615"/>
            </a:avLst>
          </a:prstGeom>
          <a:ln w="57150">
            <a:solidFill>
              <a:srgbClr val="0E6F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647701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dirty="0" smtClean="0"/>
              <a:t>CASO CLINICO</a:t>
            </a:r>
            <a:endParaRPr lang="it-IT" sz="36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xmlns="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1769715" y="3350049"/>
            <a:ext cx="1333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Giunta in Pronto Soccorso </a:t>
            </a:r>
            <a:r>
              <a:rPr lang="it-IT" sz="2000" dirty="0"/>
              <a:t>con </a:t>
            </a:r>
            <a:r>
              <a:rPr lang="it-IT" sz="2000" b="1" dirty="0"/>
              <a:t>dolore addominale acuto </a:t>
            </a:r>
            <a:r>
              <a:rPr lang="it-IT" sz="2000" dirty="0" smtClean="0"/>
              <a:t>ai </a:t>
            </a:r>
            <a:r>
              <a:rPr lang="it-IT" sz="2000" dirty="0"/>
              <a:t>quadranti </a:t>
            </a:r>
            <a:r>
              <a:rPr lang="it-IT" sz="2000" dirty="0" smtClean="0"/>
              <a:t>superiori, </a:t>
            </a:r>
          </a:p>
          <a:p>
            <a:r>
              <a:rPr lang="it-IT" sz="2000" dirty="0" smtClean="0"/>
              <a:t>Ittero, urine ipercromiche e </a:t>
            </a:r>
            <a:r>
              <a:rPr lang="it-IT" sz="2000" b="1" dirty="0" smtClean="0"/>
              <a:t>segni biochimici di colestasi ostruttiva</a:t>
            </a:r>
            <a:r>
              <a:rPr lang="it-IT" sz="2000" dirty="0" smtClean="0"/>
              <a:t>.</a:t>
            </a:r>
          </a:p>
        </p:txBody>
      </p:sp>
      <p:grpSp>
        <p:nvGrpSpPr>
          <p:cNvPr id="9" name="Gruppo 8"/>
          <p:cNvGrpSpPr/>
          <p:nvPr/>
        </p:nvGrpSpPr>
        <p:grpSpPr>
          <a:xfrm>
            <a:off x="4038600" y="1869236"/>
            <a:ext cx="10090546" cy="941326"/>
            <a:chOff x="4780950" y="2212639"/>
            <a:chExt cx="9463584" cy="941326"/>
          </a:xfrm>
        </p:grpSpPr>
        <p:sp>
          <p:nvSpPr>
            <p:cNvPr id="10" name="Parentesi graffa aperta 9"/>
            <p:cNvSpPr/>
            <p:nvPr/>
          </p:nvSpPr>
          <p:spPr>
            <a:xfrm>
              <a:off x="4780950" y="2212639"/>
              <a:ext cx="515031" cy="941326"/>
            </a:xfrm>
            <a:prstGeom prst="leftBrace">
              <a:avLst/>
            </a:prstGeom>
            <a:noFill/>
            <a:ln w="57150">
              <a:solidFill>
                <a:srgbClr val="0E6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14" name="CasellaDiTesto 13"/>
            <p:cNvSpPr txBox="1"/>
            <p:nvPr/>
          </p:nvSpPr>
          <p:spPr>
            <a:xfrm>
              <a:off x="5233987" y="2313620"/>
              <a:ext cx="901054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Tx/>
                <a:buChar char="-"/>
              </a:pPr>
              <a:r>
                <a:rPr lang="it-IT" sz="2000" dirty="0" smtClean="0">
                  <a:latin typeface="Calibri" charset="0"/>
                  <a:ea typeface="Calibri" charset="0"/>
                  <a:cs typeface="Calibri" charset="0"/>
                </a:rPr>
                <a:t>Anamnesi patologica remota: Angioma e cisti epatiche in FU, dermatite atopica</a:t>
              </a:r>
            </a:p>
            <a:p>
              <a:pPr marL="342900" indent="-342900">
                <a:buFontTx/>
                <a:buChar char="-"/>
              </a:pPr>
              <a:r>
                <a:rPr lang="it-IT" sz="2000" dirty="0" smtClean="0">
                  <a:latin typeface="Calibri" charset="0"/>
                  <a:ea typeface="Calibri" charset="0"/>
                  <a:cs typeface="Calibri" charset="0"/>
                </a:rPr>
                <a:t>Non </a:t>
              </a:r>
              <a:r>
                <a:rPr lang="it-IT" sz="2000" dirty="0" err="1" smtClean="0">
                  <a:latin typeface="Calibri" charset="0"/>
                  <a:ea typeface="Calibri" charset="0"/>
                  <a:cs typeface="Calibri" charset="0"/>
                </a:rPr>
                <a:t>farmacoallergie</a:t>
              </a:r>
              <a:r>
                <a:rPr lang="it-IT" sz="2000" dirty="0" smtClean="0">
                  <a:latin typeface="Calibri" charset="0"/>
                  <a:ea typeface="Calibri" charset="0"/>
                  <a:cs typeface="Calibri" charset="0"/>
                </a:rPr>
                <a:t>, nessuna terapia domiciliare.</a:t>
              </a:r>
              <a:endParaRPr lang="it-IT" sz="2000" dirty="0"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sp>
        <p:nvSpPr>
          <p:cNvPr id="4" name="CasellaDiTesto 3"/>
          <p:cNvSpPr txBox="1"/>
          <p:nvPr/>
        </p:nvSpPr>
        <p:spPr>
          <a:xfrm>
            <a:off x="1790980" y="2124105"/>
            <a:ext cx="23169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Donna </a:t>
            </a:r>
            <a:r>
              <a:rPr lang="it-IT" sz="2000" dirty="0"/>
              <a:t>di 66 anni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1769715" y="4968425"/>
            <a:ext cx="128606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Eseguita </a:t>
            </a:r>
            <a:r>
              <a:rPr lang="it-IT" sz="2000" b="1" dirty="0" smtClean="0"/>
              <a:t>TC addome con MDC</a:t>
            </a:r>
            <a:r>
              <a:rPr lang="it-IT" sz="2000" dirty="0" smtClean="0"/>
              <a:t>: cisti </a:t>
            </a:r>
            <a:r>
              <a:rPr lang="it-IT" sz="2000" dirty="0"/>
              <a:t>epatica emorragica, corrispondente alla più grande tra le lesioni preesistenti</a:t>
            </a:r>
            <a:r>
              <a:rPr lang="it-IT" sz="2000" dirty="0" smtClean="0"/>
              <a:t>, bilobata, incrementata di volume (13 </a:t>
            </a:r>
            <a:r>
              <a:rPr lang="it-IT" sz="2000" dirty="0"/>
              <a:t>x 9 x 14 </a:t>
            </a:r>
            <a:r>
              <a:rPr lang="it-IT" sz="2000" dirty="0" smtClean="0"/>
              <a:t>cm) con compressione dell'albero biliare.</a:t>
            </a:r>
          </a:p>
        </p:txBody>
      </p:sp>
      <p:grpSp>
        <p:nvGrpSpPr>
          <p:cNvPr id="24" name="Gruppo 23"/>
          <p:cNvGrpSpPr/>
          <p:nvPr/>
        </p:nvGrpSpPr>
        <p:grpSpPr>
          <a:xfrm>
            <a:off x="10897682" y="2887897"/>
            <a:ext cx="3275518" cy="1625283"/>
            <a:chOff x="3747056" y="3851523"/>
            <a:chExt cx="3275518" cy="1625283"/>
          </a:xfrm>
        </p:grpSpPr>
        <p:sp>
          <p:nvSpPr>
            <p:cNvPr id="21" name="Rettangolo arrotondato 20"/>
            <p:cNvSpPr/>
            <p:nvPr/>
          </p:nvSpPr>
          <p:spPr>
            <a:xfrm>
              <a:off x="4161440" y="4264036"/>
              <a:ext cx="2861134" cy="1212770"/>
            </a:xfrm>
            <a:prstGeom prst="roundRect">
              <a:avLst/>
            </a:prstGeom>
            <a:solidFill>
              <a:srgbClr val="0E6FC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 smtClean="0"/>
                <a:t>Bilirubina totale </a:t>
              </a:r>
              <a:r>
                <a:rPr lang="it-IT" dirty="0"/>
                <a:t>5 </a:t>
              </a:r>
              <a:r>
                <a:rPr lang="it-IT" dirty="0" smtClean="0"/>
                <a:t>mg/</a:t>
              </a:r>
              <a:r>
                <a:rPr lang="it-IT" dirty="0" err="1" smtClean="0"/>
                <a:t>dL</a:t>
              </a:r>
              <a:r>
                <a:rPr lang="it-IT" dirty="0" smtClean="0"/>
                <a:t>, diretta </a:t>
              </a:r>
              <a:r>
                <a:rPr lang="it-IT" dirty="0"/>
                <a:t>4.5 mg/</a:t>
              </a:r>
              <a:r>
                <a:rPr lang="it-IT" dirty="0" err="1"/>
                <a:t>dL</a:t>
              </a:r>
              <a:r>
                <a:rPr lang="it-IT" dirty="0"/>
                <a:t>, </a:t>
              </a:r>
              <a:endParaRPr lang="it-IT" dirty="0" smtClean="0"/>
            </a:p>
            <a:p>
              <a:pPr algn="ctr"/>
              <a:r>
                <a:rPr lang="it-IT" dirty="0" err="1" smtClean="0"/>
                <a:t>Gb</a:t>
              </a:r>
              <a:r>
                <a:rPr lang="it-IT" dirty="0" smtClean="0"/>
                <a:t> </a:t>
              </a:r>
              <a:r>
                <a:rPr lang="it-IT" dirty="0"/>
                <a:t>8, </a:t>
              </a:r>
              <a:r>
                <a:rPr lang="it-IT" dirty="0" err="1"/>
                <a:t>Hb</a:t>
              </a:r>
              <a:r>
                <a:rPr lang="it-IT" dirty="0"/>
                <a:t> 11.3 g/</a:t>
              </a:r>
              <a:r>
                <a:rPr lang="it-IT" dirty="0" err="1"/>
                <a:t>dL</a:t>
              </a:r>
              <a:r>
                <a:rPr lang="it-IT" dirty="0"/>
                <a:t>, PCR </a:t>
              </a:r>
              <a:r>
                <a:rPr lang="it-IT" dirty="0" smtClean="0"/>
                <a:t>34</a:t>
              </a:r>
              <a:endParaRPr lang="it-IT" dirty="0"/>
            </a:p>
          </p:txBody>
        </p:sp>
        <p:pic>
          <p:nvPicPr>
            <p:cNvPr id="23" name="Immagine 22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7056" y="3851523"/>
              <a:ext cx="684000" cy="684000"/>
            </a:xfrm>
            <a:prstGeom prst="ellipse">
              <a:avLst/>
            </a:prstGeom>
            <a:ln w="63500" cap="rnd">
              <a:solidFill>
                <a:srgbClr val="0A6DC4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</p:grpSp>
      <p:sp>
        <p:nvSpPr>
          <p:cNvPr id="26" name="CasellaDiTesto 25"/>
          <p:cNvSpPr txBox="1"/>
          <p:nvPr/>
        </p:nvSpPr>
        <p:spPr>
          <a:xfrm>
            <a:off x="1697331" y="6387691"/>
            <a:ext cx="132378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Durante il ricovero per </a:t>
            </a:r>
            <a:r>
              <a:rPr lang="it-IT" sz="2000" b="1" dirty="0" smtClean="0"/>
              <a:t>rapido</a:t>
            </a:r>
            <a:r>
              <a:rPr lang="it-IT" sz="2000" dirty="0" smtClean="0"/>
              <a:t> </a:t>
            </a:r>
            <a:r>
              <a:rPr lang="it-IT" sz="2000" b="1" dirty="0"/>
              <a:t>deterioramento clinico</a:t>
            </a:r>
            <a:r>
              <a:rPr lang="it-IT" sz="2000" dirty="0"/>
              <a:t>, caratterizzato da peggioramento del dolore addominale, anemia, ritenzione urinaria e </a:t>
            </a:r>
            <a:r>
              <a:rPr lang="it-IT" sz="2000" dirty="0" smtClean="0"/>
              <a:t>dispnea, rivalutazione quadro TC con evidenza di ulteriore </a:t>
            </a:r>
            <a:r>
              <a:rPr lang="it-IT" sz="2000" dirty="0"/>
              <a:t>ingrossamento della cisti epatica emorragica </a:t>
            </a:r>
            <a:r>
              <a:rPr lang="it-IT" sz="2000" dirty="0" smtClean="0"/>
              <a:t>(14 </a:t>
            </a:r>
            <a:r>
              <a:rPr lang="it-IT" sz="2000" dirty="0"/>
              <a:t>x 13 x 13 cm) con persistente compressione delle vie biliari e segni precoci di insufficienza </a:t>
            </a:r>
            <a:r>
              <a:rPr lang="it-IT" sz="2000" dirty="0" smtClean="0"/>
              <a:t>epatica</a:t>
            </a:r>
          </a:p>
        </p:txBody>
      </p:sp>
      <p:grpSp>
        <p:nvGrpSpPr>
          <p:cNvPr id="37" name="Gruppo 36"/>
          <p:cNvGrpSpPr/>
          <p:nvPr/>
        </p:nvGrpSpPr>
        <p:grpSpPr>
          <a:xfrm>
            <a:off x="387876" y="1960647"/>
            <a:ext cx="1973826" cy="6007320"/>
            <a:chOff x="387876" y="1960647"/>
            <a:chExt cx="1973826" cy="6007320"/>
          </a:xfrm>
        </p:grpSpPr>
        <p:pic>
          <p:nvPicPr>
            <p:cNvPr id="16" name="Segnaposto contenuto 5"/>
            <p:cNvPicPr>
              <a:picLocks noChangeAspect="1"/>
            </p:cNvPicPr>
            <p:nvPr/>
          </p:nvPicPr>
          <p:blipFill>
            <a:blip r:embed="rId6">
              <a:alphaModFix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1000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4400" y="1960647"/>
              <a:ext cx="502920" cy="747238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19" name="Immagine 1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358" y="4828422"/>
              <a:ext cx="804999" cy="736600"/>
            </a:xfrm>
            <a:prstGeom prst="rect">
              <a:avLst/>
            </a:prstGeom>
          </p:spPr>
        </p:pic>
        <p:pic>
          <p:nvPicPr>
            <p:cNvPr id="20" name="Immagine 1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385" y="3389837"/>
              <a:ext cx="1062946" cy="756633"/>
            </a:xfrm>
            <a:prstGeom prst="rect">
              <a:avLst/>
            </a:prstGeom>
            <a:solidFill>
              <a:srgbClr val="F3F3F3"/>
            </a:solidFill>
          </p:spPr>
        </p:pic>
        <p:pic>
          <p:nvPicPr>
            <p:cNvPr id="25" name="Immagine 24"/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143" b="76429" l="6429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6" y="6092169"/>
              <a:ext cx="1555961" cy="1555961"/>
            </a:xfrm>
            <a:prstGeom prst="rect">
              <a:avLst/>
            </a:prstGeom>
          </p:spPr>
        </p:pic>
        <p:cxnSp>
          <p:nvCxnSpPr>
            <p:cNvPr id="7" name="Connettore 1 6"/>
            <p:cNvCxnSpPr/>
            <p:nvPr/>
          </p:nvCxnSpPr>
          <p:spPr>
            <a:xfrm flipH="1">
              <a:off x="1165856" y="2734901"/>
              <a:ext cx="4" cy="579799"/>
            </a:xfrm>
            <a:prstGeom prst="line">
              <a:avLst/>
            </a:prstGeom>
            <a:ln w="38100">
              <a:solidFill>
                <a:srgbClr val="0A6DC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nettore 1 27"/>
            <p:cNvCxnSpPr/>
            <p:nvPr/>
          </p:nvCxnSpPr>
          <p:spPr>
            <a:xfrm flipH="1">
              <a:off x="1170796" y="4141981"/>
              <a:ext cx="4" cy="579799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ttore 1 28"/>
            <p:cNvCxnSpPr/>
            <p:nvPr/>
          </p:nvCxnSpPr>
          <p:spPr>
            <a:xfrm>
              <a:off x="1165856" y="5722350"/>
              <a:ext cx="0" cy="66534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ttore 1 31"/>
            <p:cNvCxnSpPr/>
            <p:nvPr/>
          </p:nvCxnSpPr>
          <p:spPr>
            <a:xfrm>
              <a:off x="1186940" y="7221359"/>
              <a:ext cx="0" cy="66534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ttore 1 33"/>
            <p:cNvCxnSpPr/>
            <p:nvPr/>
          </p:nvCxnSpPr>
          <p:spPr>
            <a:xfrm>
              <a:off x="1165856" y="7877020"/>
              <a:ext cx="1036782" cy="0"/>
            </a:xfrm>
            <a:prstGeom prst="line">
              <a:avLst/>
            </a:prstGeom>
            <a:ln w="38100">
              <a:solidFill>
                <a:srgbClr val="0A6DC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riangolo 35"/>
            <p:cNvSpPr>
              <a:spLocks noChangeAspect="1"/>
            </p:cNvSpPr>
            <p:nvPr/>
          </p:nvSpPr>
          <p:spPr>
            <a:xfrm rot="5400000">
              <a:off x="2182759" y="7789025"/>
              <a:ext cx="177885" cy="180000"/>
            </a:xfrm>
            <a:prstGeom prst="triangle">
              <a:avLst/>
            </a:prstGeom>
            <a:solidFill>
              <a:srgbClr val="0A6DC4"/>
            </a:solidFill>
            <a:ln>
              <a:solidFill>
                <a:srgbClr val="0A6DC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40" name="CasellaDiTesto 39"/>
          <p:cNvSpPr txBox="1"/>
          <p:nvPr/>
        </p:nvSpPr>
        <p:spPr>
          <a:xfrm>
            <a:off x="2534529" y="7688981"/>
            <a:ext cx="9091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/>
              <a:t>Indicazione ad </a:t>
            </a:r>
            <a:r>
              <a:rPr lang="it-IT" sz="2000" b="1"/>
              <a:t>intervento chirurgico urgente </a:t>
            </a:r>
            <a:r>
              <a:rPr lang="it-IT" sz="2000"/>
              <a:t>di fenestrazione laparoscopica della </a:t>
            </a:r>
            <a:r>
              <a:rPr lang="it-IT" sz="2000" smtClean="0"/>
              <a:t>cisti</a:t>
            </a:r>
            <a:endParaRPr lang="it-IT" sz="2000"/>
          </a:p>
        </p:txBody>
      </p:sp>
    </p:spTree>
    <p:extLst>
      <p:ext uri="{BB962C8B-B14F-4D97-AF65-F5344CB8AC3E}">
        <p14:creationId xmlns:p14="http://schemas.microsoft.com/office/powerpoint/2010/main" val="143331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dirty="0" smtClean="0"/>
              <a:t>IMAGING</a:t>
            </a:r>
            <a:endParaRPr lang="it-IT" sz="36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xmlns="" id="{FF31D285-F6CE-0E40-0B7C-F9E178FBF8C4}"/>
              </a:ext>
            </a:extLst>
          </p:cNvPr>
          <p:cNvSpPr/>
          <p:nvPr/>
        </p:nvSpPr>
        <p:spPr>
          <a:xfrm>
            <a:off x="16231741" y="794217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484726" y="1781131"/>
            <a:ext cx="8583074" cy="1631216"/>
          </a:xfrm>
          <a:prstGeom prst="rect">
            <a:avLst/>
          </a:prstGeom>
          <a:ln>
            <a:solidFill>
              <a:srgbClr val="0E6FC1"/>
            </a:solidFill>
          </a:ln>
        </p:spPr>
        <p:txBody>
          <a:bodyPr wrap="square">
            <a:spAutoFit/>
          </a:bodyPr>
          <a:lstStyle/>
          <a:p>
            <a:r>
              <a:rPr lang="is-IS" sz="2000" dirty="0" smtClean="0"/>
              <a:t>…</a:t>
            </a:r>
            <a:r>
              <a:rPr lang="it-IT" sz="2000" dirty="0" smtClean="0"/>
              <a:t>molteplici </a:t>
            </a:r>
            <a:r>
              <a:rPr lang="it-IT" sz="2000" dirty="0"/>
              <a:t>formazioni ad aspetto cistico, tra le quali la maggiore </a:t>
            </a:r>
            <a:r>
              <a:rPr lang="it-IT" sz="2000" b="1" dirty="0"/>
              <a:t>bilobata</a:t>
            </a:r>
            <a:r>
              <a:rPr lang="it-IT" sz="2000" dirty="0"/>
              <a:t> in sede centro-epatica delle dimensioni massime complessive sul piano trasversale di </a:t>
            </a:r>
            <a:r>
              <a:rPr lang="it-IT" sz="2000" dirty="0" smtClean="0"/>
              <a:t>13.2 </a:t>
            </a:r>
            <a:r>
              <a:rPr lang="it-IT" sz="2000" dirty="0"/>
              <a:t>x 8.7 cm e 14 cm sul piano longitudinale, caratterizzata da densità lievemente </a:t>
            </a:r>
            <a:r>
              <a:rPr lang="it-IT" sz="2000" dirty="0" err="1"/>
              <a:t>sovraliquida</a:t>
            </a:r>
            <a:r>
              <a:rPr lang="it-IT" sz="2000" dirty="0"/>
              <a:t>, come </a:t>
            </a:r>
            <a:r>
              <a:rPr lang="it-IT" sz="2000" dirty="0" smtClean="0"/>
              <a:t>per </a:t>
            </a:r>
            <a:r>
              <a:rPr lang="it-IT" sz="2000" dirty="0"/>
              <a:t>possibile presenza di quota ematica </a:t>
            </a:r>
            <a:r>
              <a:rPr lang="it-IT" sz="2000" dirty="0" err="1"/>
              <a:t>intralesionale</a:t>
            </a:r>
            <a:r>
              <a:rPr lang="it-IT" sz="2000" dirty="0"/>
              <a:t> da sanguinamento recente. </a:t>
            </a:r>
          </a:p>
        </p:txBody>
      </p:sp>
      <p:sp>
        <p:nvSpPr>
          <p:cNvPr id="10" name="Rettangolo arrotondato 9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 flipH="1">
            <a:off x="4267200" y="794217"/>
            <a:ext cx="7696200" cy="762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b="1" i="1" dirty="0" smtClean="0">
                <a:solidFill>
                  <a:srgbClr val="0E6FC1"/>
                </a:solidFill>
              </a:rPr>
              <a:t>TAC addome </a:t>
            </a:r>
            <a:r>
              <a:rPr lang="it-IT" sz="3600" b="1" i="1" dirty="0" err="1" smtClean="0">
                <a:solidFill>
                  <a:srgbClr val="0E6FC1"/>
                </a:solidFill>
              </a:rPr>
              <a:t>MdC</a:t>
            </a:r>
            <a:endParaRPr lang="it-IT" sz="3600" b="1" i="1" dirty="0">
              <a:solidFill>
                <a:srgbClr val="0E6FC1"/>
              </a:solidFill>
            </a:endParaRPr>
          </a:p>
        </p:txBody>
      </p:sp>
      <p:grpSp>
        <p:nvGrpSpPr>
          <p:cNvPr id="8" name="Gruppo 7"/>
          <p:cNvGrpSpPr>
            <a:grpSpLocks noChangeAspect="1"/>
          </p:cNvGrpSpPr>
          <p:nvPr/>
        </p:nvGrpSpPr>
        <p:grpSpPr>
          <a:xfrm>
            <a:off x="1234699" y="3631379"/>
            <a:ext cx="6880601" cy="4896000"/>
            <a:chOff x="2133600" y="3353165"/>
            <a:chExt cx="7190718" cy="5116667"/>
          </a:xfrm>
        </p:grpSpPr>
        <p:grpSp>
          <p:nvGrpSpPr>
            <p:cNvPr id="6" name="Gruppo 5"/>
            <p:cNvGrpSpPr/>
            <p:nvPr/>
          </p:nvGrpSpPr>
          <p:grpSpPr>
            <a:xfrm>
              <a:off x="2133600" y="3353165"/>
              <a:ext cx="7190718" cy="5116667"/>
              <a:chOff x="2286000" y="3353165"/>
              <a:chExt cx="7190718" cy="5116667"/>
            </a:xfrm>
          </p:grpSpPr>
          <p:pic>
            <p:nvPicPr>
              <p:cNvPr id="5" name="Immagine 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86000" y="3353165"/>
                <a:ext cx="7190718" cy="5116667"/>
              </a:xfrm>
              <a:prstGeom prst="rect">
                <a:avLst/>
              </a:prstGeom>
            </p:spPr>
          </p:pic>
          <p:cxnSp>
            <p:nvCxnSpPr>
              <p:cNvPr id="7" name="Connettore 1 6"/>
              <p:cNvCxnSpPr/>
              <p:nvPr/>
            </p:nvCxnSpPr>
            <p:spPr>
              <a:xfrm flipV="1">
                <a:off x="3664179" y="4184752"/>
                <a:ext cx="2133600" cy="1981200"/>
              </a:xfrm>
              <a:prstGeom prst="line">
                <a:avLst/>
              </a:prstGeom>
              <a:ln w="28575">
                <a:solidFill>
                  <a:srgbClr val="0E6FC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Connettore 1 15"/>
              <p:cNvCxnSpPr/>
              <p:nvPr/>
            </p:nvCxnSpPr>
            <p:spPr>
              <a:xfrm>
                <a:off x="4038600" y="4533900"/>
                <a:ext cx="1295400" cy="1377598"/>
              </a:xfrm>
              <a:prstGeom prst="line">
                <a:avLst/>
              </a:prstGeom>
              <a:ln w="28575">
                <a:solidFill>
                  <a:srgbClr val="0E6FC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Rettangolo arrotondato 16"/>
            <p:cNvSpPr/>
            <p:nvPr/>
          </p:nvSpPr>
          <p:spPr>
            <a:xfrm>
              <a:off x="5614398" y="3960605"/>
              <a:ext cx="772574" cy="255068"/>
            </a:xfrm>
            <a:prstGeom prst="roundRect">
              <a:avLst/>
            </a:prstGeom>
            <a:solidFill>
              <a:srgbClr val="0E6FC1"/>
            </a:solidFill>
            <a:ln>
              <a:solidFill>
                <a:srgbClr val="0E6F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200" smtClean="0">
                  <a:solidFill>
                    <a:schemeClr val="bg1"/>
                  </a:solidFill>
                </a:rPr>
                <a:t>13.2 cm</a:t>
              </a:r>
              <a:endParaRPr lang="it-IT" sz="1200">
                <a:solidFill>
                  <a:schemeClr val="bg1"/>
                </a:solidFill>
              </a:endParaRPr>
            </a:p>
          </p:txBody>
        </p:sp>
        <p:sp>
          <p:nvSpPr>
            <p:cNvPr id="18" name="Rettangolo arrotondato 17"/>
            <p:cNvSpPr/>
            <p:nvPr/>
          </p:nvSpPr>
          <p:spPr>
            <a:xfrm>
              <a:off x="5133302" y="5945198"/>
              <a:ext cx="751386" cy="210721"/>
            </a:xfrm>
            <a:prstGeom prst="roundRect">
              <a:avLst/>
            </a:prstGeom>
            <a:solidFill>
              <a:srgbClr val="0E6FC1"/>
            </a:solidFill>
            <a:ln>
              <a:solidFill>
                <a:srgbClr val="0E6F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200" dirty="0" smtClean="0">
                  <a:solidFill>
                    <a:schemeClr val="bg1"/>
                  </a:solidFill>
                </a:rPr>
                <a:t>8.7 cm</a:t>
              </a:r>
              <a:endParaRPr lang="it-IT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Rettangolo 8"/>
          <p:cNvSpPr/>
          <p:nvPr/>
        </p:nvSpPr>
        <p:spPr>
          <a:xfrm>
            <a:off x="9608859" y="1781131"/>
            <a:ext cx="7998357" cy="1631216"/>
          </a:xfrm>
          <a:prstGeom prst="rect">
            <a:avLst/>
          </a:prstGeom>
          <a:ln>
            <a:solidFill>
              <a:srgbClr val="0A6DC4"/>
            </a:solidFill>
          </a:ln>
        </p:spPr>
        <p:txBody>
          <a:bodyPr wrap="square">
            <a:spAutoFit/>
          </a:bodyPr>
          <a:lstStyle/>
          <a:p>
            <a:r>
              <a:rPr lang="is-IS" sz="2000" dirty="0" smtClean="0"/>
              <a:t>…</a:t>
            </a:r>
            <a:r>
              <a:rPr lang="it-IT" sz="2000" b="1" dirty="0" smtClean="0"/>
              <a:t>lieve </a:t>
            </a:r>
            <a:r>
              <a:rPr lang="it-IT" sz="2000" b="1" dirty="0"/>
              <a:t>incremento dimensionale </a:t>
            </a:r>
            <a:r>
              <a:rPr lang="it-IT" sz="2000" dirty="0" smtClean="0"/>
              <a:t>con </a:t>
            </a:r>
            <a:r>
              <a:rPr lang="it-IT" sz="2000" dirty="0"/>
              <a:t>diametro assiale massimo di circa 14 cm vs </a:t>
            </a:r>
            <a:r>
              <a:rPr lang="it-IT" sz="2000" dirty="0" smtClean="0"/>
              <a:t>13.2 </a:t>
            </a:r>
            <a:r>
              <a:rPr lang="it-IT" sz="2000" dirty="0"/>
              <a:t>cm dell'esame precedente. </a:t>
            </a:r>
            <a:r>
              <a:rPr lang="it-IT" sz="2000" dirty="0" smtClean="0"/>
              <a:t>Non franchi segni di sanguinamento attivo. </a:t>
            </a:r>
            <a:r>
              <a:rPr lang="it-IT" sz="2000" b="1" dirty="0" smtClean="0"/>
              <a:t>Lievemente </a:t>
            </a:r>
            <a:r>
              <a:rPr lang="it-IT" sz="2000" b="1" dirty="0"/>
              <a:t>incrementata la dilatazione delle vie biliari intraepatiche</a:t>
            </a:r>
            <a:r>
              <a:rPr lang="it-IT" sz="2000" dirty="0"/>
              <a:t> e appaiono maggiormente assottigliate le strutture venose all'ilo.</a:t>
            </a:r>
          </a:p>
        </p:txBody>
      </p:sp>
      <p:grpSp>
        <p:nvGrpSpPr>
          <p:cNvPr id="31" name="Gruppo 30"/>
          <p:cNvGrpSpPr/>
          <p:nvPr/>
        </p:nvGrpSpPr>
        <p:grpSpPr>
          <a:xfrm>
            <a:off x="10311566" y="3631378"/>
            <a:ext cx="6592942" cy="4896000"/>
            <a:chOff x="10311566" y="3631378"/>
            <a:chExt cx="6592942" cy="4896000"/>
          </a:xfrm>
        </p:grpSpPr>
        <p:grpSp>
          <p:nvGrpSpPr>
            <p:cNvPr id="25" name="Gruppo 24"/>
            <p:cNvGrpSpPr/>
            <p:nvPr/>
          </p:nvGrpSpPr>
          <p:grpSpPr>
            <a:xfrm>
              <a:off x="10311566" y="3631378"/>
              <a:ext cx="6592942" cy="4896000"/>
              <a:chOff x="10311566" y="3631378"/>
              <a:chExt cx="6592942" cy="4896000"/>
            </a:xfrm>
          </p:grpSpPr>
          <p:pic>
            <p:nvPicPr>
              <p:cNvPr id="11" name="Immagine 10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569" t="22991" r="18930" b="13236"/>
              <a:stretch/>
            </p:blipFill>
            <p:spPr>
              <a:xfrm>
                <a:off x="10311566" y="3631378"/>
                <a:ext cx="6592942" cy="4896000"/>
              </a:xfrm>
              <a:prstGeom prst="rect">
                <a:avLst/>
              </a:prstGeom>
            </p:spPr>
          </p:pic>
          <p:cxnSp>
            <p:nvCxnSpPr>
              <p:cNvPr id="23" name="Connettore 1 22"/>
              <p:cNvCxnSpPr/>
              <p:nvPr/>
            </p:nvCxnSpPr>
            <p:spPr>
              <a:xfrm flipV="1">
                <a:off x="11277600" y="4533901"/>
                <a:ext cx="2041583" cy="2057399"/>
              </a:xfrm>
              <a:prstGeom prst="line">
                <a:avLst/>
              </a:prstGeom>
              <a:ln w="28575">
                <a:solidFill>
                  <a:srgbClr val="0E6FC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Rettangolo arrotondato 23"/>
              <p:cNvSpPr/>
              <p:nvPr/>
            </p:nvSpPr>
            <p:spPr>
              <a:xfrm>
                <a:off x="13294339" y="4292183"/>
                <a:ext cx="739255" cy="244068"/>
              </a:xfrm>
              <a:prstGeom prst="roundRect">
                <a:avLst/>
              </a:prstGeom>
              <a:solidFill>
                <a:srgbClr val="0E6FC1"/>
              </a:solidFill>
              <a:ln>
                <a:solidFill>
                  <a:srgbClr val="0E6FC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sz="1200" dirty="0" smtClean="0">
                    <a:solidFill>
                      <a:schemeClr val="bg1"/>
                    </a:solidFill>
                  </a:rPr>
                  <a:t>14 cm</a:t>
                </a:r>
                <a:endParaRPr lang="it-IT" sz="1200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27" name="Connettore 1 26"/>
            <p:cNvCxnSpPr/>
            <p:nvPr/>
          </p:nvCxnSpPr>
          <p:spPr>
            <a:xfrm>
              <a:off x="11572233" y="4894255"/>
              <a:ext cx="1484389" cy="1419003"/>
            </a:xfrm>
            <a:prstGeom prst="line">
              <a:avLst/>
            </a:prstGeom>
            <a:ln w="28575">
              <a:solidFill>
                <a:srgbClr val="0E6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ttangolo arrotondato 28"/>
            <p:cNvSpPr/>
            <p:nvPr/>
          </p:nvSpPr>
          <p:spPr>
            <a:xfrm>
              <a:off x="13030200" y="6313467"/>
              <a:ext cx="718981" cy="201633"/>
            </a:xfrm>
            <a:prstGeom prst="roundRect">
              <a:avLst/>
            </a:prstGeom>
            <a:solidFill>
              <a:srgbClr val="0E6FC1"/>
            </a:solidFill>
            <a:ln>
              <a:solidFill>
                <a:srgbClr val="0E6F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200" dirty="0" smtClean="0">
                  <a:solidFill>
                    <a:schemeClr val="bg1"/>
                  </a:solidFill>
                </a:rPr>
                <a:t>9.6 cm</a:t>
              </a:r>
              <a:endParaRPr lang="it-IT" sz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369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 flipH="1">
            <a:off x="356569" y="1638300"/>
            <a:ext cx="10435477" cy="762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200" b="1" i="1" dirty="0" smtClean="0">
                <a:solidFill>
                  <a:srgbClr val="0E6FC1"/>
                </a:solidFill>
              </a:rPr>
              <a:t>Fenestrazione laparoscopica di voluminosa cisti </a:t>
            </a:r>
            <a:r>
              <a:rPr lang="it-IT" sz="3200" b="1" i="1" smtClean="0">
                <a:solidFill>
                  <a:srgbClr val="0E6FC1"/>
                </a:solidFill>
              </a:rPr>
              <a:t>epatica </a:t>
            </a:r>
            <a:endParaRPr lang="it-IT" sz="3200" b="1" i="1" dirty="0">
              <a:solidFill>
                <a:srgbClr val="0E6FC1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smtClean="0"/>
              <a:t>BACKGROUND</a:t>
            </a:r>
            <a:endParaRPr lang="it-IT" sz="3600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7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5684062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smtClean="0"/>
              <a:t>TRATTAMENTO CHIRURGICO</a:t>
            </a:r>
            <a:endParaRPr lang="it-IT" sz="3600" dirty="0"/>
          </a:p>
        </p:txBody>
      </p:sp>
      <p:pic>
        <p:nvPicPr>
          <p:cNvPr id="8" name="Immagine 7" descr="Immagine che contiene interno&#10;&#10;Il contenuto generato dall'IA potrebbe non essere corretto.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5800" y="679022"/>
            <a:ext cx="4837348" cy="3802708"/>
          </a:xfrm>
          <a:prstGeom prst="rect">
            <a:avLst/>
          </a:prstGeom>
        </p:spPr>
      </p:pic>
      <p:pic>
        <p:nvPicPr>
          <p:cNvPr id="9" name="Immagine 8" descr="Immagine che contiene cibo, interno&#10;&#10;Il contenuto generato dall'IA potrebbe non essere corretto.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5800" y="4635605"/>
            <a:ext cx="4837348" cy="4013095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484726" y="3092131"/>
            <a:ext cx="1030732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 smtClean="0"/>
              <a:t>Introduzione dei </a:t>
            </a:r>
            <a:r>
              <a:rPr lang="it-IT" sz="2000" b="1" dirty="0" err="1" smtClean="0"/>
              <a:t>trocar</a:t>
            </a:r>
            <a:r>
              <a:rPr lang="it-IT" sz="2000" b="1" dirty="0" smtClean="0"/>
              <a:t> laparoscopici: </a:t>
            </a:r>
            <a:r>
              <a:rPr lang="it-IT" sz="2000" dirty="0" err="1" smtClean="0"/>
              <a:t>trocar</a:t>
            </a:r>
            <a:r>
              <a:rPr lang="it-IT" sz="2000" dirty="0" smtClean="0"/>
              <a:t> di </a:t>
            </a:r>
            <a:r>
              <a:rPr lang="it-IT" sz="2000" dirty="0" err="1"/>
              <a:t>H</a:t>
            </a:r>
            <a:r>
              <a:rPr lang="it-IT" sz="2000" dirty="0" err="1" smtClean="0"/>
              <a:t>asson</a:t>
            </a:r>
            <a:r>
              <a:rPr lang="it-IT" sz="2000" dirty="0" smtClean="0"/>
              <a:t> ombelicale con tecnica open e ulteriori 3 </a:t>
            </a:r>
            <a:r>
              <a:rPr lang="it-IT" sz="2000" dirty="0" err="1" smtClean="0"/>
              <a:t>trocar</a:t>
            </a:r>
            <a:r>
              <a:rPr lang="it-IT" sz="2000" dirty="0" smtClean="0"/>
              <a:t> operativi in modo da garantire buona esposizione della cisti</a:t>
            </a:r>
          </a:p>
          <a:p>
            <a:endParaRPr lang="it-IT" sz="2000" dirty="0" smtClean="0"/>
          </a:p>
          <a:p>
            <a:r>
              <a:rPr lang="it-IT" sz="2000" b="1" dirty="0"/>
              <a:t>E</a:t>
            </a:r>
            <a:r>
              <a:rPr lang="it-IT" sz="2000" b="1" dirty="0" smtClean="0"/>
              <a:t>splorazione della cavità addominale</a:t>
            </a:r>
            <a:r>
              <a:rPr lang="it-IT" sz="2000" dirty="0" smtClean="0"/>
              <a:t>: abbondante liquido ascitico tinto di bile e malattia cistica multipla del fegato, in particolare voluminosa cisti epatica destra nota complicata</a:t>
            </a:r>
          </a:p>
          <a:p>
            <a:endParaRPr lang="it-IT" sz="2000" dirty="0" smtClean="0"/>
          </a:p>
          <a:p>
            <a:r>
              <a:rPr lang="it-IT" sz="2000" b="1" dirty="0" smtClean="0"/>
              <a:t>Aspirazione del contenuto cistico: </a:t>
            </a:r>
            <a:r>
              <a:rPr lang="it-IT" sz="2000" dirty="0"/>
              <a:t>per ridurre il volume e facilitare la </a:t>
            </a:r>
            <a:r>
              <a:rPr lang="it-IT" sz="2000" dirty="0" smtClean="0"/>
              <a:t>manipolazione della nota cisti in aumento volumetrico occupante il lobo destro con fuoriuscita di materiale brunastro come in esiti di recente sanguinamento</a:t>
            </a:r>
          </a:p>
          <a:p>
            <a:endParaRPr lang="it-IT" sz="2000" dirty="0" smtClean="0"/>
          </a:p>
          <a:p>
            <a:r>
              <a:rPr lang="it-IT" sz="2000" b="1" dirty="0" smtClean="0"/>
              <a:t>Fenestrazione (</a:t>
            </a:r>
            <a:r>
              <a:rPr lang="it-IT" sz="2000" b="1" dirty="0" err="1" smtClean="0"/>
              <a:t>deroofing</a:t>
            </a:r>
            <a:r>
              <a:rPr lang="it-IT" sz="2000" b="1" dirty="0" smtClean="0"/>
              <a:t>): </a:t>
            </a:r>
            <a:r>
              <a:rPr lang="it-IT" sz="2000" dirty="0" smtClean="0"/>
              <a:t>resezione ampia della parete esterna </a:t>
            </a:r>
            <a:r>
              <a:rPr lang="it-IT" sz="2000" dirty="0"/>
              <a:t>della </a:t>
            </a:r>
            <a:r>
              <a:rPr lang="it-IT" sz="2000" dirty="0" smtClean="0"/>
              <a:t>cisti lasciando aperta la cavità cistica verso la cavità peritoneale con invio della parete per esame istologico definitivo</a:t>
            </a:r>
          </a:p>
          <a:p>
            <a:endParaRPr lang="it-IT" sz="2000" dirty="0" smtClean="0"/>
          </a:p>
          <a:p>
            <a:r>
              <a:rPr lang="it-IT" sz="2000" b="1" dirty="0"/>
              <a:t>Controllo dell’emostasi e </a:t>
            </a:r>
            <a:r>
              <a:rPr lang="it-IT" sz="2000" b="1" dirty="0" smtClean="0"/>
              <a:t>di eventuali </a:t>
            </a:r>
            <a:r>
              <a:rPr lang="it-IT" sz="2000" b="1" dirty="0" err="1" smtClean="0"/>
              <a:t>leak</a:t>
            </a:r>
            <a:r>
              <a:rPr lang="it-IT" sz="2000" b="1" dirty="0" smtClean="0"/>
              <a:t> biliari</a:t>
            </a:r>
          </a:p>
          <a:p>
            <a:endParaRPr lang="it-IT" sz="2000" b="1" dirty="0"/>
          </a:p>
          <a:p>
            <a:r>
              <a:rPr lang="it-IT" sz="2000" b="1" dirty="0" smtClean="0"/>
              <a:t>Posizionamento di drenaggio addominale</a:t>
            </a:r>
            <a:endParaRPr lang="it-IT" sz="2000" dirty="0" smtClean="0"/>
          </a:p>
        </p:txBody>
      </p:sp>
    </p:spTree>
    <p:extLst>
      <p:ext uri="{BB962C8B-B14F-4D97-AF65-F5344CB8AC3E}">
        <p14:creationId xmlns:p14="http://schemas.microsoft.com/office/powerpoint/2010/main" val="73447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 flipH="1">
            <a:off x="513078" y="1851046"/>
            <a:ext cx="9316721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Decorso post-operatorio e Follow-up 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smtClean="0"/>
              <a:t>BACKGROUND</a:t>
            </a:r>
            <a:endParaRPr lang="it-IT" sz="36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xmlns="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7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5684062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smtClean="0"/>
              <a:t>TRATTAMENTO CHIRURGICO</a:t>
            </a:r>
            <a:endParaRPr lang="it-IT" sz="3600" dirty="0"/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26" y="6610544"/>
            <a:ext cx="1122669" cy="112266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26" y="3141980"/>
            <a:ext cx="1030670" cy="103067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888" y="5491161"/>
            <a:ext cx="986346" cy="986346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3227926" y="3260471"/>
            <a:ext cx="37303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Tempo operatorio 80 minuti</a:t>
            </a:r>
            <a:r>
              <a:rPr lang="it-IT" sz="2000" dirty="0" smtClean="0"/>
              <a:t>.</a:t>
            </a:r>
          </a:p>
          <a:p>
            <a:r>
              <a:rPr lang="it-IT" sz="2000" dirty="0"/>
              <a:t>Non complicanze intraoperatorie</a:t>
            </a:r>
            <a:r>
              <a:rPr lang="it-IT" sz="2000" dirty="0" smtClean="0"/>
              <a:t>.</a:t>
            </a:r>
            <a:endParaRPr lang="it-IT" sz="2000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3227926" y="5774126"/>
            <a:ext cx="8083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/>
              <a:t>Il referto dell’esame istologico ha confermato la benignità della cisti epatica.</a:t>
            </a:r>
          </a:p>
          <a:p>
            <a:endParaRPr lang="it-IT" sz="2000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3227926" y="6963479"/>
            <a:ext cx="69291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/>
              <a:t>Non sono state rilevate recidive al follow-up ecografico a 3 mesi. 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3227926" y="4584773"/>
            <a:ext cx="13344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/>
              <a:t>Il decorso post-operatorio è stato regolare con graduale risoluzione dell’ittero e rimozione del drenaggio addominale in V GPO</a:t>
            </a:r>
            <a:r>
              <a:rPr lang="it-IT" sz="2000" dirty="0" smtClean="0"/>
              <a:t>.</a:t>
            </a:r>
            <a:endParaRPr lang="it-IT" sz="2000" dirty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348" y="4129318"/>
            <a:ext cx="1298635" cy="129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9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6903262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dirty="0" smtClean="0"/>
              <a:t>REVISIONE DELLA LETTERATURA</a:t>
            </a:r>
            <a:endParaRPr lang="it-IT" sz="36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xmlns="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484726" y="1866900"/>
            <a:ext cx="17156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Sebbene la fenestrazione laparoscopica sia considerata il trattamento di prima linea per le cisti epatiche sintomatiche in elezione, il suo ruolo e profilo di sicurezza in situazioni di emergenza rimangono meno definiti nella letteratura.</a:t>
            </a:r>
          </a:p>
        </p:txBody>
      </p:sp>
      <p:grpSp>
        <p:nvGrpSpPr>
          <p:cNvPr id="9" name="Gruppo 8"/>
          <p:cNvGrpSpPr>
            <a:grpSpLocks noChangeAspect="1"/>
          </p:cNvGrpSpPr>
          <p:nvPr/>
        </p:nvGrpSpPr>
        <p:grpSpPr>
          <a:xfrm>
            <a:off x="484726" y="3135681"/>
            <a:ext cx="7893366" cy="1332000"/>
            <a:chOff x="493586" y="3117485"/>
            <a:chExt cx="9263629" cy="1563231"/>
          </a:xfrm>
        </p:grpSpPr>
        <p:pic>
          <p:nvPicPr>
            <p:cNvPr id="5" name="Immagine 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740" r="13235"/>
            <a:stretch/>
          </p:blipFill>
          <p:spPr>
            <a:xfrm>
              <a:off x="493586" y="3160318"/>
              <a:ext cx="7746414" cy="1520398"/>
            </a:xfrm>
            <a:prstGeom prst="rect">
              <a:avLst/>
            </a:prstGeom>
            <a:ln w="38100" cap="rnd" cmpd="sng">
              <a:solidFill>
                <a:srgbClr val="0A6DC4"/>
              </a:solidFill>
              <a:prstDash val="solid"/>
              <a:bevel/>
            </a:ln>
            <a:effectLst/>
          </p:spPr>
        </p:pic>
        <p:sp>
          <p:nvSpPr>
            <p:cNvPr id="6" name="CasellaDiTesto 5"/>
            <p:cNvSpPr txBox="1"/>
            <p:nvPr/>
          </p:nvSpPr>
          <p:spPr>
            <a:xfrm>
              <a:off x="8231121" y="3117485"/>
              <a:ext cx="1526094" cy="397326"/>
            </a:xfrm>
            <a:prstGeom prst="rect">
              <a:avLst/>
            </a:prstGeom>
            <a:noFill/>
            <a:ln w="19050">
              <a:solidFill>
                <a:srgbClr val="0A6DC4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it-IT" sz="1600" b="1" i="1" dirty="0" err="1" smtClean="0"/>
                <a:t>Review</a:t>
              </a:r>
              <a:r>
                <a:rPr lang="it-IT" sz="1600" b="1" i="1" dirty="0" smtClean="0"/>
                <a:t>, 2018</a:t>
              </a:r>
              <a:endParaRPr lang="it-IT" sz="1600" b="1" i="1" dirty="0"/>
            </a:p>
          </p:txBody>
        </p:sp>
      </p:grpSp>
      <p:grpSp>
        <p:nvGrpSpPr>
          <p:cNvPr id="8" name="Gruppo 7"/>
          <p:cNvGrpSpPr>
            <a:grpSpLocks noChangeAspect="1"/>
          </p:cNvGrpSpPr>
          <p:nvPr/>
        </p:nvGrpSpPr>
        <p:grpSpPr>
          <a:xfrm>
            <a:off x="9785686" y="4883103"/>
            <a:ext cx="7855200" cy="1354363"/>
            <a:chOff x="8036385" y="5725808"/>
            <a:chExt cx="9586648" cy="1652892"/>
          </a:xfrm>
        </p:grpSpPr>
        <p:pic>
          <p:nvPicPr>
            <p:cNvPr id="7" name="Immagine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98235" y="5753100"/>
              <a:ext cx="7924798" cy="1625600"/>
            </a:xfrm>
            <a:prstGeom prst="rect">
              <a:avLst/>
            </a:prstGeom>
            <a:ln w="38100">
              <a:solidFill>
                <a:srgbClr val="0A6DC4"/>
              </a:solidFill>
            </a:ln>
          </p:spPr>
        </p:pic>
        <p:sp>
          <p:nvSpPr>
            <p:cNvPr id="11" name="CasellaDiTesto 10"/>
            <p:cNvSpPr txBox="1"/>
            <p:nvPr/>
          </p:nvSpPr>
          <p:spPr>
            <a:xfrm>
              <a:off x="8036385" y="5725808"/>
              <a:ext cx="1634771" cy="422583"/>
            </a:xfrm>
            <a:prstGeom prst="rect">
              <a:avLst/>
            </a:prstGeom>
            <a:noFill/>
            <a:ln w="19050">
              <a:solidFill>
                <a:srgbClr val="0A6DC4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it-IT" sz="1600" b="1" i="1" dirty="0" err="1" smtClean="0"/>
                <a:t>Review</a:t>
              </a:r>
              <a:r>
                <a:rPr lang="it-IT" sz="1600" b="1" i="1" dirty="0" smtClean="0"/>
                <a:t>, 2020 </a:t>
              </a:r>
              <a:endParaRPr lang="it-IT" sz="1600" b="1" i="1" dirty="0"/>
            </a:p>
          </p:txBody>
        </p:sp>
      </p:grpSp>
      <p:sp>
        <p:nvSpPr>
          <p:cNvPr id="10" name="Rettangolo 9"/>
          <p:cNvSpPr/>
          <p:nvPr/>
        </p:nvSpPr>
        <p:spPr>
          <a:xfrm>
            <a:off x="1902003" y="5470156"/>
            <a:ext cx="91838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i="1" u="sng" dirty="0" smtClean="0"/>
              <a:t>“Con </a:t>
            </a:r>
            <a:r>
              <a:rPr lang="it-IT" sz="1600" i="1" u="sng" dirty="0"/>
              <a:t>un'adeguata competenza chirurgica epatobiliare nelle tecniche mini-invasive, sedi anatomiche difficili non dovrebbero precludere un approccio laparoscopico né il </a:t>
            </a:r>
            <a:r>
              <a:rPr lang="it-IT" sz="1600" i="1" u="sng" dirty="0" smtClean="0"/>
              <a:t>raggiungimento </a:t>
            </a:r>
            <a:r>
              <a:rPr lang="it-IT" sz="1600" i="1" u="sng" dirty="0"/>
              <a:t>di eccellenti risultati clinici con bassa </a:t>
            </a:r>
            <a:r>
              <a:rPr lang="it-IT" sz="1600" i="1" u="sng" dirty="0" smtClean="0"/>
              <a:t>morbilità”</a:t>
            </a:r>
            <a:endParaRPr lang="it-IT" sz="1600" i="1" u="sng" dirty="0"/>
          </a:p>
        </p:txBody>
      </p:sp>
      <p:sp>
        <p:nvSpPr>
          <p:cNvPr id="16" name="Rettangolo 15"/>
          <p:cNvSpPr/>
          <p:nvPr/>
        </p:nvSpPr>
        <p:spPr>
          <a:xfrm>
            <a:off x="7391400" y="3612565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1600" i="1" u="sng" dirty="0" smtClean="0">
                <a:solidFill>
                  <a:srgbClr val="1F1F1F"/>
                </a:solidFill>
              </a:rPr>
              <a:t>“</a:t>
            </a:r>
            <a:r>
              <a:rPr lang="it-IT" sz="1600" i="1" u="sng" dirty="0"/>
              <a:t>L</a:t>
            </a:r>
            <a:r>
              <a:rPr lang="it-IT" sz="1600" i="1" u="sng" dirty="0" smtClean="0"/>
              <a:t>a </a:t>
            </a:r>
            <a:r>
              <a:rPr lang="it-IT" sz="1600" i="1" u="sng" dirty="0"/>
              <a:t>fenestrazione laparoscopica è un trattamento efficace per le cisti epatiche semplici sintomatiche, con un basso tasso di recidiva sintomatica. Il tasso di recidiva sintomatica e il rischio di complicanze sono significativamente più elevati nei pazienti con </a:t>
            </a:r>
            <a:r>
              <a:rPr lang="it-IT" sz="1600" i="1" u="sng" dirty="0" smtClean="0"/>
              <a:t>malattia policistica epatica”</a:t>
            </a:r>
            <a:endParaRPr lang="it-IT" sz="1600" i="1" u="sng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6629400" y="7379184"/>
            <a:ext cx="10259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u="sng" dirty="0" smtClean="0"/>
              <a:t>“La </a:t>
            </a:r>
            <a:r>
              <a:rPr lang="it-IT" sz="1600" i="1" u="sng" dirty="0"/>
              <a:t>fenestrazione laparoscopica presenta un rischio di recidiva inferiore (circa 9-10%) e un tasso di complicanze lievemente superiore (10-11%) rispetto all’aspirazione con </a:t>
            </a:r>
            <a:r>
              <a:rPr lang="it-IT" sz="1600" i="1" u="sng" dirty="0" err="1"/>
              <a:t>scleroterapia</a:t>
            </a:r>
            <a:r>
              <a:rPr lang="it-IT" sz="1600" i="1" u="sng" dirty="0"/>
              <a:t>, che ha un rischio di recidiva più elevato (fino al 20-30%) ma complicanze maggiori molto rare (&lt;1</a:t>
            </a:r>
            <a:r>
              <a:rPr lang="it-IT" sz="1600" i="1" u="sng" dirty="0" smtClean="0"/>
              <a:t>%)”</a:t>
            </a:r>
            <a:endParaRPr lang="it-IT" sz="1600" i="1" u="sng" dirty="0"/>
          </a:p>
        </p:txBody>
      </p:sp>
      <p:grpSp>
        <p:nvGrpSpPr>
          <p:cNvPr id="18" name="Gruppo 17"/>
          <p:cNvGrpSpPr/>
          <p:nvPr/>
        </p:nvGrpSpPr>
        <p:grpSpPr>
          <a:xfrm>
            <a:off x="484123" y="6782775"/>
            <a:ext cx="7179388" cy="1384302"/>
            <a:chOff x="484726" y="7095148"/>
            <a:chExt cx="7179388" cy="1384302"/>
          </a:xfrm>
        </p:grpSpPr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726" y="7126546"/>
              <a:ext cx="5839874" cy="1352904"/>
            </a:xfrm>
            <a:prstGeom prst="rect">
              <a:avLst/>
            </a:prstGeom>
            <a:ln w="38100">
              <a:solidFill>
                <a:srgbClr val="0A6DC4"/>
              </a:solidFill>
            </a:ln>
          </p:spPr>
        </p:pic>
        <p:sp>
          <p:nvSpPr>
            <p:cNvPr id="17" name="CasellaDiTesto 16"/>
            <p:cNvSpPr txBox="1"/>
            <p:nvPr/>
          </p:nvSpPr>
          <p:spPr>
            <a:xfrm>
              <a:off x="6324600" y="7095148"/>
              <a:ext cx="1339514" cy="346260"/>
            </a:xfrm>
            <a:prstGeom prst="rect">
              <a:avLst/>
            </a:prstGeom>
            <a:noFill/>
            <a:ln w="19050">
              <a:solidFill>
                <a:srgbClr val="0A6DC4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it-IT" sz="1600" b="1" i="1" dirty="0" err="1" smtClean="0"/>
                <a:t>Review</a:t>
              </a:r>
              <a:r>
                <a:rPr lang="it-IT" sz="1600" b="1" i="1" dirty="0" smtClean="0"/>
                <a:t>, 2021 </a:t>
              </a:r>
              <a:endParaRPr lang="it-IT" sz="1600" b="1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04870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dirty="0" smtClean="0"/>
              <a:t>CONCLUSIONI</a:t>
            </a:r>
            <a:endParaRPr lang="it-IT" sz="36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xmlns="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1143000" y="2843242"/>
            <a:ext cx="16154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La procedura, eseguita in urgenza, offre i vantaggi della </a:t>
            </a:r>
            <a:r>
              <a:rPr lang="it-IT" sz="2400" b="1" dirty="0" smtClean="0"/>
              <a:t>chirurgia mininvasiva </a:t>
            </a:r>
            <a:r>
              <a:rPr lang="it-IT" sz="2400" dirty="0" smtClean="0"/>
              <a:t>e la possibilità di ottenere tessuto per la </a:t>
            </a:r>
            <a:r>
              <a:rPr lang="it-IT" sz="2400" b="1" dirty="0" smtClean="0"/>
              <a:t>diagnosi istologica</a:t>
            </a:r>
            <a:r>
              <a:rPr lang="it-IT" sz="2400" dirty="0" smtClean="0"/>
              <a:t>, evitando al contempo gli alti tassi di recidiva associati all’aspirazione percutanea.</a:t>
            </a:r>
          </a:p>
          <a:p>
            <a:endParaRPr lang="it-IT" sz="2400" dirty="0" smtClean="0"/>
          </a:p>
          <a:p>
            <a:endParaRPr lang="it-IT" sz="2400" dirty="0" smtClean="0"/>
          </a:p>
          <a:p>
            <a:r>
              <a:rPr lang="it-IT" sz="2400" dirty="0" smtClean="0"/>
              <a:t>Una </a:t>
            </a:r>
            <a:r>
              <a:rPr lang="it-IT" sz="2400" b="1" dirty="0"/>
              <a:t>valutazione accurata </a:t>
            </a:r>
            <a:r>
              <a:rPr lang="it-IT" sz="2400" b="1" dirty="0" smtClean="0"/>
              <a:t>del paziente </a:t>
            </a:r>
            <a:r>
              <a:rPr lang="it-IT" sz="2400" dirty="0" smtClean="0"/>
              <a:t>sulla base della </a:t>
            </a:r>
            <a:r>
              <a:rPr lang="it-IT" sz="2400" dirty="0"/>
              <a:t>stabilità emodinamica, della gravità dei sintomi, della funzionalità </a:t>
            </a:r>
            <a:r>
              <a:rPr lang="it-IT" sz="2400" dirty="0" smtClean="0"/>
              <a:t>epatica, delle caratteristiche radiologiche e </a:t>
            </a:r>
            <a:r>
              <a:rPr lang="it-IT" sz="2400" dirty="0"/>
              <a:t>del coinvolgimento biliare è essenziale per guidare la gestione </a:t>
            </a:r>
            <a:r>
              <a:rPr lang="it-IT" sz="2400" dirty="0" smtClean="0"/>
              <a:t>ed evitare ritardi nel trattamento chirurgico.</a:t>
            </a:r>
          </a:p>
          <a:p>
            <a:endParaRPr lang="it-IT" sz="2400" dirty="0" smtClean="0"/>
          </a:p>
          <a:p>
            <a:endParaRPr lang="it-IT" sz="2400" dirty="0"/>
          </a:p>
          <a:p>
            <a:r>
              <a:rPr lang="it-IT" sz="2400" dirty="0"/>
              <a:t>L</a:t>
            </a:r>
            <a:r>
              <a:rPr lang="it-IT" sz="2400" dirty="0" smtClean="0"/>
              <a:t>a fenestrazione laparoscopica rappresenta il </a:t>
            </a:r>
            <a:r>
              <a:rPr lang="it-IT" sz="2400" dirty="0" err="1" smtClean="0"/>
              <a:t>gold</a:t>
            </a:r>
            <a:r>
              <a:rPr lang="it-IT" sz="2400" dirty="0" smtClean="0"/>
              <a:t> standard di trattamento per le cisti epatiche complicate in regime d’elezione. In accordo con i dati di letteratura, il caso clinico dimostra che il trattamento mininvasivo in urgenza risulta efficace e </a:t>
            </a:r>
            <a:r>
              <a:rPr lang="it-IT" sz="2400" dirty="0"/>
              <a:t>sicuro </a:t>
            </a:r>
            <a:r>
              <a:rPr lang="it-IT" sz="2400" dirty="0" smtClean="0"/>
              <a:t>con</a:t>
            </a:r>
            <a:r>
              <a:rPr lang="it-IT" sz="2400" b="1" dirty="0" smtClean="0"/>
              <a:t> tassi </a:t>
            </a:r>
            <a:r>
              <a:rPr lang="it-IT" sz="2400" b="1" dirty="0"/>
              <a:t>di complicanze e di recidiva </a:t>
            </a:r>
            <a:r>
              <a:rPr lang="it-IT" sz="2400" b="1" dirty="0" smtClean="0"/>
              <a:t>sovrapponibili </a:t>
            </a:r>
            <a:r>
              <a:rPr lang="it-IT" sz="2400" b="1" dirty="0"/>
              <a:t>a quelli della chirurgia </a:t>
            </a:r>
            <a:r>
              <a:rPr lang="it-IT" sz="2400" b="1" dirty="0" smtClean="0"/>
              <a:t>programmata. </a:t>
            </a:r>
          </a:p>
        </p:txBody>
      </p:sp>
    </p:spTree>
    <p:extLst>
      <p:ext uri="{BB962C8B-B14F-4D97-AF65-F5344CB8AC3E}">
        <p14:creationId xmlns:p14="http://schemas.microsoft.com/office/powerpoint/2010/main" val="56239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dirty="0" smtClean="0"/>
              <a:t>BIBLIOGRAFIA</a:t>
            </a:r>
            <a:endParaRPr lang="it-IT" sz="36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xmlns="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484726" y="2679322"/>
            <a:ext cx="1715616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r>
              <a:rPr lang="it-IT" sz="2000" dirty="0"/>
              <a:t>ACG Clinical Guideline: Focal Liver </a:t>
            </a:r>
            <a:r>
              <a:rPr lang="it-IT" sz="2000" dirty="0" err="1"/>
              <a:t>Lesions</a:t>
            </a:r>
            <a:r>
              <a:rPr lang="it-IT" sz="2000" dirty="0" smtClean="0"/>
              <a:t>. The </a:t>
            </a:r>
            <a:r>
              <a:rPr lang="it-IT" sz="2000" dirty="0"/>
              <a:t>American Journal of </a:t>
            </a:r>
            <a:r>
              <a:rPr lang="it-IT" sz="2000" dirty="0" err="1"/>
              <a:t>Gastroenterology</a:t>
            </a:r>
            <a:r>
              <a:rPr lang="it-IT" sz="2000" dirty="0"/>
              <a:t>. 2024. </a:t>
            </a:r>
            <a:r>
              <a:rPr lang="it-IT" sz="2000" dirty="0" err="1"/>
              <a:t>Frenette</a:t>
            </a:r>
            <a:r>
              <a:rPr lang="it-IT" sz="2000" dirty="0"/>
              <a:t> C, </a:t>
            </a:r>
            <a:r>
              <a:rPr lang="it-IT" sz="2000" dirty="0" err="1"/>
              <a:t>Mendiratta</a:t>
            </a:r>
            <a:r>
              <a:rPr lang="it-IT" sz="2000" dirty="0"/>
              <a:t>-Lala M, </a:t>
            </a:r>
            <a:r>
              <a:rPr lang="it-IT" sz="2000" dirty="0" err="1"/>
              <a:t>Salgia</a:t>
            </a:r>
            <a:r>
              <a:rPr lang="it-IT" sz="2000" dirty="0"/>
              <a:t> </a:t>
            </a:r>
            <a:r>
              <a:rPr lang="it-IT" sz="2000" dirty="0" err="1"/>
              <a:t>R</a:t>
            </a:r>
            <a:r>
              <a:rPr lang="it-IT" sz="2000" dirty="0"/>
              <a:t>, et al</a:t>
            </a:r>
            <a:r>
              <a:rPr lang="it-IT" sz="2000" dirty="0" smtClean="0"/>
              <a:t>.</a:t>
            </a:r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endParaRPr lang="it-IT" sz="2000" dirty="0" smtClean="0"/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r>
              <a:rPr lang="it-IT" sz="2000" dirty="0" err="1" smtClean="0"/>
              <a:t>Clinical</a:t>
            </a:r>
            <a:r>
              <a:rPr lang="it-IT" sz="2000" dirty="0" smtClean="0"/>
              <a:t> </a:t>
            </a:r>
            <a:r>
              <a:rPr lang="it-IT" sz="2000" dirty="0"/>
              <a:t>Response After Laparoscopic Fenestration of Symptomatic Hepatic Cysts: A Systematic Review and Meta-Analysis</a:t>
            </a:r>
            <a:r>
              <a:rPr lang="it-IT" sz="2000" dirty="0" smtClean="0"/>
              <a:t>. </a:t>
            </a:r>
            <a:r>
              <a:rPr lang="it-IT" sz="2000" dirty="0" err="1" smtClean="0"/>
              <a:t>Surgical</a:t>
            </a:r>
            <a:r>
              <a:rPr lang="it-IT" sz="2000" dirty="0" smtClean="0"/>
              <a:t> </a:t>
            </a:r>
            <a:r>
              <a:rPr lang="it-IT" sz="2000" dirty="0" err="1"/>
              <a:t>Endoscopy</a:t>
            </a:r>
            <a:r>
              <a:rPr lang="it-IT" sz="2000" dirty="0"/>
              <a:t>. 2019. </a:t>
            </a:r>
            <a:r>
              <a:rPr lang="it-IT" sz="2000" dirty="0" err="1"/>
              <a:t>Bernts</a:t>
            </a:r>
            <a:r>
              <a:rPr lang="it-IT" sz="2000" dirty="0"/>
              <a:t> LHP, </a:t>
            </a:r>
            <a:r>
              <a:rPr lang="it-IT" sz="2000" dirty="0" err="1"/>
              <a:t>Echternach</a:t>
            </a:r>
            <a:r>
              <a:rPr lang="it-IT" sz="2000" dirty="0"/>
              <a:t> SG, </a:t>
            </a:r>
            <a:r>
              <a:rPr lang="it-IT" sz="2000" dirty="0" err="1"/>
              <a:t>Kievit</a:t>
            </a:r>
            <a:r>
              <a:rPr lang="it-IT" sz="2000" dirty="0"/>
              <a:t> </a:t>
            </a:r>
            <a:r>
              <a:rPr lang="it-IT" sz="2000" dirty="0" err="1"/>
              <a:t>W</a:t>
            </a:r>
            <a:r>
              <a:rPr lang="it-IT" sz="2000" dirty="0"/>
              <a:t>, </a:t>
            </a:r>
            <a:r>
              <a:rPr lang="it-IT" sz="2000" dirty="0" err="1"/>
              <a:t>Rosman</a:t>
            </a:r>
            <a:r>
              <a:rPr lang="it-IT" sz="2000" dirty="0"/>
              <a:t> C, Drenth JPH</a:t>
            </a:r>
            <a:r>
              <a:rPr lang="it-IT" sz="2000" dirty="0" smtClean="0"/>
              <a:t>.</a:t>
            </a:r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endParaRPr lang="it-IT" sz="2000" dirty="0"/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r>
              <a:rPr lang="it-IT" sz="2000" dirty="0" err="1" smtClean="0"/>
              <a:t>Contemporary</a:t>
            </a:r>
            <a:r>
              <a:rPr lang="it-IT" sz="2000" dirty="0" smtClean="0"/>
              <a:t> </a:t>
            </a:r>
            <a:r>
              <a:rPr lang="it-IT" sz="2000" dirty="0"/>
              <a:t>Management of Hepatic Cyst Disease: Techniques and Outcomes at a Tertiary Hepatobiliary Center</a:t>
            </a:r>
            <a:r>
              <a:rPr lang="it-IT" sz="2000" dirty="0" smtClean="0"/>
              <a:t>. Journal </a:t>
            </a:r>
            <a:r>
              <a:rPr lang="it-IT" sz="2000" dirty="0"/>
              <a:t>of </a:t>
            </a:r>
            <a:r>
              <a:rPr lang="it-IT" sz="2000" dirty="0" err="1"/>
              <a:t>Gastrointestinal</a:t>
            </a:r>
            <a:r>
              <a:rPr lang="it-IT" sz="2000" dirty="0"/>
              <a:t> </a:t>
            </a:r>
            <a:r>
              <a:rPr lang="it-IT" sz="2000" dirty="0" err="1"/>
              <a:t>Surgery</a:t>
            </a:r>
            <a:r>
              <a:rPr lang="it-IT" sz="2000" dirty="0"/>
              <a:t> : </a:t>
            </a:r>
            <a:r>
              <a:rPr lang="it-IT" sz="2000" dirty="0" err="1"/>
              <a:t>Official</a:t>
            </a:r>
            <a:r>
              <a:rPr lang="it-IT" sz="2000" dirty="0"/>
              <a:t> Journal of the Society for </a:t>
            </a:r>
            <a:r>
              <a:rPr lang="it-IT" sz="2000" dirty="0" err="1"/>
              <a:t>Surgery</a:t>
            </a:r>
            <a:r>
              <a:rPr lang="it-IT" sz="2000" dirty="0"/>
              <a:t> of the </a:t>
            </a:r>
            <a:r>
              <a:rPr lang="it-IT" sz="2000" dirty="0" err="1"/>
              <a:t>Alimentary</a:t>
            </a:r>
            <a:r>
              <a:rPr lang="it-IT" sz="2000" dirty="0"/>
              <a:t> </a:t>
            </a:r>
            <a:r>
              <a:rPr lang="it-IT" sz="2000" dirty="0" err="1"/>
              <a:t>Tract</a:t>
            </a:r>
            <a:r>
              <a:rPr lang="it-IT" sz="2000" dirty="0"/>
              <a:t>. 2021. Gomez A, </a:t>
            </a:r>
            <a:r>
              <a:rPr lang="it-IT" sz="2000" dirty="0" err="1"/>
              <a:t>Wisneski</a:t>
            </a:r>
            <a:r>
              <a:rPr lang="it-IT" sz="2000" dirty="0"/>
              <a:t> AD, </a:t>
            </a:r>
            <a:r>
              <a:rPr lang="it-IT" sz="2000" dirty="0" err="1"/>
              <a:t>Luu</a:t>
            </a:r>
            <a:r>
              <a:rPr lang="it-IT" sz="2000" dirty="0"/>
              <a:t> HY, et al</a:t>
            </a:r>
            <a:r>
              <a:rPr lang="it-IT" sz="2000" dirty="0" smtClean="0"/>
              <a:t>.</a:t>
            </a:r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endParaRPr lang="it-IT" sz="2000" dirty="0"/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r>
              <a:rPr lang="it-IT" sz="2000" dirty="0"/>
              <a:t>Long-Term Patient-Reported Outcomes After Laparoscopic Fenestration of Symptomatic Liver </a:t>
            </a:r>
            <a:r>
              <a:rPr lang="it-IT" sz="2000" dirty="0" err="1"/>
              <a:t>Cysts</a:t>
            </a:r>
            <a:r>
              <a:rPr lang="it-IT" sz="2000" dirty="0" smtClean="0"/>
              <a:t>. </a:t>
            </a:r>
            <a:r>
              <a:rPr lang="it-IT" sz="2000" dirty="0" err="1" smtClean="0"/>
              <a:t>Surgical</a:t>
            </a:r>
            <a:r>
              <a:rPr lang="it-IT" sz="2000" dirty="0" smtClean="0"/>
              <a:t> </a:t>
            </a:r>
            <a:r>
              <a:rPr lang="it-IT" sz="2000" dirty="0" err="1"/>
              <a:t>Laparoscopy</a:t>
            </a:r>
            <a:r>
              <a:rPr lang="it-IT" sz="2000" dirty="0"/>
              <a:t>, </a:t>
            </a:r>
            <a:r>
              <a:rPr lang="it-IT" sz="2000" dirty="0" err="1"/>
              <a:t>Endoscopy</a:t>
            </a:r>
            <a:r>
              <a:rPr lang="it-IT" sz="2000" dirty="0"/>
              <a:t> &amp; </a:t>
            </a:r>
            <a:r>
              <a:rPr lang="it-IT" sz="2000" dirty="0" err="1"/>
              <a:t>Percutaneous</a:t>
            </a:r>
            <a:r>
              <a:rPr lang="it-IT" sz="2000" dirty="0"/>
              <a:t> </a:t>
            </a:r>
            <a:r>
              <a:rPr lang="it-IT" sz="2000" dirty="0" err="1"/>
              <a:t>Techniques</a:t>
            </a:r>
            <a:r>
              <a:rPr lang="it-IT" sz="2000" dirty="0"/>
              <a:t>. 2017. </a:t>
            </a:r>
            <a:r>
              <a:rPr lang="it-IT" sz="2000" dirty="0" err="1"/>
              <a:t>Kisiel</a:t>
            </a:r>
            <a:r>
              <a:rPr lang="it-IT" sz="2000" dirty="0"/>
              <a:t> A, </a:t>
            </a:r>
            <a:r>
              <a:rPr lang="it-IT" sz="2000" dirty="0" err="1"/>
              <a:t>Vass</a:t>
            </a:r>
            <a:r>
              <a:rPr lang="it-IT" sz="2000" dirty="0"/>
              <a:t> DG, Navarro A, et al</a:t>
            </a:r>
            <a:r>
              <a:rPr lang="it-IT" sz="2000" dirty="0" smtClean="0"/>
              <a:t>.</a:t>
            </a:r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endParaRPr lang="it-IT" sz="2000" dirty="0"/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r>
              <a:rPr lang="it-IT" sz="2000" dirty="0" err="1" smtClean="0"/>
              <a:t>Systematic</a:t>
            </a:r>
            <a:r>
              <a:rPr lang="it-IT" sz="2000" dirty="0" smtClean="0"/>
              <a:t> </a:t>
            </a:r>
            <a:r>
              <a:rPr lang="it-IT" sz="2000" dirty="0"/>
              <a:t>Review on Percutaneous Aspiration and Sclerotherapy Versus Surgery in Symptomatic Simple Hepatic </a:t>
            </a:r>
            <a:r>
              <a:rPr lang="it-IT" sz="2000" dirty="0" err="1"/>
              <a:t>Cysts.HPB</a:t>
            </a:r>
            <a:r>
              <a:rPr lang="it-IT" sz="2000" dirty="0"/>
              <a:t> : The </a:t>
            </a:r>
            <a:r>
              <a:rPr lang="it-IT" sz="2000" dirty="0" err="1"/>
              <a:t>Official</a:t>
            </a:r>
            <a:r>
              <a:rPr lang="it-IT" sz="2000" dirty="0"/>
              <a:t> Journal of the International </a:t>
            </a:r>
            <a:r>
              <a:rPr lang="it-IT" sz="2000" dirty="0" err="1"/>
              <a:t>Hepato</a:t>
            </a:r>
            <a:r>
              <a:rPr lang="it-IT" sz="2000" dirty="0"/>
              <a:t> </a:t>
            </a:r>
            <a:r>
              <a:rPr lang="it-IT" sz="2000" dirty="0" err="1"/>
              <a:t>Pancreato</a:t>
            </a:r>
            <a:r>
              <a:rPr lang="it-IT" sz="2000" dirty="0"/>
              <a:t> </a:t>
            </a:r>
            <a:r>
              <a:rPr lang="it-IT" sz="2000" dirty="0" err="1"/>
              <a:t>Biliary</a:t>
            </a:r>
            <a:r>
              <a:rPr lang="it-IT" sz="2000" dirty="0"/>
              <a:t> </a:t>
            </a:r>
            <a:r>
              <a:rPr lang="it-IT" sz="2000" dirty="0" err="1"/>
              <a:t>Association</a:t>
            </a:r>
            <a:r>
              <a:rPr lang="it-IT" sz="2000" dirty="0"/>
              <a:t>. 2021. </a:t>
            </a:r>
            <a:r>
              <a:rPr lang="it-IT" sz="2000" dirty="0" err="1"/>
              <a:t>Furumaya</a:t>
            </a:r>
            <a:r>
              <a:rPr lang="it-IT" sz="2000" dirty="0"/>
              <a:t> A, van </a:t>
            </a:r>
            <a:r>
              <a:rPr lang="it-IT" sz="2000" dirty="0" err="1"/>
              <a:t>Rosmalen</a:t>
            </a:r>
            <a:r>
              <a:rPr lang="it-IT" sz="2000" dirty="0"/>
              <a:t> BV, de </a:t>
            </a:r>
            <a:r>
              <a:rPr lang="it-IT" sz="2000" dirty="0" err="1"/>
              <a:t>Graeff</a:t>
            </a:r>
            <a:r>
              <a:rPr lang="it-IT" sz="2000" dirty="0"/>
              <a:t> JJ, et </a:t>
            </a:r>
            <a:r>
              <a:rPr lang="it-IT" sz="2000" dirty="0" smtClean="0"/>
              <a:t>al.</a:t>
            </a:r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endParaRPr lang="it-IT" sz="2000" dirty="0"/>
          </a:p>
          <a:p>
            <a:pPr marL="285750" indent="-285750">
              <a:buClr>
                <a:srgbClr val="0E6FC1"/>
              </a:buClr>
              <a:buFont typeface="Arial" charset="0"/>
              <a:buChar char="•"/>
            </a:pPr>
            <a:r>
              <a:rPr lang="it-IT" sz="2000" dirty="0" smtClean="0"/>
              <a:t>Cesena </a:t>
            </a:r>
            <a:r>
              <a:rPr lang="it-IT" sz="2000" dirty="0"/>
              <a:t>Guidelines: WSES Consensus Statement on Laparoscopic-First Approach to General Surgery Emergencies and Abdominal </a:t>
            </a:r>
            <a:r>
              <a:rPr lang="it-IT" sz="2000" dirty="0" err="1"/>
              <a:t>Trauma.World</a:t>
            </a:r>
            <a:r>
              <a:rPr lang="it-IT" sz="2000" dirty="0"/>
              <a:t> Journal of Emergency </a:t>
            </a:r>
            <a:r>
              <a:rPr lang="it-IT" sz="2000" dirty="0" err="1"/>
              <a:t>Surgery</a:t>
            </a:r>
            <a:r>
              <a:rPr lang="it-IT" sz="2000" dirty="0"/>
              <a:t> : WJES. 2023. </a:t>
            </a:r>
            <a:r>
              <a:rPr lang="it-IT" sz="2000" dirty="0" err="1"/>
              <a:t>Sermonesi</a:t>
            </a:r>
            <a:r>
              <a:rPr lang="it-IT" sz="2000" dirty="0"/>
              <a:t> G, </a:t>
            </a:r>
            <a:r>
              <a:rPr lang="it-IT" sz="2000" dirty="0" err="1"/>
              <a:t>Tian</a:t>
            </a:r>
            <a:r>
              <a:rPr lang="it-IT" sz="2000" dirty="0"/>
              <a:t> BWCA, Vallicelli C, et al</a:t>
            </a:r>
            <a:r>
              <a:rPr lang="it-IT" sz="2000" dirty="0" smtClean="0"/>
              <a:t>.</a:t>
            </a:r>
            <a:endParaRPr lang="it-IT" sz="2000" dirty="0"/>
          </a:p>
          <a:p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28863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sp>
        <p:nvSpPr>
          <p:cNvPr id="4" name="Rettangolo con angoli arrotondati 12">
            <a:extLst>
              <a:ext uri="{FF2B5EF4-FFF2-40B4-BE49-F238E27FC236}">
                <a16:creationId xmlns:a16="http://schemas.microsoft.com/office/drawing/2014/main" xmlns="" id="{19ACE76E-6488-1B89-671F-D503AC394BD4}"/>
              </a:ext>
            </a:extLst>
          </p:cNvPr>
          <p:cNvSpPr/>
          <p:nvPr/>
        </p:nvSpPr>
        <p:spPr>
          <a:xfrm>
            <a:off x="709099" y="4768701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dirty="0" smtClean="0"/>
              <a:t>AUTORI</a:t>
            </a:r>
            <a:endParaRPr lang="it-IT" sz="36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953000" y="4762499"/>
            <a:ext cx="838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Cusumano G.; </a:t>
            </a:r>
            <a:r>
              <a:rPr lang="it-IT" sz="2000" dirty="0" err="1" smtClean="0"/>
              <a:t>Dinuzzi</a:t>
            </a:r>
            <a:r>
              <a:rPr lang="it-IT" sz="2000" dirty="0" smtClean="0"/>
              <a:t> V.P.; Marconi M.; Luciano </a:t>
            </a:r>
            <a:r>
              <a:rPr lang="it-IT" sz="2000" dirty="0"/>
              <a:t>S.; Barone G.; </a:t>
            </a:r>
            <a:r>
              <a:rPr lang="it-IT" sz="2000" dirty="0" smtClean="0"/>
              <a:t>Zampino L.; Genova Y.; </a:t>
            </a:r>
            <a:r>
              <a:rPr lang="it-IT" sz="2000" dirty="0" err="1" smtClean="0"/>
              <a:t>Colugnat</a:t>
            </a:r>
            <a:r>
              <a:rPr lang="it-IT" sz="2000" dirty="0" smtClean="0"/>
              <a:t> C. V.; Radaelli </a:t>
            </a:r>
            <a:r>
              <a:rPr lang="it-IT" sz="2000" dirty="0" err="1" smtClean="0"/>
              <a:t>F</a:t>
            </a:r>
            <a:r>
              <a:rPr lang="it-IT" sz="2000" dirty="0" smtClean="0"/>
              <a:t>.; </a:t>
            </a:r>
            <a:r>
              <a:rPr lang="it-IT" sz="2000" dirty="0" err="1" smtClean="0"/>
              <a:t>Argirò</a:t>
            </a:r>
            <a:r>
              <a:rPr lang="it-IT" sz="2000" dirty="0" smtClean="0"/>
              <a:t> S.; </a:t>
            </a:r>
            <a:r>
              <a:rPr lang="it-IT" sz="2000" dirty="0" err="1" smtClean="0"/>
              <a:t>Bertoglio</a:t>
            </a:r>
            <a:r>
              <a:rPr lang="it-IT" sz="2000" dirty="0" smtClean="0"/>
              <a:t> C.L.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1203</TotalTime>
  <Words>968</Words>
  <Application>Microsoft Macintosh PowerPoint</Application>
  <PresentationFormat>Personalizzato</PresentationFormat>
  <Paragraphs>98</Paragraphs>
  <Slides>10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8" baseType="lpstr">
      <vt:lpstr>Aptos</vt:lpstr>
      <vt:lpstr>Avenir Bold Italics</vt:lpstr>
      <vt:lpstr>Barlow Bold</vt:lpstr>
      <vt:lpstr>Barlow Ultra-Bold</vt:lpstr>
      <vt:lpstr>Calibri</vt:lpstr>
      <vt:lpstr>Wingdings</vt:lpstr>
      <vt:lpstr>Arial</vt:lpstr>
      <vt:lpstr>Office Theme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15.0036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PC</dc:creator>
  <cp:lastModifiedBy>Giulia Cusumano</cp:lastModifiedBy>
  <cp:revision>72</cp:revision>
  <dcterms:created xsi:type="dcterms:W3CDTF">2006-08-16T00:00:00Z</dcterms:created>
  <dcterms:modified xsi:type="dcterms:W3CDTF">2026-01-20T18:32:06Z</dcterms:modified>
  <dc:identifier>DAG35qkUN5c</dc:identifier>
</cp:coreProperties>
</file>