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9" r:id="rId13"/>
    <p:sldId id="267" r:id="rId14"/>
    <p:sldId id="268" r:id="rId1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1" d="100"/>
          <a:sy n="81" d="100"/>
        </p:scale>
        <p:origin x="906" y="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Title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51012" y="1300785"/>
            <a:ext cx="8689976" cy="2509213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51012" y="3886200"/>
            <a:ext cx="8689976" cy="1371599"/>
          </a:xfrm>
        </p:spPr>
        <p:txBody>
          <a:bodyPr>
            <a:normAutofit/>
          </a:bodyPr>
          <a:lstStyle>
            <a:lvl1pPr marL="0" indent="0" algn="ctr">
              <a:buNone/>
              <a:defRPr sz="22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it-IT"/>
              <a:t>Fare clic per modificare lo stile del sottotitolo dello schema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2FFC97-C711-4A15-B9AC-19D4078A2B89}" type="datetimeFigureOut">
              <a:rPr lang="it-IT" smtClean="0"/>
              <a:pPr/>
              <a:t>20/01/2026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D5D289-4EA5-47CA-B858-0822809FAC7F}" type="slidenum">
              <a:rPr lang="it-IT" smtClean="0"/>
              <a:pPr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25614585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Droplets-H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10363826" cy="3424107"/>
          </a:xfrm>
        </p:spPr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2FFC97-C711-4A15-B9AC-19D4078A2B89}" type="datetimeFigureOut">
              <a:rPr lang="it-IT" smtClean="0"/>
              <a:pPr/>
              <a:t>20/01/2026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D5D289-4EA5-47CA-B858-0822809FAC7F}" type="slidenum">
              <a:rPr lang="it-IT" smtClean="0"/>
              <a:pPr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96973267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828563"/>
            <a:ext cx="10351752" cy="2736819"/>
          </a:xfrm>
        </p:spPr>
        <p:txBody>
          <a:bodyPr anchor="b">
            <a:normAutofit/>
          </a:bodyPr>
          <a:lstStyle>
            <a:lvl1pPr>
              <a:defRPr sz="4000"/>
            </a:lvl1pPr>
          </a:lstStyle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4" y="3657457"/>
            <a:ext cx="10351752" cy="1368183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2FFC97-C711-4A15-B9AC-19D4078A2B89}" type="datetimeFigureOut">
              <a:rPr lang="it-IT" smtClean="0"/>
              <a:pPr/>
              <a:t>20/01/2026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D5D289-4EA5-47CA-B858-0822809FAC7F}" type="slidenum">
              <a:rPr lang="it-IT" smtClean="0"/>
              <a:pPr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75834837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5106026" cy="3424107"/>
          </a:xfrm>
        </p:spPr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13" name="Content Placeholder 3"/>
          <p:cNvSpPr>
            <a:spLocks noGrp="1"/>
          </p:cNvSpPr>
          <p:nvPr>
            <p:ph sz="quarter" idx="14"/>
          </p:nvPr>
        </p:nvSpPr>
        <p:spPr>
          <a:xfrm>
            <a:off x="6172200" y="2367092"/>
            <a:ext cx="5105400" cy="3424107"/>
          </a:xfrm>
        </p:spPr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2FFC97-C711-4A15-B9AC-19D4078A2B89}" type="datetimeFigureOut">
              <a:rPr lang="it-IT" smtClean="0"/>
              <a:pPr/>
              <a:t>20/01/2026</a:t>
            </a:fld>
            <a:endParaRPr lang="it-I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D5D289-4EA5-47CA-B858-0822809FAC7F}" type="slidenum">
              <a:rPr lang="it-IT" smtClean="0"/>
              <a:pPr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71738372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Droplets-H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6328" y="2371018"/>
            <a:ext cx="487347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3"/>
          </p:nvPr>
        </p:nvSpPr>
        <p:spPr>
          <a:xfrm>
            <a:off x="913774" y="3051012"/>
            <a:ext cx="5106027" cy="2740187"/>
          </a:xfrm>
        </p:spPr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96423" y="2371018"/>
            <a:ext cx="488180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13" name="Content Placeholder 5"/>
          <p:cNvSpPr>
            <a:spLocks noGrp="1"/>
          </p:cNvSpPr>
          <p:nvPr>
            <p:ph sz="quarter" idx="14"/>
          </p:nvPr>
        </p:nvSpPr>
        <p:spPr>
          <a:xfrm>
            <a:off x="6172200" y="3051012"/>
            <a:ext cx="5105401" cy="2740187"/>
          </a:xfrm>
        </p:spPr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2FFC97-C711-4A15-B9AC-19D4078A2B89}" type="datetimeFigureOut">
              <a:rPr lang="it-IT" smtClean="0"/>
              <a:pPr/>
              <a:t>20/01/2026</a:t>
            </a:fld>
            <a:endParaRPr lang="it-IT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D5D289-4EA5-47CA-B858-0822809FAC7F}" type="slidenum">
              <a:rPr lang="it-IT" smtClean="0"/>
              <a:pPr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87669997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2FFC97-C711-4A15-B9AC-19D4078A2B89}" type="datetimeFigureOut">
              <a:rPr lang="it-IT" smtClean="0"/>
              <a:pPr/>
              <a:t>20/01/2026</a:t>
            </a:fld>
            <a:endParaRPr lang="it-IT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D5D289-4EA5-47CA-B858-0822809FAC7F}" type="slidenum">
              <a:rPr lang="it-IT" smtClean="0"/>
              <a:pPr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09998812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2FFC97-C711-4A15-B9AC-19D4078A2B89}" type="datetimeFigureOut">
              <a:rPr lang="it-IT" smtClean="0"/>
              <a:pPr/>
              <a:t>20/01/2026</a:t>
            </a:fld>
            <a:endParaRPr lang="it-IT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D5D289-4EA5-47CA-B858-0822809FAC7F}" type="slidenum">
              <a:rPr lang="it-IT" smtClean="0"/>
              <a:pPr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5173398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609600"/>
            <a:ext cx="3935688" cy="2023252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sz="quarter" idx="13"/>
          </p:nvPr>
        </p:nvSpPr>
        <p:spPr>
          <a:xfrm>
            <a:off x="5078062" y="609600"/>
            <a:ext cx="6200163" cy="5181599"/>
          </a:xfrm>
        </p:spPr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2632852"/>
            <a:ext cx="3935689" cy="3158348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2FFC97-C711-4A15-B9AC-19D4078A2B89}" type="datetimeFigureOut">
              <a:rPr lang="it-IT" smtClean="0"/>
              <a:pPr/>
              <a:t>20/01/2026</a:t>
            </a:fld>
            <a:endParaRPr lang="it-I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D5D289-4EA5-47CA-B858-0822809FAC7F}" type="slidenum">
              <a:rPr lang="it-IT" smtClean="0"/>
              <a:pPr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896095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5934969" cy="2023254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3" y="609601"/>
            <a:ext cx="3255358" cy="5181600"/>
          </a:xfrm>
          <a:prstGeom prst="roundRect">
            <a:avLst>
              <a:gd name="adj" fmla="val 4943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it-IT"/>
              <a:t>Fare clic sull'icona per inserire un'immagine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632852"/>
            <a:ext cx="5934949" cy="3158347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2FFC97-C711-4A15-B9AC-19D4078A2B89}" type="datetimeFigureOut">
              <a:rPr lang="it-IT" smtClean="0"/>
              <a:pPr/>
              <a:t>20/01/2026</a:t>
            </a:fld>
            <a:endParaRPr lang="it-I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D5D289-4EA5-47CA-B858-0822809FAC7F}" type="slidenum">
              <a:rPr lang="it-IT" smtClean="0"/>
              <a:pPr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51625410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magine panoramica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4" y="4289374"/>
            <a:ext cx="10364432" cy="81161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84744" y="698261"/>
            <a:ext cx="9822532" cy="3214136"/>
          </a:xfrm>
          <a:prstGeom prst="roundRect">
            <a:avLst>
              <a:gd name="adj" fmla="val 4944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it-IT"/>
              <a:t>Fare clic sull'icona per inserire un'immagine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5108728"/>
            <a:ext cx="10364452" cy="682472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2FFC97-C711-4A15-B9AC-19D4078A2B89}" type="datetimeFigureOut">
              <a:rPr lang="it-IT" smtClean="0"/>
              <a:pPr/>
              <a:t>20/01/2026</a:t>
            </a:fld>
            <a:endParaRPr lang="it-I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D5D289-4EA5-47CA-B858-0822809FAC7F}" type="slidenum">
              <a:rPr lang="it-IT" smtClean="0"/>
              <a:pPr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21555654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olo e sotto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599"/>
            <a:ext cx="10364452" cy="3427245"/>
          </a:xfrm>
        </p:spPr>
        <p:txBody>
          <a:bodyPr anchor="ctr"/>
          <a:lstStyle>
            <a:lvl1pPr algn="ctr">
              <a:defRPr sz="3200"/>
            </a:lvl1pPr>
          </a:lstStyle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204821"/>
            <a:ext cx="10364452" cy="1586380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2FFC97-C711-4A15-B9AC-19D4078A2B89}" type="datetimeFigureOut">
              <a:rPr lang="it-IT" smtClean="0"/>
              <a:pPr/>
              <a:t>20/01/2026</a:t>
            </a:fld>
            <a:endParaRPr lang="it-I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D5D289-4EA5-47CA-B858-0822809FAC7F}" type="slidenum">
              <a:rPr lang="it-IT" smtClean="0"/>
              <a:pPr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27363925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zio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59478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4372796"/>
            <a:ext cx="10364452" cy="1421053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2FFC97-C711-4A15-B9AC-19D4078A2B89}" type="datetimeFigureOut">
              <a:rPr lang="it-IT" smtClean="0"/>
              <a:pPr/>
              <a:t>20/01/2026</a:t>
            </a:fld>
            <a:endParaRPr lang="it-I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D5D289-4EA5-47CA-B858-0822809FAC7F}" type="slidenum">
              <a:rPr lang="it-IT" smtClean="0"/>
              <a:pPr/>
              <a:t>‹N›</a:t>
            </a:fld>
            <a:endParaRPr lang="it-IT"/>
          </a:p>
        </p:txBody>
      </p:sp>
      <p:sp>
        <p:nvSpPr>
          <p:cNvPr id="13" name="TextBox 12"/>
          <p:cNvSpPr txBox="1"/>
          <p:nvPr/>
        </p:nvSpPr>
        <p:spPr>
          <a:xfrm>
            <a:off x="1001488" y="75416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557558" y="29935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18771623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cheda no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2138721"/>
            <a:ext cx="10364452" cy="2511835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662335"/>
            <a:ext cx="10364452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2FFC97-C711-4A15-B9AC-19D4078A2B89}" type="datetimeFigureOut">
              <a:rPr lang="it-IT" smtClean="0"/>
              <a:pPr/>
              <a:t>20/01/2026</a:t>
            </a:fld>
            <a:endParaRPr lang="it-I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D5D289-4EA5-47CA-B858-0822809FAC7F}" type="slidenum">
              <a:rPr lang="it-IT" smtClean="0"/>
              <a:pPr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3662298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on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Droplets-H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10364452" cy="1605094"/>
          </a:xfrm>
        </p:spPr>
        <p:txBody>
          <a:bodyPr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74" y="2367093"/>
            <a:ext cx="3298976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74" y="2943355"/>
            <a:ext cx="3298976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52389" y="2367093"/>
            <a:ext cx="329152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1348" y="2943355"/>
            <a:ext cx="3303351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367093"/>
            <a:ext cx="33049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3298" y="2943355"/>
            <a:ext cx="3304928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2FFC97-C711-4A15-B9AC-19D4078A2B89}" type="datetimeFigureOut">
              <a:rPr lang="it-IT" smtClean="0"/>
              <a:pPr/>
              <a:t>20/01/2026</a:t>
            </a:fld>
            <a:endParaRPr lang="it-IT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D5D289-4EA5-47CA-B858-0822809FAC7F}" type="slidenum">
              <a:rPr lang="it-IT" smtClean="0"/>
              <a:pPr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49917273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onne immagi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Droplets-H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74" y="610772"/>
            <a:ext cx="10364452" cy="1603922"/>
          </a:xfrm>
        </p:spPr>
        <p:txBody>
          <a:bodyPr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74" y="4204820"/>
            <a:ext cx="3296409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913774" y="2367093"/>
            <a:ext cx="3296409" cy="1524000"/>
          </a:xfrm>
          <a:prstGeom prst="roundRect">
            <a:avLst>
              <a:gd name="adj" fmla="val 9363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it-IT"/>
              <a:t>Fare clic sull'icona per inserire un'immagine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74" y="4781082"/>
            <a:ext cx="3296409" cy="101011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59" y="4204820"/>
            <a:ext cx="33018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441348" y="2367093"/>
            <a:ext cx="3303352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it-IT"/>
              <a:t>Fare clic sull'icona per inserire un'immagine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81080"/>
            <a:ext cx="3303352" cy="1010119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4204820"/>
            <a:ext cx="330068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973298" y="2367093"/>
            <a:ext cx="3304928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it-IT"/>
              <a:t>Fare clic sull'icona per inserire un'immagine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173" y="4781078"/>
            <a:ext cx="3305053" cy="1010121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2FFC97-C711-4A15-B9AC-19D4078A2B89}" type="datetimeFigureOut">
              <a:rPr lang="it-IT" smtClean="0"/>
              <a:pPr/>
              <a:t>20/01/2026</a:t>
            </a:fld>
            <a:endParaRPr lang="it-IT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D5D289-4EA5-47CA-B858-0822809FAC7F}" type="slidenum">
              <a:rPr lang="it-IT" smtClean="0"/>
              <a:pPr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26936032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11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2367093"/>
            <a:ext cx="10364452" cy="3424107"/>
          </a:xfrm>
        </p:spPr>
        <p:txBody>
          <a:bodyPr vert="eaVert"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2FFC97-C711-4A15-B9AC-19D4078A2B89}" type="datetimeFigureOut">
              <a:rPr lang="it-IT" smtClean="0"/>
              <a:pPr/>
              <a:t>20/01/2026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D5D289-4EA5-47CA-B858-0822809FAC7F}" type="slidenum">
              <a:rPr lang="it-IT" smtClean="0"/>
              <a:pPr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90078097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601"/>
            <a:ext cx="2553326" cy="518159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8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609601"/>
            <a:ext cx="7658724" cy="5181599"/>
          </a:xfrm>
        </p:spPr>
        <p:txBody>
          <a:bodyPr vert="eaVert"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2FFC97-C711-4A15-B9AC-19D4078A2B89}" type="datetimeFigureOut">
              <a:rPr lang="it-IT" smtClean="0"/>
              <a:pPr/>
              <a:t>20/01/2026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D5D289-4EA5-47CA-B858-0822809FAC7F}" type="slidenum">
              <a:rPr lang="it-IT" smtClean="0"/>
              <a:pPr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146195134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F33C42C7-FED7-D045-F9E5-2CA2F730FF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B1D22BBF-F39D-36C6-04E5-8CDCD7B4C0C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AE69F12F-F0B1-717E-4552-DA7CF88B9C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2FFC97-C711-4A15-B9AC-19D4078A2B89}" type="datetimeFigureOut">
              <a:rPr lang="it-IT" smtClean="0"/>
              <a:pPr/>
              <a:t>20/01/2026</a:t>
            </a:fld>
            <a:endParaRPr lang="it-IT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52CA77A0-EC62-67B7-3C49-B9F4D12A8E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CF2B9942-50BB-1528-9782-75AAD84FBE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D5D289-4EA5-47CA-B858-0822809FAC7F}" type="slidenum">
              <a:rPr lang="it-IT" smtClean="0"/>
              <a:pPr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74483701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20" cstate="print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5" y="2367093"/>
            <a:ext cx="10364452" cy="342410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7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DD2FFC97-C711-4A15-B9AC-19D4078A2B89}" type="datetimeFigureOut">
              <a:rPr lang="it-IT" smtClean="0"/>
              <a:pPr/>
              <a:t>20/01/2026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74" y="5883275"/>
            <a:ext cx="66728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6421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E5D5D289-4EA5-47CA-B858-0822809FAC7F}" type="slidenum">
              <a:rPr lang="it-IT" smtClean="0"/>
              <a:pPr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9179790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  <p:sldLayoutId id="2147483678" r:id="rId18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600" kern="1200" cap="all" baseline="0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tx1"/>
        </a:buClr>
        <a:buFont typeface="Arial" panose="020B0604020202020204" pitchFamily="34" charset="0"/>
        <a:buChar char="•"/>
        <a:defRPr sz="20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8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6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slideLayout" Target="../slideLayouts/slideLayout7.xml"/><Relationship Id="rId1" Type="http://schemas.openxmlformats.org/officeDocument/2006/relationships/video" Target="file:///F:\suma\Senza%20titolo.mp4" TargetMode="Externa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1C2F9F26-DA8D-9B9C-AFE4-BF831647295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298222" y="505178"/>
            <a:ext cx="9369778" cy="3962399"/>
          </a:xfrm>
        </p:spPr>
        <p:txBody>
          <a:bodyPr>
            <a:normAutofit fontScale="90000"/>
          </a:bodyPr>
          <a:lstStyle/>
          <a:p>
            <a:r>
              <a:rPr lang="it-IT" dirty="0">
                <a:latin typeface="Arial Rounded MT Bold" panose="020F0704030504030204" pitchFamily="34" charset="0"/>
              </a:rPr>
              <a:t>Riparazione laparoscopica di perforazione diaframmatica in seguito a posizionamento di drenaggio pleurico destro</a:t>
            </a:r>
          </a:p>
        </p:txBody>
      </p:sp>
      <p:sp>
        <p:nvSpPr>
          <p:cNvPr id="3" name="Sottotitolo 2">
            <a:extLst>
              <a:ext uri="{FF2B5EF4-FFF2-40B4-BE49-F238E27FC236}">
                <a16:creationId xmlns:a16="http://schemas.microsoft.com/office/drawing/2014/main" id="{10DBE8BA-0FA2-04B3-2764-EEF1BCB3DFB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41268" y="4845133"/>
            <a:ext cx="9925132" cy="1507690"/>
          </a:xfrm>
        </p:spPr>
        <p:txBody>
          <a:bodyPr>
            <a:normAutofit fontScale="47500" lnSpcReduction="20000"/>
          </a:bodyPr>
          <a:lstStyle/>
          <a:p>
            <a:pPr algn="l"/>
            <a:r>
              <a:rPr lang="it-IT" b="1" dirty="0">
                <a:solidFill>
                  <a:schemeClr val="tx1"/>
                </a:solidFill>
              </a:rPr>
              <a:t>U.O.C. Chirurgia Generale «</a:t>
            </a:r>
            <a:r>
              <a:rPr lang="it-IT" b="1" dirty="0" err="1">
                <a:solidFill>
                  <a:schemeClr val="tx1"/>
                </a:solidFill>
              </a:rPr>
              <a:t>G.Marinaccio</a:t>
            </a:r>
            <a:r>
              <a:rPr lang="it-IT" b="1" dirty="0">
                <a:solidFill>
                  <a:schemeClr val="tx1"/>
                </a:solidFill>
              </a:rPr>
              <a:t>»</a:t>
            </a:r>
          </a:p>
          <a:p>
            <a:pPr algn="l"/>
            <a:r>
              <a:rPr lang="it-IT" b="1" dirty="0">
                <a:solidFill>
                  <a:schemeClr val="tx1"/>
                </a:solidFill>
              </a:rPr>
              <a:t>Direttore: Prof.ssa Angela Pezzolla</a:t>
            </a:r>
          </a:p>
          <a:p>
            <a:pPr algn="l"/>
            <a:r>
              <a:rPr lang="it-IT" b="1" dirty="0" err="1">
                <a:solidFill>
                  <a:schemeClr val="tx1"/>
                </a:solidFill>
              </a:rPr>
              <a:t>MfS</a:t>
            </a:r>
            <a:r>
              <a:rPr lang="it-IT" b="1" dirty="0">
                <a:solidFill>
                  <a:schemeClr val="tx1"/>
                </a:solidFill>
              </a:rPr>
              <a:t>: Dott.ssa Federica D’Avanzo</a:t>
            </a:r>
          </a:p>
          <a:p>
            <a:pPr algn="l"/>
            <a:r>
              <a:rPr lang="it-IT" b="1" dirty="0">
                <a:solidFill>
                  <a:schemeClr val="tx1"/>
                </a:solidFill>
              </a:rPr>
              <a:t>Primo operatore: Dott.  Ferdinando Massimiliano Anelli</a:t>
            </a:r>
          </a:p>
          <a:p>
            <a:pPr algn="l"/>
            <a:r>
              <a:rPr lang="it-IT" b="1" dirty="0">
                <a:solidFill>
                  <a:schemeClr val="tx1"/>
                </a:solidFill>
              </a:rPr>
              <a:t>Secondo operatore: dott.ssa </a:t>
            </a:r>
            <a:r>
              <a:rPr lang="it-IT" b="1" dirty="0" err="1">
                <a:solidFill>
                  <a:schemeClr val="tx1"/>
                </a:solidFill>
              </a:rPr>
              <a:t>maria</a:t>
            </a:r>
            <a:r>
              <a:rPr lang="it-IT" b="1" dirty="0">
                <a:solidFill>
                  <a:schemeClr val="tx1"/>
                </a:solidFill>
              </a:rPr>
              <a:t> </a:t>
            </a:r>
            <a:r>
              <a:rPr lang="it-IT" b="1" dirty="0" err="1">
                <a:solidFill>
                  <a:schemeClr val="tx1"/>
                </a:solidFill>
              </a:rPr>
              <a:t>sblendorio</a:t>
            </a:r>
            <a:endParaRPr lang="it-IT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5501502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E8217BEB-403A-D1A6-DF34-D230D8E878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Caso clinico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9E189CD5-26E0-8E8B-6CBC-CE0471C3F42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56356" y="1825624"/>
            <a:ext cx="10114844" cy="1596177"/>
          </a:xfrm>
        </p:spPr>
        <p:txBody>
          <a:bodyPr>
            <a:normAutofit/>
          </a:bodyPr>
          <a:lstStyle/>
          <a:p>
            <a:r>
              <a:rPr lang="it-IT" dirty="0"/>
              <a:t>Paziente maschio, 54 aa</a:t>
            </a:r>
          </a:p>
          <a:p>
            <a:r>
              <a:rPr lang="it-IT" dirty="0"/>
              <a:t>Anamnesi remota: BPCO enfisematosa, ipertensione arteriosa</a:t>
            </a:r>
          </a:p>
          <a:p>
            <a:r>
              <a:rPr lang="it-IT" dirty="0"/>
              <a:t>Anamnesi prossima: dispnea e </a:t>
            </a:r>
            <a:r>
              <a:rPr lang="it-IT" dirty="0" err="1"/>
              <a:t>toracoalgia</a:t>
            </a:r>
            <a:endParaRPr lang="it-IT" dirty="0"/>
          </a:p>
          <a:p>
            <a:pPr marL="0" indent="0">
              <a:buNone/>
            </a:pPr>
            <a:endParaRPr lang="it-IT" dirty="0"/>
          </a:p>
          <a:p>
            <a:pPr marL="0" indent="0">
              <a:buNone/>
            </a:pPr>
            <a:endParaRPr lang="it-IT" dirty="0"/>
          </a:p>
          <a:p>
            <a:pPr marL="0" indent="0">
              <a:buNone/>
            </a:pPr>
            <a:endParaRPr lang="it-IT" dirty="0"/>
          </a:p>
          <a:p>
            <a:pPr marL="0" indent="0">
              <a:buNone/>
            </a:pPr>
            <a:endParaRPr lang="it-IT" dirty="0">
              <a:latin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it-IT" dirty="0">
              <a:latin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it-IT" dirty="0"/>
          </a:p>
          <a:p>
            <a:endParaRPr lang="it-IT" dirty="0"/>
          </a:p>
          <a:p>
            <a:endParaRPr lang="it-IT" dirty="0"/>
          </a:p>
        </p:txBody>
      </p:sp>
      <p:sp>
        <p:nvSpPr>
          <p:cNvPr id="5" name="CasellaDiTesto 4">
            <a:extLst>
              <a:ext uri="{FF2B5EF4-FFF2-40B4-BE49-F238E27FC236}">
                <a16:creationId xmlns:a16="http://schemas.microsoft.com/office/drawing/2014/main" id="{CFDF50B0-AB05-F1DA-CB6F-85655B2542D2}"/>
              </a:ext>
            </a:extLst>
          </p:cNvPr>
          <p:cNvSpPr txBox="1"/>
          <p:nvPr/>
        </p:nvSpPr>
        <p:spPr>
          <a:xfrm>
            <a:off x="688622" y="3679737"/>
            <a:ext cx="10182578" cy="9491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prstClr val="black"/>
              </a:buClr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it-IT" sz="2000" b="0" i="0" u="none" strike="noStrike" kern="1200" cap="all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w Cen MT" panose="020B0602020104020603"/>
                <a:ea typeface="+mn-ea"/>
                <a:cs typeface="+mn-cs"/>
              </a:rPr>
              <a:t>TC torace: «</a:t>
            </a:r>
            <a:r>
              <a:rPr kumimoji="0" lang="it-IT" sz="2400" b="0" i="0" u="none" strike="noStrike" kern="1200" cap="all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pneumotorace massivo destro con sbandieramento mediastinico in paziente affetto da BPCO enfisematosa</a:t>
            </a:r>
            <a:r>
              <a:rPr kumimoji="0" lang="it-IT" sz="2000" b="0" i="0" u="none" strike="noStrike" kern="1200" cap="all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»</a:t>
            </a:r>
          </a:p>
        </p:txBody>
      </p:sp>
      <p:sp>
        <p:nvSpPr>
          <p:cNvPr id="6" name="CasellaDiTesto 5">
            <a:extLst>
              <a:ext uri="{FF2B5EF4-FFF2-40B4-BE49-F238E27FC236}">
                <a16:creationId xmlns:a16="http://schemas.microsoft.com/office/drawing/2014/main" id="{CABD8674-A767-57A2-A2B6-B4B4BC399590}"/>
              </a:ext>
            </a:extLst>
          </p:cNvPr>
          <p:cNvSpPr txBox="1"/>
          <p:nvPr/>
        </p:nvSpPr>
        <p:spPr>
          <a:xfrm>
            <a:off x="688622" y="5168789"/>
            <a:ext cx="10589604" cy="4370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prstClr val="black"/>
              </a:buClr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it-IT" sz="2000" b="0" i="0" u="none" strike="noStrike" kern="1200" cap="all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Times New Roman" panose="02020603050405020304" pitchFamily="18" charset="0"/>
              </a:rPr>
              <a:t>Valutazione Chirurgia Toracica: posizionamento drenaggio pleurico destro</a:t>
            </a:r>
          </a:p>
        </p:txBody>
      </p:sp>
      <p:sp>
        <p:nvSpPr>
          <p:cNvPr id="8" name="CasellaDiTesto 7">
            <a:extLst>
              <a:ext uri="{FF2B5EF4-FFF2-40B4-BE49-F238E27FC236}">
                <a16:creationId xmlns:a16="http://schemas.microsoft.com/office/drawing/2014/main" id="{CABD8674-A767-57A2-A2B6-B4B4BC399590}"/>
              </a:ext>
            </a:extLst>
          </p:cNvPr>
          <p:cNvSpPr txBox="1"/>
          <p:nvPr/>
        </p:nvSpPr>
        <p:spPr>
          <a:xfrm>
            <a:off x="701684" y="5669537"/>
            <a:ext cx="1058960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defTabSz="914400">
              <a:lnSpc>
                <a:spcPct val="120000"/>
              </a:lnSpc>
              <a:spcBef>
                <a:spcPts val="1000"/>
              </a:spcBef>
              <a:buClr>
                <a:prstClr val="black"/>
              </a:buClr>
              <a:defRPr/>
            </a:pPr>
            <a:r>
              <a:rPr kumimoji="0" lang="it-IT" sz="2000" b="0" i="0" u="none" strike="noStrike" kern="1200" cap="all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Times New Roman" panose="02020603050405020304" pitchFamily="18" charset="0"/>
              </a:rPr>
              <a:t>persistenza della sintomatologia: posizionamento di secondo </a:t>
            </a:r>
            <a:r>
              <a:rPr lang="it-IT" sz="2000" cap="all" dirty="0">
                <a:solidFill>
                  <a:prstClr val="black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drenaggio </a:t>
            </a:r>
            <a:r>
              <a:rPr kumimoji="0" lang="it-IT" sz="2000" b="0" i="0" u="none" strike="noStrike" kern="1200" cap="all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Times New Roman" panose="02020603050405020304" pitchFamily="18" charset="0"/>
              </a:rPr>
              <a:t>(</a:t>
            </a:r>
            <a:r>
              <a:rPr lang="it-IT" sz="2000" cap="all" dirty="0">
                <a:solidFill>
                  <a:prstClr val="black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più </a:t>
            </a:r>
            <a:r>
              <a:rPr lang="it-IT" sz="2000" cap="all" dirty="0" err="1">
                <a:solidFill>
                  <a:prstClr val="black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caudalmente</a:t>
            </a:r>
            <a:r>
              <a:rPr lang="it-IT" sz="2000" cap="all" dirty="0">
                <a:solidFill>
                  <a:prstClr val="black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 )</a:t>
            </a:r>
            <a:endParaRPr kumimoji="0" lang="it-IT" sz="2000" b="0" i="0" u="none" strike="noStrike" kern="1200" cap="all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749698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9599B2DE-7588-959A-D0D6-39DF2C5CDAA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29448"/>
            <a:ext cx="10364451" cy="1596177"/>
          </a:xfrm>
        </p:spPr>
        <p:txBody>
          <a:bodyPr>
            <a:normAutofit/>
          </a:bodyPr>
          <a:lstStyle/>
          <a:p>
            <a:r>
              <a:rPr lang="it-IT" sz="3600" b="1" dirty="0"/>
              <a:t>Peggioramento della sintomatologia…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42FA9437-12A4-5EEF-8A3A-9344724F3C5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657931"/>
          </a:xfrm>
        </p:spPr>
        <p:txBody>
          <a:bodyPr/>
          <a:lstStyle/>
          <a:p>
            <a:r>
              <a:rPr lang="it-IT" dirty="0"/>
              <a:t>Insufficienza respiratoria</a:t>
            </a:r>
          </a:p>
          <a:p>
            <a:pPr marL="0" indent="0">
              <a:buNone/>
            </a:pPr>
            <a:endParaRPr lang="it-IT" dirty="0"/>
          </a:p>
          <a:p>
            <a:pPr marL="0" indent="0">
              <a:buNone/>
            </a:pPr>
            <a:endParaRPr lang="it-IT" dirty="0"/>
          </a:p>
        </p:txBody>
      </p:sp>
      <p:sp>
        <p:nvSpPr>
          <p:cNvPr id="8" name="CasellaDiTesto 7">
            <a:extLst>
              <a:ext uri="{FF2B5EF4-FFF2-40B4-BE49-F238E27FC236}">
                <a16:creationId xmlns:a16="http://schemas.microsoft.com/office/drawing/2014/main" id="{1A4E63CA-F5AB-A19B-BE47-0E6AD90F2CDF}"/>
              </a:ext>
            </a:extLst>
          </p:cNvPr>
          <p:cNvSpPr txBox="1"/>
          <p:nvPr/>
        </p:nvSpPr>
        <p:spPr>
          <a:xfrm>
            <a:off x="838200" y="3093156"/>
            <a:ext cx="9886244" cy="4351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marR="0" lvl="0" indent="-22860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prstClr val="black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it-IT" sz="2000" b="0" i="0" u="none" strike="noStrike" kern="1200" cap="all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w Cen MT" panose="020B0602020104020603"/>
                <a:ea typeface="+mn-ea"/>
                <a:cs typeface="+mn-cs"/>
              </a:rPr>
              <a:t>Raccolta di drenaggio pleurico DESTRO con caratteristiche ematiche</a:t>
            </a:r>
          </a:p>
        </p:txBody>
      </p:sp>
    </p:spTree>
    <p:extLst>
      <p:ext uri="{BB962C8B-B14F-4D97-AF65-F5344CB8AC3E}">
        <p14:creationId xmlns:p14="http://schemas.microsoft.com/office/powerpoint/2010/main" val="33565972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magine 2">
            <a:extLst>
              <a:ext uri="{FF2B5EF4-FFF2-40B4-BE49-F238E27FC236}">
                <a16:creationId xmlns:a16="http://schemas.microsoft.com/office/drawing/2014/main" id="{F7450B33-6451-1421-B5A4-E78CB95E37DB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56267" y="237067"/>
            <a:ext cx="9255095" cy="6400720"/>
          </a:xfrm>
          <a:prstGeom prst="rect">
            <a:avLst/>
          </a:prstGeom>
        </p:spPr>
      </p:pic>
      <p:sp>
        <p:nvSpPr>
          <p:cNvPr id="11" name="Rettangolo con angoli arrotondati 10">
            <a:extLst>
              <a:ext uri="{FF2B5EF4-FFF2-40B4-BE49-F238E27FC236}">
                <a16:creationId xmlns:a16="http://schemas.microsoft.com/office/drawing/2014/main" id="{0ABC4002-B181-451E-BE09-4B508778A7D0}"/>
              </a:ext>
            </a:extLst>
          </p:cNvPr>
          <p:cNvSpPr/>
          <p:nvPr/>
        </p:nvSpPr>
        <p:spPr>
          <a:xfrm>
            <a:off x="1456267" y="2043290"/>
            <a:ext cx="8780962" cy="499614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dirty="0">
              <a:solidFill>
                <a:srgbClr val="FF0000"/>
              </a:solidFill>
            </a:endParaRPr>
          </a:p>
        </p:txBody>
      </p:sp>
      <p:sp>
        <p:nvSpPr>
          <p:cNvPr id="12" name="Rettangolo con angoli arrotondati 11">
            <a:extLst>
              <a:ext uri="{FF2B5EF4-FFF2-40B4-BE49-F238E27FC236}">
                <a16:creationId xmlns:a16="http://schemas.microsoft.com/office/drawing/2014/main" id="{A038883B-61E8-A190-E2B4-41B434E7D468}"/>
              </a:ext>
            </a:extLst>
          </p:cNvPr>
          <p:cNvSpPr/>
          <p:nvPr/>
        </p:nvSpPr>
        <p:spPr>
          <a:xfrm>
            <a:off x="1456267" y="4052711"/>
            <a:ext cx="8780962" cy="716864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70346083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magine 2">
            <a:extLst>
              <a:ext uri="{FF2B5EF4-FFF2-40B4-BE49-F238E27FC236}">
                <a16:creationId xmlns:a16="http://schemas.microsoft.com/office/drawing/2014/main" id="{D8036991-8463-4BD2-FA5F-0153105139C4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00181" y="0"/>
            <a:ext cx="4991638" cy="6858000"/>
          </a:xfrm>
          <a:prstGeom prst="rect">
            <a:avLst/>
          </a:prstGeom>
        </p:spPr>
      </p:pic>
      <p:sp>
        <p:nvSpPr>
          <p:cNvPr id="4" name="Ovale 3">
            <a:extLst>
              <a:ext uri="{FF2B5EF4-FFF2-40B4-BE49-F238E27FC236}">
                <a16:creationId xmlns:a16="http://schemas.microsoft.com/office/drawing/2014/main" id="{0215A1F9-21C8-5C2B-8072-750B5A883E81}"/>
              </a:ext>
            </a:extLst>
          </p:cNvPr>
          <p:cNvSpPr/>
          <p:nvPr/>
        </p:nvSpPr>
        <p:spPr>
          <a:xfrm>
            <a:off x="4154311" y="1828800"/>
            <a:ext cx="1941689" cy="1004711"/>
          </a:xfrm>
          <a:prstGeom prst="ellipse">
            <a:avLst/>
          </a:prstGeom>
          <a:noFill/>
          <a:ln w="28575">
            <a:solidFill>
              <a:srgbClr val="FF00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6558505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3C24ED20-47F7-D2FB-7645-E1F6AA3A33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3774" y="2334428"/>
            <a:ext cx="10364451" cy="1596177"/>
          </a:xfrm>
        </p:spPr>
        <p:txBody>
          <a:bodyPr>
            <a:normAutofit fontScale="90000"/>
          </a:bodyPr>
          <a:lstStyle/>
          <a:p>
            <a:r>
              <a:rPr lang="it-IT" sz="4400" dirty="0"/>
              <a:t>Duplice intervento chirurgico D’URGENZA!</a:t>
            </a:r>
            <a:br>
              <a:rPr lang="it-IT" dirty="0"/>
            </a:b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32861792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783476" y="1"/>
            <a:ext cx="6179078" cy="685800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177100069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Senza titolo.mp4">
            <a:hlinkClick r:id="" action="ppaction://media"/>
          </p:cNvPr>
          <p:cNvPicPr>
            <a:picLocks noRot="1" noChangeAspect="1"/>
          </p:cNvPicPr>
          <p:nvPr>
            <a:videoFile r:link="rId1"/>
          </p:nvPr>
        </p:nvPicPr>
        <p:blipFill>
          <a:blip r:embed="rId3" cstate="print"/>
          <a:stretch>
            <a:fillRect/>
          </a:stretch>
        </p:blipFill>
        <p:spPr>
          <a:xfrm>
            <a:off x="1204546" y="1"/>
            <a:ext cx="969791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10410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vide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magine 2">
            <a:extLst>
              <a:ext uri="{FF2B5EF4-FFF2-40B4-BE49-F238E27FC236}">
                <a16:creationId xmlns:a16="http://schemas.microsoft.com/office/drawing/2014/main" id="{C490A1A2-9CC5-B3A2-77DB-85B00E2D29BF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346502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CD03312F-99B8-3B86-7A63-8A8CB05566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Decorso post- operatorio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F77E38CE-5682-6734-A373-45F8B563D2C2}"/>
              </a:ext>
            </a:extLst>
          </p:cNvPr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it-IT" dirty="0"/>
              <a:t>NESSUNA COMPLICANZA CHIRURGICA</a:t>
            </a:r>
          </a:p>
          <a:p>
            <a:r>
              <a:rPr lang="it-IT" dirty="0"/>
              <a:t>RIMOZIONE SEQUENZIALE DEI DRENAGGI</a:t>
            </a:r>
          </a:p>
          <a:p>
            <a:r>
              <a:rPr lang="it-IT" dirty="0"/>
              <a:t>Tc addome di controllo</a:t>
            </a:r>
          </a:p>
        </p:txBody>
      </p:sp>
    </p:spTree>
    <p:extLst>
      <p:ext uri="{BB962C8B-B14F-4D97-AF65-F5344CB8AC3E}">
        <p14:creationId xmlns:p14="http://schemas.microsoft.com/office/powerpoint/2010/main" val="11369384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magine 2">
            <a:extLst>
              <a:ext uri="{FF2B5EF4-FFF2-40B4-BE49-F238E27FC236}">
                <a16:creationId xmlns:a16="http://schemas.microsoft.com/office/drawing/2014/main" id="{0D74DFA8-B0E0-83D1-9E44-6EA182208A3B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08121" y="824090"/>
            <a:ext cx="10156998" cy="4910666"/>
          </a:xfrm>
          <a:prstGeom prst="rect">
            <a:avLst/>
          </a:prstGeom>
        </p:spPr>
      </p:pic>
      <p:sp>
        <p:nvSpPr>
          <p:cNvPr id="4" name="Rettangolo con angoli arrotondati 3">
            <a:extLst>
              <a:ext uri="{FF2B5EF4-FFF2-40B4-BE49-F238E27FC236}">
                <a16:creationId xmlns:a16="http://schemas.microsoft.com/office/drawing/2014/main" id="{E42337B9-208D-080A-3D77-75C1DCB2E14C}"/>
              </a:ext>
            </a:extLst>
          </p:cNvPr>
          <p:cNvSpPr/>
          <p:nvPr/>
        </p:nvSpPr>
        <p:spPr>
          <a:xfrm>
            <a:off x="708121" y="4763911"/>
            <a:ext cx="4202546" cy="316089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3643303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5787A332-EF3E-E830-38F8-4779221CDA3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Conclusioni</a:t>
            </a:r>
          </a:p>
        </p:txBody>
      </p:sp>
      <p:sp>
        <p:nvSpPr>
          <p:cNvPr id="3" name="CasellaDiTesto 2">
            <a:extLst>
              <a:ext uri="{FF2B5EF4-FFF2-40B4-BE49-F238E27FC236}">
                <a16:creationId xmlns:a16="http://schemas.microsoft.com/office/drawing/2014/main" id="{1975CCDF-3362-EE5A-16A3-CAF71BAED2D2}"/>
              </a:ext>
            </a:extLst>
          </p:cNvPr>
          <p:cNvSpPr txBox="1"/>
          <p:nvPr/>
        </p:nvSpPr>
        <p:spPr>
          <a:xfrm>
            <a:off x="913775" y="2438400"/>
            <a:ext cx="1013804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dirty="0"/>
              <a:t>In casi selezionati la laparoscopia permette:</a:t>
            </a:r>
          </a:p>
        </p:txBody>
      </p:sp>
      <p:sp>
        <p:nvSpPr>
          <p:cNvPr id="4" name="CasellaDiTesto 3">
            <a:extLst>
              <a:ext uri="{FF2B5EF4-FFF2-40B4-BE49-F238E27FC236}">
                <a16:creationId xmlns:a16="http://schemas.microsoft.com/office/drawing/2014/main" id="{68E0C25D-E585-E612-B2D1-457A76F50C63}"/>
              </a:ext>
            </a:extLst>
          </p:cNvPr>
          <p:cNvSpPr txBox="1"/>
          <p:nvPr/>
        </p:nvSpPr>
        <p:spPr>
          <a:xfrm>
            <a:off x="913775" y="3341511"/>
            <a:ext cx="558862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it-IT" dirty="0"/>
              <a:t>Una miglior visualizzazione della lesione </a:t>
            </a:r>
          </a:p>
        </p:txBody>
      </p:sp>
      <p:sp>
        <p:nvSpPr>
          <p:cNvPr id="5" name="CasellaDiTesto 4">
            <a:extLst>
              <a:ext uri="{FF2B5EF4-FFF2-40B4-BE49-F238E27FC236}">
                <a16:creationId xmlns:a16="http://schemas.microsoft.com/office/drawing/2014/main" id="{F0FF7F07-4372-8BAE-3EC8-3134BF65C680}"/>
              </a:ext>
            </a:extLst>
          </p:cNvPr>
          <p:cNvSpPr txBox="1"/>
          <p:nvPr/>
        </p:nvSpPr>
        <p:spPr>
          <a:xfrm>
            <a:off x="913775" y="4041422"/>
            <a:ext cx="434684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it-IT" dirty="0"/>
              <a:t>Una migliore ergonomia nella raffia</a:t>
            </a:r>
          </a:p>
        </p:txBody>
      </p:sp>
      <p:sp>
        <p:nvSpPr>
          <p:cNvPr id="6" name="CasellaDiTesto 5">
            <a:extLst>
              <a:ext uri="{FF2B5EF4-FFF2-40B4-BE49-F238E27FC236}">
                <a16:creationId xmlns:a16="http://schemas.microsoft.com/office/drawing/2014/main" id="{9F3CE000-0CEA-9BE5-FC35-C201AA6CC18D}"/>
              </a:ext>
            </a:extLst>
          </p:cNvPr>
          <p:cNvSpPr txBox="1"/>
          <p:nvPr/>
        </p:nvSpPr>
        <p:spPr>
          <a:xfrm>
            <a:off x="913775" y="4809067"/>
            <a:ext cx="57579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it-IT" dirty="0"/>
              <a:t>Decorso post-operatorio più veloce</a:t>
            </a:r>
          </a:p>
        </p:txBody>
      </p:sp>
    </p:spTree>
    <p:extLst>
      <p:ext uri="{BB962C8B-B14F-4D97-AF65-F5344CB8AC3E}">
        <p14:creationId xmlns:p14="http://schemas.microsoft.com/office/powerpoint/2010/main" val="19246125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magine 2">
            <a:extLst>
              <a:ext uri="{FF2B5EF4-FFF2-40B4-BE49-F238E27FC236}">
                <a16:creationId xmlns:a16="http://schemas.microsoft.com/office/drawing/2014/main" id="{66F9714C-47B1-D96C-5E9A-4335A0AC8B4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75838" y="0"/>
            <a:ext cx="504032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161271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magine 3" descr="100018031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-1112807"/>
            <a:ext cx="12192000" cy="7970807"/>
          </a:xfrm>
          <a:prstGeom prst="rect">
            <a:avLst/>
          </a:prstGeom>
        </p:spPr>
      </p:pic>
      <p:sp>
        <p:nvSpPr>
          <p:cNvPr id="2" name="Titolo 1">
            <a:extLst>
              <a:ext uri="{FF2B5EF4-FFF2-40B4-BE49-F238E27FC236}">
                <a16:creationId xmlns:a16="http://schemas.microsoft.com/office/drawing/2014/main" id="{C5A997A3-9081-E2C4-B542-D986CE3BC6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354550" y="5399391"/>
            <a:ext cx="10570532" cy="2317742"/>
          </a:xfrm>
          <a:ln>
            <a:noFill/>
          </a:ln>
        </p:spPr>
        <p:txBody>
          <a:bodyPr>
            <a:normAutofit/>
          </a:bodyPr>
          <a:lstStyle/>
          <a:p>
            <a:r>
              <a:rPr lang="it-IT" sz="4400" b="1" dirty="0">
                <a:latin typeface="Bodoni MT Condensed" pitchFamily="18" charset="0"/>
              </a:rPr>
              <a:t>GRAZIE A TUTTI PER L’ATTENZIONE!</a:t>
            </a:r>
          </a:p>
        </p:txBody>
      </p:sp>
      <p:sp>
        <p:nvSpPr>
          <p:cNvPr id="3" name="Segnaposto testo 2">
            <a:extLst>
              <a:ext uri="{FF2B5EF4-FFF2-40B4-BE49-F238E27FC236}">
                <a16:creationId xmlns:a16="http://schemas.microsoft.com/office/drawing/2014/main" id="{231CF9DB-2CCA-3101-326F-CECBF7C16DB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0" y="5508351"/>
            <a:ext cx="9759293" cy="1529861"/>
          </a:xfrm>
          <a:ln>
            <a:noFill/>
          </a:ln>
        </p:spPr>
        <p:txBody>
          <a:bodyPr>
            <a:normAutofit fontScale="77500" lnSpcReduction="20000"/>
          </a:bodyPr>
          <a:lstStyle/>
          <a:p>
            <a:pPr algn="l"/>
            <a:r>
              <a:rPr lang="it-IT" b="1" dirty="0"/>
              <a:t>U.O.C. Chirurgia Generale «</a:t>
            </a:r>
            <a:r>
              <a:rPr lang="it-IT" b="1" dirty="0" err="1"/>
              <a:t>G.Marinaccio</a:t>
            </a:r>
            <a:r>
              <a:rPr lang="it-IT" b="1" dirty="0"/>
              <a:t>»</a:t>
            </a:r>
          </a:p>
          <a:p>
            <a:pPr algn="l"/>
            <a:r>
              <a:rPr lang="it-IT" b="1" dirty="0"/>
              <a:t>Direttore: Prof.ssa Angela Pezzolla</a:t>
            </a:r>
          </a:p>
          <a:p>
            <a:pPr algn="l"/>
            <a:r>
              <a:rPr lang="it-IT" b="1" dirty="0" err="1"/>
              <a:t>MfS</a:t>
            </a:r>
            <a:r>
              <a:rPr lang="it-IT" b="1" dirty="0"/>
              <a:t>: Dott.ssa Federica D’Avanzo</a:t>
            </a:r>
          </a:p>
          <a:p>
            <a:pPr algn="l"/>
            <a:r>
              <a:rPr lang="it-IT" b="1" dirty="0"/>
              <a:t>Primo operatore: Dott. </a:t>
            </a:r>
            <a:r>
              <a:rPr lang="it-IT" b="1" dirty="0" err="1"/>
              <a:t>ferdinando</a:t>
            </a:r>
            <a:r>
              <a:rPr lang="it-IT" b="1" dirty="0"/>
              <a:t> Massimiliano Anelli</a:t>
            </a:r>
          </a:p>
          <a:p>
            <a:pPr algn="l"/>
            <a:r>
              <a:rPr lang="it-IT" b="1" dirty="0"/>
              <a:t>Secondo operatore: Dott.ssa </a:t>
            </a:r>
            <a:r>
              <a:rPr lang="it-IT" b="1" dirty="0" err="1"/>
              <a:t>maria</a:t>
            </a:r>
            <a:r>
              <a:rPr lang="it-IT" b="1" dirty="0"/>
              <a:t> </a:t>
            </a:r>
            <a:r>
              <a:rPr lang="it-IT" b="1" dirty="0" err="1"/>
              <a:t>sblendorio</a:t>
            </a:r>
            <a:endParaRPr lang="it-IT" b="1" dirty="0"/>
          </a:p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620735228"/>
      </p:ext>
    </p:extLst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1"/>
      <p:bldP spid="3" grpId="0" build="p"/>
    </p:bldLst>
  </p:timing>
</p:sld>
</file>

<file path=ppt/theme/theme1.xml><?xml version="1.0" encoding="utf-8"?>
<a:theme xmlns:a="http://schemas.openxmlformats.org/drawingml/2006/main" name="Goccia">
  <a:themeElements>
    <a:clrScheme name="Rosso">
      <a:dk1>
        <a:sysClr val="windowText" lastClr="000000"/>
      </a:dk1>
      <a:lt1>
        <a:sysClr val="window" lastClr="FFFFFF"/>
      </a:lt1>
      <a:dk2>
        <a:srgbClr val="323232"/>
      </a:dk2>
      <a:lt2>
        <a:srgbClr val="E5C243"/>
      </a:lt2>
      <a:accent1>
        <a:srgbClr val="A5300F"/>
      </a:accent1>
      <a:accent2>
        <a:srgbClr val="D55816"/>
      </a:accent2>
      <a:accent3>
        <a:srgbClr val="E19825"/>
      </a:accent3>
      <a:accent4>
        <a:srgbClr val="B19C7D"/>
      </a:accent4>
      <a:accent5>
        <a:srgbClr val="7F5F52"/>
      </a:accent5>
      <a:accent6>
        <a:srgbClr val="B27D49"/>
      </a:accent6>
      <a:hlink>
        <a:srgbClr val="6B9F25"/>
      </a:hlink>
      <a:folHlink>
        <a:srgbClr val="B26B02"/>
      </a:folHlink>
    </a:clrScheme>
    <a:fontScheme name="Goccia">
      <a:majorFont>
        <a:latin typeface="Tw Cen M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Goccia">
      <a:fillStyleLst>
        <a:solidFill>
          <a:schemeClr val="phClr"/>
        </a:solidFill>
        <a:solidFill>
          <a:schemeClr val="phClr">
            <a:tint val="69000"/>
            <a:satMod val="105000"/>
            <a:lumMod val="110000"/>
          </a:schemeClr>
        </a:solidFill>
        <a:gradFill rotWithShape="1">
          <a:gsLst>
            <a:gs pos="0">
              <a:schemeClr val="phClr">
                <a:tint val="94000"/>
                <a:satMod val="100000"/>
                <a:lumMod val="108000"/>
              </a:schemeClr>
            </a:gs>
            <a:gs pos="50000">
              <a:schemeClr val="phClr">
                <a:tint val="98000"/>
                <a:shade val="100000"/>
                <a:satMod val="100000"/>
                <a:lumMod val="100000"/>
              </a:schemeClr>
            </a:gs>
            <a:gs pos="100000">
              <a:schemeClr val="phClr">
                <a:shade val="72000"/>
                <a:satMod val="12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60000"/>
            </a:schemeClr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</a:effectStyle>
        <a:effectStyle>
          <a:effectLst>
            <a:outerShdw blurRad="63500" dist="25400" dir="5400000" algn="ctr" rotWithShape="0">
              <a:srgbClr val="000000">
                <a:alpha val="69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200000"/>
            </a:lightRig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4000"/>
                <a:shade val="100000"/>
                <a:hueMod val="130000"/>
                <a:satMod val="150000"/>
                <a:lumMod val="112000"/>
              </a:schemeClr>
            </a:gs>
            <a:gs pos="100000">
              <a:schemeClr val="phClr">
                <a:shade val="92000"/>
                <a:satMod val="140000"/>
                <a:lumMod val="11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roplet" id="{8984A317-299A-4E50-B45D-BFC9EDE2337A}" vid="{A633B6A3-9E7F-4C10-9C98-2517A3134361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128</TotalTime>
  <Words>219</Words>
  <Application>Microsoft Office PowerPoint</Application>
  <PresentationFormat>Widescreen</PresentationFormat>
  <Paragraphs>38</Paragraphs>
  <Slides>14</Slides>
  <Notes>0</Notes>
  <HiddenSlides>0</HiddenSlides>
  <MMClips>1</MMClips>
  <ScaleCrop>false</ScaleCrop>
  <HeadingPairs>
    <vt:vector size="6" baseType="variant">
      <vt:variant>
        <vt:lpstr>Caratteri utilizzati</vt:lpstr>
      </vt:variant>
      <vt:variant>
        <vt:i4>5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14</vt:i4>
      </vt:variant>
    </vt:vector>
  </HeadingPairs>
  <TitlesOfParts>
    <vt:vector size="20" baseType="lpstr">
      <vt:lpstr>Arial</vt:lpstr>
      <vt:lpstr>Arial Rounded MT Bold</vt:lpstr>
      <vt:lpstr>Bodoni MT Condensed</vt:lpstr>
      <vt:lpstr>Calibri</vt:lpstr>
      <vt:lpstr>Tw Cen MT</vt:lpstr>
      <vt:lpstr>Goccia</vt:lpstr>
      <vt:lpstr>Riparazione laparoscopica di perforazione diaframmatica in seguito a posizionamento di drenaggio pleurico destro</vt:lpstr>
      <vt:lpstr>Caso clinico</vt:lpstr>
      <vt:lpstr>Peggioramento della sintomatologia…</vt:lpstr>
      <vt:lpstr>Presentazione standard di PowerPoint</vt:lpstr>
      <vt:lpstr>Presentazione standard di PowerPoint</vt:lpstr>
      <vt:lpstr>Duplice intervento chirurgico D’URGENZA! </vt:lpstr>
      <vt:lpstr>Presentazione standard di PowerPoint</vt:lpstr>
      <vt:lpstr>Presentazione standard di PowerPoint</vt:lpstr>
      <vt:lpstr>Presentazione standard di PowerPoint</vt:lpstr>
      <vt:lpstr>Decorso post- operatorio</vt:lpstr>
      <vt:lpstr>Presentazione standard di PowerPoint</vt:lpstr>
      <vt:lpstr>Conclusioni</vt:lpstr>
      <vt:lpstr>Presentazione standard di PowerPoint</vt:lpstr>
      <vt:lpstr>GRAZIE A TUTTI PER L’ATTENZIONE!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Riparazione laparoscopica di perforazione diaframmatica in seguito a posizionamento di drenaggio pleurico destro</dc:title>
  <dc:creator>FEDERICA D'AVANZO</dc:creator>
  <cp:lastModifiedBy>FEDERICA D'AVANZO</cp:lastModifiedBy>
  <cp:revision>13</cp:revision>
  <dcterms:created xsi:type="dcterms:W3CDTF">2026-01-17T20:42:22Z</dcterms:created>
  <dcterms:modified xsi:type="dcterms:W3CDTF">2026-01-20T21:29:14Z</dcterms:modified>
</cp:coreProperties>
</file>