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</p:sldMasterIdLst>
  <p:sldIdLst>
    <p:sldId id="256" r:id="rId6"/>
    <p:sldId id="257" r:id="rId7"/>
    <p:sldId id="271" r:id="rId8"/>
    <p:sldId id="259" r:id="rId9"/>
    <p:sldId id="260" r:id="rId10"/>
    <p:sldId id="261" r:id="rId11"/>
    <p:sldId id="272" r:id="rId12"/>
    <p:sldId id="263" r:id="rId13"/>
    <p:sldId id="273" r:id="rId14"/>
    <p:sldId id="265" r:id="rId15"/>
    <p:sldId id="266" r:id="rId16"/>
    <p:sldId id="267" r:id="rId17"/>
    <p:sldId id="276" r:id="rId18"/>
    <p:sldId id="274" r:id="rId19"/>
    <p:sldId id="275" r:id="rId20"/>
    <p:sldId id="277" r:id="rId21"/>
    <p:sldId id="270" r:id="rId22"/>
  </p:sldIdLst>
  <p:sldSz cx="50399950" cy="28440063"/>
  <p:notesSz cx="7559675" cy="10691813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" d="100"/>
          <a:sy n="13" d="100"/>
        </p:scale>
        <p:origin x="163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AAE07D1B-EAFE-4889-A7D3-3816143DB360}" type="slidenum">
              <a:t>‹N›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7FB16DE7-1DFB-4A6B-AF55-17A888066FB5}" type="slidenum">
              <a:t>‹N›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B2DE70F5-9AF6-4D21-BD62-16140A34B9FC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8A0BDE03-C64B-421D-8FBE-984D8B420BCF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0432B906-3584-4AF8-9E8A-0D3804C89410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2520000" y="1134720"/>
            <a:ext cx="45359640" cy="2201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6EF732B6-25CB-42BF-ABC0-C4A221C30C13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252000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AC169E4F-689E-4B2D-A028-D216D8BF94D9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2576232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D44DF172-1D7C-45E0-88F3-7F3E88AAEF8E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2520000" y="15270480"/>
            <a:ext cx="4535964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E693612C-9E4D-4266-83F3-5FF5A015CB08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4535964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2520000" y="15270480"/>
            <a:ext cx="4535964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D000803B-DEC9-4B87-8A43-F5AEB0A022C5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252000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2576232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A172D879-62D9-46FF-8443-D88D5B6A3B19}" type="slidenum">
              <a:t>‹N›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17856359" y="665496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33192360" y="665496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2520000" y="1527048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17856359" y="1527048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33192360" y="1527048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2EEAE23B-9D81-4FD9-9094-AC92FC0FBDFA}" type="slidenum">
              <a:t>‹N›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670B1FB6-E248-43EA-8913-55C5AFCC6BCC}" type="slidenum">
              <a:t>‹N›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D2C5AEEE-DA81-4376-BC9F-035E71391A08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83AA4A9B-082D-48AA-93D9-EE86B696EAB2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8749DE80-F3C1-4C04-B183-A0DB5827AC19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9041AFBB-BBE7-4F4B-B580-8EFBC658048A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2520000" y="1134720"/>
            <a:ext cx="45359640" cy="2201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3C7C7E7C-34AB-4A14-A5D8-981A4FCD2CE6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252000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0620E918-E4D7-4F53-B4C3-D6797935A3BC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2576232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AFADABA2-1744-497B-A35A-B0738431D374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2520000" y="15270480"/>
            <a:ext cx="4535964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1B0F6654-BEC7-4C6C-939B-7B8827C650E3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4535964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2520000" y="15270480"/>
            <a:ext cx="4535964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5A32AFDB-EFC6-4E33-BE8E-70779C1909EE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252000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/>
          </p:nvPr>
        </p:nvSpPr>
        <p:spPr>
          <a:xfrm>
            <a:off x="2576232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6D763347-1003-4E50-88A1-A73349871CE0}" type="slidenum">
              <a:t>‹N›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17856359" y="665496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33192360" y="665496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/>
          </p:nvPr>
        </p:nvSpPr>
        <p:spPr>
          <a:xfrm>
            <a:off x="2520000" y="1527048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/>
          </p:nvPr>
        </p:nvSpPr>
        <p:spPr>
          <a:xfrm>
            <a:off x="17856359" y="1527048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/>
          </p:nvPr>
        </p:nvSpPr>
        <p:spPr>
          <a:xfrm>
            <a:off x="33192360" y="1527048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7E03F156-1147-4136-B8A6-A717584109A6}" type="slidenum">
              <a:t>‹N›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7F90BED5-A77E-4B84-9BC3-CD17399CDE77}" type="slidenum">
              <a:t>‹N›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0D129D44-516B-4274-9D00-8602989F5B7B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CE33E2C1-6E9C-48CA-8D53-DD24C4939CE3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97825441-8F91-46F6-972C-E8B1850A7CD4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0817BFE4-5530-4227-B040-5AB6DB8FED88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2520000" y="1134720"/>
            <a:ext cx="45359640" cy="2201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A40C5656-4A9E-4A22-AA9D-C48B77ED6BBB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/>
          </p:nvPr>
        </p:nvSpPr>
        <p:spPr>
          <a:xfrm>
            <a:off x="252000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BEDD38C6-715A-4A3F-9877-620530C888B2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/>
          </p:nvPr>
        </p:nvSpPr>
        <p:spPr>
          <a:xfrm>
            <a:off x="2576232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C636F2CD-5EB8-42E7-A1BF-7C5FB20D104E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/>
          </p:nvPr>
        </p:nvSpPr>
        <p:spPr>
          <a:xfrm>
            <a:off x="2520000" y="15270480"/>
            <a:ext cx="4535964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F288A39A-AEB4-4BC3-ADE0-8342DEBACA3B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4535964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/>
          </p:nvPr>
        </p:nvSpPr>
        <p:spPr>
          <a:xfrm>
            <a:off x="2520000" y="15270480"/>
            <a:ext cx="4535964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8883C106-8D23-49F3-8602-B79E2A91CE5E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/>
          </p:nvPr>
        </p:nvSpPr>
        <p:spPr>
          <a:xfrm>
            <a:off x="252000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/>
          </p:nvPr>
        </p:nvSpPr>
        <p:spPr>
          <a:xfrm>
            <a:off x="2576232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8E351C62-D852-48A6-BF38-7366D4A57B89}" type="slidenum">
              <a:t>‹N›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/>
          </p:nvPr>
        </p:nvSpPr>
        <p:spPr>
          <a:xfrm>
            <a:off x="17856359" y="665496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/>
          </p:nvPr>
        </p:nvSpPr>
        <p:spPr>
          <a:xfrm>
            <a:off x="33192360" y="665496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/>
          </p:nvPr>
        </p:nvSpPr>
        <p:spPr>
          <a:xfrm>
            <a:off x="2520000" y="1527048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21" name="PlaceHolder 6"/>
          <p:cNvSpPr>
            <a:spLocks noGrp="1"/>
          </p:cNvSpPr>
          <p:nvPr>
            <p:ph/>
          </p:nvPr>
        </p:nvSpPr>
        <p:spPr>
          <a:xfrm>
            <a:off x="17856359" y="1527048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22" name="PlaceHolder 7"/>
          <p:cNvSpPr>
            <a:spLocks noGrp="1"/>
          </p:cNvSpPr>
          <p:nvPr>
            <p:ph/>
          </p:nvPr>
        </p:nvSpPr>
        <p:spPr>
          <a:xfrm>
            <a:off x="33192360" y="1527048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46496F2D-99A6-45DF-BF64-1F5999D8E7D0}" type="slidenum">
              <a:t>‹N›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7A74A672-67C7-4D15-8B74-40CBBD65ADAF}" type="slidenum">
              <a:t>‹N›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 type="subTitle"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713B889E-3CF7-497F-B654-F0B05C07E54C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EBED67AB-6780-4E01-A794-E5965ECCCBD5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34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6048D614-2B86-4385-8192-8ABDA696B06B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578B6D71-E43C-416F-9AC9-8B484FFA3675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subTitle"/>
          </p:nvPr>
        </p:nvSpPr>
        <p:spPr>
          <a:xfrm>
            <a:off x="2520000" y="1134720"/>
            <a:ext cx="45359640" cy="2201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9202F4DA-E46C-41BE-AF5B-6DC6EDD1F4D6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40" name="PlaceHolder 4"/>
          <p:cNvSpPr>
            <a:spLocks noGrp="1"/>
          </p:cNvSpPr>
          <p:nvPr>
            <p:ph/>
          </p:nvPr>
        </p:nvSpPr>
        <p:spPr>
          <a:xfrm>
            <a:off x="252000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8E01C3B2-E88D-4D28-9DB6-7E9B3FBC925B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44" name="PlaceHolder 4"/>
          <p:cNvSpPr>
            <a:spLocks noGrp="1"/>
          </p:cNvSpPr>
          <p:nvPr>
            <p:ph/>
          </p:nvPr>
        </p:nvSpPr>
        <p:spPr>
          <a:xfrm>
            <a:off x="2576232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D1BEC85-3730-4919-B676-34E40DB9131C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/>
          </p:nvPr>
        </p:nvSpPr>
        <p:spPr>
          <a:xfrm>
            <a:off x="2520000" y="15270480"/>
            <a:ext cx="4535964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A06E44-43C2-415F-B969-3E10135CDE06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4535964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/>
          </p:nvPr>
        </p:nvSpPr>
        <p:spPr>
          <a:xfrm>
            <a:off x="2520000" y="15270480"/>
            <a:ext cx="4535964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348AF5D5-E581-4F7D-A973-38841B74E274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54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55" name="PlaceHolder 4"/>
          <p:cNvSpPr>
            <a:spLocks noGrp="1"/>
          </p:cNvSpPr>
          <p:nvPr>
            <p:ph/>
          </p:nvPr>
        </p:nvSpPr>
        <p:spPr>
          <a:xfrm>
            <a:off x="252000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56" name="PlaceHolder 5"/>
          <p:cNvSpPr>
            <a:spLocks noGrp="1"/>
          </p:cNvSpPr>
          <p:nvPr>
            <p:ph/>
          </p:nvPr>
        </p:nvSpPr>
        <p:spPr>
          <a:xfrm>
            <a:off x="2576232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C83226-89D8-43BB-A547-EDE019EFF095}" type="slidenum">
              <a:t>‹N›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58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59" name="PlaceHolder 3"/>
          <p:cNvSpPr>
            <a:spLocks noGrp="1"/>
          </p:cNvSpPr>
          <p:nvPr>
            <p:ph/>
          </p:nvPr>
        </p:nvSpPr>
        <p:spPr>
          <a:xfrm>
            <a:off x="17856359" y="665496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60" name="PlaceHolder 4"/>
          <p:cNvSpPr>
            <a:spLocks noGrp="1"/>
          </p:cNvSpPr>
          <p:nvPr>
            <p:ph/>
          </p:nvPr>
        </p:nvSpPr>
        <p:spPr>
          <a:xfrm>
            <a:off x="33192360" y="665496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61" name="PlaceHolder 5"/>
          <p:cNvSpPr>
            <a:spLocks noGrp="1"/>
          </p:cNvSpPr>
          <p:nvPr>
            <p:ph/>
          </p:nvPr>
        </p:nvSpPr>
        <p:spPr>
          <a:xfrm>
            <a:off x="2520000" y="1527048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62" name="PlaceHolder 6"/>
          <p:cNvSpPr>
            <a:spLocks noGrp="1"/>
          </p:cNvSpPr>
          <p:nvPr>
            <p:ph/>
          </p:nvPr>
        </p:nvSpPr>
        <p:spPr>
          <a:xfrm>
            <a:off x="17856359" y="1527048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63" name="PlaceHolder 7"/>
          <p:cNvSpPr>
            <a:spLocks noGrp="1"/>
          </p:cNvSpPr>
          <p:nvPr>
            <p:ph/>
          </p:nvPr>
        </p:nvSpPr>
        <p:spPr>
          <a:xfrm>
            <a:off x="33192360" y="1527048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6DC23A23-8388-4024-90D6-4FCDAFFB0996}" type="slidenum">
              <a:t>‹N›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lstStyle/>
          <a:p>
            <a:fld id="{B270E025-93B0-46B2-8546-EC79964FC172}" type="slidenum">
              <a:t>‹N›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 type="subTitle"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5"/>
          </p:nvPr>
        </p:nvSpPr>
        <p:spPr/>
        <p:txBody>
          <a:bodyPr/>
          <a:lstStyle/>
          <a:p>
            <a:fld id="{BA1C4DD4-FAE3-4ADC-B603-8DDE48585E49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5"/>
          </p:nvPr>
        </p:nvSpPr>
        <p:spPr/>
        <p:txBody>
          <a:bodyPr/>
          <a:lstStyle/>
          <a:p>
            <a:fld id="{36246A55-349A-44D0-818B-4405FA9D3A4C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74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75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5"/>
          </p:nvPr>
        </p:nvSpPr>
        <p:spPr/>
        <p:txBody>
          <a:bodyPr/>
          <a:lstStyle/>
          <a:p>
            <a:fld id="{9CA354D1-BC01-4F30-8CEC-05F89565B029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5"/>
          </p:nvPr>
        </p:nvSpPr>
        <p:spPr/>
        <p:txBody>
          <a:bodyPr/>
          <a:lstStyle/>
          <a:p>
            <a:fld id="{0CE5246F-5C01-4AF2-A8A3-6DEFE99918ED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subTitle"/>
          </p:nvPr>
        </p:nvSpPr>
        <p:spPr>
          <a:xfrm>
            <a:off x="2520000" y="1134720"/>
            <a:ext cx="45359640" cy="2201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5"/>
          </p:nvPr>
        </p:nvSpPr>
        <p:spPr/>
        <p:txBody>
          <a:bodyPr/>
          <a:lstStyle/>
          <a:p>
            <a:fld id="{AFEF3B85-EA6F-46B5-87CE-19C5A9197A82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80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81" name="PlaceHolder 4"/>
          <p:cNvSpPr>
            <a:spLocks noGrp="1"/>
          </p:cNvSpPr>
          <p:nvPr>
            <p:ph/>
          </p:nvPr>
        </p:nvSpPr>
        <p:spPr>
          <a:xfrm>
            <a:off x="252000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5"/>
          </p:nvPr>
        </p:nvSpPr>
        <p:spPr/>
        <p:txBody>
          <a:bodyPr/>
          <a:lstStyle/>
          <a:p>
            <a:fld id="{E42BBDCB-1A4D-4660-8B62-298553ED3806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83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84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85" name="PlaceHolder 4"/>
          <p:cNvSpPr>
            <a:spLocks noGrp="1"/>
          </p:cNvSpPr>
          <p:nvPr>
            <p:ph/>
          </p:nvPr>
        </p:nvSpPr>
        <p:spPr>
          <a:xfrm>
            <a:off x="2576232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5"/>
          </p:nvPr>
        </p:nvSpPr>
        <p:spPr/>
        <p:txBody>
          <a:bodyPr/>
          <a:lstStyle/>
          <a:p>
            <a:fld id="{78098477-D440-4EFC-BEEF-A364B8C39DC8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87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88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89" name="PlaceHolder 4"/>
          <p:cNvSpPr>
            <a:spLocks noGrp="1"/>
          </p:cNvSpPr>
          <p:nvPr>
            <p:ph/>
          </p:nvPr>
        </p:nvSpPr>
        <p:spPr>
          <a:xfrm>
            <a:off x="2520000" y="15270480"/>
            <a:ext cx="4535964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5"/>
          </p:nvPr>
        </p:nvSpPr>
        <p:spPr/>
        <p:txBody>
          <a:bodyPr/>
          <a:lstStyle/>
          <a:p>
            <a:fld id="{687B373B-81F9-4C36-B3AB-3961F044D03F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91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4535964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92" name="PlaceHolder 3"/>
          <p:cNvSpPr>
            <a:spLocks noGrp="1"/>
          </p:cNvSpPr>
          <p:nvPr>
            <p:ph/>
          </p:nvPr>
        </p:nvSpPr>
        <p:spPr>
          <a:xfrm>
            <a:off x="2520000" y="15270480"/>
            <a:ext cx="4535964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5"/>
          </p:nvPr>
        </p:nvSpPr>
        <p:spPr/>
        <p:txBody>
          <a:bodyPr/>
          <a:lstStyle/>
          <a:p>
            <a:fld id="{8DE1C8BA-B881-4877-922E-D8E96280F4C0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94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95" name="PlaceHolder 3"/>
          <p:cNvSpPr>
            <a:spLocks noGrp="1"/>
          </p:cNvSpPr>
          <p:nvPr>
            <p:ph/>
          </p:nvPr>
        </p:nvSpPr>
        <p:spPr>
          <a:xfrm>
            <a:off x="25762320" y="665496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96" name="PlaceHolder 4"/>
          <p:cNvSpPr>
            <a:spLocks noGrp="1"/>
          </p:cNvSpPr>
          <p:nvPr>
            <p:ph/>
          </p:nvPr>
        </p:nvSpPr>
        <p:spPr>
          <a:xfrm>
            <a:off x="252000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197" name="PlaceHolder 5"/>
          <p:cNvSpPr>
            <a:spLocks noGrp="1"/>
          </p:cNvSpPr>
          <p:nvPr>
            <p:ph/>
          </p:nvPr>
        </p:nvSpPr>
        <p:spPr>
          <a:xfrm>
            <a:off x="25762320" y="15270480"/>
            <a:ext cx="2213532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5"/>
          </p:nvPr>
        </p:nvSpPr>
        <p:spPr/>
        <p:txBody>
          <a:bodyPr/>
          <a:lstStyle/>
          <a:p>
            <a:fld id="{48B5D602-BD29-4B2D-BDEC-82EB2EF5CA0B}" type="slidenum">
              <a:t>‹N›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it-IT" sz="4401" b="0" strike="noStrike" spc="-1">
              <a:latin typeface="Arial"/>
            </a:endParaRPr>
          </a:p>
        </p:txBody>
      </p:sp>
      <p:sp>
        <p:nvSpPr>
          <p:cNvPr id="199" name="PlaceHolder 2"/>
          <p:cNvSpPr>
            <a:spLocks noGrp="1"/>
          </p:cNvSpPr>
          <p:nvPr>
            <p:ph/>
          </p:nvPr>
        </p:nvSpPr>
        <p:spPr>
          <a:xfrm>
            <a:off x="2520000" y="665496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200" name="PlaceHolder 3"/>
          <p:cNvSpPr>
            <a:spLocks noGrp="1"/>
          </p:cNvSpPr>
          <p:nvPr>
            <p:ph/>
          </p:nvPr>
        </p:nvSpPr>
        <p:spPr>
          <a:xfrm>
            <a:off x="17856359" y="665496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201" name="PlaceHolder 4"/>
          <p:cNvSpPr>
            <a:spLocks noGrp="1"/>
          </p:cNvSpPr>
          <p:nvPr>
            <p:ph/>
          </p:nvPr>
        </p:nvSpPr>
        <p:spPr>
          <a:xfrm>
            <a:off x="33192360" y="665496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202" name="PlaceHolder 5"/>
          <p:cNvSpPr>
            <a:spLocks noGrp="1"/>
          </p:cNvSpPr>
          <p:nvPr>
            <p:ph/>
          </p:nvPr>
        </p:nvSpPr>
        <p:spPr>
          <a:xfrm>
            <a:off x="2520000" y="1527048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203" name="PlaceHolder 6"/>
          <p:cNvSpPr>
            <a:spLocks noGrp="1"/>
          </p:cNvSpPr>
          <p:nvPr>
            <p:ph/>
          </p:nvPr>
        </p:nvSpPr>
        <p:spPr>
          <a:xfrm>
            <a:off x="17856359" y="1527048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204" name="PlaceHolder 7"/>
          <p:cNvSpPr>
            <a:spLocks noGrp="1"/>
          </p:cNvSpPr>
          <p:nvPr>
            <p:ph/>
          </p:nvPr>
        </p:nvSpPr>
        <p:spPr>
          <a:xfrm>
            <a:off x="33192360" y="15270480"/>
            <a:ext cx="14605560" cy="7867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it-IT" sz="3200" b="0" strike="noStrike" spc="-1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5"/>
          </p:nvPr>
        </p:nvSpPr>
        <p:spPr/>
        <p:txBody>
          <a:bodyPr/>
          <a:lstStyle/>
          <a:p>
            <a:fld id="{4B9BF37F-5E1A-4574-895F-930D9ADFD21E}" type="slidenum">
              <a:t>‹N›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ftr" idx="1"/>
          </p:nvPr>
        </p:nvSpPr>
        <p:spPr>
          <a:xfrm>
            <a:off x="16694999" y="26359560"/>
            <a:ext cx="17007481" cy="1511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algn="ctr">
              <a:lnSpc>
                <a:spcPct val="100000"/>
              </a:lnSpc>
              <a:buNone/>
              <a:defRPr lang="it-IT" sz="1400" b="0" strike="noStrike" spc="-1">
                <a:latin typeface="Times New Roman"/>
              </a:defRPr>
            </a:lvl1pPr>
          </a:lstStyle>
          <a:p>
            <a:pPr algn="ctr">
              <a:lnSpc>
                <a:spcPct val="100000"/>
              </a:lnSpc>
              <a:buNone/>
            </a:pPr>
            <a:r>
              <a:rPr lang="it-IT" sz="1400" b="0" strike="noStrike" spc="-1">
                <a:latin typeface="Times New Roman"/>
              </a:rPr>
              <a:t>&lt;piè di pagina&gt;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sldNum" idx="2"/>
          </p:nvPr>
        </p:nvSpPr>
        <p:spPr>
          <a:xfrm>
            <a:off x="35595000" y="26359560"/>
            <a:ext cx="11337480" cy="1511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algn="r">
              <a:lnSpc>
                <a:spcPct val="100000"/>
              </a:lnSpc>
              <a:buNone/>
              <a:defRPr lang="it-IT" sz="4960" b="0" strike="noStrike" spc="-1">
                <a:solidFill>
                  <a:srgbClr val="787878"/>
                </a:solidFill>
                <a:latin typeface="Aptos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E02D2B65-B51E-4F94-A3B4-868335BCC244}" type="slidenum">
              <a:rPr lang="it-IT" sz="4960" b="0" strike="noStrike" spc="-1">
                <a:solidFill>
                  <a:srgbClr val="787878"/>
                </a:solidFill>
                <a:latin typeface="Aptos"/>
              </a:rPr>
              <a:t>‹N›</a:t>
            </a:fld>
            <a:endParaRPr lang="it-IT" sz="496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 idx="3"/>
          </p:nvPr>
        </p:nvSpPr>
        <p:spPr>
          <a:xfrm>
            <a:off x="3465000" y="26359560"/>
            <a:ext cx="11337480" cy="1511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>
              <a:defRPr lang="it-IT" sz="1400" b="0" strike="noStrike" spc="-1">
                <a:latin typeface="Times New Roman"/>
              </a:defRPr>
            </a:lvl1pPr>
          </a:lstStyle>
          <a:p>
            <a:r>
              <a:rPr lang="it-IT" sz="1400" b="0" strike="noStrike" spc="-1">
                <a:latin typeface="Times New Roman"/>
              </a:rPr>
              <a:t>&lt;data/ora&gt;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r>
              <a:rPr lang="it-IT" sz="4401" b="0" strike="noStrike" spc="-1">
                <a:latin typeface="Arial"/>
              </a:rPr>
              <a:t>Fai clic per modificare il formato del testo del titolo</a:t>
            </a: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3200" b="0" strike="noStrike" spc="-1">
                <a:latin typeface="Arial"/>
              </a:rPr>
              <a:t>Fai clic per modificare il formato del testo della struttura</a:t>
            </a:r>
          </a:p>
          <a:p>
            <a:pPr marL="864013" lvl="1" indent="-324005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it-IT" sz="2800" b="0" strike="noStrike" spc="-1">
                <a:latin typeface="Arial"/>
              </a:rPr>
              <a:t>Secondo livello struttura</a:t>
            </a:r>
          </a:p>
          <a:p>
            <a:pPr marL="1296019" lvl="2" indent="-288004">
              <a:spcBef>
                <a:spcPts val="851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400" b="0" strike="noStrike" spc="-1">
                <a:latin typeface="Arial"/>
              </a:rPr>
              <a:t>Terzo livello struttura</a:t>
            </a:r>
          </a:p>
          <a:p>
            <a:pPr marL="1728025" lvl="3" indent="-216003">
              <a:spcBef>
                <a:spcPts val="568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it-IT" sz="2000" b="0" strike="noStrike" spc="-1">
                <a:latin typeface="Arial"/>
              </a:rPr>
              <a:t>Quarto livello struttura</a:t>
            </a:r>
          </a:p>
          <a:p>
            <a:pPr marL="2160032" lvl="4" indent="-216003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000" b="0" strike="noStrike" spc="-1">
                <a:latin typeface="Arial"/>
              </a:rPr>
              <a:t>Quinto livello struttura</a:t>
            </a:r>
          </a:p>
          <a:p>
            <a:pPr marL="2592039" lvl="5" indent="-216003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000" b="0" strike="noStrike" spc="-1">
                <a:latin typeface="Arial"/>
              </a:rPr>
              <a:t>Sesto livello struttura</a:t>
            </a:r>
          </a:p>
          <a:p>
            <a:pPr marL="3024045" lvl="6" indent="-216003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000" b="0" strike="noStrike" spc="-1">
                <a:latin typeface="Arial"/>
              </a:rPr>
              <a:t>Settimo livello struttura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14" rtl="0" eaLnBrk="1" latinLnBrk="0" hangingPunct="1">
        <a:lnSpc>
          <a:spcPct val="90000"/>
        </a:lnSpc>
        <a:spcBef>
          <a:spcPct val="0"/>
        </a:spcBef>
        <a:buNone/>
        <a:defRPr sz="44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74171" indent="-430628" algn="l" defTabSz="914414" rtl="0" eaLnBrk="1" latinLnBrk="0" hangingPunct="1">
        <a:lnSpc>
          <a:spcPct val="90000"/>
        </a:lnSpc>
        <a:spcBef>
          <a:spcPts val="1883"/>
        </a:spcBef>
        <a:buClr>
          <a:srgbClr val="000000"/>
        </a:buClr>
        <a:buSzPct val="45000"/>
        <a:buFont typeface="Wingdings" charset="2"/>
        <a:buChar char="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0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17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23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31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37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44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51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58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6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4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1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27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3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1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48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54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ftr" idx="4"/>
          </p:nvPr>
        </p:nvSpPr>
        <p:spPr>
          <a:xfrm>
            <a:off x="16694999" y="26359560"/>
            <a:ext cx="17007481" cy="1511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algn="ctr">
              <a:lnSpc>
                <a:spcPct val="100000"/>
              </a:lnSpc>
              <a:buNone/>
              <a:defRPr lang="it-IT" sz="1400" b="0" strike="noStrike" spc="-1">
                <a:latin typeface="Times New Roman"/>
              </a:defRPr>
            </a:lvl1pPr>
          </a:lstStyle>
          <a:p>
            <a:pPr algn="ctr">
              <a:lnSpc>
                <a:spcPct val="100000"/>
              </a:lnSpc>
              <a:buNone/>
            </a:pPr>
            <a:r>
              <a:rPr lang="it-IT" sz="1400" b="0" strike="noStrike" spc="-1">
                <a:latin typeface="Times New Roman"/>
              </a:rPr>
              <a:t>&lt;piè di pagina&gt;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sldNum" idx="5"/>
          </p:nvPr>
        </p:nvSpPr>
        <p:spPr>
          <a:xfrm>
            <a:off x="35595000" y="26359560"/>
            <a:ext cx="11337480" cy="1511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algn="r">
              <a:lnSpc>
                <a:spcPct val="100000"/>
              </a:lnSpc>
              <a:buNone/>
              <a:defRPr lang="it-IT" sz="4960" b="0" strike="noStrike" spc="-1">
                <a:solidFill>
                  <a:srgbClr val="787878"/>
                </a:solidFill>
                <a:latin typeface="Aptos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BCCEE4DC-2934-413C-8181-989A28D319F6}" type="slidenum">
              <a:rPr lang="it-IT" sz="4960" b="0" strike="noStrike" spc="-1">
                <a:solidFill>
                  <a:srgbClr val="787878"/>
                </a:solidFill>
                <a:latin typeface="Aptos"/>
              </a:rPr>
              <a:t>‹N›</a:t>
            </a:fld>
            <a:endParaRPr lang="it-IT" sz="4960" b="0" strike="noStrike" spc="-1"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 idx="6"/>
          </p:nvPr>
        </p:nvSpPr>
        <p:spPr>
          <a:xfrm>
            <a:off x="3465000" y="26359560"/>
            <a:ext cx="11337480" cy="1511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>
              <a:defRPr lang="it-IT" sz="1400" b="0" strike="noStrike" spc="-1">
                <a:latin typeface="Times New Roman"/>
              </a:defRPr>
            </a:lvl1pPr>
          </a:lstStyle>
          <a:p>
            <a:r>
              <a:rPr lang="it-IT" sz="1400" b="0" strike="noStrike" spc="-1">
                <a:latin typeface="Times New Roman"/>
              </a:rPr>
              <a:t>&lt;data/ora&gt;</a:t>
            </a:r>
          </a:p>
        </p:txBody>
      </p:sp>
      <p:sp>
        <p:nvSpPr>
          <p:cNvPr id="44" name="PlaceHolder 4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r>
              <a:rPr lang="it-IT" sz="4401" b="0" strike="noStrike" spc="-1">
                <a:latin typeface="Arial"/>
              </a:rPr>
              <a:t>Fai clic per modificare il formato del testo del titolo</a:t>
            </a: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3200" b="0" strike="noStrike" spc="-1">
                <a:latin typeface="Arial"/>
              </a:rPr>
              <a:t>Fai clic per modificare il formato del testo della struttura</a:t>
            </a:r>
          </a:p>
          <a:p>
            <a:pPr marL="864013" lvl="1" indent="-324005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it-IT" sz="2800" b="0" strike="noStrike" spc="-1">
                <a:latin typeface="Arial"/>
              </a:rPr>
              <a:t>Secondo livello struttura</a:t>
            </a:r>
          </a:p>
          <a:p>
            <a:pPr marL="1296019" lvl="2" indent="-288004">
              <a:spcBef>
                <a:spcPts val="851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400" b="0" strike="noStrike" spc="-1">
                <a:latin typeface="Arial"/>
              </a:rPr>
              <a:t>Terzo livello struttura</a:t>
            </a:r>
          </a:p>
          <a:p>
            <a:pPr marL="1728025" lvl="3" indent="-216003">
              <a:spcBef>
                <a:spcPts val="568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it-IT" sz="2000" b="0" strike="noStrike" spc="-1">
                <a:latin typeface="Arial"/>
              </a:rPr>
              <a:t>Quarto livello struttura</a:t>
            </a:r>
          </a:p>
          <a:p>
            <a:pPr marL="2160032" lvl="4" indent="-216003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000" b="0" strike="noStrike" spc="-1">
                <a:latin typeface="Arial"/>
              </a:rPr>
              <a:t>Quinto livello struttura</a:t>
            </a:r>
          </a:p>
          <a:p>
            <a:pPr marL="2592039" lvl="5" indent="-216003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000" b="0" strike="noStrike" spc="-1">
                <a:latin typeface="Arial"/>
              </a:rPr>
              <a:t>Sesto livello struttura</a:t>
            </a:r>
          </a:p>
          <a:p>
            <a:pPr marL="3024045" lvl="6" indent="-216003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000" b="0" strike="noStrike" spc="-1">
                <a:latin typeface="Arial"/>
              </a:rPr>
              <a:t>Settimo livello struttura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14" rtl="0" eaLnBrk="1" latinLnBrk="0" hangingPunct="1">
        <a:lnSpc>
          <a:spcPct val="90000"/>
        </a:lnSpc>
        <a:spcBef>
          <a:spcPct val="0"/>
        </a:spcBef>
        <a:buNone/>
        <a:defRPr sz="44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74171" indent="-430628" algn="l" defTabSz="914414" rtl="0" eaLnBrk="1" latinLnBrk="0" hangingPunct="1">
        <a:lnSpc>
          <a:spcPct val="90000"/>
        </a:lnSpc>
        <a:spcBef>
          <a:spcPts val="1883"/>
        </a:spcBef>
        <a:buClr>
          <a:srgbClr val="000000"/>
        </a:buClr>
        <a:buSzPct val="45000"/>
        <a:buFont typeface="Wingdings" charset="2"/>
        <a:buChar char="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0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17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23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31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37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44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51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58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6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4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1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27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3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1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48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54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ftr" idx="7"/>
          </p:nvPr>
        </p:nvSpPr>
        <p:spPr>
          <a:xfrm>
            <a:off x="16694999" y="26359560"/>
            <a:ext cx="17007481" cy="1511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algn="ctr">
              <a:lnSpc>
                <a:spcPct val="100000"/>
              </a:lnSpc>
              <a:buNone/>
              <a:defRPr lang="it-IT" sz="1400" b="0" strike="noStrike" spc="-1">
                <a:latin typeface="Times New Roman"/>
              </a:defRPr>
            </a:lvl1pPr>
          </a:lstStyle>
          <a:p>
            <a:pPr algn="ctr">
              <a:lnSpc>
                <a:spcPct val="100000"/>
              </a:lnSpc>
              <a:buNone/>
            </a:pPr>
            <a:r>
              <a:rPr lang="it-IT" sz="1400" b="0" strike="noStrike" spc="-1">
                <a:latin typeface="Times New Roman"/>
              </a:rPr>
              <a:t>&lt;piè di pagina&gt;</a:t>
            </a:r>
          </a:p>
        </p:txBody>
      </p:sp>
      <p:sp>
        <p:nvSpPr>
          <p:cNvPr id="83" name="PlaceHolder 2"/>
          <p:cNvSpPr>
            <a:spLocks noGrp="1"/>
          </p:cNvSpPr>
          <p:nvPr>
            <p:ph type="sldNum" idx="8"/>
          </p:nvPr>
        </p:nvSpPr>
        <p:spPr>
          <a:xfrm>
            <a:off x="35595000" y="26359560"/>
            <a:ext cx="11337480" cy="1511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algn="r">
              <a:lnSpc>
                <a:spcPct val="100000"/>
              </a:lnSpc>
              <a:buNone/>
              <a:defRPr lang="it-IT" sz="4960" b="0" strike="noStrike" spc="-1">
                <a:solidFill>
                  <a:srgbClr val="787878"/>
                </a:solidFill>
                <a:latin typeface="Aptos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C8E1AD31-87B3-4F31-8090-555DAC4F366D}" type="slidenum">
              <a:rPr lang="it-IT" sz="4960" b="0" strike="noStrike" spc="-1">
                <a:solidFill>
                  <a:srgbClr val="787878"/>
                </a:solidFill>
                <a:latin typeface="Aptos"/>
              </a:rPr>
              <a:t>‹N›</a:t>
            </a:fld>
            <a:endParaRPr lang="it-IT" sz="4960" b="0" strike="noStrike" spc="-1">
              <a:latin typeface="Times New Roman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dt" idx="9"/>
          </p:nvPr>
        </p:nvSpPr>
        <p:spPr>
          <a:xfrm>
            <a:off x="3465000" y="26359560"/>
            <a:ext cx="11337480" cy="1511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>
              <a:defRPr lang="it-IT" sz="1400" b="0" strike="noStrike" spc="-1">
                <a:latin typeface="Times New Roman"/>
              </a:defRPr>
            </a:lvl1pPr>
          </a:lstStyle>
          <a:p>
            <a:r>
              <a:rPr lang="it-IT" sz="1400" b="0" strike="noStrike" spc="-1">
                <a:latin typeface="Times New Roman"/>
              </a:rPr>
              <a:t>&lt;data/ora&gt;</a:t>
            </a:r>
          </a:p>
        </p:txBody>
      </p:sp>
      <p:sp>
        <p:nvSpPr>
          <p:cNvPr id="85" name="PlaceHolder 4"/>
          <p:cNvSpPr>
            <a:spLocks noGrp="1"/>
          </p:cNvSpPr>
          <p:nvPr>
            <p:ph type="title"/>
          </p:nvPr>
        </p:nvSpPr>
        <p:spPr>
          <a:xfrm>
            <a:off x="2520000" y="1134720"/>
            <a:ext cx="45359640" cy="4749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r>
              <a:rPr lang="it-IT" sz="4401" b="0" strike="noStrike" spc="-1">
                <a:latin typeface="Arial"/>
              </a:rPr>
              <a:t>Fai clic per modificare il formato del testo del titolo</a:t>
            </a: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2520000" y="6654960"/>
            <a:ext cx="45359640" cy="16494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3200" b="0" strike="noStrike" spc="-1">
                <a:latin typeface="Arial"/>
              </a:rPr>
              <a:t>Fai clic per modificare il formato del testo della struttura</a:t>
            </a:r>
          </a:p>
          <a:p>
            <a:pPr marL="864013" lvl="1" indent="-324005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it-IT" sz="2800" b="0" strike="noStrike" spc="-1">
                <a:latin typeface="Arial"/>
              </a:rPr>
              <a:t>Secondo livello struttura</a:t>
            </a:r>
          </a:p>
          <a:p>
            <a:pPr marL="1296019" lvl="2" indent="-288004">
              <a:spcBef>
                <a:spcPts val="851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400" b="0" strike="noStrike" spc="-1">
                <a:latin typeface="Arial"/>
              </a:rPr>
              <a:t>Terzo livello struttura</a:t>
            </a:r>
          </a:p>
          <a:p>
            <a:pPr marL="1728025" lvl="3" indent="-216003">
              <a:spcBef>
                <a:spcPts val="568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it-IT" sz="2000" b="0" strike="noStrike" spc="-1">
                <a:latin typeface="Arial"/>
              </a:rPr>
              <a:t>Quarto livello struttura</a:t>
            </a:r>
          </a:p>
          <a:p>
            <a:pPr marL="2160032" lvl="4" indent="-216003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000" b="0" strike="noStrike" spc="-1">
                <a:latin typeface="Arial"/>
              </a:rPr>
              <a:t>Quinto livello struttura</a:t>
            </a:r>
          </a:p>
          <a:p>
            <a:pPr marL="2592039" lvl="5" indent="-216003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000" b="0" strike="noStrike" spc="-1">
                <a:latin typeface="Arial"/>
              </a:rPr>
              <a:t>Sesto livello struttura</a:t>
            </a:r>
          </a:p>
          <a:p>
            <a:pPr marL="3024045" lvl="6" indent="-216003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000" b="0" strike="noStrike" spc="-1">
                <a:latin typeface="Arial"/>
              </a:rPr>
              <a:t>Settimo livello struttura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14" rtl="0" eaLnBrk="1" latinLnBrk="0" hangingPunct="1">
        <a:lnSpc>
          <a:spcPct val="90000"/>
        </a:lnSpc>
        <a:spcBef>
          <a:spcPct val="0"/>
        </a:spcBef>
        <a:buNone/>
        <a:defRPr sz="44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74171" indent="-430628" algn="l" defTabSz="914414" rtl="0" eaLnBrk="1" latinLnBrk="0" hangingPunct="1">
        <a:lnSpc>
          <a:spcPct val="90000"/>
        </a:lnSpc>
        <a:spcBef>
          <a:spcPts val="1883"/>
        </a:spcBef>
        <a:buClr>
          <a:srgbClr val="000000"/>
        </a:buClr>
        <a:buSzPct val="45000"/>
        <a:buFont typeface="Wingdings" charset="2"/>
        <a:buChar char="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0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17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23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31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37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44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51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58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6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4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1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27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3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1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48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54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dt" idx="10"/>
          </p:nvPr>
        </p:nvSpPr>
        <p:spPr>
          <a:xfrm>
            <a:off x="1260000" y="17573400"/>
            <a:ext cx="5879160" cy="10083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>
              <a:lnSpc>
                <a:spcPct val="100000"/>
              </a:lnSpc>
              <a:buNone/>
              <a:defRPr lang="en-US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lang="en-US" sz="1200" b="0" strike="noStrike" spc="-1">
                <a:solidFill>
                  <a:srgbClr val="8B8B8B"/>
                </a:solidFill>
                <a:latin typeface="Calibri"/>
              </a:rPr>
              <a:t>&lt;data/ora&gt;</a:t>
            </a:r>
            <a:endParaRPr lang="it-IT" sz="1200" b="0" strike="noStrike" spc="-1">
              <a:latin typeface="Times New Roman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ftr" idx="11"/>
          </p:nvPr>
        </p:nvSpPr>
        <p:spPr>
          <a:xfrm>
            <a:off x="8609400" y="17573400"/>
            <a:ext cx="7978680" cy="10083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ctr">
              <a:buNone/>
              <a:defRPr lang="it-IT" sz="1400" b="0" strike="noStrike" spc="-1">
                <a:latin typeface="Times New Roman"/>
              </a:defRPr>
            </a:lvl1pPr>
          </a:lstStyle>
          <a:p>
            <a:pPr algn="ctr">
              <a:buNone/>
            </a:pPr>
            <a:r>
              <a:rPr lang="it-IT" sz="1400" b="0" strike="noStrike" spc="-1">
                <a:latin typeface="Times New Roman"/>
              </a:rPr>
              <a:t>&lt;piè di pagina&gt;</a:t>
            </a:r>
          </a:p>
        </p:txBody>
      </p:sp>
      <p:sp>
        <p:nvSpPr>
          <p:cNvPr id="125" name="PlaceHolder 3"/>
          <p:cNvSpPr>
            <a:spLocks noGrp="1"/>
          </p:cNvSpPr>
          <p:nvPr>
            <p:ph type="sldNum" idx="12"/>
          </p:nvPr>
        </p:nvSpPr>
        <p:spPr>
          <a:xfrm>
            <a:off x="18059400" y="17573400"/>
            <a:ext cx="5879160" cy="10083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buNone/>
              <a:defRPr lang="en-US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FE9C7A04-C8D3-4AAC-BA3C-B191718D7A12}" type="slidenum">
              <a:rPr lang="en-US" sz="1200" b="0" strike="noStrike" spc="-1">
                <a:solidFill>
                  <a:srgbClr val="8B8B8B"/>
                </a:solidFill>
                <a:latin typeface="Calibri"/>
              </a:rPr>
              <a:t>‹N›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126" name="PlaceHolder 4"/>
          <p:cNvSpPr>
            <a:spLocks noGrp="1"/>
          </p:cNvSpPr>
          <p:nvPr>
            <p:ph type="title"/>
          </p:nvPr>
        </p:nvSpPr>
        <p:spPr>
          <a:xfrm>
            <a:off x="2519641" y="1134360"/>
            <a:ext cx="45358920" cy="4748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n-US" sz="5820" b="0" strike="noStrike" spc="-1">
                <a:solidFill>
                  <a:srgbClr val="000000"/>
                </a:solidFill>
                <a:latin typeface="Calibri"/>
              </a:rPr>
              <a:t>Fai clic per modificare il formato del testo del titolo</a:t>
            </a:r>
          </a:p>
        </p:txBody>
      </p:sp>
      <p:sp>
        <p:nvSpPr>
          <p:cNvPr id="127" name="PlaceHolder 5"/>
          <p:cNvSpPr>
            <a:spLocks noGrp="1"/>
          </p:cNvSpPr>
          <p:nvPr>
            <p:ph type="body"/>
          </p:nvPr>
        </p:nvSpPr>
        <p:spPr>
          <a:xfrm>
            <a:off x="2520001" y="6654240"/>
            <a:ext cx="45358920" cy="16493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39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8850" b="0" strike="noStrike" spc="-1">
                <a:solidFill>
                  <a:srgbClr val="000000"/>
                </a:solidFill>
                <a:latin typeface="Calibri"/>
              </a:rPr>
              <a:t>Fai clic per modificare il formato del testo della struttura</a:t>
            </a:r>
          </a:p>
          <a:p>
            <a:pPr marL="864013" lvl="1" indent="-324005">
              <a:spcBef>
                <a:spcPts val="3133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6640" b="0" strike="noStrike" spc="-1">
                <a:solidFill>
                  <a:srgbClr val="000000"/>
                </a:solidFill>
                <a:latin typeface="Calibri"/>
              </a:rPr>
              <a:t>Secondo livello struttura</a:t>
            </a:r>
          </a:p>
          <a:p>
            <a:pPr marL="1296019" lvl="2" indent="-288004">
              <a:spcBef>
                <a:spcPts val="23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5530" b="0" strike="noStrike" spc="-1">
                <a:solidFill>
                  <a:srgbClr val="000000"/>
                </a:solidFill>
                <a:latin typeface="Calibri"/>
              </a:rPr>
              <a:t>Terzo livello struttura</a:t>
            </a:r>
          </a:p>
          <a:p>
            <a:pPr marL="1728025" lvl="3" indent="-216003">
              <a:spcBef>
                <a:spcPts val="1566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5530" b="0" strike="noStrike" spc="-1">
                <a:solidFill>
                  <a:srgbClr val="000000"/>
                </a:solidFill>
                <a:latin typeface="Calibri"/>
              </a:rPr>
              <a:t>Quarto livello struttura</a:t>
            </a:r>
          </a:p>
          <a:p>
            <a:pPr marL="2160032" lvl="4" indent="-216003">
              <a:spcBef>
                <a:spcPts val="782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5530" b="0" strike="noStrike" spc="-1">
                <a:solidFill>
                  <a:srgbClr val="000000"/>
                </a:solidFill>
                <a:latin typeface="Calibri"/>
              </a:rPr>
              <a:t>Quinto livello struttura</a:t>
            </a:r>
          </a:p>
          <a:p>
            <a:pPr marL="2592039" lvl="5" indent="-216003">
              <a:spcBef>
                <a:spcPts val="782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5530" b="0" strike="noStrike" spc="-1">
                <a:solidFill>
                  <a:srgbClr val="000000"/>
                </a:solidFill>
                <a:latin typeface="Calibri"/>
              </a:rPr>
              <a:t>Sesto livello struttura</a:t>
            </a:r>
          </a:p>
          <a:p>
            <a:pPr marL="3024045" lvl="6" indent="-216003">
              <a:spcBef>
                <a:spcPts val="782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5530" b="0" strike="noStrike" spc="-1">
                <a:solidFill>
                  <a:srgbClr val="000000"/>
                </a:solidFill>
                <a:latin typeface="Calibri"/>
              </a:rPr>
              <a:t>Settimo livello struttura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14" rtl="0" eaLnBrk="1" latinLnBrk="0" hangingPunct="1">
        <a:lnSpc>
          <a:spcPct val="90000"/>
        </a:lnSpc>
        <a:spcBef>
          <a:spcPct val="0"/>
        </a:spcBef>
        <a:buNone/>
        <a:defRPr sz="44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74171" indent="-430628" algn="l" defTabSz="914414" rtl="0" eaLnBrk="1" latinLnBrk="0" hangingPunct="1">
        <a:lnSpc>
          <a:spcPct val="90000"/>
        </a:lnSpc>
        <a:spcBef>
          <a:spcPts val="5206"/>
        </a:spcBef>
        <a:buClr>
          <a:srgbClr val="000000"/>
        </a:buClr>
        <a:buSzPct val="45000"/>
        <a:buFont typeface="Wingdings" charset="2"/>
        <a:buChar char="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0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17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23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31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37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44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51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58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6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4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1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27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3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1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48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54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dt" idx="13"/>
          </p:nvPr>
        </p:nvSpPr>
        <p:spPr>
          <a:xfrm>
            <a:off x="1260000" y="17573400"/>
            <a:ext cx="5879160" cy="10083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>
              <a:lnSpc>
                <a:spcPct val="100000"/>
              </a:lnSpc>
              <a:buNone/>
              <a:defRPr lang="en-US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lang="en-US" sz="1200" b="0" strike="noStrike" spc="-1">
                <a:solidFill>
                  <a:srgbClr val="8B8B8B"/>
                </a:solidFill>
                <a:latin typeface="Calibri"/>
              </a:rPr>
              <a:t>&lt;data/ora&gt;</a:t>
            </a:r>
            <a:endParaRPr lang="it-IT" sz="1200" b="0" strike="noStrike" spc="-1">
              <a:latin typeface="Times New Roman"/>
            </a:endParaRPr>
          </a:p>
        </p:txBody>
      </p:sp>
      <p:sp>
        <p:nvSpPr>
          <p:cNvPr id="165" name="PlaceHolder 2"/>
          <p:cNvSpPr>
            <a:spLocks noGrp="1"/>
          </p:cNvSpPr>
          <p:nvPr>
            <p:ph type="ftr" idx="14"/>
          </p:nvPr>
        </p:nvSpPr>
        <p:spPr>
          <a:xfrm>
            <a:off x="8609400" y="17573400"/>
            <a:ext cx="7978680" cy="10083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ctr">
              <a:buNone/>
              <a:defRPr lang="it-IT" sz="1400" b="0" strike="noStrike" spc="-1">
                <a:latin typeface="Times New Roman"/>
              </a:defRPr>
            </a:lvl1pPr>
          </a:lstStyle>
          <a:p>
            <a:pPr algn="ctr">
              <a:buNone/>
            </a:pPr>
            <a:r>
              <a:rPr lang="it-IT" sz="1400" b="0" strike="noStrike" spc="-1">
                <a:latin typeface="Times New Roman"/>
              </a:rPr>
              <a:t>&lt;piè di pagina&gt;</a:t>
            </a:r>
          </a:p>
        </p:txBody>
      </p:sp>
      <p:sp>
        <p:nvSpPr>
          <p:cNvPr id="166" name="PlaceHolder 3"/>
          <p:cNvSpPr>
            <a:spLocks noGrp="1"/>
          </p:cNvSpPr>
          <p:nvPr>
            <p:ph type="sldNum" idx="15"/>
          </p:nvPr>
        </p:nvSpPr>
        <p:spPr>
          <a:xfrm>
            <a:off x="18059400" y="17573400"/>
            <a:ext cx="5879160" cy="10083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buNone/>
              <a:defRPr lang="en-US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F0AF50E8-B15B-4305-89CC-F9228EE43080}" type="slidenum">
              <a:rPr lang="en-US" sz="1200" b="0" strike="noStrike" spc="-1">
                <a:solidFill>
                  <a:srgbClr val="8B8B8B"/>
                </a:solidFill>
                <a:latin typeface="Calibri"/>
              </a:rPr>
              <a:t>‹N›</a:t>
            </a:fld>
            <a:endParaRPr lang="it-IT" sz="1200" b="0" strike="noStrike" spc="-1">
              <a:latin typeface="Times New Roman"/>
            </a:endParaRPr>
          </a:p>
        </p:txBody>
      </p:sp>
      <p:sp>
        <p:nvSpPr>
          <p:cNvPr id="167" name="PlaceHolder 4"/>
          <p:cNvSpPr>
            <a:spLocks noGrp="1"/>
          </p:cNvSpPr>
          <p:nvPr>
            <p:ph type="title"/>
          </p:nvPr>
        </p:nvSpPr>
        <p:spPr>
          <a:xfrm>
            <a:off x="2520001" y="1134360"/>
            <a:ext cx="45358920" cy="47484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txBody>
          <a:bodyPr lIns="0" tIns="0" rIns="0" bIns="0" anchor="t">
            <a:noAutofit/>
          </a:bodyPr>
          <a:lstStyle/>
          <a:p>
            <a:r>
              <a:rPr lang="it-IT" sz="2400" b="0" strike="noStrike" spc="-1">
                <a:latin typeface="Times New Roman"/>
              </a:rPr>
              <a:t>Fai clic per modificare il formato del testo del titolo</a:t>
            </a:r>
          </a:p>
        </p:txBody>
      </p:sp>
      <p:sp>
        <p:nvSpPr>
          <p:cNvPr id="168" name="PlaceHolder 5"/>
          <p:cNvSpPr>
            <a:spLocks noGrp="1"/>
          </p:cNvSpPr>
          <p:nvPr>
            <p:ph type="body"/>
          </p:nvPr>
        </p:nvSpPr>
        <p:spPr>
          <a:xfrm>
            <a:off x="2520001" y="6654240"/>
            <a:ext cx="45358920" cy="1649376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txBody>
          <a:bodyPr lIns="0" tIns="0" rIns="0" bIns="0" anchor="t">
            <a:noAutofit/>
          </a:bodyPr>
          <a:lstStyle/>
          <a:p>
            <a:pPr marL="216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400" b="0" strike="noStrike" spc="-1">
                <a:latin typeface="Times New Roman"/>
              </a:rPr>
              <a:t>Fai clic per modificare il formato del testo della struttura</a:t>
            </a:r>
          </a:p>
          <a:p>
            <a:pPr marL="432007" lvl="1" indent="-216003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400" b="0" strike="noStrike" spc="-1">
                <a:latin typeface="Times New Roman"/>
              </a:rPr>
              <a:t>Secondo livello struttura</a:t>
            </a:r>
          </a:p>
          <a:p>
            <a:pPr marL="648009" lvl="2" indent="-216003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400" b="0" strike="noStrike" spc="-1">
                <a:latin typeface="Times New Roman"/>
              </a:rPr>
              <a:t>Terzo livello struttura</a:t>
            </a:r>
          </a:p>
          <a:p>
            <a:pPr marL="864013" lvl="3" indent="-216003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400" b="0" strike="noStrike" spc="-1">
                <a:latin typeface="Times New Roman"/>
              </a:rPr>
              <a:t>Quarto livello struttura</a:t>
            </a:r>
          </a:p>
          <a:p>
            <a:pPr marL="1080016" lvl="4" indent="-216003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400" b="0" strike="noStrike" spc="-1">
                <a:latin typeface="Times New Roman"/>
              </a:rPr>
              <a:t>Quinto livello struttura</a:t>
            </a:r>
          </a:p>
          <a:p>
            <a:pPr marL="1296019" lvl="5" indent="-216003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400" b="0" strike="noStrike" spc="-1">
                <a:latin typeface="Times New Roman"/>
              </a:rPr>
              <a:t>Sesto livello struttura</a:t>
            </a:r>
          </a:p>
          <a:p>
            <a:pPr marL="1512023" lvl="6" indent="-216003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it-IT" sz="2400" b="0" strike="noStrike" spc="-1">
                <a:latin typeface="Times New Roman"/>
              </a:rPr>
              <a:t>Settimo livello struttura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l" defTabSz="914414" rtl="0" eaLnBrk="1" latinLnBrk="0" hangingPunct="1">
        <a:lnSpc>
          <a:spcPct val="90000"/>
        </a:lnSpc>
        <a:spcBef>
          <a:spcPct val="0"/>
        </a:spcBef>
        <a:buNone/>
        <a:defRPr sz="44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7086" indent="-287086" algn="l" defTabSz="914414" rtl="0" eaLnBrk="1" latinLnBrk="0" hangingPunct="1">
        <a:lnSpc>
          <a:spcPct val="90000"/>
        </a:lnSpc>
        <a:spcBef>
          <a:spcPts val="999"/>
        </a:spcBef>
        <a:buClr>
          <a:srgbClr val="000000"/>
        </a:buClr>
        <a:buSzPct val="45000"/>
        <a:buFont typeface="Wingdings" charset="2"/>
        <a:buChar char="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0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17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23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31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37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44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51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58" indent="-228604" algn="l" defTabSz="91441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6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4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1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27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3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1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48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54" algn="l" defTabSz="9144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24660001" y="6840000"/>
            <a:ext cx="26638560" cy="269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ctr">
              <a:lnSpc>
                <a:spcPct val="90000"/>
              </a:lnSpc>
              <a:buNone/>
            </a:pPr>
            <a:r>
              <a:rPr lang="it-IT" sz="13000" b="1" spc="-1" dirty="0">
                <a:solidFill>
                  <a:srgbClr val="002060"/>
                </a:solidFill>
                <a:latin typeface="Calibri"/>
                <a:ea typeface="Calibri"/>
              </a:rPr>
              <a:t>Sarcomi: tumori rari o in aumento?</a:t>
            </a:r>
            <a:endParaRPr lang="it-IT" sz="13000" spc="-1" dirty="0">
              <a:latin typeface="Arial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 type="subTitle"/>
          </p:nvPr>
        </p:nvSpPr>
        <p:spPr>
          <a:xfrm>
            <a:off x="27802080" y="16994521"/>
            <a:ext cx="19287000" cy="6922079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algn="ctr">
              <a:spcBef>
                <a:spcPts val="4134"/>
              </a:spcBef>
              <a:buNone/>
              <a:tabLst>
                <a:tab pos="0" algn="l"/>
              </a:tabLst>
            </a:pPr>
            <a:r>
              <a:rPr lang="it-IT" sz="9500" b="1" spc="-1">
                <a:solidFill>
                  <a:srgbClr val="0070C0"/>
                </a:solidFill>
                <a:latin typeface="Calibri"/>
                <a:ea typeface="Calibri"/>
              </a:rPr>
              <a:t>A.R.N.A.S. Ospedali Civico Di Cristina Benfratelli </a:t>
            </a:r>
            <a:endParaRPr lang="it-IT" sz="9500" spc="-1">
              <a:latin typeface="Arial"/>
            </a:endParaRPr>
          </a:p>
          <a:p>
            <a:pPr algn="ctr">
              <a:spcBef>
                <a:spcPts val="4134"/>
              </a:spcBef>
              <a:buNone/>
              <a:tabLst>
                <a:tab pos="0" algn="l"/>
              </a:tabLst>
            </a:pPr>
            <a:r>
              <a:rPr lang="it-IT" sz="9500" b="1" spc="-1">
                <a:solidFill>
                  <a:srgbClr val="0070C0"/>
                </a:solidFill>
                <a:latin typeface="Calibri"/>
                <a:ea typeface="Calibri"/>
              </a:rPr>
              <a:t>U.O. Chirurgia Oncologica</a:t>
            </a:r>
            <a:endParaRPr lang="it-IT" sz="9500" spc="-1">
              <a:latin typeface="Arial"/>
            </a:endParaRPr>
          </a:p>
          <a:p>
            <a:pPr algn="ctr">
              <a:spcBef>
                <a:spcPts val="4134"/>
              </a:spcBef>
              <a:buNone/>
              <a:tabLst>
                <a:tab pos="0" algn="l"/>
              </a:tabLst>
            </a:pPr>
            <a:r>
              <a:rPr lang="it-IT" sz="9500" b="1" spc="-1">
                <a:solidFill>
                  <a:srgbClr val="0070C0"/>
                </a:solidFill>
                <a:latin typeface="Calibri"/>
                <a:ea typeface="Calibri"/>
              </a:rPr>
              <a:t>Palermo</a:t>
            </a:r>
            <a:endParaRPr lang="it-IT" sz="9500" spc="-1">
              <a:latin typeface="Arial"/>
            </a:endParaRPr>
          </a:p>
        </p:txBody>
      </p:sp>
      <p:grpSp>
        <p:nvGrpSpPr>
          <p:cNvPr id="207" name="Group 8"/>
          <p:cNvGrpSpPr/>
          <p:nvPr/>
        </p:nvGrpSpPr>
        <p:grpSpPr>
          <a:xfrm>
            <a:off x="1662120" y="-5744520"/>
            <a:ext cx="49331520" cy="39926160"/>
            <a:chOff x="1662120" y="-5744520"/>
            <a:chExt cx="49331520" cy="39926160"/>
          </a:xfrm>
        </p:grpSpPr>
        <p:sp>
          <p:nvSpPr>
            <p:cNvPr id="208" name="Freeform 9"/>
            <p:cNvSpPr/>
            <p:nvPr/>
          </p:nvSpPr>
          <p:spPr>
            <a:xfrm>
              <a:off x="1662120" y="-5744520"/>
              <a:ext cx="40405320" cy="3992616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0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>
              <a:endParaRPr lang="it-IT"/>
            </a:p>
          </p:txBody>
        </p:sp>
        <p:sp>
          <p:nvSpPr>
            <p:cNvPr id="209" name="TextBox 10"/>
            <p:cNvSpPr/>
            <p:nvPr/>
          </p:nvSpPr>
          <p:spPr>
            <a:xfrm>
              <a:off x="18164880" y="-2718000"/>
              <a:ext cx="32828760" cy="34311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>
              <a:endParaRPr lang="it-IT"/>
            </a:p>
          </p:txBody>
        </p:sp>
      </p:grpSp>
      <p:sp>
        <p:nvSpPr>
          <p:cNvPr id="210" name="Rettangolo arrotondato 8"/>
          <p:cNvSpPr/>
          <p:nvPr/>
        </p:nvSpPr>
        <p:spPr>
          <a:xfrm>
            <a:off x="15794999" y="13484520"/>
            <a:ext cx="34765561" cy="2269801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it-IT"/>
          </a:p>
        </p:txBody>
      </p:sp>
      <p:sp>
        <p:nvSpPr>
          <p:cNvPr id="211" name="Rettangolo arrotondato 8"/>
          <p:cNvSpPr/>
          <p:nvPr/>
        </p:nvSpPr>
        <p:spPr>
          <a:xfrm>
            <a:off x="10192680" y="24456961"/>
            <a:ext cx="40405320" cy="193464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it-IT"/>
          </a:p>
        </p:txBody>
      </p:sp>
      <p:pic>
        <p:nvPicPr>
          <p:cNvPr id="212" name="Immagine 32"/>
          <p:cNvPicPr/>
          <p:nvPr/>
        </p:nvPicPr>
        <p:blipFill>
          <a:blip r:embed="rId2"/>
          <a:stretch/>
        </p:blipFill>
        <p:spPr>
          <a:xfrm>
            <a:off x="0" y="0"/>
            <a:ext cx="20941560" cy="28619640"/>
          </a:xfrm>
          <a:prstGeom prst="rect">
            <a:avLst/>
          </a:prstGeom>
          <a:ln w="0">
            <a:noFill/>
          </a:ln>
        </p:spPr>
      </p:pic>
      <p:pic>
        <p:nvPicPr>
          <p:cNvPr id="213" name="Immagine 33"/>
          <p:cNvPicPr/>
          <p:nvPr/>
        </p:nvPicPr>
        <p:blipFill>
          <a:blip r:embed="rId3"/>
          <a:srcRect l="65082" t="6406" r="2293" b="69547"/>
          <a:stretch/>
        </p:blipFill>
        <p:spPr>
          <a:xfrm rot="5400000">
            <a:off x="8566921" y="12377160"/>
            <a:ext cx="28437480" cy="3683160"/>
          </a:xfrm>
          <a:prstGeom prst="rect">
            <a:avLst/>
          </a:prstGeom>
          <a:ln w="0">
            <a:noFill/>
          </a:ln>
        </p:spPr>
      </p:pic>
      <p:sp>
        <p:nvSpPr>
          <p:cNvPr id="214" name="CasellaDiTesto 5"/>
          <p:cNvSpPr/>
          <p:nvPr/>
        </p:nvSpPr>
        <p:spPr>
          <a:xfrm>
            <a:off x="26118002" y="13925160"/>
            <a:ext cx="23740559" cy="144509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t">
            <a:spAutoFit/>
          </a:bodyPr>
          <a:lstStyle/>
          <a:p>
            <a:pPr>
              <a:lnSpc>
                <a:spcPct val="100000"/>
              </a:lnSpc>
              <a:buNone/>
            </a:pPr>
            <a:r>
              <a:rPr lang="it-IT" sz="8000" b="1" spc="-1">
                <a:solidFill>
                  <a:srgbClr val="FFFFFF"/>
                </a:solidFill>
                <a:latin typeface="Calibri"/>
                <a:ea typeface="Calibri"/>
              </a:rPr>
              <a:t>Claudia Neto,</a:t>
            </a:r>
            <a:r>
              <a:rPr lang="it-IT" sz="8800" b="1" spc="-1">
                <a:solidFill>
                  <a:srgbClr val="FFFFFF"/>
                </a:solidFill>
                <a:latin typeface="Calibri"/>
                <a:ea typeface="Calibri"/>
              </a:rPr>
              <a:t> </a:t>
            </a:r>
            <a:r>
              <a:rPr lang="it-IT" sz="8000" b="1" spc="-1">
                <a:solidFill>
                  <a:srgbClr val="FFFFFF"/>
                </a:solidFill>
                <a:latin typeface="Calibri"/>
                <a:ea typeface="Calibri"/>
              </a:rPr>
              <a:t>Martina Martorana, Pierenrico Marchesa  </a:t>
            </a:r>
            <a:endParaRPr lang="it-IT" sz="8000" spc="-1">
              <a:latin typeface="Arial"/>
            </a:endParaRPr>
          </a:p>
        </p:txBody>
      </p:sp>
      <p:sp>
        <p:nvSpPr>
          <p:cNvPr id="215" name="CasellaDiTesto 6"/>
          <p:cNvSpPr/>
          <p:nvPr/>
        </p:nvSpPr>
        <p:spPr>
          <a:xfrm>
            <a:off x="38285280" y="24764041"/>
            <a:ext cx="11754000" cy="147600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t">
            <a:spAutoFit/>
          </a:bodyPr>
          <a:lstStyle/>
          <a:p>
            <a:pPr>
              <a:lnSpc>
                <a:spcPct val="100000"/>
              </a:lnSpc>
              <a:buNone/>
            </a:pPr>
            <a:r>
              <a:rPr lang="it-IT" sz="9001" b="1" spc="-1">
                <a:solidFill>
                  <a:srgbClr val="FFFFFF"/>
                </a:solidFill>
                <a:latin typeface="Calibri"/>
                <a:ea typeface="Calibri"/>
              </a:rPr>
              <a:t>24 – 27 Maggio 2026</a:t>
            </a:r>
            <a:endParaRPr lang="it-IT" sz="9001" spc="-1">
              <a:latin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PlaceHolder 1"/>
          <p:cNvSpPr>
            <a:spLocks noGrp="1"/>
          </p:cNvSpPr>
          <p:nvPr>
            <p:ph type="title"/>
          </p:nvPr>
        </p:nvSpPr>
        <p:spPr>
          <a:xfrm>
            <a:off x="2100600" y="2041920"/>
            <a:ext cx="46196280" cy="3229560"/>
          </a:xfrm>
          <a:prstGeom prst="rect">
            <a:avLst/>
          </a:prstGeom>
          <a:noFill/>
          <a:ln w="0">
            <a:noFill/>
          </a:ln>
        </p:spPr>
        <p:txBody>
          <a:bodyPr lIns="89999" tIns="45000" rIns="89999" bIns="45000" anchor="ctr"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it-IT" sz="20000" b="1" spc="-1" dirty="0">
                <a:solidFill>
                  <a:srgbClr val="0066CC"/>
                </a:solidFill>
                <a:latin typeface="Calibri"/>
                <a:ea typeface="Calibri"/>
              </a:rPr>
              <a:t>Caso clinico: Liposarcoma retroperitoneale</a:t>
            </a:r>
            <a:endParaRPr lang="it-IT" sz="20000" spc="-1" dirty="0">
              <a:latin typeface="Arial"/>
            </a:endParaRPr>
          </a:p>
        </p:txBody>
      </p:sp>
      <p:pic>
        <p:nvPicPr>
          <p:cNvPr id="217" name="Immagine 3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1132200" y="23344559"/>
            <a:ext cx="16587360" cy="4082040"/>
          </a:xfrm>
          <a:prstGeom prst="rect">
            <a:avLst/>
          </a:prstGeom>
          <a:ln w="0">
            <a:noFill/>
          </a:ln>
        </p:spPr>
      </p:pic>
      <p:sp>
        <p:nvSpPr>
          <p:cNvPr id="218" name="Rettangolo arrotondato 8"/>
          <p:cNvSpPr/>
          <p:nvPr/>
        </p:nvSpPr>
        <p:spPr>
          <a:xfrm>
            <a:off x="16560001" y="24950161"/>
            <a:ext cx="33568920" cy="1973159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it-IT"/>
          </a:p>
        </p:txBody>
      </p:sp>
      <p:sp>
        <p:nvSpPr>
          <p:cNvPr id="219" name="PlaceHolder 2"/>
          <p:cNvSpPr>
            <a:spLocks noGrp="1"/>
          </p:cNvSpPr>
          <p:nvPr>
            <p:ph/>
          </p:nvPr>
        </p:nvSpPr>
        <p:spPr>
          <a:xfrm>
            <a:off x="2786760" y="6879601"/>
            <a:ext cx="45631080" cy="14400720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</a:ln>
        </p:spPr>
        <p:txBody>
          <a:bodyPr lIns="89999" tIns="45000" rIns="89999" bIns="45000" anchor="t">
            <a:normAutofit/>
          </a:bodyPr>
          <a:lstStyle/>
          <a:p>
            <a:pPr marL="945014" indent="-945014" algn="just">
              <a:spcBef>
                <a:spcPts val="4134"/>
              </a:spcBef>
              <a:buFont typeface="Arial"/>
              <a:buChar char="•"/>
            </a:pPr>
            <a:r>
              <a:rPr lang="it-IT" sz="11700" spc="-1">
                <a:solidFill>
                  <a:srgbClr val="000000"/>
                </a:solidFill>
                <a:latin typeface="Calibri"/>
                <a:ea typeface="Calibri"/>
              </a:rPr>
              <a:t>Uomo, 82 anni;</a:t>
            </a:r>
            <a:endParaRPr lang="it-IT" sz="11700" spc="-1">
              <a:latin typeface="Arial"/>
            </a:endParaRPr>
          </a:p>
          <a:p>
            <a:pPr marL="945014" indent="-945014" algn="just">
              <a:spcBef>
                <a:spcPts val="4134"/>
              </a:spcBef>
              <a:buFont typeface="Arial"/>
              <a:buChar char="•"/>
            </a:pPr>
            <a:r>
              <a:rPr lang="it-IT" sz="11700" spc="-1">
                <a:solidFill>
                  <a:srgbClr val="000000"/>
                </a:solidFill>
                <a:latin typeface="Calibri"/>
                <a:ea typeface="Calibri"/>
              </a:rPr>
              <a:t>Anamnesi Patologica Remota: Coronaropatia, pregressa embolia polmonare massiva in corso di TVP bilaterale nel 2022, aneurisma AA sottoposto a posizionamento di endoprotesi aorto-bisiliaca nel 2022.</a:t>
            </a:r>
            <a:endParaRPr lang="it-IT" sz="11700" spc="-1">
              <a:latin typeface="Arial"/>
            </a:endParaRPr>
          </a:p>
          <a:p>
            <a:pPr marL="945014" indent="-945014" algn="just">
              <a:spcBef>
                <a:spcPts val="4134"/>
              </a:spcBef>
              <a:buFont typeface="Arial"/>
              <a:buChar char="•"/>
            </a:pPr>
            <a:r>
              <a:rPr lang="it-IT" sz="11700" spc="-1">
                <a:solidFill>
                  <a:srgbClr val="000000"/>
                </a:solidFill>
                <a:latin typeface="Calibri"/>
                <a:ea typeface="Calibri"/>
              </a:rPr>
              <a:t>Anamnesi Patologia Prossima: Riscontro occasionale di voluminosa massa retroperitoneale sx in corso di altro intervento chirurgico.</a:t>
            </a:r>
            <a:endParaRPr lang="it-IT" sz="11700" spc="-1">
              <a:latin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1345260" y="5187738"/>
            <a:ext cx="47996022" cy="2099995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lnSpcReduction="10000"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it-IT" sz="12200" b="1" spc="-1" dirty="0">
                <a:solidFill>
                  <a:schemeClr val="bg1"/>
                </a:solidFill>
                <a:latin typeface="Calibri"/>
                <a:ea typeface="Calibri"/>
              </a:rPr>
              <a:t>TC TORACE E ADDOME CON MDC:</a:t>
            </a:r>
            <a:endParaRPr lang="it-IT" sz="12200" spc="-1" dirty="0">
              <a:solidFill>
                <a:schemeClr val="bg1"/>
              </a:solidFill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225927" y="2250045"/>
            <a:ext cx="36539964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300" b="1" spc="-1" dirty="0">
                <a:solidFill>
                  <a:srgbClr val="0066CC"/>
                </a:solidFill>
                <a:latin typeface="Calibri"/>
                <a:ea typeface="Calibri"/>
              </a:rPr>
              <a:t>Caso clinico: Liposarcoma retroperitoneale</a:t>
            </a:r>
            <a:endParaRPr lang="it-IT" sz="14300" dirty="0">
              <a:solidFill>
                <a:srgbClr val="0066CC"/>
              </a:solidFill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2" y="2442985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4962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594539" y="2250045"/>
            <a:ext cx="3790676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4962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7099280" y="24953069"/>
            <a:ext cx="31830673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2"/>
          </a:p>
        </p:txBody>
      </p:sp>
      <p:sp>
        <p:nvSpPr>
          <p:cNvPr id="2" name="PlaceHolder 1">
            <a:extLst>
              <a:ext uri="{FF2B5EF4-FFF2-40B4-BE49-F238E27FC236}">
                <a16:creationId xmlns:a16="http://schemas.microsoft.com/office/drawing/2014/main" id="{9789C2A3-1104-8EE6-E262-3FB01466EF09}"/>
              </a:ext>
            </a:extLst>
          </p:cNvPr>
          <p:cNvSpPr txBox="1">
            <a:spLocks/>
          </p:cNvSpPr>
          <p:nvPr/>
        </p:nvSpPr>
        <p:spPr>
          <a:xfrm>
            <a:off x="1335859" y="8006485"/>
            <a:ext cx="24724541" cy="17641080"/>
          </a:xfrm>
          <a:prstGeom prst="rect">
            <a:avLst/>
          </a:prstGeom>
          <a:noFill/>
          <a:ln w="0">
            <a:noFill/>
          </a:ln>
        </p:spPr>
        <p:txBody>
          <a:bodyPr lIns="89999" tIns="45000" rIns="89999" bIns="45000" anchor="t">
            <a:normAutofit fontScale="94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4134"/>
              </a:spcBef>
              <a:buNone/>
              <a:tabLst>
                <a:tab pos="0" algn="l"/>
              </a:tabLst>
            </a:pPr>
            <a:r>
              <a:rPr lang="it-IT" sz="10000" spc="-1" dirty="0">
                <a:solidFill>
                  <a:srgbClr val="000000"/>
                </a:solidFill>
                <a:latin typeface="Calibri"/>
                <a:ea typeface="Calibri"/>
              </a:rPr>
              <a:t>Cavità addominale anteriore occupata da voluminosa formazione a densità eterogenea, prevalentemente adiposa con sepimenti e grossolane raccolte </a:t>
            </a:r>
            <a:r>
              <a:rPr lang="it-IT" sz="10000" spc="-1" dirty="0" err="1">
                <a:solidFill>
                  <a:srgbClr val="000000"/>
                </a:solidFill>
                <a:latin typeface="Calibri"/>
                <a:ea typeface="Calibri"/>
              </a:rPr>
              <a:t>pseudocistiche</a:t>
            </a:r>
            <a:r>
              <a:rPr lang="it-IT" sz="10000" spc="-1" dirty="0">
                <a:solidFill>
                  <a:srgbClr val="000000"/>
                </a:solidFill>
                <a:latin typeface="Calibri"/>
                <a:ea typeface="Calibri"/>
              </a:rPr>
              <a:t> contestuali avente dimensioni massime pari a 38 cm x 26 cm x 35 cm che si estende dalla regione sottodiaframmatica sino alla pelvi a livello della radice del mesentere. Detta massa disloca cranialmente la milza, verso destra le anse intestinali e posteriormente tutti gli organi parenchimatosi addominali.</a:t>
            </a:r>
            <a:endParaRPr lang="it-IT" sz="10000" spc="-1" dirty="0">
              <a:latin typeface="Arial"/>
            </a:endParaRPr>
          </a:p>
          <a:p>
            <a:pPr algn="ctr">
              <a:spcBef>
                <a:spcPts val="4134"/>
              </a:spcBef>
              <a:buNone/>
              <a:tabLst>
                <a:tab pos="0" algn="l"/>
              </a:tabLst>
            </a:pPr>
            <a:endParaRPr lang="it-IT" sz="10000" spc="-1" dirty="0">
              <a:latin typeface="Arial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60274213-23F0-2BE1-7B00-194EC2A5D65A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28035552" y="7739551"/>
            <a:ext cx="20349663" cy="16140472"/>
          </a:xfrm>
          <a:prstGeom prst="rect">
            <a:avLst/>
          </a:prstGeom>
          <a:ln w="0">
            <a:noFill/>
          </a:ln>
        </p:spPr>
      </p:pic>
      <p:pic>
        <p:nvPicPr>
          <p:cNvPr id="7" name="Immagine 3">
            <a:extLst>
              <a:ext uri="{FF2B5EF4-FFF2-40B4-BE49-F238E27FC236}">
                <a16:creationId xmlns:a16="http://schemas.microsoft.com/office/drawing/2014/main" id="{5F820985-5F15-ECD8-5441-D313F9AF0383}"/>
              </a:ext>
            </a:extLst>
          </p:cNvPr>
          <p:cNvPicPr/>
          <p:nvPr/>
        </p:nvPicPr>
        <p:blipFill>
          <a:blip r:embed="rId3"/>
          <a:srcRect l="3272" t="11009" r="43013" b="29364"/>
          <a:stretch/>
        </p:blipFill>
        <p:spPr>
          <a:xfrm>
            <a:off x="1132200" y="23344559"/>
            <a:ext cx="16587360" cy="40820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Immagine 3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1132200" y="23344559"/>
            <a:ext cx="16587360" cy="4082040"/>
          </a:xfrm>
          <a:prstGeom prst="rect">
            <a:avLst/>
          </a:prstGeom>
          <a:ln w="0">
            <a:noFill/>
          </a:ln>
        </p:spPr>
      </p:pic>
      <p:sp>
        <p:nvSpPr>
          <p:cNvPr id="226" name="Rettangolo arrotondato 8"/>
          <p:cNvSpPr/>
          <p:nvPr/>
        </p:nvSpPr>
        <p:spPr>
          <a:xfrm>
            <a:off x="17722081" y="24950161"/>
            <a:ext cx="32249879" cy="1973159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it-IT"/>
          </a:p>
        </p:txBody>
      </p:sp>
      <p:sp>
        <p:nvSpPr>
          <p:cNvPr id="227" name="CasellaDiTesto 2"/>
          <p:cNvSpPr/>
          <p:nvPr/>
        </p:nvSpPr>
        <p:spPr>
          <a:xfrm>
            <a:off x="2100600" y="8428319"/>
            <a:ext cx="20622241" cy="777003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89999" tIns="45000" rIns="89999" bIns="45000" anchor="t">
            <a:spAutoFit/>
          </a:bodyPr>
          <a:lstStyle/>
          <a:p>
            <a:pPr algn="just">
              <a:lnSpc>
                <a:spcPct val="100000"/>
              </a:lnSpc>
              <a:buNone/>
            </a:pPr>
            <a:r>
              <a:rPr lang="it-IT" sz="11501" b="1" spc="-1" dirty="0">
                <a:solidFill>
                  <a:srgbClr val="0066CC"/>
                </a:solidFill>
                <a:latin typeface="Calibri"/>
                <a:ea typeface="Calibri"/>
              </a:rPr>
              <a:t>Intervento chirurgico:  </a:t>
            </a:r>
            <a:r>
              <a:rPr lang="it-IT" sz="9600" spc="-1" dirty="0">
                <a:solidFill>
                  <a:srgbClr val="000000"/>
                </a:solidFill>
                <a:latin typeface="Calibri"/>
                <a:ea typeface="Calibri"/>
              </a:rPr>
              <a:t>Asportazione en-bloc della voluminosa neoformazione retroperitoneale, del colon sinistro, del rene e surrene sinistro per completamento di chirurgia di loggia</a:t>
            </a:r>
            <a:endParaRPr lang="it-IT" sz="9600" spc="-1" dirty="0">
              <a:latin typeface="Arial"/>
            </a:endParaRPr>
          </a:p>
        </p:txBody>
      </p:sp>
      <p:sp>
        <p:nvSpPr>
          <p:cNvPr id="228" name="Titolo 1"/>
          <p:cNvSpPr/>
          <p:nvPr/>
        </p:nvSpPr>
        <p:spPr>
          <a:xfrm>
            <a:off x="2100600" y="2041920"/>
            <a:ext cx="46196280" cy="3229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ctr"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it-IT" sz="20000" b="1" spc="-1">
                <a:solidFill>
                  <a:srgbClr val="0066CC"/>
                </a:solidFill>
                <a:latin typeface="Calibri"/>
                <a:ea typeface="Calibri"/>
              </a:rPr>
              <a:t>Caso clinico: Liposarcoma retroperitoneale</a:t>
            </a:r>
            <a:endParaRPr lang="it-IT" sz="20000" spc="-1">
              <a:latin typeface="Arial"/>
            </a:endParaRPr>
          </a:p>
        </p:txBody>
      </p:sp>
      <p:pic>
        <p:nvPicPr>
          <p:cNvPr id="229" name="Immagine 228"/>
          <p:cNvPicPr/>
          <p:nvPr/>
        </p:nvPicPr>
        <p:blipFill>
          <a:blip r:embed="rId3"/>
          <a:stretch/>
        </p:blipFill>
        <p:spPr>
          <a:xfrm>
            <a:off x="25588800" y="6143071"/>
            <a:ext cx="21538800" cy="16153920"/>
          </a:xfrm>
          <a:prstGeom prst="rect">
            <a:avLst/>
          </a:prstGeom>
          <a:ln w="0">
            <a:noFill/>
          </a:ln>
        </p:spPr>
      </p:pic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14D9DD23-B337-4202-A420-2610C979775F}"/>
              </a:ext>
            </a:extLst>
          </p:cNvPr>
          <p:cNvSpPr/>
          <p:nvPr/>
        </p:nvSpPr>
        <p:spPr>
          <a:xfrm>
            <a:off x="16560001" y="24950161"/>
            <a:ext cx="33568920" cy="1973159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Immagine 3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1132200" y="23344559"/>
            <a:ext cx="16587360" cy="4082040"/>
          </a:xfrm>
          <a:prstGeom prst="rect">
            <a:avLst/>
          </a:prstGeom>
          <a:ln w="0">
            <a:noFill/>
          </a:ln>
        </p:spPr>
      </p:pic>
      <p:sp>
        <p:nvSpPr>
          <p:cNvPr id="232" name="Titolo 1"/>
          <p:cNvSpPr/>
          <p:nvPr/>
        </p:nvSpPr>
        <p:spPr>
          <a:xfrm>
            <a:off x="2100600" y="2041920"/>
            <a:ext cx="46196280" cy="3229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ctr"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it-IT" sz="20000" b="1" spc="-1">
                <a:solidFill>
                  <a:srgbClr val="0066CC"/>
                </a:solidFill>
                <a:latin typeface="Calibri"/>
                <a:ea typeface="Calibri"/>
              </a:rPr>
              <a:t>Caso clinico: Liposarcoma retroperitoneale</a:t>
            </a:r>
            <a:endParaRPr lang="it-IT" sz="20000" spc="-1">
              <a:latin typeface="Arial"/>
            </a:endParaRPr>
          </a:p>
        </p:txBody>
      </p:sp>
      <p:sp>
        <p:nvSpPr>
          <p:cNvPr id="233" name="CasellaDiTesto 1"/>
          <p:cNvSpPr/>
          <p:nvPr/>
        </p:nvSpPr>
        <p:spPr>
          <a:xfrm>
            <a:off x="1980001" y="6300000"/>
            <a:ext cx="27539280" cy="418430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t">
            <a:spAutoFit/>
          </a:bodyPr>
          <a:lstStyle/>
          <a:p>
            <a:pPr algn="just">
              <a:lnSpc>
                <a:spcPct val="100000"/>
              </a:lnSpc>
              <a:buNone/>
            </a:pPr>
            <a:r>
              <a:rPr lang="it-IT" sz="8900" b="1" spc="-1">
                <a:solidFill>
                  <a:srgbClr val="0066CC"/>
                </a:solidFill>
                <a:latin typeface="Calibri"/>
                <a:ea typeface="Calibri"/>
              </a:rPr>
              <a:t>Decorso post operatorio: </a:t>
            </a:r>
            <a:r>
              <a:rPr lang="it-IT" sz="8800" spc="-1">
                <a:solidFill>
                  <a:srgbClr val="000000"/>
                </a:solidFill>
                <a:latin typeface="Calibri"/>
                <a:ea typeface="Calibri"/>
              </a:rPr>
              <a:t>Regolare decorso post operatorio. </a:t>
            </a:r>
            <a:endParaRPr lang="it-IT" sz="8800" spc="-1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lang="it-IT" sz="8800" spc="-1">
                <a:solidFill>
                  <a:srgbClr val="000000"/>
                </a:solidFill>
                <a:latin typeface="Calibri"/>
                <a:ea typeface="Calibri"/>
              </a:rPr>
              <a:t>Dimissione in XI GPO previa consulenza nefrologica con indicazione alla presa in carico presso i loro ambulatori</a:t>
            </a:r>
            <a:r>
              <a:rPr lang="it-IT" sz="8900" spc="-1">
                <a:solidFill>
                  <a:srgbClr val="000000"/>
                </a:solidFill>
                <a:latin typeface="Calibri"/>
                <a:ea typeface="Calibri"/>
              </a:rPr>
              <a:t>.</a:t>
            </a:r>
            <a:endParaRPr lang="it-IT" sz="8900" spc="-1">
              <a:latin typeface="Arial"/>
            </a:endParaRPr>
          </a:p>
        </p:txBody>
      </p:sp>
      <p:sp>
        <p:nvSpPr>
          <p:cNvPr id="234" name="CasellaDiTesto 4"/>
          <p:cNvSpPr/>
          <p:nvPr/>
        </p:nvSpPr>
        <p:spPr>
          <a:xfrm>
            <a:off x="1979999" y="10973881"/>
            <a:ext cx="16587360" cy="146048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t">
            <a:spAutoFit/>
          </a:bodyPr>
          <a:lstStyle/>
          <a:p>
            <a:pPr>
              <a:lnSpc>
                <a:spcPct val="100000"/>
              </a:lnSpc>
              <a:buNone/>
            </a:pPr>
            <a:r>
              <a:rPr lang="it-IT" sz="8900" b="1" spc="-1" dirty="0">
                <a:solidFill>
                  <a:srgbClr val="0066CC"/>
                </a:solidFill>
                <a:latin typeface="Calibri"/>
                <a:ea typeface="Calibri"/>
              </a:rPr>
              <a:t>Esame istologico:</a:t>
            </a:r>
            <a:endParaRPr lang="it-IT" sz="8900" spc="-1" dirty="0">
              <a:latin typeface="Arial"/>
            </a:endParaRPr>
          </a:p>
        </p:txBody>
      </p:sp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AAF0855F-2C61-DA4C-DAC9-4565806BA821}"/>
              </a:ext>
            </a:extLst>
          </p:cNvPr>
          <p:cNvSpPr/>
          <p:nvPr/>
        </p:nvSpPr>
        <p:spPr>
          <a:xfrm>
            <a:off x="16560001" y="24950161"/>
            <a:ext cx="33568920" cy="1973159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" grpId="0" build="allAtOnce"/>
      <p:bldP spid="23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/>
          </p:cNvSpPr>
          <p:nvPr>
            <p:ph type="title"/>
          </p:nvPr>
        </p:nvSpPr>
        <p:spPr>
          <a:xfrm>
            <a:off x="1839754" y="2365017"/>
            <a:ext cx="46720441" cy="2512441"/>
          </a:xfrm>
          <a:prstGeom prst="rect">
            <a:avLst/>
          </a:prstGeom>
          <a:noFill/>
          <a:ln w="0">
            <a:noFill/>
          </a:ln>
        </p:spPr>
        <p:txBody>
          <a:bodyPr lIns="89999" tIns="45000" rIns="89999" bIns="45000" anchor="t" anchorCtr="0">
            <a:normAutofit/>
          </a:bodyPr>
          <a:lstStyle/>
          <a:p>
            <a:pPr algn="just">
              <a:lnSpc>
                <a:spcPct val="90000"/>
              </a:lnSpc>
              <a:buNone/>
            </a:pPr>
            <a:r>
              <a:rPr lang="it-IT" sz="15500" b="1" spc="-1" dirty="0">
                <a:solidFill>
                  <a:srgbClr val="0066CC"/>
                </a:solidFill>
                <a:latin typeface="Calibri"/>
                <a:ea typeface="Calibri"/>
              </a:rPr>
              <a:t>Caso clinico: Massa addominale occupante spazio di </a:t>
            </a:r>
            <a:r>
              <a:rPr lang="it-IT" sz="15500" b="1" spc="-1" dirty="0" err="1">
                <a:solidFill>
                  <a:srgbClr val="0066CC"/>
                </a:solidFill>
                <a:latin typeface="Calibri"/>
                <a:ea typeface="Calibri"/>
              </a:rPr>
              <a:t>ndd</a:t>
            </a:r>
            <a:endParaRPr lang="it-IT" sz="15500" spc="-1" dirty="0">
              <a:latin typeface="Arial"/>
            </a:endParaRPr>
          </a:p>
        </p:txBody>
      </p:sp>
      <p:pic>
        <p:nvPicPr>
          <p:cNvPr id="236" name="Immagine 3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1132200" y="23344559"/>
            <a:ext cx="16587360" cy="4082040"/>
          </a:xfrm>
          <a:prstGeom prst="rect">
            <a:avLst/>
          </a:prstGeom>
          <a:ln w="0">
            <a:noFill/>
          </a:ln>
        </p:spPr>
      </p:pic>
      <p:sp>
        <p:nvSpPr>
          <p:cNvPr id="238" name="PlaceHolder 2"/>
          <p:cNvSpPr>
            <a:spLocks noGrp="1"/>
          </p:cNvSpPr>
          <p:nvPr>
            <p:ph/>
          </p:nvPr>
        </p:nvSpPr>
        <p:spPr>
          <a:xfrm>
            <a:off x="2564434" y="7779960"/>
            <a:ext cx="45271080" cy="10398240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</a:ln>
        </p:spPr>
        <p:txBody>
          <a:bodyPr lIns="89999" tIns="45000" rIns="89999" bIns="45000" anchor="t">
            <a:normAutofit/>
          </a:bodyPr>
          <a:lstStyle/>
          <a:p>
            <a:pPr marL="945014" indent="-945014" algn="just">
              <a:spcBef>
                <a:spcPts val="4134"/>
              </a:spcBef>
              <a:buFont typeface="Arial"/>
              <a:buChar char="•"/>
            </a:pPr>
            <a:r>
              <a:rPr lang="it-IT" sz="11700" spc="-1" dirty="0">
                <a:solidFill>
                  <a:srgbClr val="000000"/>
                </a:solidFill>
                <a:latin typeface="Calibri"/>
                <a:ea typeface="Calibri"/>
              </a:rPr>
              <a:t>Donna, 55 anni;</a:t>
            </a:r>
            <a:endParaRPr lang="it-IT" sz="11700" spc="-1" dirty="0">
              <a:latin typeface="Arial"/>
            </a:endParaRPr>
          </a:p>
          <a:p>
            <a:pPr marL="945014" indent="-945014" algn="just">
              <a:spcBef>
                <a:spcPts val="4134"/>
              </a:spcBef>
              <a:buFont typeface="Arial"/>
              <a:buChar char="•"/>
            </a:pPr>
            <a:r>
              <a:rPr lang="it-IT" sz="11700" spc="-1" dirty="0">
                <a:solidFill>
                  <a:srgbClr val="000000"/>
                </a:solidFill>
                <a:latin typeface="Calibri"/>
                <a:ea typeface="Calibri"/>
              </a:rPr>
              <a:t>Anamnesi Patologica Remota: Nega.</a:t>
            </a:r>
            <a:endParaRPr lang="it-IT" sz="11700" spc="-1" dirty="0">
              <a:latin typeface="Arial"/>
            </a:endParaRPr>
          </a:p>
          <a:p>
            <a:pPr marL="945014" indent="-945014" algn="just">
              <a:spcBef>
                <a:spcPts val="4134"/>
              </a:spcBef>
              <a:buFont typeface="Arial"/>
              <a:buChar char="•"/>
            </a:pPr>
            <a:r>
              <a:rPr lang="it-IT" sz="11700" spc="-1" dirty="0">
                <a:solidFill>
                  <a:srgbClr val="000000"/>
                </a:solidFill>
                <a:latin typeface="Calibri"/>
                <a:ea typeface="Calibri"/>
              </a:rPr>
              <a:t>Anamnesi Patologia Prossima: Circa un anno fa riferito dimagrimento di circa 15 Kg associato a </a:t>
            </a:r>
            <a:r>
              <a:rPr lang="it-IT" sz="11700" spc="-1" dirty="0" err="1">
                <a:solidFill>
                  <a:srgbClr val="000000"/>
                </a:solidFill>
                <a:latin typeface="Calibri"/>
                <a:ea typeface="Calibri"/>
              </a:rPr>
              <a:t>sarcopenia</a:t>
            </a:r>
            <a:r>
              <a:rPr lang="it-IT" sz="11700" spc="-1" dirty="0">
                <a:solidFill>
                  <a:srgbClr val="000000"/>
                </a:solidFill>
                <a:latin typeface="Calibri"/>
                <a:ea typeface="Calibri"/>
              </a:rPr>
              <a:t> e </a:t>
            </a:r>
            <a:r>
              <a:rPr lang="it-IT" sz="11700" spc="-1" dirty="0" err="1">
                <a:solidFill>
                  <a:srgbClr val="000000"/>
                </a:solidFill>
                <a:latin typeface="Calibri"/>
                <a:ea typeface="Calibri"/>
              </a:rPr>
              <a:t>metroraggia</a:t>
            </a:r>
            <a:r>
              <a:rPr lang="it-IT" sz="11700" spc="-1" dirty="0">
                <a:solidFill>
                  <a:srgbClr val="000000"/>
                </a:solidFill>
                <a:latin typeface="Calibri"/>
                <a:ea typeface="Calibri"/>
              </a:rPr>
              <a:t> continua con riscontro di neoformazione uterina delle dimensioni di 18cm</a:t>
            </a:r>
            <a:endParaRPr lang="it-IT" sz="11700" spc="-1" dirty="0">
              <a:latin typeface="Arial"/>
            </a:endParaRPr>
          </a:p>
        </p:txBody>
      </p:sp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A3D06019-8923-AA33-3471-E121A31496CB}"/>
              </a:ext>
            </a:extLst>
          </p:cNvPr>
          <p:cNvSpPr/>
          <p:nvPr/>
        </p:nvSpPr>
        <p:spPr>
          <a:xfrm>
            <a:off x="16560001" y="24950161"/>
            <a:ext cx="33568920" cy="1973159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D2710A-9289-8947-5A77-F79F73812C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4DE6ED6C-3687-6CD6-5AE4-8087BC760CA7}"/>
              </a:ext>
            </a:extLst>
          </p:cNvPr>
          <p:cNvSpPr/>
          <p:nvPr/>
        </p:nvSpPr>
        <p:spPr>
          <a:xfrm flipH="1">
            <a:off x="1345260" y="5187738"/>
            <a:ext cx="47996022" cy="2099995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lnSpcReduction="10000"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4134"/>
              </a:spcBef>
              <a:buNone/>
              <a:tabLst>
                <a:tab pos="0" algn="l"/>
              </a:tabLst>
            </a:pPr>
            <a:r>
              <a:rPr lang="it-IT" sz="12200" b="1" spc="-1" dirty="0">
                <a:solidFill>
                  <a:schemeClr val="bg1"/>
                </a:solidFill>
                <a:latin typeface="Calibri"/>
                <a:ea typeface="Calibri"/>
              </a:rPr>
              <a:t>RM ADDOME SUPERIORE ED INFERIORE CON MDC: </a:t>
            </a:r>
            <a:endParaRPr lang="it-IT" sz="12200" spc="-1" dirty="0">
              <a:solidFill>
                <a:schemeClr val="bg1"/>
              </a:solidFill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B72AB472-92A0-78AE-ECB3-CD3FDEA81A35}"/>
              </a:ext>
            </a:extLst>
          </p:cNvPr>
          <p:cNvSpPr txBox="1"/>
          <p:nvPr/>
        </p:nvSpPr>
        <p:spPr>
          <a:xfrm>
            <a:off x="11225927" y="2250045"/>
            <a:ext cx="35088433" cy="2292935"/>
          </a:xfrm>
          <a:prstGeom prst="rect">
            <a:avLst/>
          </a:prstGeom>
          <a:noFill/>
        </p:spPr>
        <p:txBody>
          <a:bodyPr wrap="square" rtlCol="0" anchor="ctr" anchorCtr="0">
            <a:normAutofit fontScale="77500" lnSpcReduction="20000"/>
          </a:bodyPr>
          <a:lstStyle/>
          <a:p>
            <a:pPr algn="just"/>
            <a:r>
              <a:rPr lang="it-IT" sz="14300" b="1" spc="-1" dirty="0">
                <a:solidFill>
                  <a:srgbClr val="0066CC"/>
                </a:solidFill>
                <a:latin typeface="Calibri"/>
                <a:ea typeface="Calibri"/>
              </a:rPr>
              <a:t>Caso clinico: Massa addominale occupante spazio di </a:t>
            </a:r>
            <a:r>
              <a:rPr lang="it-IT" sz="14300" b="1" spc="-1" dirty="0" err="1">
                <a:solidFill>
                  <a:srgbClr val="0066CC"/>
                </a:solidFill>
                <a:latin typeface="Calibri"/>
                <a:ea typeface="Calibri"/>
              </a:rPr>
              <a:t>ndd</a:t>
            </a:r>
            <a:endParaRPr lang="it-IT" sz="14300" dirty="0">
              <a:solidFill>
                <a:srgbClr val="0066CC"/>
              </a:solidFill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505AE44A-705E-3AFF-448B-7CD2A30FA81C}"/>
              </a:ext>
            </a:extLst>
          </p:cNvPr>
          <p:cNvSpPr/>
          <p:nvPr/>
        </p:nvSpPr>
        <p:spPr>
          <a:xfrm>
            <a:off x="1345262" y="2442985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4962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924CAA19-FEBF-B20D-B108-6DADA87BC3E8}"/>
              </a:ext>
            </a:extLst>
          </p:cNvPr>
          <p:cNvSpPr/>
          <p:nvPr/>
        </p:nvSpPr>
        <p:spPr>
          <a:xfrm>
            <a:off x="44594539" y="2250045"/>
            <a:ext cx="3790676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4962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8E1B7CF3-C424-81AA-BCB7-9F3C304255C7}"/>
              </a:ext>
            </a:extLst>
          </p:cNvPr>
          <p:cNvSpPr/>
          <p:nvPr/>
        </p:nvSpPr>
        <p:spPr>
          <a:xfrm>
            <a:off x="18269983" y="24953069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2"/>
          </a:p>
        </p:txBody>
      </p:sp>
      <p:sp>
        <p:nvSpPr>
          <p:cNvPr id="2" name="PlaceHolder 1">
            <a:extLst>
              <a:ext uri="{FF2B5EF4-FFF2-40B4-BE49-F238E27FC236}">
                <a16:creationId xmlns:a16="http://schemas.microsoft.com/office/drawing/2014/main" id="{B0DC6522-C64E-308B-4C95-0153165A4A3D}"/>
              </a:ext>
            </a:extLst>
          </p:cNvPr>
          <p:cNvSpPr txBox="1">
            <a:spLocks/>
          </p:cNvSpPr>
          <p:nvPr/>
        </p:nvSpPr>
        <p:spPr>
          <a:xfrm>
            <a:off x="1335858" y="7869325"/>
            <a:ext cx="47594094" cy="5069435"/>
          </a:xfrm>
          <a:prstGeom prst="rect">
            <a:avLst/>
          </a:prstGeom>
          <a:noFill/>
          <a:ln w="0">
            <a:noFill/>
          </a:ln>
        </p:spPr>
        <p:txBody>
          <a:bodyPr lIns="89999" tIns="45000" rIns="89999" bIns="45000" anchor="t">
            <a:normAutofit fontScale="94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4134"/>
              </a:spcBef>
              <a:buNone/>
              <a:tabLst>
                <a:tab pos="0" algn="l"/>
              </a:tabLst>
            </a:pPr>
            <a:r>
              <a:rPr lang="it-IT" sz="10000" spc="-1" dirty="0">
                <a:solidFill>
                  <a:srgbClr val="000000"/>
                </a:solidFill>
                <a:latin typeface="Calibri"/>
                <a:ea typeface="Calibri"/>
              </a:rPr>
              <a:t>Si documenta voluminosa massa occupante gli spazi addominali, plurilobata ed estesa prevalentemente ai quadranti addominali centrali e inferiori, </a:t>
            </a:r>
            <a:r>
              <a:rPr lang="it-IT" sz="10000" spc="-1" dirty="0" err="1">
                <a:solidFill>
                  <a:srgbClr val="000000"/>
                </a:solidFill>
                <a:latin typeface="Calibri"/>
                <a:ea typeface="Calibri"/>
              </a:rPr>
              <a:t>dt</a:t>
            </a:r>
            <a:r>
              <a:rPr lang="it-IT" sz="10000" spc="-1" dirty="0">
                <a:solidFill>
                  <a:srgbClr val="000000"/>
                </a:solidFill>
                <a:latin typeface="Calibri"/>
                <a:ea typeface="Calibri"/>
              </a:rPr>
              <a:t> stimati 10x21x22 cm, dotata di impregnazione di mdc, la quale disloca le anse intestinali, i reni e comprime i vasi addominali, contattando vena cava inferiore e aorta addominale...</a:t>
            </a:r>
            <a:endParaRPr lang="it-IT" sz="10000" spc="-1" dirty="0"/>
          </a:p>
          <a:p>
            <a:pPr algn="ctr">
              <a:spcBef>
                <a:spcPts val="4134"/>
              </a:spcBef>
              <a:buNone/>
              <a:tabLst>
                <a:tab pos="0" algn="l"/>
              </a:tabLst>
            </a:pPr>
            <a:endParaRPr lang="it-IT" sz="10000" spc="-1" dirty="0">
              <a:latin typeface="Arial"/>
            </a:endParaRP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F5026D9B-BAC8-6DD0-ACBD-1D5B4BC462D2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34409998" y="12011529"/>
            <a:ext cx="12843000" cy="11722680"/>
          </a:xfrm>
          <a:prstGeom prst="rect">
            <a:avLst/>
          </a:prstGeom>
          <a:ln w="0">
            <a:noFill/>
          </a:ln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8090B50C-A961-D605-D086-5228AC0B29D3}"/>
              </a:ext>
            </a:extLst>
          </p:cNvPr>
          <p:cNvPicPr/>
          <p:nvPr/>
        </p:nvPicPr>
        <p:blipFill>
          <a:blip r:embed="rId3"/>
          <a:srcRect r="4439"/>
          <a:stretch/>
        </p:blipFill>
        <p:spPr>
          <a:xfrm>
            <a:off x="1469998" y="13860130"/>
            <a:ext cx="15497280" cy="9130320"/>
          </a:xfrm>
          <a:prstGeom prst="rect">
            <a:avLst/>
          </a:prstGeom>
          <a:ln w="0">
            <a:noFill/>
          </a:ln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0EB7244E-F968-4DA2-F87D-866E4309BDBA}"/>
              </a:ext>
            </a:extLst>
          </p:cNvPr>
          <p:cNvPicPr/>
          <p:nvPr/>
        </p:nvPicPr>
        <p:blipFill>
          <a:blip r:embed="rId4"/>
          <a:srcRect l="5946" r="12463"/>
          <a:stretch/>
        </p:blipFill>
        <p:spPr>
          <a:xfrm>
            <a:off x="18389998" y="13812249"/>
            <a:ext cx="13859640" cy="9178920"/>
          </a:xfrm>
          <a:prstGeom prst="rect">
            <a:avLst/>
          </a:prstGeom>
          <a:ln w="0">
            <a:noFill/>
          </a:ln>
        </p:spPr>
      </p:pic>
      <p:pic>
        <p:nvPicPr>
          <p:cNvPr id="9" name="Immagine 3">
            <a:extLst>
              <a:ext uri="{FF2B5EF4-FFF2-40B4-BE49-F238E27FC236}">
                <a16:creationId xmlns:a16="http://schemas.microsoft.com/office/drawing/2014/main" id="{BF5169A8-7957-CB74-969D-A0A1BF2C94E2}"/>
              </a:ext>
            </a:extLst>
          </p:cNvPr>
          <p:cNvPicPr/>
          <p:nvPr/>
        </p:nvPicPr>
        <p:blipFill>
          <a:blip r:embed="rId5"/>
          <a:srcRect l="3272" t="11009" r="43013" b="29364"/>
          <a:stretch/>
        </p:blipFill>
        <p:spPr>
          <a:xfrm>
            <a:off x="1132200" y="23344559"/>
            <a:ext cx="16587360" cy="40820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2448747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Immagine 3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1132200" y="23344559"/>
            <a:ext cx="16587360" cy="4082040"/>
          </a:xfrm>
          <a:prstGeom prst="rect">
            <a:avLst/>
          </a:prstGeom>
          <a:ln w="0">
            <a:noFill/>
          </a:ln>
        </p:spPr>
      </p:pic>
      <p:sp>
        <p:nvSpPr>
          <p:cNvPr id="248" name="CasellaDiTesto 2"/>
          <p:cNvSpPr/>
          <p:nvPr/>
        </p:nvSpPr>
        <p:spPr>
          <a:xfrm>
            <a:off x="13935240" y="5760000"/>
            <a:ext cx="22527000" cy="269159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t">
            <a:sp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it-IT" sz="8900" b="1" spc="-1" dirty="0">
                <a:solidFill>
                  <a:srgbClr val="0066CC"/>
                </a:solidFill>
                <a:latin typeface="Calibri"/>
                <a:ea typeface="Calibri"/>
              </a:rPr>
              <a:t>Intervento chirurgico</a:t>
            </a:r>
            <a:r>
              <a:rPr lang="it-IT" sz="8900" spc="-1" dirty="0">
                <a:solidFill>
                  <a:srgbClr val="0066CC"/>
                </a:solidFill>
                <a:latin typeface="Calibri"/>
                <a:ea typeface="Calibri"/>
              </a:rPr>
              <a:t>: </a:t>
            </a:r>
            <a:endParaRPr lang="it-IT" sz="8900" spc="-1" dirty="0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lang="it-IT" sz="8000" spc="-1" dirty="0">
                <a:solidFill>
                  <a:srgbClr val="000000"/>
                </a:solidFill>
                <a:latin typeface="Calibri"/>
                <a:ea typeface="Calibri"/>
              </a:rPr>
              <a:t>Laparoscopia diagnostica + biopsia</a:t>
            </a:r>
            <a:endParaRPr lang="it-IT" sz="8000" spc="-1" dirty="0">
              <a:latin typeface="Arial"/>
            </a:endParaRPr>
          </a:p>
        </p:txBody>
      </p:sp>
      <p:sp>
        <p:nvSpPr>
          <p:cNvPr id="249" name="Titolo 1"/>
          <p:cNvSpPr/>
          <p:nvPr/>
        </p:nvSpPr>
        <p:spPr>
          <a:xfrm>
            <a:off x="2100600" y="2041920"/>
            <a:ext cx="46196280" cy="3229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ctr">
            <a:normAutofit fontScale="75000" lnSpcReduction="20000"/>
          </a:bodyPr>
          <a:lstStyle/>
          <a:p>
            <a:pPr>
              <a:lnSpc>
                <a:spcPct val="90000"/>
              </a:lnSpc>
              <a:buNone/>
            </a:pPr>
            <a:r>
              <a:rPr lang="it-IT" sz="20000" b="1" spc="-1">
                <a:solidFill>
                  <a:srgbClr val="0066CC"/>
                </a:solidFill>
                <a:latin typeface="Calibri"/>
                <a:ea typeface="Calibri"/>
              </a:rPr>
              <a:t>Caso clinico: Massa addominale occupante spazio di ndd</a:t>
            </a:r>
            <a:endParaRPr lang="it-IT" sz="20000" spc="-1">
              <a:latin typeface="Arial"/>
            </a:endParaRPr>
          </a:p>
        </p:txBody>
      </p:sp>
      <p:sp>
        <p:nvSpPr>
          <p:cNvPr id="250" name="Freccia in giù 7"/>
          <p:cNvSpPr/>
          <p:nvPr/>
        </p:nvSpPr>
        <p:spPr>
          <a:xfrm>
            <a:off x="24660000" y="8736840"/>
            <a:ext cx="1206360" cy="20610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66CC"/>
          </a:solidFill>
          <a:ln>
            <a:solidFill>
              <a:srgbClr val="0066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it-IT"/>
          </a:p>
        </p:txBody>
      </p:sp>
      <p:sp>
        <p:nvSpPr>
          <p:cNvPr id="251" name="CasellaDiTesto 8"/>
          <p:cNvSpPr/>
          <p:nvPr/>
        </p:nvSpPr>
        <p:spPr>
          <a:xfrm>
            <a:off x="1911961" y="11301480"/>
            <a:ext cx="46685880" cy="1130933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t">
            <a:sp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it-IT" sz="8900" b="1" spc="-1" dirty="0">
                <a:solidFill>
                  <a:srgbClr val="0066CC"/>
                </a:solidFill>
                <a:latin typeface="Calibri"/>
                <a:ea typeface="Calibri"/>
              </a:rPr>
              <a:t>Istologico:</a:t>
            </a:r>
            <a:endParaRPr lang="it-IT" sz="8900" spc="-1" dirty="0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lang="it-IT" sz="8000" spc="-1" dirty="0">
                <a:solidFill>
                  <a:srgbClr val="000000"/>
                </a:solidFill>
                <a:latin typeface="Calibri"/>
                <a:ea typeface="Calibri"/>
              </a:rPr>
              <a:t>Frammenti costituiti da una proliferazione di elementi a foggia perlopiù epitelioide, ampio citoplasma, nuclei ovali a cromatina fine, con atipie citologiche di grado moderato, a disposizione solida ed associati a </a:t>
            </a:r>
            <a:r>
              <a:rPr lang="it-IT" sz="8000" spc="-1" dirty="0" err="1">
                <a:solidFill>
                  <a:srgbClr val="000000"/>
                </a:solidFill>
                <a:latin typeface="Calibri"/>
                <a:ea typeface="Calibri"/>
              </a:rPr>
              <a:t>microfocolai</a:t>
            </a:r>
            <a:r>
              <a:rPr lang="it-IT" sz="8000" spc="-1" dirty="0">
                <a:solidFill>
                  <a:srgbClr val="000000"/>
                </a:solidFill>
                <a:latin typeface="Calibri"/>
                <a:ea typeface="Calibri"/>
              </a:rPr>
              <a:t> suggestivi di necrosi</a:t>
            </a:r>
            <a:endParaRPr lang="it-IT" sz="8000" spc="-1" dirty="0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lang="it-IT" sz="8000" spc="-1" dirty="0">
                <a:solidFill>
                  <a:srgbClr val="000000"/>
                </a:solidFill>
                <a:latin typeface="Calibri"/>
                <a:ea typeface="Calibri"/>
              </a:rPr>
              <a:t>Immunoistochimica: SMA+; </a:t>
            </a:r>
            <a:r>
              <a:rPr lang="it-IT" sz="8000" spc="-1" dirty="0" err="1">
                <a:solidFill>
                  <a:srgbClr val="000000"/>
                </a:solidFill>
                <a:latin typeface="Calibri"/>
                <a:ea typeface="Calibri"/>
              </a:rPr>
              <a:t>desmina</a:t>
            </a:r>
            <a:r>
              <a:rPr lang="it-IT" sz="8000" spc="-1" dirty="0">
                <a:solidFill>
                  <a:srgbClr val="000000"/>
                </a:solidFill>
                <a:latin typeface="Calibri"/>
                <a:ea typeface="Calibri"/>
              </a:rPr>
              <a:t>+; </a:t>
            </a:r>
            <a:r>
              <a:rPr lang="it-IT" sz="8000" spc="-1" dirty="0" err="1">
                <a:solidFill>
                  <a:srgbClr val="000000"/>
                </a:solidFill>
                <a:latin typeface="Calibri"/>
                <a:ea typeface="Calibri"/>
              </a:rPr>
              <a:t>caldesmone</a:t>
            </a:r>
            <a:r>
              <a:rPr lang="it-IT" sz="8000" spc="-1" dirty="0">
                <a:solidFill>
                  <a:srgbClr val="000000"/>
                </a:solidFill>
                <a:latin typeface="Calibri"/>
                <a:ea typeface="Calibri"/>
              </a:rPr>
              <a:t>+; WT1 -/+, focale; </a:t>
            </a:r>
            <a:r>
              <a:rPr lang="it-IT" sz="8000" spc="-1" dirty="0" err="1">
                <a:solidFill>
                  <a:srgbClr val="000000"/>
                </a:solidFill>
                <a:latin typeface="Calibri"/>
                <a:ea typeface="Calibri"/>
              </a:rPr>
              <a:t>calretinina</a:t>
            </a:r>
            <a:r>
              <a:rPr lang="it-IT" sz="8000" spc="-1" dirty="0">
                <a:solidFill>
                  <a:srgbClr val="000000"/>
                </a:solidFill>
                <a:latin typeface="Calibri"/>
                <a:ea typeface="Calibri"/>
              </a:rPr>
              <a:t> -; ER+, PR: +/-, focale; SOX10-; HMB45-; Inibina-; </a:t>
            </a:r>
            <a:r>
              <a:rPr lang="it-IT" sz="8000" spc="-1" dirty="0" err="1">
                <a:solidFill>
                  <a:srgbClr val="000000"/>
                </a:solidFill>
                <a:latin typeface="Calibri"/>
                <a:ea typeface="Calibri"/>
              </a:rPr>
              <a:t>Vimentina</a:t>
            </a:r>
            <a:r>
              <a:rPr lang="it-IT" sz="8000" spc="-1" dirty="0">
                <a:solidFill>
                  <a:srgbClr val="000000"/>
                </a:solidFill>
                <a:latin typeface="Calibri"/>
                <a:ea typeface="Calibri"/>
              </a:rPr>
              <a:t> +/-, focale; CD10-; </a:t>
            </a:r>
            <a:r>
              <a:rPr lang="it-IT" sz="8000" spc="-1" dirty="0" err="1">
                <a:solidFill>
                  <a:srgbClr val="000000"/>
                </a:solidFill>
                <a:latin typeface="Calibri"/>
                <a:ea typeface="Calibri"/>
              </a:rPr>
              <a:t>CkPan</a:t>
            </a:r>
            <a:r>
              <a:rPr lang="it-IT" sz="8000" spc="-1" dirty="0">
                <a:solidFill>
                  <a:srgbClr val="000000"/>
                </a:solidFill>
                <a:latin typeface="Calibri"/>
                <a:ea typeface="Calibri"/>
              </a:rPr>
              <a:t>-; CAM 5.2 -; S100-; CD34-; DOG1-; CD117-; </a:t>
            </a:r>
            <a:r>
              <a:rPr lang="it-IT" sz="8000" spc="-1" dirty="0" err="1">
                <a:solidFill>
                  <a:srgbClr val="000000"/>
                </a:solidFill>
                <a:latin typeface="Calibri"/>
                <a:ea typeface="Calibri"/>
              </a:rPr>
              <a:t>Miogenina</a:t>
            </a:r>
            <a:r>
              <a:rPr lang="it-IT" sz="8000" spc="-1" dirty="0">
                <a:solidFill>
                  <a:srgbClr val="000000"/>
                </a:solidFill>
                <a:latin typeface="Calibri"/>
                <a:ea typeface="Calibri"/>
              </a:rPr>
              <a:t>-; mioglobina-; Ki67: 20%</a:t>
            </a:r>
            <a:endParaRPr lang="it-IT" sz="8000" spc="-1" dirty="0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lang="it-IT" sz="8000" spc="-1" dirty="0">
                <a:solidFill>
                  <a:srgbClr val="000000"/>
                </a:solidFill>
                <a:latin typeface="Calibri"/>
                <a:ea typeface="Calibri"/>
              </a:rPr>
              <a:t>Quadro istopatologico riferibile a neoplasia mesenchimale, di verosimile stipite miogeno, il cui profilo </a:t>
            </a:r>
            <a:r>
              <a:rPr lang="it-IT" sz="8000" spc="-1" dirty="0" err="1">
                <a:solidFill>
                  <a:srgbClr val="000000"/>
                </a:solidFill>
                <a:latin typeface="Calibri"/>
                <a:ea typeface="Calibri"/>
              </a:rPr>
              <a:t>immunomorfologico</a:t>
            </a:r>
            <a:r>
              <a:rPr lang="it-IT" sz="8000" spc="-1" dirty="0">
                <a:solidFill>
                  <a:srgbClr val="000000"/>
                </a:solidFill>
                <a:latin typeface="Calibri"/>
                <a:ea typeface="Calibri"/>
              </a:rPr>
              <a:t> orienta per verosimile leiomiosarcoma</a:t>
            </a:r>
            <a:endParaRPr lang="it-IT" sz="8000" spc="-1" dirty="0">
              <a:latin typeface="Arial"/>
            </a:endParaRPr>
          </a:p>
        </p:txBody>
      </p:sp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086D3708-E542-6096-0C2C-554158D3DEF4}"/>
              </a:ext>
            </a:extLst>
          </p:cNvPr>
          <p:cNvSpPr/>
          <p:nvPr/>
        </p:nvSpPr>
        <p:spPr>
          <a:xfrm>
            <a:off x="16560001" y="24950161"/>
            <a:ext cx="33568920" cy="1973159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" grpId="0" build="allAtOnce"/>
      <p:bldP spid="250" grpId="0" animBg="1"/>
      <p:bldP spid="251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87C6D2-E2BA-297E-68AD-C4D7A4C8E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B5EE0BF-7617-D79C-0110-AB4BDC74C099}"/>
              </a:ext>
            </a:extLst>
          </p:cNvPr>
          <p:cNvSpPr/>
          <p:nvPr/>
        </p:nvSpPr>
        <p:spPr>
          <a:xfrm flipH="1">
            <a:off x="1345260" y="5187738"/>
            <a:ext cx="47996022" cy="2099995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lnSpcReduction="10000"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4134"/>
              </a:spcBef>
              <a:buNone/>
              <a:tabLst>
                <a:tab pos="0" algn="l"/>
              </a:tabLst>
            </a:pPr>
            <a:r>
              <a:rPr lang="it-IT" sz="12200" b="1" spc="-1" dirty="0">
                <a:solidFill>
                  <a:schemeClr val="bg1"/>
                </a:solidFill>
                <a:latin typeface="Calibri"/>
                <a:ea typeface="Calibri"/>
              </a:rPr>
              <a:t>TC ADDOME COMPLETO CON MDC: </a:t>
            </a:r>
            <a:endParaRPr lang="it-IT" sz="12200" spc="-1" dirty="0">
              <a:solidFill>
                <a:schemeClr val="bg1"/>
              </a:solidFill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0307E11-9AF9-A5B3-4D68-8DFCB779BB57}"/>
              </a:ext>
            </a:extLst>
          </p:cNvPr>
          <p:cNvSpPr txBox="1"/>
          <p:nvPr/>
        </p:nvSpPr>
        <p:spPr>
          <a:xfrm>
            <a:off x="11225927" y="2250045"/>
            <a:ext cx="35088433" cy="2292935"/>
          </a:xfrm>
          <a:prstGeom prst="rect">
            <a:avLst/>
          </a:prstGeom>
          <a:noFill/>
        </p:spPr>
        <p:txBody>
          <a:bodyPr wrap="square" rtlCol="0" anchor="ctr" anchorCtr="0">
            <a:normAutofit fontScale="77500" lnSpcReduction="20000"/>
          </a:bodyPr>
          <a:lstStyle/>
          <a:p>
            <a:pPr algn="just"/>
            <a:r>
              <a:rPr lang="it-IT" sz="14300" b="1" spc="-1" dirty="0">
                <a:solidFill>
                  <a:srgbClr val="0066CC"/>
                </a:solidFill>
                <a:latin typeface="Calibri"/>
                <a:ea typeface="Calibri"/>
              </a:rPr>
              <a:t>Caso clinico: Massa addominale occupante spazio di </a:t>
            </a:r>
            <a:r>
              <a:rPr lang="it-IT" sz="14300" b="1" spc="-1" dirty="0" err="1">
                <a:solidFill>
                  <a:srgbClr val="0066CC"/>
                </a:solidFill>
                <a:latin typeface="Calibri"/>
                <a:ea typeface="Calibri"/>
              </a:rPr>
              <a:t>ndd</a:t>
            </a:r>
            <a:endParaRPr lang="it-IT" sz="14300" dirty="0">
              <a:solidFill>
                <a:srgbClr val="0066CC"/>
              </a:solidFill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2B431865-3FCE-384B-1B38-2A82B70C7F22}"/>
              </a:ext>
            </a:extLst>
          </p:cNvPr>
          <p:cNvSpPr/>
          <p:nvPr/>
        </p:nvSpPr>
        <p:spPr>
          <a:xfrm>
            <a:off x="1345262" y="2442985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4962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8E61A94F-9DF9-A88A-E61C-6ABAFCDBC93D}"/>
              </a:ext>
            </a:extLst>
          </p:cNvPr>
          <p:cNvSpPr/>
          <p:nvPr/>
        </p:nvSpPr>
        <p:spPr>
          <a:xfrm>
            <a:off x="44594539" y="2250045"/>
            <a:ext cx="3790676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4962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61829206-F3A6-BB4C-7173-81EE57A5B85F}"/>
              </a:ext>
            </a:extLst>
          </p:cNvPr>
          <p:cNvSpPr/>
          <p:nvPr/>
        </p:nvSpPr>
        <p:spPr>
          <a:xfrm>
            <a:off x="18269983" y="24953069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2"/>
          </a:p>
        </p:txBody>
      </p:sp>
      <p:sp>
        <p:nvSpPr>
          <p:cNvPr id="2" name="PlaceHolder 1">
            <a:extLst>
              <a:ext uri="{FF2B5EF4-FFF2-40B4-BE49-F238E27FC236}">
                <a16:creationId xmlns:a16="http://schemas.microsoft.com/office/drawing/2014/main" id="{6C37AADC-66DD-9A2D-471C-469226458E9B}"/>
              </a:ext>
            </a:extLst>
          </p:cNvPr>
          <p:cNvSpPr txBox="1">
            <a:spLocks/>
          </p:cNvSpPr>
          <p:nvPr/>
        </p:nvSpPr>
        <p:spPr>
          <a:xfrm>
            <a:off x="1335856" y="7869325"/>
            <a:ext cx="47049359" cy="6898235"/>
          </a:xfrm>
          <a:prstGeom prst="rect">
            <a:avLst/>
          </a:prstGeom>
          <a:noFill/>
          <a:ln w="0">
            <a:noFill/>
          </a:ln>
        </p:spPr>
        <p:txBody>
          <a:bodyPr lIns="89999" tIns="45000" rIns="89999" bIns="45000" anchor="t">
            <a:normAutofit fontScale="86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4134"/>
              </a:spcBef>
              <a:buNone/>
              <a:tabLst>
                <a:tab pos="0" algn="l"/>
              </a:tabLst>
            </a:pPr>
            <a:r>
              <a:rPr lang="it-IT" sz="10000" spc="-1" dirty="0">
                <a:solidFill>
                  <a:srgbClr val="000000"/>
                </a:solidFill>
                <a:latin typeface="Calibri"/>
                <a:ea typeface="Calibri"/>
              </a:rPr>
              <a:t>Voluminosa massa addominopelvica di verosimile pertinenza utero </a:t>
            </a:r>
            <a:r>
              <a:rPr lang="it-IT" sz="10000" spc="-1" dirty="0" err="1">
                <a:solidFill>
                  <a:srgbClr val="000000"/>
                </a:solidFill>
                <a:latin typeface="Calibri"/>
                <a:ea typeface="Calibri"/>
              </a:rPr>
              <a:t>annessiale</a:t>
            </a:r>
            <a:r>
              <a:rPr lang="it-IT" sz="10000" spc="-1" dirty="0">
                <a:solidFill>
                  <a:srgbClr val="000000"/>
                </a:solidFill>
                <a:latin typeface="Calibri"/>
                <a:ea typeface="Calibri"/>
              </a:rPr>
              <a:t>, apparentemente </a:t>
            </a:r>
            <a:r>
              <a:rPr lang="it-IT" sz="10000" spc="-1" dirty="0" err="1">
                <a:solidFill>
                  <a:srgbClr val="000000"/>
                </a:solidFill>
                <a:latin typeface="Calibri"/>
                <a:ea typeface="Calibri"/>
              </a:rPr>
              <a:t>pseudocapsulata</a:t>
            </a:r>
            <a:r>
              <a:rPr lang="it-IT" sz="10000" spc="-1" dirty="0">
                <a:solidFill>
                  <a:srgbClr val="000000"/>
                </a:solidFill>
                <a:latin typeface="Calibri"/>
                <a:ea typeface="Calibri"/>
              </a:rPr>
              <a:t> e </a:t>
            </a:r>
            <a:r>
              <a:rPr lang="it-IT" sz="10000" spc="-1" dirty="0" err="1">
                <a:solidFill>
                  <a:srgbClr val="000000"/>
                </a:solidFill>
                <a:latin typeface="Calibri"/>
                <a:ea typeface="Calibri"/>
              </a:rPr>
              <a:t>pluriconcamerata</a:t>
            </a:r>
            <a:r>
              <a:rPr lang="it-IT" sz="10000" spc="-1" dirty="0">
                <a:solidFill>
                  <a:srgbClr val="000000"/>
                </a:solidFill>
                <a:latin typeface="Calibri"/>
                <a:ea typeface="Calibri"/>
              </a:rPr>
              <a:t> che occupa gran parte della pelvi renale ed estesa in regione </a:t>
            </a:r>
            <a:r>
              <a:rPr lang="it-IT" sz="10000" spc="-1" dirty="0" err="1">
                <a:solidFill>
                  <a:srgbClr val="000000"/>
                </a:solidFill>
                <a:latin typeface="Calibri"/>
                <a:ea typeface="Calibri"/>
              </a:rPr>
              <a:t>centroaddominale</a:t>
            </a:r>
            <a:r>
              <a:rPr lang="it-IT" sz="10000" spc="-1" dirty="0">
                <a:solidFill>
                  <a:srgbClr val="000000"/>
                </a:solidFill>
                <a:latin typeface="Calibri"/>
                <a:ea typeface="Calibri"/>
              </a:rPr>
              <a:t> e fianco destro sino in sede </a:t>
            </a:r>
            <a:r>
              <a:rPr lang="it-IT" sz="10000" spc="-1" dirty="0" err="1">
                <a:solidFill>
                  <a:srgbClr val="000000"/>
                </a:solidFill>
                <a:latin typeface="Calibri"/>
                <a:ea typeface="Calibri"/>
              </a:rPr>
              <a:t>sottorenale</a:t>
            </a:r>
            <a:r>
              <a:rPr lang="it-IT" sz="10000" spc="-1" dirty="0">
                <a:solidFill>
                  <a:srgbClr val="000000"/>
                </a:solidFill>
                <a:latin typeface="Calibri"/>
                <a:ea typeface="Calibri"/>
              </a:rPr>
              <a:t> estesa per un DL di 20 cm e un DT di 24 cm. Tale massa determina fenomeni compressivi sugli organi parenchimali e strutture vascolari circostanti in particolare sulla vescica, sulle anse intestinali, sulle vene ovariche ectasiche, posteriormente sulla vena iliaca comune e sulla VCI…</a:t>
            </a:r>
            <a:endParaRPr lang="it-IT" sz="10000" spc="-1" dirty="0"/>
          </a:p>
          <a:p>
            <a:pPr algn="ctr">
              <a:spcBef>
                <a:spcPts val="4134"/>
              </a:spcBef>
              <a:buNone/>
              <a:tabLst>
                <a:tab pos="0" algn="l"/>
              </a:tabLst>
            </a:pPr>
            <a:endParaRPr lang="it-IT" sz="10000" spc="-1" dirty="0">
              <a:latin typeface="Arial"/>
            </a:endParaRP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5D609AFF-ECF6-7296-C164-07DECCD95695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32216904" y="13670003"/>
            <a:ext cx="14097456" cy="9991681"/>
          </a:xfrm>
          <a:prstGeom prst="rect">
            <a:avLst/>
          </a:prstGeom>
          <a:ln w="0">
            <a:noFill/>
          </a:ln>
        </p:spPr>
      </p:pic>
      <p:pic>
        <p:nvPicPr>
          <p:cNvPr id="10" name="Immagine 3">
            <a:extLst>
              <a:ext uri="{FF2B5EF4-FFF2-40B4-BE49-F238E27FC236}">
                <a16:creationId xmlns:a16="http://schemas.microsoft.com/office/drawing/2014/main" id="{891A0B32-49FB-33A6-D2DA-58CBF39AA3F7}"/>
              </a:ext>
            </a:extLst>
          </p:cNvPr>
          <p:cNvPicPr/>
          <p:nvPr/>
        </p:nvPicPr>
        <p:blipFill>
          <a:blip r:embed="rId3"/>
          <a:srcRect l="3272" t="11009" r="43013" b="29364"/>
          <a:stretch/>
        </p:blipFill>
        <p:spPr>
          <a:xfrm>
            <a:off x="1132200" y="23344559"/>
            <a:ext cx="16587360" cy="4082040"/>
          </a:xfrm>
          <a:prstGeom prst="rect">
            <a:avLst/>
          </a:prstGeom>
          <a:ln w="0">
            <a:noFill/>
          </a:ln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FAE536C7-AD56-7A8C-7C21-5CBFAD50F625}"/>
              </a:ext>
            </a:extLst>
          </p:cNvPr>
          <p:cNvPicPr/>
          <p:nvPr/>
        </p:nvPicPr>
        <p:blipFill>
          <a:blip r:embed="rId4"/>
          <a:stretch/>
        </p:blipFill>
        <p:spPr>
          <a:xfrm>
            <a:off x="13970520" y="13670004"/>
            <a:ext cx="14642663" cy="9991681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4209421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Immagine 4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1132200" y="23344559"/>
            <a:ext cx="16587360" cy="4082040"/>
          </a:xfrm>
          <a:prstGeom prst="rect">
            <a:avLst/>
          </a:prstGeom>
          <a:ln w="0">
            <a:noFill/>
          </a:ln>
        </p:spPr>
      </p:pic>
      <p:sp>
        <p:nvSpPr>
          <p:cNvPr id="260" name="Titolo 2"/>
          <p:cNvSpPr/>
          <p:nvPr/>
        </p:nvSpPr>
        <p:spPr>
          <a:xfrm>
            <a:off x="2100600" y="2041920"/>
            <a:ext cx="46196280" cy="3229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ctr">
            <a:normAutofit fontScale="75000" lnSpcReduction="20000"/>
          </a:bodyPr>
          <a:lstStyle/>
          <a:p>
            <a:pPr>
              <a:lnSpc>
                <a:spcPct val="90000"/>
              </a:lnSpc>
              <a:buNone/>
            </a:pPr>
            <a:r>
              <a:rPr lang="it-IT" sz="20000" b="1" spc="-1">
                <a:solidFill>
                  <a:srgbClr val="0066CC"/>
                </a:solidFill>
                <a:latin typeface="Calibri"/>
                <a:ea typeface="Calibri"/>
              </a:rPr>
              <a:t>Caso clinico: Massa addominale occupante spazio di ndd</a:t>
            </a:r>
            <a:endParaRPr lang="it-IT" sz="20000" spc="-1">
              <a:latin typeface="Arial"/>
            </a:endParaRPr>
          </a:p>
        </p:txBody>
      </p:sp>
      <p:sp>
        <p:nvSpPr>
          <p:cNvPr id="261" name="Rettangolo 260"/>
          <p:cNvSpPr/>
          <p:nvPr/>
        </p:nvSpPr>
        <p:spPr>
          <a:xfrm>
            <a:off x="1440000" y="10260000"/>
            <a:ext cx="22139280" cy="7998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t">
            <a:noAutofit/>
          </a:bodyPr>
          <a:lstStyle/>
          <a:p>
            <a:pPr algn="just">
              <a:lnSpc>
                <a:spcPct val="100000"/>
              </a:lnSpc>
              <a:buNone/>
            </a:pPr>
            <a:r>
              <a:rPr lang="it-IT" sz="9500" b="1" spc="-1" dirty="0">
                <a:solidFill>
                  <a:srgbClr val="0066CC"/>
                </a:solidFill>
                <a:latin typeface="Calibri"/>
                <a:ea typeface="Calibri"/>
              </a:rPr>
              <a:t>Intervento chirurgico:  </a:t>
            </a:r>
            <a:r>
              <a:rPr lang="it-IT" sz="8800" spc="-1" dirty="0">
                <a:solidFill>
                  <a:srgbClr val="000000"/>
                </a:solidFill>
                <a:latin typeface="Calibri"/>
                <a:ea typeface="Calibri"/>
              </a:rPr>
              <a:t>Asportazione en-bloc della voluminosa neoformazione, dell’utero e degli annessi, dell’appendice e dell’uretere destro e colecistectomia.</a:t>
            </a:r>
            <a:endParaRPr lang="it-IT" sz="8800" spc="-1" dirty="0">
              <a:latin typeface="Arial"/>
            </a:endParaRPr>
          </a:p>
        </p:txBody>
      </p:sp>
      <p:pic>
        <p:nvPicPr>
          <p:cNvPr id="4" name="Immagine 3" descr="Immagine che contiene Grasso animale, Carne, Taglio di carne, sangue&#10;&#10;Il contenuto generato dall'IA potrebbe non essere corretto.">
            <a:extLst>
              <a:ext uri="{FF2B5EF4-FFF2-40B4-BE49-F238E27FC236}">
                <a16:creationId xmlns:a16="http://schemas.microsoft.com/office/drawing/2014/main" id="{2945138D-CB60-592A-8E5A-A72A74F925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2040" y="5186042"/>
            <a:ext cx="18333720" cy="18158517"/>
          </a:xfrm>
          <a:prstGeom prst="rect">
            <a:avLst/>
          </a:prstGeom>
        </p:spPr>
      </p:pic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E04492D4-BB05-7A04-6743-310529D8FCE0}"/>
              </a:ext>
            </a:extLst>
          </p:cNvPr>
          <p:cNvSpPr/>
          <p:nvPr/>
        </p:nvSpPr>
        <p:spPr>
          <a:xfrm>
            <a:off x="16560001" y="24950161"/>
            <a:ext cx="33568920" cy="1973159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Immagine 7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1132200" y="23344559"/>
            <a:ext cx="16587360" cy="4082040"/>
          </a:xfrm>
          <a:prstGeom prst="rect">
            <a:avLst/>
          </a:prstGeom>
          <a:ln w="0">
            <a:noFill/>
          </a:ln>
        </p:spPr>
      </p:pic>
      <p:sp>
        <p:nvSpPr>
          <p:cNvPr id="264" name="Titolo 3"/>
          <p:cNvSpPr/>
          <p:nvPr/>
        </p:nvSpPr>
        <p:spPr>
          <a:xfrm>
            <a:off x="2100600" y="2041920"/>
            <a:ext cx="46196280" cy="3229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ctr">
            <a:normAutofit fontScale="75000" lnSpcReduction="20000"/>
          </a:bodyPr>
          <a:lstStyle/>
          <a:p>
            <a:pPr>
              <a:lnSpc>
                <a:spcPct val="90000"/>
              </a:lnSpc>
              <a:buNone/>
            </a:pPr>
            <a:r>
              <a:rPr lang="it-IT" sz="20000" b="1" spc="-1">
                <a:solidFill>
                  <a:srgbClr val="0066CC"/>
                </a:solidFill>
                <a:latin typeface="Calibri"/>
                <a:ea typeface="Calibri"/>
              </a:rPr>
              <a:t>Caso clinico: Massa addominale occupante spazio di ndd</a:t>
            </a:r>
            <a:endParaRPr lang="it-IT" sz="20000" spc="-1">
              <a:latin typeface="Arial"/>
            </a:endParaRPr>
          </a:p>
        </p:txBody>
      </p:sp>
      <p:sp>
        <p:nvSpPr>
          <p:cNvPr id="265" name="CasellaDiTesto 3"/>
          <p:cNvSpPr/>
          <p:nvPr/>
        </p:nvSpPr>
        <p:spPr>
          <a:xfrm>
            <a:off x="2100599" y="5557321"/>
            <a:ext cx="47578680" cy="638491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t">
            <a:spAutoFit/>
          </a:bodyPr>
          <a:lstStyle/>
          <a:p>
            <a:pPr algn="just">
              <a:lnSpc>
                <a:spcPct val="100000"/>
              </a:lnSpc>
              <a:buNone/>
            </a:pPr>
            <a:r>
              <a:rPr lang="it-IT" sz="8900" b="1" spc="-1" dirty="0">
                <a:solidFill>
                  <a:srgbClr val="0066CC"/>
                </a:solidFill>
                <a:latin typeface="Calibri"/>
                <a:ea typeface="Calibri"/>
              </a:rPr>
              <a:t>Decorso post operatorio: </a:t>
            </a:r>
            <a:r>
              <a:rPr lang="it-IT" sz="8000" spc="-1" dirty="0">
                <a:solidFill>
                  <a:srgbClr val="000000"/>
                </a:solidFill>
                <a:latin typeface="Calibri"/>
                <a:ea typeface="Calibri"/>
              </a:rPr>
              <a:t>Regolare decorso post operatorio. </a:t>
            </a:r>
            <a:endParaRPr lang="it-IT" sz="8000" spc="-1" dirty="0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lang="it-IT" sz="8000" spc="-1" dirty="0">
                <a:solidFill>
                  <a:srgbClr val="000000"/>
                </a:solidFill>
                <a:latin typeface="Calibri"/>
                <a:ea typeface="Calibri"/>
              </a:rPr>
              <a:t>In X GPO esegue Uro-TC: </a:t>
            </a:r>
            <a:r>
              <a:rPr lang="it-IT" sz="8000" i="1" spc="-1" dirty="0">
                <a:solidFill>
                  <a:srgbClr val="000000"/>
                </a:solidFill>
                <a:latin typeface="Calibri"/>
                <a:ea typeface="Calibri"/>
              </a:rPr>
              <a:t>In esiti di reimpianto dell'uretere destro i reni presentano regolare impregnazione corticale, fase nefrografica ed escretrice in assenza di spandimenti di urina iodata in cavità addominale. Presenza di </a:t>
            </a:r>
            <a:r>
              <a:rPr lang="it-IT" sz="8000" i="1" spc="-1" dirty="0" err="1">
                <a:solidFill>
                  <a:srgbClr val="000000"/>
                </a:solidFill>
                <a:latin typeface="Calibri"/>
                <a:ea typeface="Calibri"/>
              </a:rPr>
              <a:t>stent</a:t>
            </a:r>
            <a:r>
              <a:rPr lang="it-IT" sz="8000" i="1" spc="-1" dirty="0">
                <a:solidFill>
                  <a:srgbClr val="000000"/>
                </a:solidFill>
                <a:latin typeface="Calibri"/>
                <a:ea typeface="Calibri"/>
              </a:rPr>
              <a:t> ureterali bilaterali.</a:t>
            </a:r>
            <a:endParaRPr lang="it-IT" sz="8000" spc="-1" dirty="0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lang="it-IT" sz="8000" spc="-1" dirty="0">
                <a:solidFill>
                  <a:srgbClr val="000000"/>
                </a:solidFill>
                <a:latin typeface="Calibri"/>
                <a:ea typeface="Calibri"/>
              </a:rPr>
              <a:t>Dimissione in XX GPO</a:t>
            </a:r>
            <a:endParaRPr lang="it-IT" sz="8000" spc="-1" dirty="0">
              <a:latin typeface="Arial"/>
            </a:endParaRPr>
          </a:p>
        </p:txBody>
      </p:sp>
      <p:sp>
        <p:nvSpPr>
          <p:cNvPr id="266" name="CasellaDiTesto 7"/>
          <p:cNvSpPr/>
          <p:nvPr/>
        </p:nvSpPr>
        <p:spPr>
          <a:xfrm>
            <a:off x="1980001" y="11880000"/>
            <a:ext cx="47758680" cy="1130933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t">
            <a:spAutoFit/>
          </a:bodyPr>
          <a:lstStyle/>
          <a:p>
            <a:pPr algn="just">
              <a:lnSpc>
                <a:spcPct val="100000"/>
              </a:lnSpc>
              <a:buNone/>
            </a:pPr>
            <a:r>
              <a:rPr lang="it-IT" sz="8900" b="1" spc="-1" dirty="0">
                <a:solidFill>
                  <a:srgbClr val="0066CC"/>
                </a:solidFill>
                <a:latin typeface="Calibri"/>
                <a:ea typeface="Calibri"/>
              </a:rPr>
              <a:t>Esame istologico: </a:t>
            </a:r>
            <a:r>
              <a:rPr lang="it-IT" sz="8000" i="1" spc="-1" dirty="0">
                <a:solidFill>
                  <a:srgbClr val="000000"/>
                </a:solidFill>
                <a:latin typeface="Calibri"/>
                <a:ea typeface="Calibri"/>
              </a:rPr>
              <a:t>Proliferazione di elementi a foggia perlopiù epitelioide, ampio citoplasma, nuclei ovali a cromatina fine, con atipie citologiche di grado moderato, a disposizione solida ed associati ad estese aree di necrosi e con indice mitotico &gt; 3 mitosi/10 HPF che, alle indagini immunoistochimiche, hanno evidenziato il seguente profilo: </a:t>
            </a:r>
            <a:r>
              <a:rPr lang="it-IT" sz="8000" i="1" spc="-1" dirty="0" err="1">
                <a:solidFill>
                  <a:srgbClr val="000000"/>
                </a:solidFill>
                <a:latin typeface="Calibri"/>
                <a:ea typeface="Calibri"/>
              </a:rPr>
              <a:t>CkPan</a:t>
            </a:r>
            <a:r>
              <a:rPr lang="it-IT" sz="8000" i="1" spc="-1" dirty="0">
                <a:solidFill>
                  <a:srgbClr val="000000"/>
                </a:solidFill>
                <a:latin typeface="Calibri"/>
                <a:ea typeface="Calibri"/>
              </a:rPr>
              <a:t> -; </a:t>
            </a:r>
            <a:r>
              <a:rPr lang="it-IT" sz="8000" i="1" spc="-1" dirty="0" err="1">
                <a:solidFill>
                  <a:srgbClr val="000000"/>
                </a:solidFill>
                <a:latin typeface="Calibri"/>
                <a:ea typeface="Calibri"/>
              </a:rPr>
              <a:t>Vimentina</a:t>
            </a:r>
            <a:r>
              <a:rPr lang="it-IT" sz="8000" i="1" spc="-1" dirty="0">
                <a:solidFill>
                  <a:srgbClr val="000000"/>
                </a:solidFill>
                <a:latin typeface="Calibri"/>
                <a:ea typeface="Calibri"/>
              </a:rPr>
              <a:t> -/+ (rari elementi); SMA +/-, focale; </a:t>
            </a:r>
            <a:r>
              <a:rPr lang="it-IT" sz="8000" i="1" spc="-1" dirty="0" err="1">
                <a:solidFill>
                  <a:srgbClr val="000000"/>
                </a:solidFill>
                <a:latin typeface="Calibri"/>
                <a:ea typeface="Calibri"/>
              </a:rPr>
              <a:t>Desmina</a:t>
            </a:r>
            <a:r>
              <a:rPr lang="it-IT" sz="8000" i="1" spc="-1" dirty="0">
                <a:solidFill>
                  <a:srgbClr val="000000"/>
                </a:solidFill>
                <a:latin typeface="Calibri"/>
                <a:ea typeface="Calibri"/>
              </a:rPr>
              <a:t> + ; </a:t>
            </a:r>
            <a:r>
              <a:rPr lang="it-IT" sz="8000" i="1" spc="-1" dirty="0" err="1">
                <a:solidFill>
                  <a:srgbClr val="000000"/>
                </a:solidFill>
                <a:latin typeface="Calibri"/>
                <a:ea typeface="Calibri"/>
              </a:rPr>
              <a:t>Caldesmone</a:t>
            </a:r>
            <a:r>
              <a:rPr lang="it-IT" sz="8000" i="1" spc="-1" dirty="0">
                <a:solidFill>
                  <a:srgbClr val="000000"/>
                </a:solidFill>
                <a:latin typeface="Calibri"/>
                <a:ea typeface="Calibri"/>
              </a:rPr>
              <a:t> + ; ER +/-, focale (debole positività); PR -/+, rari elementi (debole positività); SOX10 - ; CD10 - ; S100 - ; Ki67: 15% (nelle aree indagabili). Il quadro morfologico ed il profilo </a:t>
            </a:r>
            <a:r>
              <a:rPr lang="it-IT" sz="8000" i="1" spc="-1" dirty="0" err="1">
                <a:solidFill>
                  <a:srgbClr val="000000"/>
                </a:solidFill>
                <a:latin typeface="Calibri"/>
                <a:ea typeface="Calibri"/>
              </a:rPr>
              <a:t>immunofenotipico</a:t>
            </a:r>
            <a:r>
              <a:rPr lang="it-IT" sz="8000" i="1" spc="-1" dirty="0">
                <a:solidFill>
                  <a:srgbClr val="000000"/>
                </a:solidFill>
                <a:latin typeface="Calibri"/>
                <a:ea typeface="Calibri"/>
              </a:rPr>
              <a:t> osservati orientano per neoplasia mesenchimale, di verosimile stipite miogeno, il cui profilo </a:t>
            </a:r>
            <a:r>
              <a:rPr lang="it-IT" sz="8000" i="1" spc="-1" dirty="0" err="1">
                <a:solidFill>
                  <a:srgbClr val="000000"/>
                </a:solidFill>
                <a:latin typeface="Calibri"/>
                <a:ea typeface="Calibri"/>
              </a:rPr>
              <a:t>immunomorfologico</a:t>
            </a:r>
            <a:r>
              <a:rPr lang="it-IT" sz="8000" i="1" spc="-1" dirty="0">
                <a:solidFill>
                  <a:srgbClr val="000000"/>
                </a:solidFill>
                <a:latin typeface="Calibri"/>
                <a:ea typeface="Calibri"/>
              </a:rPr>
              <a:t>, orienta in prima istanza per verosimile leiomiosarcoma epitelioide. La neoplasia interessa il miometrio per uno spessore superiore al 50%, ed estendendosi, </a:t>
            </a:r>
            <a:r>
              <a:rPr lang="it-IT" sz="8000" i="1" spc="-1" dirty="0" err="1">
                <a:solidFill>
                  <a:srgbClr val="000000"/>
                </a:solidFill>
                <a:latin typeface="Calibri"/>
                <a:ea typeface="Calibri"/>
              </a:rPr>
              <a:t>attravesro</a:t>
            </a:r>
            <a:r>
              <a:rPr lang="it-IT" sz="8000" i="1" spc="-1" dirty="0">
                <a:solidFill>
                  <a:srgbClr val="000000"/>
                </a:solidFill>
                <a:latin typeface="Calibri"/>
                <a:ea typeface="Calibri"/>
              </a:rPr>
              <a:t> l'istmo, ad interessare diffusamente la cervice.</a:t>
            </a:r>
            <a:endParaRPr lang="it-IT" sz="8000" spc="-1" dirty="0">
              <a:latin typeface="Arial"/>
            </a:endParaRPr>
          </a:p>
        </p:txBody>
      </p:sp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D12890EC-5881-41D6-B728-7DC92CD1B598}"/>
              </a:ext>
            </a:extLst>
          </p:cNvPr>
          <p:cNvSpPr/>
          <p:nvPr/>
        </p:nvSpPr>
        <p:spPr>
          <a:xfrm>
            <a:off x="16560001" y="24950161"/>
            <a:ext cx="33568920" cy="1973159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5" grpId="0" build="allAtOnce"/>
      <p:bldP spid="2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PlaceHolder 1"/>
          <p:cNvSpPr>
            <a:spLocks noGrp="1"/>
          </p:cNvSpPr>
          <p:nvPr>
            <p:ph type="title"/>
          </p:nvPr>
        </p:nvSpPr>
        <p:spPr>
          <a:xfrm>
            <a:off x="2100600" y="2041920"/>
            <a:ext cx="46196280" cy="3229560"/>
          </a:xfrm>
          <a:prstGeom prst="rect">
            <a:avLst/>
          </a:prstGeom>
          <a:noFill/>
          <a:ln w="0">
            <a:noFill/>
          </a:ln>
        </p:spPr>
        <p:txBody>
          <a:bodyPr lIns="89999" tIns="45000" rIns="89999" bIns="45000" anchor="ctr"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it-IT" sz="20000" b="1" spc="-1">
                <a:solidFill>
                  <a:srgbClr val="0066CC"/>
                </a:solidFill>
                <a:latin typeface="Calibri"/>
                <a:ea typeface="Calibri"/>
              </a:rPr>
              <a:t>Caso clinico: Liposarcoma retroperitoneale</a:t>
            </a:r>
            <a:endParaRPr lang="it-IT" sz="20000" spc="-1">
              <a:latin typeface="Arial"/>
            </a:endParaRPr>
          </a:p>
        </p:txBody>
      </p:sp>
      <p:pic>
        <p:nvPicPr>
          <p:cNvPr id="268" name="Immagine 8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1132200" y="23344559"/>
            <a:ext cx="16587360" cy="4082040"/>
          </a:xfrm>
          <a:prstGeom prst="rect">
            <a:avLst/>
          </a:prstGeom>
          <a:ln w="0">
            <a:noFill/>
          </a:ln>
        </p:spPr>
      </p:pic>
      <p:sp>
        <p:nvSpPr>
          <p:cNvPr id="270" name="PlaceHolder 2"/>
          <p:cNvSpPr>
            <a:spLocks noGrp="1"/>
          </p:cNvSpPr>
          <p:nvPr>
            <p:ph/>
          </p:nvPr>
        </p:nvSpPr>
        <p:spPr>
          <a:xfrm>
            <a:off x="2519999" y="8100000"/>
            <a:ext cx="45271080" cy="10398240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</a:ln>
        </p:spPr>
        <p:txBody>
          <a:bodyPr lIns="89999" tIns="45000" rIns="89999" bIns="45000" anchor="t">
            <a:normAutofit fontScale="89500" lnSpcReduction="10000"/>
          </a:bodyPr>
          <a:lstStyle/>
          <a:p>
            <a:pPr marL="945014" indent="-945014">
              <a:spcBef>
                <a:spcPts val="4134"/>
              </a:spcBef>
              <a:buFont typeface="Arial"/>
              <a:buChar char="•"/>
            </a:pPr>
            <a:r>
              <a:rPr lang="it-IT" sz="11700" spc="-1">
                <a:solidFill>
                  <a:srgbClr val="000000"/>
                </a:solidFill>
                <a:latin typeface="Calibri"/>
                <a:ea typeface="Calibri"/>
              </a:rPr>
              <a:t>Uomo, 63 aa;</a:t>
            </a:r>
            <a:endParaRPr lang="it-IT" sz="11700" spc="-1">
              <a:latin typeface="Arial"/>
            </a:endParaRPr>
          </a:p>
          <a:p>
            <a:pPr marL="945014" indent="-945014" algn="just">
              <a:spcBef>
                <a:spcPts val="4134"/>
              </a:spcBef>
              <a:buFont typeface="Arial"/>
              <a:buChar char="•"/>
            </a:pPr>
            <a:r>
              <a:rPr lang="it-IT" sz="11700" spc="-1">
                <a:solidFill>
                  <a:srgbClr val="000000"/>
                </a:solidFill>
                <a:latin typeface="Calibri"/>
                <a:ea typeface="Calibri"/>
              </a:rPr>
              <a:t>Anamnesi Patologica Remota: diabete mellito di tipo II e ipertensione arteriosa.</a:t>
            </a:r>
            <a:endParaRPr lang="it-IT" sz="11700" spc="-1">
              <a:latin typeface="Arial"/>
            </a:endParaRPr>
          </a:p>
          <a:p>
            <a:pPr marL="945014" indent="-945014" algn="just">
              <a:spcBef>
                <a:spcPts val="4134"/>
              </a:spcBef>
              <a:buFont typeface="Arial"/>
              <a:buChar char="•"/>
            </a:pPr>
            <a:r>
              <a:rPr lang="it-IT" sz="11700" spc="-1">
                <a:solidFill>
                  <a:srgbClr val="000000"/>
                </a:solidFill>
                <a:latin typeface="Calibri"/>
                <a:ea typeface="Calibri"/>
              </a:rPr>
              <a:t>Anamnesi Patologia Prossima: Luglio 2024 intervento di orchifunicolectomia sx a seguito del quale si poneva diagnosi di liposarcoma dedifferenziato G3 del funicolo spermatico. Alla valutazione oncologica iniziale il paziente non è stato ritenuto candidabile a chirurgia di debulking per cui viene avviato a trattamento chemioterapico. Ultima somministrazione a Dicembre 2025.</a:t>
            </a:r>
            <a:endParaRPr lang="it-IT" sz="11700" spc="-1">
              <a:latin typeface="Arial"/>
            </a:endParaRPr>
          </a:p>
        </p:txBody>
      </p:sp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0C8B0169-EF3A-CF1A-5984-EB28696A3FB1}"/>
              </a:ext>
            </a:extLst>
          </p:cNvPr>
          <p:cNvSpPr/>
          <p:nvPr/>
        </p:nvSpPr>
        <p:spPr>
          <a:xfrm>
            <a:off x="16560001" y="24950161"/>
            <a:ext cx="33568920" cy="1973159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7327D-A37D-0BFC-1B6C-E2D6F96A51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B64DA0E3-4BDE-C3D7-B9D9-2EB8B05D4B17}"/>
              </a:ext>
            </a:extLst>
          </p:cNvPr>
          <p:cNvSpPr/>
          <p:nvPr/>
        </p:nvSpPr>
        <p:spPr>
          <a:xfrm flipH="1">
            <a:off x="1345260" y="5187738"/>
            <a:ext cx="47996022" cy="2099995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lnSpcReduction="10000"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4134"/>
              </a:spcBef>
              <a:buNone/>
              <a:tabLst>
                <a:tab pos="0" algn="l"/>
              </a:tabLst>
            </a:pPr>
            <a:r>
              <a:rPr lang="it-IT" sz="12200" b="1" spc="-1" dirty="0">
                <a:solidFill>
                  <a:schemeClr val="bg1"/>
                </a:solidFill>
                <a:latin typeface="Calibri"/>
                <a:ea typeface="Calibri"/>
              </a:rPr>
              <a:t>TC ADDOME COMPLETO CON MDC: </a:t>
            </a:r>
            <a:endParaRPr lang="it-IT" sz="12200" spc="-1" dirty="0">
              <a:solidFill>
                <a:schemeClr val="bg1"/>
              </a:solidFill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E7B3166C-D732-D973-8B58-FE9AFC93449D}"/>
              </a:ext>
            </a:extLst>
          </p:cNvPr>
          <p:cNvSpPr txBox="1"/>
          <p:nvPr/>
        </p:nvSpPr>
        <p:spPr>
          <a:xfrm>
            <a:off x="11225927" y="2250045"/>
            <a:ext cx="35088433" cy="2292935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algn="just"/>
            <a:r>
              <a:rPr lang="it-IT" sz="14300" b="1" spc="-1" dirty="0">
                <a:solidFill>
                  <a:srgbClr val="0066CC"/>
                </a:solidFill>
                <a:latin typeface="Calibri"/>
                <a:ea typeface="Calibri"/>
              </a:rPr>
              <a:t>Caso clinico: Liposarcoma retroperitoneale</a:t>
            </a:r>
            <a:endParaRPr lang="it-IT" sz="14300" dirty="0">
              <a:solidFill>
                <a:srgbClr val="0066CC"/>
              </a:solidFill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6C848EF3-3AE0-0D5F-4A58-DEB0B5A62A4F}"/>
              </a:ext>
            </a:extLst>
          </p:cNvPr>
          <p:cNvSpPr/>
          <p:nvPr/>
        </p:nvSpPr>
        <p:spPr>
          <a:xfrm>
            <a:off x="1345262" y="2442985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4962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8DC2D1D7-8DC8-8224-7F71-A5F75CF7A0E7}"/>
              </a:ext>
            </a:extLst>
          </p:cNvPr>
          <p:cNvSpPr/>
          <p:nvPr/>
        </p:nvSpPr>
        <p:spPr>
          <a:xfrm>
            <a:off x="44594539" y="2250045"/>
            <a:ext cx="3790676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4962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6D452DE1-6427-30C0-D0C9-19702F356998}"/>
              </a:ext>
            </a:extLst>
          </p:cNvPr>
          <p:cNvSpPr/>
          <p:nvPr/>
        </p:nvSpPr>
        <p:spPr>
          <a:xfrm>
            <a:off x="18269983" y="24953069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2"/>
          </a:p>
        </p:txBody>
      </p:sp>
      <p:sp>
        <p:nvSpPr>
          <p:cNvPr id="2" name="PlaceHolder 1">
            <a:extLst>
              <a:ext uri="{FF2B5EF4-FFF2-40B4-BE49-F238E27FC236}">
                <a16:creationId xmlns:a16="http://schemas.microsoft.com/office/drawing/2014/main" id="{EEE31A3D-2082-3B55-FF74-15A541673A2C}"/>
              </a:ext>
            </a:extLst>
          </p:cNvPr>
          <p:cNvSpPr txBox="1">
            <a:spLocks/>
          </p:cNvSpPr>
          <p:nvPr/>
        </p:nvSpPr>
        <p:spPr>
          <a:xfrm>
            <a:off x="1335857" y="7869325"/>
            <a:ext cx="47049358" cy="4703676"/>
          </a:xfrm>
          <a:prstGeom prst="rect">
            <a:avLst/>
          </a:prstGeom>
          <a:noFill/>
          <a:ln w="0">
            <a:noFill/>
          </a:ln>
        </p:spPr>
        <p:txBody>
          <a:bodyPr lIns="89999" tIns="45000" rIns="89999" bIns="45000" anchor="t">
            <a:normAutofit fontScale="94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4134"/>
              </a:spcBef>
              <a:buNone/>
              <a:tabLst>
                <a:tab pos="0" algn="l"/>
              </a:tabLst>
            </a:pPr>
            <a:r>
              <a:rPr lang="it-IT" sz="10000" spc="-1" dirty="0">
                <a:solidFill>
                  <a:srgbClr val="000000"/>
                </a:solidFill>
                <a:latin typeface="Calibri"/>
                <a:ea typeface="Calibri"/>
              </a:rPr>
              <a:t> Incremento dimensionale delle due note quote tissutali, con ampie colliquazioni e tendenti alla confluenza, in sede centro-addominale; con un estensione complessiva massima di 37x32x17cm circa, ed impegno di tutti i quadranti inferiori e medi dell’addome.</a:t>
            </a:r>
            <a:endParaRPr lang="it-IT" sz="10000" spc="-1" dirty="0">
              <a:latin typeface="Arial"/>
            </a:endParaRPr>
          </a:p>
        </p:txBody>
      </p:sp>
      <p:pic>
        <p:nvPicPr>
          <p:cNvPr id="5" name="Immagine 3">
            <a:extLst>
              <a:ext uri="{FF2B5EF4-FFF2-40B4-BE49-F238E27FC236}">
                <a16:creationId xmlns:a16="http://schemas.microsoft.com/office/drawing/2014/main" id="{8C85187E-76AB-FED1-5F15-A56974DCBCDE}"/>
              </a:ext>
            </a:extLst>
          </p:cNvPr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1132200" y="23344559"/>
            <a:ext cx="16587360" cy="40820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2838503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91FE50-A4CC-934C-1577-A6071DC4CA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47936FA9-3642-F3AD-5984-2C18746BF47D}"/>
              </a:ext>
            </a:extLst>
          </p:cNvPr>
          <p:cNvSpPr/>
          <p:nvPr/>
        </p:nvSpPr>
        <p:spPr>
          <a:xfrm flipH="1">
            <a:off x="1345260" y="5187738"/>
            <a:ext cx="47996022" cy="2099995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lnSpcReduction="10000"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4134"/>
              </a:spcBef>
              <a:buNone/>
              <a:tabLst>
                <a:tab pos="0" algn="l"/>
              </a:tabLst>
            </a:pPr>
            <a:r>
              <a:rPr lang="it-IT" sz="12200" b="1" spc="-1" dirty="0">
                <a:solidFill>
                  <a:schemeClr val="bg1"/>
                </a:solidFill>
                <a:latin typeface="Calibri"/>
                <a:ea typeface="Calibri"/>
              </a:rPr>
              <a:t>RM ADDOME SUPERIORE ED INFERIORE CON MDC: </a:t>
            </a:r>
            <a:endParaRPr lang="it-IT" sz="12200" spc="-1" dirty="0">
              <a:solidFill>
                <a:schemeClr val="bg1"/>
              </a:solidFill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7D2C19CA-9847-8852-B516-694B6558ADBC}"/>
              </a:ext>
            </a:extLst>
          </p:cNvPr>
          <p:cNvSpPr txBox="1"/>
          <p:nvPr/>
        </p:nvSpPr>
        <p:spPr>
          <a:xfrm>
            <a:off x="11225927" y="2250045"/>
            <a:ext cx="35088433" cy="2292935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algn="just"/>
            <a:r>
              <a:rPr lang="it-IT" sz="14300" b="1" spc="-1" dirty="0">
                <a:solidFill>
                  <a:srgbClr val="0066CC"/>
                </a:solidFill>
                <a:latin typeface="Calibri"/>
                <a:ea typeface="Calibri"/>
              </a:rPr>
              <a:t>Caso clinico: Liposarcoma retroperitoneale</a:t>
            </a:r>
            <a:endParaRPr lang="it-IT" sz="14300" dirty="0">
              <a:solidFill>
                <a:srgbClr val="0066CC"/>
              </a:solidFill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74573F50-CB7E-7CAB-C42C-9ACE1D693808}"/>
              </a:ext>
            </a:extLst>
          </p:cNvPr>
          <p:cNvSpPr/>
          <p:nvPr/>
        </p:nvSpPr>
        <p:spPr>
          <a:xfrm>
            <a:off x="1345262" y="2442985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4962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99565-1427-A058-D079-F90FCB98A7A6}"/>
              </a:ext>
            </a:extLst>
          </p:cNvPr>
          <p:cNvSpPr/>
          <p:nvPr/>
        </p:nvSpPr>
        <p:spPr>
          <a:xfrm>
            <a:off x="44594539" y="2250045"/>
            <a:ext cx="3790676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4962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D1873CA5-D456-49D2-23D3-EAEFA5577097}"/>
              </a:ext>
            </a:extLst>
          </p:cNvPr>
          <p:cNvSpPr/>
          <p:nvPr/>
        </p:nvSpPr>
        <p:spPr>
          <a:xfrm>
            <a:off x="18269983" y="24953069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2"/>
          </a:p>
        </p:txBody>
      </p:sp>
      <p:sp>
        <p:nvSpPr>
          <p:cNvPr id="2" name="PlaceHolder 1">
            <a:extLst>
              <a:ext uri="{FF2B5EF4-FFF2-40B4-BE49-F238E27FC236}">
                <a16:creationId xmlns:a16="http://schemas.microsoft.com/office/drawing/2014/main" id="{6A326F6E-0271-13CC-57BA-62B7368E90B8}"/>
              </a:ext>
            </a:extLst>
          </p:cNvPr>
          <p:cNvSpPr txBox="1">
            <a:spLocks/>
          </p:cNvSpPr>
          <p:nvPr/>
        </p:nvSpPr>
        <p:spPr>
          <a:xfrm>
            <a:off x="1335857" y="7869325"/>
            <a:ext cx="20106823" cy="16087956"/>
          </a:xfrm>
          <a:prstGeom prst="rect">
            <a:avLst/>
          </a:prstGeom>
          <a:noFill/>
          <a:ln w="0">
            <a:noFill/>
          </a:ln>
        </p:spPr>
        <p:txBody>
          <a:bodyPr lIns="89999" tIns="45000" rIns="89999" bIns="45000" anchor="t">
            <a:normAutofit fontScale="86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4134"/>
              </a:spcBef>
              <a:buNone/>
              <a:tabLst>
                <a:tab pos="0" algn="l"/>
              </a:tabLst>
            </a:pPr>
            <a:r>
              <a:rPr lang="it-IT" sz="10000" spc="-1" dirty="0">
                <a:solidFill>
                  <a:srgbClr val="000000"/>
                </a:solidFill>
                <a:latin typeface="Calibri"/>
                <a:ea typeface="Calibri"/>
              </a:rPr>
              <a:t> Lieve incremento dimensionale della nota massa addominale, delle dimensioni sul piano assiale di 34 cm x 18,6 cm, mal </a:t>
            </a:r>
            <a:r>
              <a:rPr lang="it-IT" sz="10000" spc="-1" dirty="0" err="1">
                <a:solidFill>
                  <a:srgbClr val="000000"/>
                </a:solidFill>
                <a:latin typeface="Calibri"/>
                <a:ea typeface="Calibri"/>
              </a:rPr>
              <a:t>parametrabile</a:t>
            </a:r>
            <a:r>
              <a:rPr lang="it-IT" sz="10000" spc="-1" dirty="0">
                <a:solidFill>
                  <a:srgbClr val="000000"/>
                </a:solidFill>
                <a:latin typeface="Calibri"/>
                <a:ea typeface="Calibri"/>
              </a:rPr>
              <a:t> in longitudinale, costituita da ampia area centrale </a:t>
            </a:r>
            <a:r>
              <a:rPr lang="it-IT" sz="10000" spc="-1" dirty="0" err="1">
                <a:solidFill>
                  <a:srgbClr val="000000"/>
                </a:solidFill>
                <a:latin typeface="Calibri"/>
                <a:ea typeface="Calibri"/>
              </a:rPr>
              <a:t>iperintensa</a:t>
            </a:r>
            <a:r>
              <a:rPr lang="it-IT" sz="10000" spc="-1" dirty="0">
                <a:solidFill>
                  <a:srgbClr val="000000"/>
                </a:solidFill>
                <a:latin typeface="Calibri"/>
                <a:ea typeface="Calibri"/>
              </a:rPr>
              <a:t> in T1 e T2 per la presenza di materiale fluido colliquato, con multipli sepimenti nel contesto e quota tissutale periferica dotata di restrizione del segnale delle molecole d'acqua in DWI. Essa determina effetto compressivo nei confronti dei reni, del pancreas e della milza, lievemente dislocati posteriormente.</a:t>
            </a:r>
            <a:endParaRPr lang="it-IT" sz="10000" spc="-1" dirty="0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58C56446-8760-E659-35D9-52095816665E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22030740" y="8980893"/>
            <a:ext cx="13091040" cy="14279760"/>
          </a:xfrm>
          <a:prstGeom prst="rect">
            <a:avLst/>
          </a:prstGeom>
          <a:ln w="0">
            <a:noFill/>
          </a:ln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9745E489-9FEC-11DF-91AE-776EB6A05F11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35709840" y="8984829"/>
            <a:ext cx="14050080" cy="14275824"/>
          </a:xfrm>
          <a:prstGeom prst="rect">
            <a:avLst/>
          </a:prstGeom>
          <a:ln w="0">
            <a:noFill/>
          </a:ln>
        </p:spPr>
      </p:pic>
      <p:pic>
        <p:nvPicPr>
          <p:cNvPr id="8" name="Immagine 3">
            <a:extLst>
              <a:ext uri="{FF2B5EF4-FFF2-40B4-BE49-F238E27FC236}">
                <a16:creationId xmlns:a16="http://schemas.microsoft.com/office/drawing/2014/main" id="{BAE83FCB-E1CD-C9DA-862F-6FA25B91E100}"/>
              </a:ext>
            </a:extLst>
          </p:cNvPr>
          <p:cNvPicPr/>
          <p:nvPr/>
        </p:nvPicPr>
        <p:blipFill>
          <a:blip r:embed="rId4"/>
          <a:srcRect l="3272" t="11009" r="43013" b="29364"/>
          <a:stretch/>
        </p:blipFill>
        <p:spPr>
          <a:xfrm>
            <a:off x="1132200" y="23344559"/>
            <a:ext cx="16587360" cy="40820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1883031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F7308-258F-AE59-28D2-BD41A61C90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Immagine 4">
            <a:extLst>
              <a:ext uri="{FF2B5EF4-FFF2-40B4-BE49-F238E27FC236}">
                <a16:creationId xmlns:a16="http://schemas.microsoft.com/office/drawing/2014/main" id="{62FC58DE-BDAE-2635-68F7-4D6814BAB181}"/>
              </a:ext>
            </a:extLst>
          </p:cNvPr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1132200" y="23344559"/>
            <a:ext cx="16587360" cy="4082040"/>
          </a:xfrm>
          <a:prstGeom prst="rect">
            <a:avLst/>
          </a:prstGeom>
          <a:ln w="0">
            <a:noFill/>
          </a:ln>
        </p:spPr>
      </p:pic>
      <p:sp>
        <p:nvSpPr>
          <p:cNvPr id="261" name="Rettangolo 260">
            <a:extLst>
              <a:ext uri="{FF2B5EF4-FFF2-40B4-BE49-F238E27FC236}">
                <a16:creationId xmlns:a16="http://schemas.microsoft.com/office/drawing/2014/main" id="{F9625428-F7E1-E785-D6B9-1AD9B1D059AE}"/>
              </a:ext>
            </a:extLst>
          </p:cNvPr>
          <p:cNvSpPr/>
          <p:nvPr/>
        </p:nvSpPr>
        <p:spPr>
          <a:xfrm>
            <a:off x="2100600" y="9505799"/>
            <a:ext cx="22139280" cy="7998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t">
            <a:noAutofit/>
          </a:bodyPr>
          <a:lstStyle/>
          <a:p>
            <a:pPr algn="just">
              <a:lnSpc>
                <a:spcPct val="100000"/>
              </a:lnSpc>
              <a:buNone/>
            </a:pPr>
            <a:r>
              <a:rPr lang="it-IT" sz="9500" b="1" spc="-1" dirty="0">
                <a:solidFill>
                  <a:srgbClr val="0066CC"/>
                </a:solidFill>
                <a:latin typeface="Calibri"/>
                <a:ea typeface="Calibri"/>
              </a:rPr>
              <a:t>Intervento chirurgico:  </a:t>
            </a:r>
            <a:r>
              <a:rPr lang="it-IT" sz="8800" spc="-1" dirty="0">
                <a:solidFill>
                  <a:srgbClr val="000000"/>
                </a:solidFill>
                <a:latin typeface="Calibri"/>
                <a:ea typeface="Calibri"/>
              </a:rPr>
              <a:t>Asportazione en-bloc della voluminosa neoformazione, del colon sinistro, del muscolo psoas di sinistra, del grasso perirenale di sinistra, del residuo del funicolo spermatico.</a:t>
            </a:r>
            <a:endParaRPr lang="it-IT" sz="8800" spc="-1" dirty="0">
              <a:latin typeface="Arial"/>
            </a:endParaRPr>
          </a:p>
        </p:txBody>
      </p:sp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C66FB01F-B3BA-194F-6B1E-D79E4F06FA6B}"/>
              </a:ext>
            </a:extLst>
          </p:cNvPr>
          <p:cNvSpPr/>
          <p:nvPr/>
        </p:nvSpPr>
        <p:spPr>
          <a:xfrm>
            <a:off x="16560001" y="24950161"/>
            <a:ext cx="33568920" cy="1973159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it-IT"/>
          </a:p>
        </p:txBody>
      </p:sp>
      <p:sp>
        <p:nvSpPr>
          <p:cNvPr id="3" name="PlaceHolder 1">
            <a:extLst>
              <a:ext uri="{FF2B5EF4-FFF2-40B4-BE49-F238E27FC236}">
                <a16:creationId xmlns:a16="http://schemas.microsoft.com/office/drawing/2014/main" id="{69421014-AD89-3BE2-F463-C38615A22F2C}"/>
              </a:ext>
            </a:extLst>
          </p:cNvPr>
          <p:cNvSpPr txBox="1">
            <a:spLocks/>
          </p:cNvSpPr>
          <p:nvPr/>
        </p:nvSpPr>
        <p:spPr>
          <a:xfrm>
            <a:off x="2100600" y="2041920"/>
            <a:ext cx="46196280" cy="3229560"/>
          </a:xfrm>
          <a:prstGeom prst="rect">
            <a:avLst/>
          </a:prstGeom>
          <a:noFill/>
          <a:ln w="0">
            <a:noFill/>
          </a:ln>
        </p:spPr>
        <p:txBody>
          <a:bodyPr lIns="89999" tIns="45000" rIns="89999" bIns="45000" anchor="ctr">
            <a:normAutofit/>
          </a:bodyPr>
          <a:lstStyle>
            <a:lvl1pPr algn="l" defTabSz="91441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0" b="1" spc="-1">
                <a:solidFill>
                  <a:srgbClr val="0066CC"/>
                </a:solidFill>
                <a:latin typeface="Calibri"/>
                <a:ea typeface="Calibri"/>
              </a:rPr>
              <a:t>Caso clinico: Liposarcoma retroperitoneale</a:t>
            </a:r>
            <a:endParaRPr lang="it-IT" sz="20000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996891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4ED5AA-173D-BAF8-2A88-E49252830C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Immagine 7">
            <a:extLst>
              <a:ext uri="{FF2B5EF4-FFF2-40B4-BE49-F238E27FC236}">
                <a16:creationId xmlns:a16="http://schemas.microsoft.com/office/drawing/2014/main" id="{2F7808EC-55FE-4D96-77CF-9FD45D3716A7}"/>
              </a:ext>
            </a:extLst>
          </p:cNvPr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1132200" y="23344559"/>
            <a:ext cx="16587360" cy="4082040"/>
          </a:xfrm>
          <a:prstGeom prst="rect">
            <a:avLst/>
          </a:prstGeom>
          <a:ln w="0">
            <a:noFill/>
          </a:ln>
        </p:spPr>
      </p:pic>
      <p:sp>
        <p:nvSpPr>
          <p:cNvPr id="265" name="CasellaDiTesto 3">
            <a:extLst>
              <a:ext uri="{FF2B5EF4-FFF2-40B4-BE49-F238E27FC236}">
                <a16:creationId xmlns:a16="http://schemas.microsoft.com/office/drawing/2014/main" id="{4914DCAA-2EC2-A4F7-46BA-B41D37D853FD}"/>
              </a:ext>
            </a:extLst>
          </p:cNvPr>
          <p:cNvSpPr/>
          <p:nvPr/>
        </p:nvSpPr>
        <p:spPr>
          <a:xfrm>
            <a:off x="2100599" y="5557321"/>
            <a:ext cx="47578680" cy="146048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t">
            <a:spAutoFit/>
          </a:bodyPr>
          <a:lstStyle/>
          <a:p>
            <a:pPr algn="just">
              <a:lnSpc>
                <a:spcPct val="100000"/>
              </a:lnSpc>
              <a:buNone/>
            </a:pPr>
            <a:r>
              <a:rPr lang="it-IT" sz="8900" b="1" spc="-1" dirty="0">
                <a:solidFill>
                  <a:srgbClr val="0066CC"/>
                </a:solidFill>
                <a:latin typeface="Calibri"/>
                <a:ea typeface="Calibri"/>
              </a:rPr>
              <a:t>Decorso post operatorio:</a:t>
            </a:r>
            <a:endParaRPr lang="it-IT" sz="8000" spc="-1" dirty="0">
              <a:latin typeface="Arial"/>
            </a:endParaRPr>
          </a:p>
        </p:txBody>
      </p:sp>
      <p:sp>
        <p:nvSpPr>
          <p:cNvPr id="266" name="CasellaDiTesto 7">
            <a:extLst>
              <a:ext uri="{FF2B5EF4-FFF2-40B4-BE49-F238E27FC236}">
                <a16:creationId xmlns:a16="http://schemas.microsoft.com/office/drawing/2014/main" id="{5C4C5B48-9D47-7728-A528-0AF9549A9CCC}"/>
              </a:ext>
            </a:extLst>
          </p:cNvPr>
          <p:cNvSpPr/>
          <p:nvPr/>
        </p:nvSpPr>
        <p:spPr>
          <a:xfrm>
            <a:off x="1980001" y="11880000"/>
            <a:ext cx="47758680" cy="146048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9" tIns="45000" rIns="89999" bIns="45000" anchor="t">
            <a:spAutoFit/>
          </a:bodyPr>
          <a:lstStyle/>
          <a:p>
            <a:pPr algn="just">
              <a:lnSpc>
                <a:spcPct val="100000"/>
              </a:lnSpc>
              <a:buNone/>
            </a:pPr>
            <a:r>
              <a:rPr lang="it-IT" sz="8900" b="1" spc="-1" dirty="0">
                <a:solidFill>
                  <a:srgbClr val="0066CC"/>
                </a:solidFill>
                <a:latin typeface="Calibri"/>
                <a:ea typeface="Calibri"/>
              </a:rPr>
              <a:t>Esame istologico:</a:t>
            </a:r>
            <a:endParaRPr lang="it-IT" sz="8000" spc="-1" dirty="0">
              <a:latin typeface="Arial"/>
            </a:endParaRPr>
          </a:p>
        </p:txBody>
      </p:sp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C8701ACF-43FD-98E0-2B0E-C8FCF21AF1F7}"/>
              </a:ext>
            </a:extLst>
          </p:cNvPr>
          <p:cNvSpPr/>
          <p:nvPr/>
        </p:nvSpPr>
        <p:spPr>
          <a:xfrm>
            <a:off x="16560001" y="24950161"/>
            <a:ext cx="33568920" cy="1973159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it-IT"/>
          </a:p>
        </p:txBody>
      </p:sp>
      <p:sp>
        <p:nvSpPr>
          <p:cNvPr id="3" name="PlaceHolder 1">
            <a:extLst>
              <a:ext uri="{FF2B5EF4-FFF2-40B4-BE49-F238E27FC236}">
                <a16:creationId xmlns:a16="http://schemas.microsoft.com/office/drawing/2014/main" id="{3FE39E1A-53BC-0DA1-261B-979DCC76A084}"/>
              </a:ext>
            </a:extLst>
          </p:cNvPr>
          <p:cNvSpPr txBox="1">
            <a:spLocks/>
          </p:cNvSpPr>
          <p:nvPr/>
        </p:nvSpPr>
        <p:spPr>
          <a:xfrm>
            <a:off x="2100600" y="2041920"/>
            <a:ext cx="46196280" cy="3229560"/>
          </a:xfrm>
          <a:prstGeom prst="rect">
            <a:avLst/>
          </a:prstGeom>
          <a:noFill/>
          <a:ln w="0">
            <a:noFill/>
          </a:ln>
        </p:spPr>
        <p:txBody>
          <a:bodyPr lIns="89999" tIns="45000" rIns="89999" bIns="45000" anchor="ctr">
            <a:normAutofit/>
          </a:bodyPr>
          <a:lstStyle>
            <a:lvl1pPr algn="l" defTabSz="91441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0" b="1" spc="-1">
                <a:solidFill>
                  <a:srgbClr val="0066CC"/>
                </a:solidFill>
                <a:latin typeface="Calibri"/>
                <a:ea typeface="Calibri"/>
              </a:rPr>
              <a:t>Caso clinico: Liposarcoma retroperitoneale</a:t>
            </a:r>
            <a:endParaRPr lang="it-IT" sz="20000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74506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5" grpId="0"/>
      <p:bldP spid="26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" name="Immagine 1"/>
          <p:cNvPicPr/>
          <p:nvPr/>
        </p:nvPicPr>
        <p:blipFill>
          <a:blip r:embed="rId2"/>
          <a:stretch/>
        </p:blipFill>
        <p:spPr>
          <a:xfrm>
            <a:off x="1954080" y="780119"/>
            <a:ext cx="46853640" cy="8135641"/>
          </a:xfrm>
          <a:prstGeom prst="rect">
            <a:avLst/>
          </a:prstGeom>
          <a:ln w="0">
            <a:noFill/>
          </a:ln>
        </p:spPr>
      </p:pic>
      <p:pic>
        <p:nvPicPr>
          <p:cNvPr id="282" name="Immagine 2"/>
          <p:cNvPicPr/>
          <p:nvPr/>
        </p:nvPicPr>
        <p:blipFill>
          <a:blip r:embed="rId3"/>
          <a:stretch/>
        </p:blipFill>
        <p:spPr>
          <a:xfrm>
            <a:off x="10851479" y="23040000"/>
            <a:ext cx="28694161" cy="3660120"/>
          </a:xfrm>
          <a:prstGeom prst="rect">
            <a:avLst/>
          </a:prstGeom>
          <a:ln w="0">
            <a:noFill/>
          </a:ln>
        </p:spPr>
      </p:pic>
      <p:pic>
        <p:nvPicPr>
          <p:cNvPr id="283" name="Immagine 5"/>
          <p:cNvPicPr/>
          <p:nvPr/>
        </p:nvPicPr>
        <p:blipFill>
          <a:blip r:embed="rId4"/>
          <a:stretch/>
        </p:blipFill>
        <p:spPr>
          <a:xfrm>
            <a:off x="9240120" y="9179999"/>
            <a:ext cx="34202520" cy="6507360"/>
          </a:xfrm>
          <a:prstGeom prst="rect">
            <a:avLst/>
          </a:prstGeom>
          <a:ln w="0">
            <a:noFill/>
          </a:ln>
        </p:spPr>
      </p:pic>
      <p:pic>
        <p:nvPicPr>
          <p:cNvPr id="284" name="Immagine 6"/>
          <p:cNvPicPr/>
          <p:nvPr/>
        </p:nvPicPr>
        <p:blipFill>
          <a:blip r:embed="rId5"/>
          <a:stretch/>
        </p:blipFill>
        <p:spPr>
          <a:xfrm>
            <a:off x="8807400" y="14220000"/>
            <a:ext cx="35067600" cy="66722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761</TotalTime>
  <Words>1123</Words>
  <Application>Microsoft Office PowerPoint</Application>
  <PresentationFormat>Personalizzato</PresentationFormat>
  <Paragraphs>58</Paragraphs>
  <Slides>17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5</vt:i4>
      </vt:variant>
      <vt:variant>
        <vt:lpstr>Titoli diapositive</vt:lpstr>
      </vt:variant>
      <vt:variant>
        <vt:i4>17</vt:i4>
      </vt:variant>
    </vt:vector>
  </HeadingPairs>
  <TitlesOfParts>
    <vt:vector size="28" baseType="lpstr">
      <vt:lpstr>Aptos</vt:lpstr>
      <vt:lpstr>Arial</vt:lpstr>
      <vt:lpstr>Calibri</vt:lpstr>
      <vt:lpstr>Symbol</vt:lpstr>
      <vt:lpstr>Times New Roman</vt:lpstr>
      <vt:lpstr>Wingdings</vt:lpstr>
      <vt:lpstr>Office Theme</vt:lpstr>
      <vt:lpstr>Office Theme</vt:lpstr>
      <vt:lpstr>Office Theme</vt:lpstr>
      <vt:lpstr>Office Theme</vt:lpstr>
      <vt:lpstr>Office Theme</vt:lpstr>
      <vt:lpstr>Sarcomi: tumori rari o in aumento?</vt:lpstr>
      <vt:lpstr>Caso clinico: Liposarcoma retroperitoneale</vt:lpstr>
      <vt:lpstr>Presentazione standard di PowerPoint</vt:lpstr>
      <vt:lpstr>Presentazione standard di PowerPoint</vt:lpstr>
      <vt:lpstr>Presentazione standard di PowerPoint</vt:lpstr>
      <vt:lpstr>Caso clinico: Massa addominale occupante spazio di ndd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Caso clinico: Liposarcoma retroperitoneale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P.M.M.E. - PRIMARY MALIGNANT MELANOMA OF ESOPHAGUS - : CASE REPORT DI UNA RARA NEOPLASIA</dc:title>
  <dc:subject/>
  <dc:creator>Aldo Rossetti</dc:creator>
  <dc:description/>
  <cp:lastModifiedBy>Gabriele Masciotra</cp:lastModifiedBy>
  <cp:revision>38</cp:revision>
  <dcterms:created xsi:type="dcterms:W3CDTF">2026-01-04T14:57:33Z</dcterms:created>
  <dcterms:modified xsi:type="dcterms:W3CDTF">2026-02-10T09:52:27Z</dcterms:modified>
  <dc:language>it-IT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Personalizzato</vt:lpwstr>
  </property>
  <property fmtid="{D5CDD505-2E9C-101B-9397-08002B2CF9AE}" pid="3" name="Slides">
    <vt:i4>11</vt:i4>
  </property>
</Properties>
</file>