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7" r:id="rId5"/>
    <p:sldId id="268" r:id="rId6"/>
    <p:sldId id="274" r:id="rId7"/>
    <p:sldId id="275" r:id="rId8"/>
    <p:sldId id="276" r:id="rId9"/>
    <p:sldId id="269" r:id="rId10"/>
    <p:sldId id="270" r:id="rId11"/>
    <p:sldId id="271" r:id="rId12"/>
    <p:sldId id="273" r:id="rId13"/>
    <p:sldId id="263" r:id="rId14"/>
  </p:sldIdLst>
  <p:sldSz cx="50399950" cy="284400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57">
          <p15:clr>
            <a:srgbClr val="A4A3A4"/>
          </p15:clr>
        </p15:guide>
        <p15:guide id="2" pos="1587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0" d="100"/>
          <a:sy n="20" d="100"/>
        </p:scale>
        <p:origin x="605" y="38"/>
      </p:cViewPr>
      <p:guideLst>
        <p:guide orient="horz" pos="8957"/>
        <p:guide pos="158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99994" y="4654429"/>
            <a:ext cx="37799963" cy="9901355"/>
          </a:xfrm>
        </p:spPr>
        <p:txBody>
          <a:bodyPr anchor="b"/>
          <a:lstStyle>
            <a:lvl1pPr algn="ctr">
              <a:defRPr sz="24803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99994" y="14937618"/>
            <a:ext cx="37799963" cy="6866430"/>
          </a:xfrm>
        </p:spPr>
        <p:txBody>
          <a:bodyPr/>
          <a:lstStyle>
            <a:lvl1pPr marL="0" indent="0" algn="ctr">
              <a:buNone/>
              <a:defRPr sz="9921"/>
            </a:lvl1pPr>
            <a:lvl2pPr marL="1890019" indent="0" algn="ctr">
              <a:buNone/>
              <a:defRPr sz="8268"/>
            </a:lvl2pPr>
            <a:lvl3pPr marL="3780038" indent="0" algn="ctr">
              <a:buNone/>
              <a:defRPr sz="7441"/>
            </a:lvl3pPr>
            <a:lvl4pPr marL="5670057" indent="0" algn="ctr">
              <a:buNone/>
              <a:defRPr sz="6614"/>
            </a:lvl4pPr>
            <a:lvl5pPr marL="7560076" indent="0" algn="ctr">
              <a:buNone/>
              <a:defRPr sz="6614"/>
            </a:lvl5pPr>
            <a:lvl6pPr marL="9450095" indent="0" algn="ctr">
              <a:buNone/>
              <a:defRPr sz="6614"/>
            </a:lvl6pPr>
            <a:lvl7pPr marL="11340114" indent="0" algn="ctr">
              <a:buNone/>
              <a:defRPr sz="6614"/>
            </a:lvl7pPr>
            <a:lvl8pPr marL="13230134" indent="0" algn="ctr">
              <a:buNone/>
              <a:defRPr sz="6614"/>
            </a:lvl8pPr>
            <a:lvl9pPr marL="15120153" indent="0" algn="ctr">
              <a:buNone/>
              <a:defRPr sz="6614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0211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0524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38747" y="7090270"/>
            <a:ext cx="43469957" cy="11830274"/>
          </a:xfrm>
        </p:spPr>
        <p:txBody>
          <a:bodyPr anchor="b"/>
          <a:lstStyle>
            <a:lvl1pPr>
              <a:defRPr sz="24803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38747" y="19032463"/>
            <a:ext cx="43469957" cy="6221262"/>
          </a:xfrm>
        </p:spPr>
        <p:txBody>
          <a:bodyPr/>
          <a:lstStyle>
            <a:lvl1pPr marL="0" indent="0">
              <a:buNone/>
              <a:defRPr sz="9921">
                <a:solidFill>
                  <a:schemeClr val="tx1">
                    <a:tint val="82000"/>
                  </a:schemeClr>
                </a:solidFill>
              </a:defRPr>
            </a:lvl1pPr>
            <a:lvl2pPr marL="1890019" indent="0">
              <a:buNone/>
              <a:defRPr sz="8268">
                <a:solidFill>
                  <a:schemeClr val="tx1">
                    <a:tint val="82000"/>
                  </a:schemeClr>
                </a:solidFill>
              </a:defRPr>
            </a:lvl2pPr>
            <a:lvl3pPr marL="3780038" indent="0">
              <a:buNone/>
              <a:defRPr sz="7441">
                <a:solidFill>
                  <a:schemeClr val="tx1">
                    <a:tint val="82000"/>
                  </a:schemeClr>
                </a:solidFill>
              </a:defRPr>
            </a:lvl3pPr>
            <a:lvl4pPr marL="5670057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4pPr>
            <a:lvl5pPr marL="7560076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5pPr>
            <a:lvl6pPr marL="9450095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6pPr>
            <a:lvl7pPr marL="11340114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7pPr>
            <a:lvl8pPr marL="13230134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8pPr>
            <a:lvl9pPr marL="15120153" indent="0">
              <a:buNone/>
              <a:defRPr sz="661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2180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64996" y="7570850"/>
            <a:ext cx="21419979" cy="1804495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514975" y="7570850"/>
            <a:ext cx="21419979" cy="1804495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8414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1561" y="1514172"/>
            <a:ext cx="43469957" cy="5497098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1563" y="6971768"/>
            <a:ext cx="21321539" cy="3416755"/>
          </a:xfrm>
        </p:spPr>
        <p:txBody>
          <a:bodyPr anchor="b"/>
          <a:lstStyle>
            <a:lvl1pPr marL="0" indent="0">
              <a:buNone/>
              <a:defRPr sz="9921" b="1"/>
            </a:lvl1pPr>
            <a:lvl2pPr marL="1890019" indent="0">
              <a:buNone/>
              <a:defRPr sz="8268" b="1"/>
            </a:lvl2pPr>
            <a:lvl3pPr marL="3780038" indent="0">
              <a:buNone/>
              <a:defRPr sz="7441" b="1"/>
            </a:lvl3pPr>
            <a:lvl4pPr marL="5670057" indent="0">
              <a:buNone/>
              <a:defRPr sz="6614" b="1"/>
            </a:lvl4pPr>
            <a:lvl5pPr marL="7560076" indent="0">
              <a:buNone/>
              <a:defRPr sz="6614" b="1"/>
            </a:lvl5pPr>
            <a:lvl6pPr marL="9450095" indent="0">
              <a:buNone/>
              <a:defRPr sz="6614" b="1"/>
            </a:lvl6pPr>
            <a:lvl7pPr marL="11340114" indent="0">
              <a:buNone/>
              <a:defRPr sz="6614" b="1"/>
            </a:lvl7pPr>
            <a:lvl8pPr marL="13230134" indent="0">
              <a:buNone/>
              <a:defRPr sz="6614" b="1"/>
            </a:lvl8pPr>
            <a:lvl9pPr marL="15120153" indent="0">
              <a:buNone/>
              <a:defRPr sz="6614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563" y="10388523"/>
            <a:ext cx="21321539" cy="152799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514975" y="6971768"/>
            <a:ext cx="21426543" cy="3416755"/>
          </a:xfrm>
        </p:spPr>
        <p:txBody>
          <a:bodyPr anchor="b"/>
          <a:lstStyle>
            <a:lvl1pPr marL="0" indent="0">
              <a:buNone/>
              <a:defRPr sz="9921" b="1"/>
            </a:lvl1pPr>
            <a:lvl2pPr marL="1890019" indent="0">
              <a:buNone/>
              <a:defRPr sz="8268" b="1"/>
            </a:lvl2pPr>
            <a:lvl3pPr marL="3780038" indent="0">
              <a:buNone/>
              <a:defRPr sz="7441" b="1"/>
            </a:lvl3pPr>
            <a:lvl4pPr marL="5670057" indent="0">
              <a:buNone/>
              <a:defRPr sz="6614" b="1"/>
            </a:lvl4pPr>
            <a:lvl5pPr marL="7560076" indent="0">
              <a:buNone/>
              <a:defRPr sz="6614" b="1"/>
            </a:lvl5pPr>
            <a:lvl6pPr marL="9450095" indent="0">
              <a:buNone/>
              <a:defRPr sz="6614" b="1"/>
            </a:lvl6pPr>
            <a:lvl7pPr marL="11340114" indent="0">
              <a:buNone/>
              <a:defRPr sz="6614" b="1"/>
            </a:lvl7pPr>
            <a:lvl8pPr marL="13230134" indent="0">
              <a:buNone/>
              <a:defRPr sz="6614" b="1"/>
            </a:lvl8pPr>
            <a:lvl9pPr marL="15120153" indent="0">
              <a:buNone/>
              <a:defRPr sz="6614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514975" y="10388523"/>
            <a:ext cx="21426543" cy="152799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490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9193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5021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1563" y="1896004"/>
            <a:ext cx="16255294" cy="6636015"/>
          </a:xfrm>
        </p:spPr>
        <p:txBody>
          <a:bodyPr anchor="b"/>
          <a:lstStyle>
            <a:lvl1pPr>
              <a:defRPr sz="13228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6543" y="4094845"/>
            <a:ext cx="25514975" cy="20210878"/>
          </a:xfrm>
        </p:spPr>
        <p:txBody>
          <a:bodyPr/>
          <a:lstStyle>
            <a:lvl1pPr>
              <a:defRPr sz="13228"/>
            </a:lvl1pPr>
            <a:lvl2pPr>
              <a:defRPr sz="11575"/>
            </a:lvl2pPr>
            <a:lvl3pPr>
              <a:defRPr sz="9921"/>
            </a:lvl3pPr>
            <a:lvl4pPr>
              <a:defRPr sz="8268"/>
            </a:lvl4pPr>
            <a:lvl5pPr>
              <a:defRPr sz="8268"/>
            </a:lvl5pPr>
            <a:lvl6pPr>
              <a:defRPr sz="8268"/>
            </a:lvl6pPr>
            <a:lvl7pPr>
              <a:defRPr sz="8268"/>
            </a:lvl7pPr>
            <a:lvl8pPr>
              <a:defRPr sz="8268"/>
            </a:lvl8pPr>
            <a:lvl9pPr>
              <a:defRPr sz="8268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71563" y="8532019"/>
            <a:ext cx="16255294" cy="15806620"/>
          </a:xfrm>
        </p:spPr>
        <p:txBody>
          <a:bodyPr/>
          <a:lstStyle>
            <a:lvl1pPr marL="0" indent="0">
              <a:buNone/>
              <a:defRPr sz="6614"/>
            </a:lvl1pPr>
            <a:lvl2pPr marL="1890019" indent="0">
              <a:buNone/>
              <a:defRPr sz="5787"/>
            </a:lvl2pPr>
            <a:lvl3pPr marL="3780038" indent="0">
              <a:buNone/>
              <a:defRPr sz="4961"/>
            </a:lvl3pPr>
            <a:lvl4pPr marL="5670057" indent="0">
              <a:buNone/>
              <a:defRPr sz="4134"/>
            </a:lvl4pPr>
            <a:lvl5pPr marL="7560076" indent="0">
              <a:buNone/>
              <a:defRPr sz="4134"/>
            </a:lvl5pPr>
            <a:lvl6pPr marL="9450095" indent="0">
              <a:buNone/>
              <a:defRPr sz="4134"/>
            </a:lvl6pPr>
            <a:lvl7pPr marL="11340114" indent="0">
              <a:buNone/>
              <a:defRPr sz="4134"/>
            </a:lvl7pPr>
            <a:lvl8pPr marL="13230134" indent="0">
              <a:buNone/>
              <a:defRPr sz="4134"/>
            </a:lvl8pPr>
            <a:lvl9pPr marL="15120153" indent="0">
              <a:buNone/>
              <a:defRPr sz="4134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941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1563" y="1896004"/>
            <a:ext cx="16255294" cy="6636015"/>
          </a:xfrm>
        </p:spPr>
        <p:txBody>
          <a:bodyPr anchor="b"/>
          <a:lstStyle>
            <a:lvl1pPr>
              <a:defRPr sz="13228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426543" y="4094845"/>
            <a:ext cx="25514975" cy="20210878"/>
          </a:xfrm>
        </p:spPr>
        <p:txBody>
          <a:bodyPr anchor="t"/>
          <a:lstStyle>
            <a:lvl1pPr marL="0" indent="0">
              <a:buNone/>
              <a:defRPr sz="13228"/>
            </a:lvl1pPr>
            <a:lvl2pPr marL="1890019" indent="0">
              <a:buNone/>
              <a:defRPr sz="11575"/>
            </a:lvl2pPr>
            <a:lvl3pPr marL="3780038" indent="0">
              <a:buNone/>
              <a:defRPr sz="9921"/>
            </a:lvl3pPr>
            <a:lvl4pPr marL="5670057" indent="0">
              <a:buNone/>
              <a:defRPr sz="8268"/>
            </a:lvl4pPr>
            <a:lvl5pPr marL="7560076" indent="0">
              <a:buNone/>
              <a:defRPr sz="8268"/>
            </a:lvl5pPr>
            <a:lvl6pPr marL="9450095" indent="0">
              <a:buNone/>
              <a:defRPr sz="8268"/>
            </a:lvl6pPr>
            <a:lvl7pPr marL="11340114" indent="0">
              <a:buNone/>
              <a:defRPr sz="8268"/>
            </a:lvl7pPr>
            <a:lvl8pPr marL="13230134" indent="0">
              <a:buNone/>
              <a:defRPr sz="8268"/>
            </a:lvl8pPr>
            <a:lvl9pPr marL="15120153" indent="0">
              <a:buNone/>
              <a:defRPr sz="8268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71563" y="8532019"/>
            <a:ext cx="16255294" cy="15806620"/>
          </a:xfrm>
        </p:spPr>
        <p:txBody>
          <a:bodyPr/>
          <a:lstStyle>
            <a:lvl1pPr marL="0" indent="0">
              <a:buNone/>
              <a:defRPr sz="6614"/>
            </a:lvl1pPr>
            <a:lvl2pPr marL="1890019" indent="0">
              <a:buNone/>
              <a:defRPr sz="5787"/>
            </a:lvl2pPr>
            <a:lvl3pPr marL="3780038" indent="0">
              <a:buNone/>
              <a:defRPr sz="4961"/>
            </a:lvl3pPr>
            <a:lvl4pPr marL="5670057" indent="0">
              <a:buNone/>
              <a:defRPr sz="4134"/>
            </a:lvl4pPr>
            <a:lvl5pPr marL="7560076" indent="0">
              <a:buNone/>
              <a:defRPr sz="4134"/>
            </a:lvl5pPr>
            <a:lvl6pPr marL="9450095" indent="0">
              <a:buNone/>
              <a:defRPr sz="4134"/>
            </a:lvl6pPr>
            <a:lvl7pPr marL="11340114" indent="0">
              <a:buNone/>
              <a:defRPr sz="4134"/>
            </a:lvl7pPr>
            <a:lvl8pPr marL="13230134" indent="0">
              <a:buNone/>
              <a:defRPr sz="4134"/>
            </a:lvl8pPr>
            <a:lvl9pPr marL="15120153" indent="0">
              <a:buNone/>
              <a:defRPr sz="4134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8874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9181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067464" y="1514170"/>
            <a:ext cx="10867489" cy="24101639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64997" y="1514170"/>
            <a:ext cx="31972468" cy="24101639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9539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64997" y="1514172"/>
            <a:ext cx="43469957" cy="5497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4997" y="7570850"/>
            <a:ext cx="43469957" cy="18044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64996" y="26359727"/>
            <a:ext cx="11339989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96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EDD25C-9D9C-43F4-B6CF-369E186F6F40}" type="datetimeFigureOut">
              <a:rPr lang="it-IT" smtClean="0"/>
              <a:pPr/>
              <a:t>26/01/2026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694984" y="26359727"/>
            <a:ext cx="17009983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96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594965" y="26359727"/>
            <a:ext cx="11339989" cy="15141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96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A3CBAB-EAF4-4FA8-B001-F6BF7DC817FC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5996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780038" rtl="0" eaLnBrk="1" latinLnBrk="0" hangingPunct="1">
        <a:lnSpc>
          <a:spcPct val="90000"/>
        </a:lnSpc>
        <a:spcBef>
          <a:spcPct val="0"/>
        </a:spcBef>
        <a:buNone/>
        <a:defRPr sz="181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5010" indent="-945010" algn="l" defTabSz="3780038" rtl="0" eaLnBrk="1" latinLnBrk="0" hangingPunct="1">
        <a:lnSpc>
          <a:spcPct val="90000"/>
        </a:lnSpc>
        <a:spcBef>
          <a:spcPts val="4134"/>
        </a:spcBef>
        <a:buFont typeface="Arial" panose="020B0604020202020204" pitchFamily="34" charset="0"/>
        <a:buChar char="•"/>
        <a:defRPr sz="11575" kern="1200">
          <a:solidFill>
            <a:schemeClr val="tx1"/>
          </a:solidFill>
          <a:latin typeface="+mn-lt"/>
          <a:ea typeface="+mn-ea"/>
          <a:cs typeface="+mn-cs"/>
        </a:defRPr>
      </a:lvl1pPr>
      <a:lvl2pPr marL="2835029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2pPr>
      <a:lvl3pPr marL="4725048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8268" kern="1200">
          <a:solidFill>
            <a:schemeClr val="tx1"/>
          </a:solidFill>
          <a:latin typeface="+mn-lt"/>
          <a:ea typeface="+mn-ea"/>
          <a:cs typeface="+mn-cs"/>
        </a:defRPr>
      </a:lvl3pPr>
      <a:lvl4pPr marL="6615067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4pPr>
      <a:lvl5pPr marL="8505086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5pPr>
      <a:lvl6pPr marL="10395105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6pPr>
      <a:lvl7pPr marL="12285124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7pPr>
      <a:lvl8pPr marL="14175143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8pPr>
      <a:lvl9pPr marL="16065162" indent="-945010" algn="l" defTabSz="3780038" rtl="0" eaLnBrk="1" latinLnBrk="0" hangingPunct="1">
        <a:lnSpc>
          <a:spcPct val="90000"/>
        </a:lnSpc>
        <a:spcBef>
          <a:spcPts val="2067"/>
        </a:spcBef>
        <a:buFont typeface="Arial" panose="020B0604020202020204" pitchFamily="34" charset="0"/>
        <a:buChar char="•"/>
        <a:defRPr sz="744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1pPr>
      <a:lvl2pPr marL="1890019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2pPr>
      <a:lvl3pPr marL="3780038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3pPr>
      <a:lvl4pPr marL="5670057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4pPr>
      <a:lvl5pPr marL="7560076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5pPr>
      <a:lvl6pPr marL="9450095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6pPr>
      <a:lvl7pPr marL="11340114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7pPr>
      <a:lvl8pPr marL="13230134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8pPr>
      <a:lvl9pPr marL="15120153" algn="l" defTabSz="3780038" rtl="0" eaLnBrk="1" latinLnBrk="0" hangingPunct="1">
        <a:defRPr sz="744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0E9FA5-C600-4A05-E7F7-B04C53ABA8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770072" y="1143000"/>
            <a:ext cx="23652016" cy="11206026"/>
          </a:xfrm>
        </p:spPr>
        <p:txBody>
          <a:bodyPr>
            <a:noAutofit/>
          </a:bodyPr>
          <a:lstStyle/>
          <a:p>
            <a:r>
              <a:rPr lang="it-IT" sz="16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P.M.M.E. - PRIMARY MALIGNANT MELANOMA OF ESOPHAGUS - : CASE REPORT DI UNA RARA NEOPLASIA 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EE63E98E-10A0-2F25-3C84-E8E2641067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2128" y="16994596"/>
            <a:ext cx="19289486" cy="6924772"/>
          </a:xfrm>
        </p:spPr>
        <p:txBody>
          <a:bodyPr>
            <a:normAutofit/>
          </a:bodyPr>
          <a:lstStyle/>
          <a:p>
            <a:r>
              <a:rPr lang="it-IT" sz="95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A.R.N.A.S. Ospedali Civico Di Cristina </a:t>
            </a:r>
            <a:r>
              <a:rPr lang="it-IT" sz="95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Benfratelli</a:t>
            </a:r>
            <a:r>
              <a:rPr lang="it-IT" sz="95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it-IT" sz="95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U.O. Chirurgia Oncologica</a:t>
            </a:r>
          </a:p>
          <a:p>
            <a:r>
              <a:rPr lang="it-IT" sz="95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Palermo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662012" y="-5744369"/>
            <a:ext cx="49334072" cy="39928799"/>
            <a:chOff x="-255752" y="-23506"/>
            <a:chExt cx="992352" cy="812800"/>
          </a:xfrm>
        </p:grpSpPr>
        <p:sp>
          <p:nvSpPr>
            <p:cNvPr id="9" name="Freeform 9"/>
            <p:cNvSpPr/>
            <p:nvPr/>
          </p:nvSpPr>
          <p:spPr>
            <a:xfrm>
              <a:off x="-255752" y="-23506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 dirty="0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15795000" y="13484538"/>
            <a:ext cx="34768065" cy="227232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6E587A0E-618D-8FE0-3F9E-D862F14BF34C}"/>
              </a:ext>
            </a:extLst>
          </p:cNvPr>
          <p:cNvSpPr/>
          <p:nvPr/>
        </p:nvSpPr>
        <p:spPr>
          <a:xfrm>
            <a:off x="10192704" y="24457138"/>
            <a:ext cx="40407771" cy="193720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0944114" cy="28622151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65145" t="6403" r="2294" b="69619"/>
          <a:stretch/>
        </p:blipFill>
        <p:spPr>
          <a:xfrm rot="5400000">
            <a:off x="8566965" y="12377148"/>
            <a:ext cx="28440064" cy="3685766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4C28115-2A9D-EE45-DCE8-A3326FBD0C84}"/>
              </a:ext>
            </a:extLst>
          </p:cNvPr>
          <p:cNvSpPr txBox="1"/>
          <p:nvPr/>
        </p:nvSpPr>
        <p:spPr>
          <a:xfrm>
            <a:off x="35653698" y="13925143"/>
            <a:ext cx="1376839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5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Marchesa P., Lo Bianco R.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417BBFEB-6F2E-3DE0-B809-E91CFCD4E840}"/>
              </a:ext>
            </a:extLst>
          </p:cNvPr>
          <p:cNvSpPr txBox="1"/>
          <p:nvPr/>
        </p:nvSpPr>
        <p:spPr>
          <a:xfrm>
            <a:off x="38285278" y="24764019"/>
            <a:ext cx="117565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 – 27 Maggio 2026</a:t>
            </a:r>
          </a:p>
        </p:txBody>
      </p:sp>
    </p:spTree>
    <p:extLst>
      <p:ext uri="{BB962C8B-B14F-4D97-AF65-F5344CB8AC3E}">
        <p14:creationId xmlns:p14="http://schemas.microsoft.com/office/powerpoint/2010/main" val="1352180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112DF9D-BBAE-253B-AFDC-8805257ED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1011077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0C2AEDA-E852-F5C6-9D2A-FDB9A50F55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13" name="Segnaposto contenuto 12">
            <a:extLst>
              <a:ext uri="{FF2B5EF4-FFF2-40B4-BE49-F238E27FC236}">
                <a16:creationId xmlns:a16="http://schemas.microsoft.com/office/drawing/2014/main" id="{A1D68410-A779-1FC2-E877-856AE6110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7289" y="6304861"/>
            <a:ext cx="36585372" cy="14977923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it-IT" sz="1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Uomo, 67 anni;</a:t>
            </a:r>
          </a:p>
          <a:p>
            <a:r>
              <a:rPr lang="it-IT" sz="1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Anamnesi familiare: negativa per patologia oncologica;</a:t>
            </a:r>
          </a:p>
          <a:p>
            <a:r>
              <a:rPr lang="it-IT" sz="1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Anamnesi fisiologica: ex fumatore;</a:t>
            </a:r>
          </a:p>
          <a:p>
            <a:r>
              <a:rPr lang="it-IT" sz="1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APR: muta;</a:t>
            </a:r>
          </a:p>
          <a:p>
            <a:r>
              <a:rPr lang="it-IT" sz="1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APP: nel Luglio 2023, comparsa di disfagia ai solidi</a:t>
            </a:r>
            <a:r>
              <a:rPr lang="it-IT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5314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3C039E-0388-C5B3-1F0D-52E43E463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E455F24-B329-8782-4BDD-0CAD7F15A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D12D08C-E544-302E-E79F-1FAB7CC26E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DC901A5-F074-26A0-59B2-0B3921A1C64D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A5A46EC9-5545-7F39-0BB1-C88B67FAF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5341" y="4170426"/>
            <a:ext cx="24343063" cy="221558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EGDS: 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a partire da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30 cm 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dall’arcata dentaria superiore …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neoformazione ulcerata e diffusamente necrotica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che in alcuni punti coinvolge interamente la circonferenza del viscere, e che si estende </a:t>
            </a:r>
            <a:r>
              <a:rPr lang="it-IT" sz="10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distalmente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 stomaco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fino alla regione </a:t>
            </a:r>
            <a:r>
              <a:rPr lang="it-IT" sz="10000" b="1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sottocardiale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 presenza di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neoformazione ulcerata del fondo gastrico 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 circa 20 mm di verosimile natura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metastatica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</a:t>
            </a:r>
          </a:p>
          <a:p>
            <a:pPr marL="0" indent="0" algn="ctr">
              <a:buNone/>
            </a:pPr>
            <a:endParaRPr lang="it-IT" sz="10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E.I.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mucosa esofagea sede di infiltrazione maligna con differenziazione immunoistochimica riferibile a </a:t>
            </a:r>
            <a:r>
              <a:rPr lang="it-IT" sz="100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melanoma</a:t>
            </a:r>
            <a:r>
              <a:rPr lang="it-IT" sz="10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CB8BDA4-900A-54E1-E2F4-7D0C4877A5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5" t="429" r="55556" b="57943"/>
          <a:stretch>
            <a:fillRect/>
          </a:stretch>
        </p:blipFill>
        <p:spPr>
          <a:xfrm>
            <a:off x="25906082" y="3502317"/>
            <a:ext cx="11767197" cy="686100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7659EB8F-0D65-6492-FA7B-E56AA0C3F9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3" t="53622" r="54843" b="3544"/>
          <a:stretch>
            <a:fillRect/>
          </a:stretch>
        </p:blipFill>
        <p:spPr>
          <a:xfrm>
            <a:off x="25942632" y="9987772"/>
            <a:ext cx="11938266" cy="7008645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759CCAA2-196C-9F6C-1679-659F756827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2" r="4128" b="56390"/>
          <a:stretch>
            <a:fillRect/>
          </a:stretch>
        </p:blipFill>
        <p:spPr>
          <a:xfrm>
            <a:off x="37770957" y="3317712"/>
            <a:ext cx="11938266" cy="7230214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0D6B90D7-8F00-1618-8821-2595D3898F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24" t="55328" r="4131" b="3441"/>
          <a:stretch>
            <a:fillRect/>
          </a:stretch>
        </p:blipFill>
        <p:spPr>
          <a:xfrm>
            <a:off x="37837190" y="10342974"/>
            <a:ext cx="11872033" cy="6765313"/>
          </a:xfrm>
          <a:prstGeom prst="rect">
            <a:avLst/>
          </a:prstGeom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15D0C766-A893-82AE-DC7B-15C8F4CB0A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" t="53090" r="54597" b="7138"/>
          <a:stretch>
            <a:fillRect/>
          </a:stretch>
        </p:blipFill>
        <p:spPr>
          <a:xfrm>
            <a:off x="26036876" y="16947569"/>
            <a:ext cx="11872033" cy="7137760"/>
          </a:xfrm>
          <a:prstGeom prst="rect">
            <a:avLst/>
          </a:prstGeom>
        </p:spPr>
      </p:pic>
      <p:pic>
        <p:nvPicPr>
          <p:cNvPr id="22" name="Immagine 21">
            <a:extLst>
              <a:ext uri="{FF2B5EF4-FFF2-40B4-BE49-F238E27FC236}">
                <a16:creationId xmlns:a16="http://schemas.microsoft.com/office/drawing/2014/main" id="{F3479F18-74C0-98C3-B673-C8B2E9A3813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6" t="53298" r="5204" b="5559"/>
          <a:stretch>
            <a:fillRect/>
          </a:stretch>
        </p:blipFill>
        <p:spPr>
          <a:xfrm>
            <a:off x="37493671" y="16947569"/>
            <a:ext cx="12297481" cy="745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47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37E0A-8AB7-32DC-980A-8B2EECB9A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F3A8DD1-5ED3-FE28-0928-70253D226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43533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B6D91FD-962C-0984-F428-FF7DC144B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1ED5DA2-E298-F2E7-BF3F-9D0CD30BBFF5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72F826E3-8CD7-C5C4-5304-4B78F09EA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5342" y="3654755"/>
            <a:ext cx="48327894" cy="72595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9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TC torace – addome</a:t>
            </a:r>
            <a:r>
              <a:rPr lang="it-IT" sz="9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it-IT" sz="9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... Ispessimento circonferenziale e disomogeneo della porzione inferiore dell’esofago per una lunghezza CC di circa 13 cm. Tumefazione linfonodale francamente patologica al passaggio esofago-gastrico lungo la porzione centrale della piccola curvatura (</a:t>
            </a:r>
            <a:r>
              <a:rPr lang="it-IT" sz="91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dt</a:t>
            </a:r>
            <a:r>
              <a:rPr lang="it-IT" sz="9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13 mm). A sede celiaca e al davanti del pilastro diaframmatico di destra ulteriori piccoli linfonodi ad asse corto </a:t>
            </a:r>
            <a:r>
              <a:rPr lang="it-IT" sz="91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sottocentimetrico</a:t>
            </a:r>
            <a:r>
              <a:rPr lang="it-IT" sz="9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Linfonodi mediastinici con </a:t>
            </a:r>
            <a:r>
              <a:rPr lang="it-IT" sz="91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dt</a:t>
            </a:r>
            <a:r>
              <a:rPr lang="it-IT" sz="9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max pari a 1,1 cm circa.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E10029D7-8415-E5E5-45F2-9D4292A652F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1" t="-8" r="13378"/>
          <a:stretch>
            <a:fillRect/>
          </a:stretch>
        </p:blipFill>
        <p:spPr>
          <a:xfrm>
            <a:off x="1465342" y="10428113"/>
            <a:ext cx="15658876" cy="12916456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4EAFBB00-B99C-A619-38F6-22A8936D0D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0" r="13550"/>
          <a:stretch>
            <a:fillRect/>
          </a:stretch>
        </p:blipFill>
        <p:spPr>
          <a:xfrm>
            <a:off x="17859044" y="10427093"/>
            <a:ext cx="15660114" cy="12916456"/>
          </a:xfrm>
          <a:prstGeom prst="rect">
            <a:avLst/>
          </a:prstGeom>
        </p:spPr>
      </p:pic>
      <p:pic>
        <p:nvPicPr>
          <p:cNvPr id="17" name="Immagine 16">
            <a:extLst>
              <a:ext uri="{FF2B5EF4-FFF2-40B4-BE49-F238E27FC236}">
                <a16:creationId xmlns:a16="http://schemas.microsoft.com/office/drawing/2014/main" id="{52C62F48-3D3F-46F9-646E-E596F7C1495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4" r="3944"/>
          <a:stretch>
            <a:fillRect/>
          </a:stretch>
        </p:blipFill>
        <p:spPr>
          <a:xfrm>
            <a:off x="34133122" y="10427093"/>
            <a:ext cx="15660114" cy="1291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83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EB74C-EB76-834A-EE6F-47B00CECE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F016A2F-B8CE-C751-4E04-324064BDA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E852DBA-2967-65D7-1D7F-90CD0C4263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4400B7D-9D34-F64B-4177-5923DDF77892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C48F7154-03BF-984B-76BC-C76CDA8E37EF}"/>
              </a:ext>
            </a:extLst>
          </p:cNvPr>
          <p:cNvSpPr txBox="1"/>
          <p:nvPr/>
        </p:nvSpPr>
        <p:spPr>
          <a:xfrm>
            <a:off x="1132114" y="4185803"/>
            <a:ext cx="16589828" cy="1926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9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Visita dermatologica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assenza di lesioni cutanee sospette.</a:t>
            </a:r>
          </a:p>
          <a:p>
            <a:endParaRPr lang="it-IT" sz="8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89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PET 18FDG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it-IT" sz="8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iperaccumulo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del tracciante in sede esofagea inferiore (</a:t>
            </a:r>
            <a:r>
              <a:rPr lang="it-IT" sz="8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SUVmax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22.21) e in formazione linfonodale celiaca (</a:t>
            </a:r>
            <a:r>
              <a:rPr lang="it-IT" sz="89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SUVmax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6.7).</a:t>
            </a:r>
          </a:p>
          <a:p>
            <a:endParaRPr lang="it-IT" sz="89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89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Visita oncologica</a:t>
            </a:r>
            <a:r>
              <a:rPr lang="it-IT" sz="89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in considerazione della malattia confinata all’esofago e ai linfonodi locoregionali, si da indicazione a chirurgia.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D61E67F-9994-7C48-3B1C-961C70D2D2A2}"/>
              </a:ext>
            </a:extLst>
          </p:cNvPr>
          <p:cNvSpPr txBox="1"/>
          <p:nvPr/>
        </p:nvSpPr>
        <p:spPr>
          <a:xfrm>
            <a:off x="18556926" y="4125999"/>
            <a:ext cx="29875925" cy="55553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85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INTERVENTI CHIRURGICI</a:t>
            </a:r>
          </a:p>
          <a:p>
            <a:pPr algn="ctr"/>
            <a:endParaRPr lang="it-IT" sz="5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85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Confezionamento di digiunostomia sec. </a:t>
            </a:r>
            <a:r>
              <a:rPr lang="it-IT" sz="85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Witzel</a:t>
            </a:r>
            <a:endParaRPr lang="it-IT" sz="85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sz="5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85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Esofagectomia sec. Ivor-Lewis VLS</a:t>
            </a:r>
          </a:p>
        </p:txBody>
      </p:sp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86116FD0-7B90-8558-0F56-5A4410A9AE01}"/>
              </a:ext>
            </a:extLst>
          </p:cNvPr>
          <p:cNvCxnSpPr/>
          <p:nvPr/>
        </p:nvCxnSpPr>
        <p:spPr>
          <a:xfrm>
            <a:off x="16279626" y="6819837"/>
            <a:ext cx="1442316" cy="0"/>
          </a:xfrm>
          <a:prstGeom prst="straightConnector1">
            <a:avLst/>
          </a:prstGeom>
          <a:ln w="1270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84B044B-ED4D-C246-7F2E-038A4148CF30}"/>
              </a:ext>
            </a:extLst>
          </p:cNvPr>
          <p:cNvSpPr txBox="1"/>
          <p:nvPr/>
        </p:nvSpPr>
        <p:spPr>
          <a:xfrm>
            <a:off x="18556926" y="10504685"/>
            <a:ext cx="29875925" cy="1394227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sz="85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ESAME ISTOLOGICO</a:t>
            </a:r>
          </a:p>
          <a:p>
            <a:endParaRPr lang="it-IT" sz="5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sz="85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neoformazione grigiastra a placca di cm 11 x 4 con interessamento della giunzione esofago-gastrica … la mucosa gastrica è interessata da neoformazione escavata brunastra di cm 2,5 x 2 che dista cm 4 dalla neoformazione esofagea…</a:t>
            </a:r>
          </a:p>
          <a:p>
            <a:r>
              <a:rPr lang="it-IT" sz="85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Proliferazione cellulare elevatamente atipica  con i caratteri morfologici ed </a:t>
            </a:r>
            <a:r>
              <a:rPr lang="it-IT" sz="85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immunofenotipici</a:t>
            </a:r>
            <a:r>
              <a:rPr lang="it-IT" sz="85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(SOX10+, MART1+, HMB45+) del </a:t>
            </a:r>
            <a:r>
              <a:rPr lang="it-IT" sz="85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melanoma a cellule prevalentemente epitelioidi </a:t>
            </a:r>
            <a:r>
              <a:rPr lang="it-IT" sz="85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colonizzazione metastatica in 2 dei 24 linfonodi isolati … margini di resezione indenni.</a:t>
            </a:r>
          </a:p>
        </p:txBody>
      </p:sp>
    </p:spTree>
    <p:extLst>
      <p:ext uri="{BB962C8B-B14F-4D97-AF65-F5344CB8AC3E}">
        <p14:creationId xmlns:p14="http://schemas.microsoft.com/office/powerpoint/2010/main" val="138553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1B847-53CB-E2B6-607D-A53435301D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823C021B-741A-6F16-7B89-CAED136CC6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DC9F5EFB-5505-5AEE-E54B-7582D7EACC16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4655D266-7F5A-E144-F583-FCD99D7DBD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50" y="1344610"/>
            <a:ext cx="16122649" cy="21496865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E76818C2-918D-B8C6-CEBF-D7379B7675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651" y="1344611"/>
            <a:ext cx="16122648" cy="21496864"/>
          </a:xfrm>
          <a:prstGeom prst="rect">
            <a:avLst/>
          </a:prstGeom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E48AC35F-C4D4-7C3E-FD1D-1B63F63162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4653" y="1344610"/>
            <a:ext cx="16122647" cy="2149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30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4E2D9-4AE7-2FB0-55B9-A854DCCBD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2F0ADBBF-AEC9-C58D-4177-C9BB4C0F4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B3E308E6-8169-6507-473E-84BA19E78CD0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C980C05-50BE-4170-B49F-059369BC0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88" y="1680937"/>
            <a:ext cx="16122649" cy="21496865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008DCAD4-A77D-2086-D28B-1D7B1C5710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651" y="1680939"/>
            <a:ext cx="16122648" cy="21496864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F604AE1-1F06-7838-8C6A-BDDC436C25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1813" y="1680936"/>
            <a:ext cx="16122649" cy="2149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03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404C-A080-BB53-2DCC-446539E04D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C6980680-F861-41D1-2064-EA01788D1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8F0A8CF-2EC9-74F8-B3CE-C311CBB66829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3D32B43-0F19-0115-1461-2804CC13B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59" y="1680939"/>
            <a:ext cx="16122648" cy="21496864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CEAA6A7A-D21C-B463-F7F0-E39B0E7D9A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651" y="1680939"/>
            <a:ext cx="16122648" cy="2149686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EF2F5A34-9797-C903-8FB3-787C9C650F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7644" y="1680939"/>
            <a:ext cx="16122647" cy="21496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281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EE3E8-B8B8-728E-E600-F3B6F72394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EC5C80A-FE87-AA0F-8D0B-23D3B59FA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C68DA07-C536-C489-5E87-26859F8A04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276D55C-24C3-0292-E85F-6A1CD2DB4C14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6E45F03A-27AE-6128-6B06-5F952F468413}"/>
              </a:ext>
            </a:extLst>
          </p:cNvPr>
          <p:cNvSpPr txBox="1"/>
          <p:nvPr/>
        </p:nvSpPr>
        <p:spPr>
          <a:xfrm>
            <a:off x="1132112" y="4052741"/>
            <a:ext cx="47780823" cy="549381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9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DECORSO POST-OPERATORIO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XIV GPO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TC torace – addome superiore con somministrazione di mdc per </a:t>
            </a:r>
            <a:r>
              <a:rPr lang="it-IT" sz="87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negativa per spandimenti </a:t>
            </a:r>
            <a:r>
              <a:rPr lang="it-IT" sz="87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extraluminali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ripresa dell’alimentazione per </a:t>
            </a:r>
            <a:r>
              <a:rPr lang="it-IT" sz="87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ben tollerata;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XXVII GPO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dimissione a domicilio.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C026FF2-0E66-7A4A-A6C4-CE6A53E4E253}"/>
              </a:ext>
            </a:extLst>
          </p:cNvPr>
          <p:cNvSpPr txBox="1"/>
          <p:nvPr/>
        </p:nvSpPr>
        <p:spPr>
          <a:xfrm>
            <a:off x="1132112" y="10803711"/>
            <a:ext cx="47780822" cy="2769989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a 4 mesi dall’intervento</a:t>
            </a:r>
          </a:p>
          <a:p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EGDS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esiti regolari di esofagectomia parziale</a:t>
            </a:r>
            <a:r>
              <a:rPr lang="it-IT" sz="8700" dirty="0"/>
              <a:t>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1AA2F85-2981-42E2-8E70-B9F0D02B3A38}"/>
              </a:ext>
            </a:extLst>
          </p:cNvPr>
          <p:cNvSpPr txBox="1"/>
          <p:nvPr/>
        </p:nvSpPr>
        <p:spPr>
          <a:xfrm>
            <a:off x="1132112" y="14830859"/>
            <a:ext cx="48120795" cy="812530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ad 1 anno dall’intervento</a:t>
            </a:r>
          </a:p>
          <a:p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TC torace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negativa per recidiva;</a:t>
            </a:r>
          </a:p>
          <a:p>
            <a:r>
              <a:rPr lang="it-IT" sz="87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TC addome</a:t>
            </a:r>
            <a:r>
              <a:rPr lang="it-IT" sz="87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neoformazione solida e disomogenea in sede pararenale sinistra, margini irregolari, infiltrante il rene e inglobante i vasi renali, che appaiono stenotici, e con rapporti di contiguità con le anse intestinali, il muscolo psoas e l’arteria splenica; tumefazione in sede inguinale sinistra  posteriore, attraversata dall’arteria femorale comune.</a:t>
            </a:r>
          </a:p>
        </p:txBody>
      </p:sp>
      <p:cxnSp>
        <p:nvCxnSpPr>
          <p:cNvPr id="13" name="Connettore 2 12">
            <a:extLst>
              <a:ext uri="{FF2B5EF4-FFF2-40B4-BE49-F238E27FC236}">
                <a16:creationId xmlns:a16="http://schemas.microsoft.com/office/drawing/2014/main" id="{04C2C69A-5B97-E6E1-DF71-2878F9B84850}"/>
              </a:ext>
            </a:extLst>
          </p:cNvPr>
          <p:cNvCxnSpPr>
            <a:cxnSpLocks/>
          </p:cNvCxnSpPr>
          <p:nvPr/>
        </p:nvCxnSpPr>
        <p:spPr>
          <a:xfrm>
            <a:off x="8402782" y="7561118"/>
            <a:ext cx="1163783" cy="0"/>
          </a:xfrm>
          <a:prstGeom prst="straightConnector1">
            <a:avLst/>
          </a:prstGeom>
          <a:ln w="1270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3816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D03CD5-E2EF-6BD3-A6E1-5EC5091B2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AD89395-028A-9191-5071-500CA0B3F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Presentazione del caso clinico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4013F9B-4455-CC4D-7EB9-BD0D0C2715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B4898F4-DD07-6C0F-53D7-11A74960F8C6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E70199C-AD21-E4CD-2517-3D1B44DD63FB}"/>
              </a:ext>
            </a:extLst>
          </p:cNvPr>
          <p:cNvSpPr txBox="1"/>
          <p:nvPr/>
        </p:nvSpPr>
        <p:spPr>
          <a:xfrm>
            <a:off x="2286000" y="5818909"/>
            <a:ext cx="45304364" cy="163121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Avvio trattamento immunoterapico ed, in seguito, chemioterapico, con iniziale risposta.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8F3F6116-560E-86D6-5235-B46F02672A15}"/>
              </a:ext>
            </a:extLst>
          </p:cNvPr>
          <p:cNvSpPr txBox="1"/>
          <p:nvPr/>
        </p:nvSpPr>
        <p:spPr>
          <a:xfrm>
            <a:off x="2286000" y="10371573"/>
            <a:ext cx="45304364" cy="10864513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a 22 mesi dall’intervento </a:t>
            </a:r>
          </a:p>
          <a:p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TC torace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negativa per recidiva;</a:t>
            </a:r>
          </a:p>
          <a:p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TC addome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incremento dimensionale della neoformazione pararenale (9,8 cm x 12,5 cm vs 9,4 x 11 cm), con infiltrazione del parenchima renale; </a:t>
            </a:r>
            <a:r>
              <a:rPr lang="it-IT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nodulazione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2 cm circa, a verosimile partenza dalla massa suddetta, in sede </a:t>
            </a:r>
            <a:r>
              <a:rPr lang="it-IT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precarrefour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Incremento dimensionale della lesione in sede inguinale sinistra (7,1 cm vs 6,5 cm). Falda fluida nello scavo pelvico. </a:t>
            </a:r>
          </a:p>
        </p:txBody>
      </p:sp>
    </p:spTree>
    <p:extLst>
      <p:ext uri="{BB962C8B-B14F-4D97-AF65-F5344CB8AC3E}">
        <p14:creationId xmlns:p14="http://schemas.microsoft.com/office/powerpoint/2010/main" val="85152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8DF30-4111-69EE-6CC3-AB692B38A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C5B2409-07AE-FD5F-DF79-E73ECB887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P.M.M.E.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449BEDE-850D-326A-1771-6B246F99CA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A2E09DCC-400F-76E2-D98E-0E9AA9BFC42E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310074AC-DEC5-D68F-119D-C8C61C1C0214}"/>
              </a:ext>
            </a:extLst>
          </p:cNvPr>
          <p:cNvSpPr txBox="1"/>
          <p:nvPr/>
        </p:nvSpPr>
        <p:spPr>
          <a:xfrm>
            <a:off x="1714004" y="4785644"/>
            <a:ext cx="21478505" cy="1702004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0,1 – 0,8% dei tumori gastro-esofagei;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&lt; 0,05% dei melanomi, 5,6% dei melanomi gastro-intestinali;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Incidenza; 0,0036 casi/milione di abitanti/anno;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nel 90% riguarda il terzo medio o distale dell’esofago;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nel 13% si presenta con lesioni multiple;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nel 85% sono lesioni pigmentate, nel 15% sono </a:t>
            </a:r>
            <a:r>
              <a:rPr lang="it-IT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amelanocitici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694E84EF-1675-0DDE-7412-BFA773AF98CE}"/>
              </a:ext>
            </a:extLst>
          </p:cNvPr>
          <p:cNvSpPr txBox="1"/>
          <p:nvPr/>
        </p:nvSpPr>
        <p:spPr>
          <a:xfrm>
            <a:off x="25199976" y="4785643"/>
            <a:ext cx="23180098" cy="170200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Segni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sintomi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disfagia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dolore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retrosternale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perdita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peso, melena;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Diagnosi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EGDS + </a:t>
            </a:r>
            <a:r>
              <a:rPr lang="en-US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Biopsia</a:t>
            </a:r>
            <a:r>
              <a:rPr lang="en-US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Criteri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diagnostici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Allen–Spitz: </a:t>
            </a:r>
          </a:p>
          <a:p>
            <a:pPr marL="2411413" indent="-1622425">
              <a:buFont typeface="Wingdings" panose="05000000000000000000" pitchFamily="2" charset="2"/>
              <a:buChar char="Ø"/>
            </a:pP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Pattern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istologico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tipico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del melanoma, con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presenza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granuli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melanina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411413" indent="-1622425">
              <a:buFont typeface="Wingdings" panose="05000000000000000000" pitchFamily="2" charset="2"/>
              <a:buChar char="Ø"/>
            </a:pP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Origina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da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un’area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cambiamento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dell’epitelio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squamoso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411413" indent="-1622425">
              <a:buFont typeface="Wingdings" panose="05000000000000000000" pitchFamily="2" charset="2"/>
              <a:buChar char="Ø"/>
            </a:pP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Attività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giunzionale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melanociti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nell’epitelio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adiacente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788988"/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Indagini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 </a:t>
            </a:r>
            <a:r>
              <a:rPr lang="en-US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stadiazione</a:t>
            </a:r>
            <a:r>
              <a:rPr lang="en-US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TC total-body, PET.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A18F75BB-4FDC-D078-3F27-046710BF9865}"/>
              </a:ext>
            </a:extLst>
          </p:cNvPr>
          <p:cNvSpPr txBox="1"/>
          <p:nvPr/>
        </p:nvSpPr>
        <p:spPr>
          <a:xfrm>
            <a:off x="17930382" y="22838811"/>
            <a:ext cx="313374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000" i="1" dirty="0"/>
              <a:t>Cazzato G, </a:t>
            </a:r>
            <a:r>
              <a:rPr lang="it-IT" sz="5000" i="1" dirty="0" err="1"/>
              <a:t>Cascardi</a:t>
            </a:r>
            <a:r>
              <a:rPr lang="it-IT" sz="5000" i="1" dirty="0"/>
              <a:t> E, Colagrande A, Lettini T, Resta L, Bizzoca C, et al. </a:t>
            </a:r>
            <a:r>
              <a:rPr lang="en-US" sz="5000" i="1" dirty="0"/>
              <a:t>The Thousand Faces of Malignant Melanoma: A Systematic Review of the Primary Malignant Melanoma of the Esophagus. </a:t>
            </a:r>
            <a:r>
              <a:rPr lang="it-IT" sz="5000" i="1" dirty="0" err="1"/>
              <a:t>Cancers</a:t>
            </a:r>
            <a:r>
              <a:rPr lang="it-IT" sz="5000" i="1" dirty="0"/>
              <a:t>. 30 luglio 2022;14(15):3725. </a:t>
            </a:r>
          </a:p>
        </p:txBody>
      </p:sp>
    </p:spTree>
    <p:extLst>
      <p:ext uri="{BB962C8B-B14F-4D97-AF65-F5344CB8AC3E}">
        <p14:creationId xmlns:p14="http://schemas.microsoft.com/office/powerpoint/2010/main" val="333451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5D771-9C23-F2B6-9B20-AE950FBD4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5B3EF6C-D703-DB91-FF53-E91E0A5DE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113" y="630964"/>
            <a:ext cx="35186112" cy="3231999"/>
          </a:xfrm>
        </p:spPr>
        <p:txBody>
          <a:bodyPr>
            <a:normAutofit/>
          </a:bodyPr>
          <a:lstStyle/>
          <a:p>
            <a:r>
              <a:rPr lang="it-IT" sz="20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P.M.M.E.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511F9278-195A-B3BB-0DD0-750192744D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272" t="11013" r="43013" b="29360"/>
          <a:stretch/>
        </p:blipFill>
        <p:spPr>
          <a:xfrm>
            <a:off x="1132113" y="23344569"/>
            <a:ext cx="16589830" cy="4084416"/>
          </a:xfrm>
          <a:prstGeom prst="rect">
            <a:avLst/>
          </a:prstGeom>
        </p:spPr>
      </p:pic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1E692CD5-22D4-17C6-B452-F31D28C71395}"/>
              </a:ext>
            </a:extLst>
          </p:cNvPr>
          <p:cNvSpPr/>
          <p:nvPr/>
        </p:nvSpPr>
        <p:spPr>
          <a:xfrm>
            <a:off x="17721942" y="24950057"/>
            <a:ext cx="33571543" cy="1975834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5B8A70E9-E820-7E0D-E876-A76A9E48D1FD}"/>
              </a:ext>
            </a:extLst>
          </p:cNvPr>
          <p:cNvSpPr txBox="1"/>
          <p:nvPr/>
        </p:nvSpPr>
        <p:spPr>
          <a:xfrm>
            <a:off x="2298411" y="13008105"/>
            <a:ext cx="45803128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PROGNOSI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OS a 5 anni &lt; 5%, sopravvivenza mediana di 10 mesi;</a:t>
            </a:r>
          </a:p>
          <a:p>
            <a:pPr marL="706438" indent="-706438">
              <a:buFont typeface="Arial" panose="020B0604020202020204" pitchFamily="34" charset="0"/>
              <a:buChar char="•"/>
            </a:pPr>
            <a:r>
              <a:rPr lang="it-IT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50% del casi presenta metastasi alla diagnosi. Sedi coinvolte: linfonodi, fegato, mediastino, SNC;</a:t>
            </a:r>
          </a:p>
          <a:p>
            <a:pPr marL="706438" indent="-706438">
              <a:buFont typeface="Arial" panose="020B0604020202020204" pitchFamily="34" charset="0"/>
              <a:buChar char="•"/>
            </a:pPr>
            <a:r>
              <a:rPr lang="it-IT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42,9% di N+ se il tumore si estende alla sottomucosa;</a:t>
            </a:r>
          </a:p>
          <a:p>
            <a:pPr marL="706438" indent="-706438">
              <a:buFont typeface="Arial" panose="020B0604020202020204" pitchFamily="34" charset="0"/>
              <a:buChar char="•"/>
            </a:pPr>
            <a:r>
              <a:rPr lang="it-IT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Recidiva dopo circa 1 anno in pazienti con  stadio &gt; </a:t>
            </a:r>
            <a:r>
              <a:rPr lang="it-IT" sz="9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Ib</a:t>
            </a:r>
            <a:r>
              <a:rPr lang="it-IT" sz="9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212CC2C-2EBD-B159-B032-B8B0535605FE}"/>
              </a:ext>
            </a:extLst>
          </p:cNvPr>
          <p:cNvSpPr txBox="1"/>
          <p:nvPr/>
        </p:nvSpPr>
        <p:spPr>
          <a:xfrm>
            <a:off x="2290494" y="4542160"/>
            <a:ext cx="44265273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0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TERAPIA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Chirurgia: unica opzione in grado di prolungare la sopravvivenza dei pazienti: </a:t>
            </a:r>
            <a:r>
              <a:rPr lang="it-IT" sz="10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esogafectomia</a:t>
            </a: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totale o sub-totale;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Efficacia limitata di radioterapia e chemioterapia tradizionale;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it-IT" sz="10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Ruolo poco chiaro dell’immunoterapia data la rarità di questo tumore.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3D04237-2DA7-2290-80D5-E9F545058A2C}"/>
              </a:ext>
            </a:extLst>
          </p:cNvPr>
          <p:cNvSpPr txBox="1"/>
          <p:nvPr/>
        </p:nvSpPr>
        <p:spPr>
          <a:xfrm>
            <a:off x="17930382" y="22467497"/>
            <a:ext cx="313374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000" i="1" dirty="0"/>
              <a:t>Cazzato G, </a:t>
            </a:r>
            <a:r>
              <a:rPr lang="it-IT" sz="5000" i="1" dirty="0" err="1"/>
              <a:t>Cascardi</a:t>
            </a:r>
            <a:r>
              <a:rPr lang="it-IT" sz="5000" i="1" dirty="0"/>
              <a:t> E, Colagrande A, Lettini T, Resta L, Bizzoca C, et al. </a:t>
            </a:r>
            <a:r>
              <a:rPr lang="en-US" sz="5000" i="1" dirty="0"/>
              <a:t>The Thousand Faces of Malignant Melanoma: A Systematic Review of the Primary Malignant Melanoma of the Esophagus. </a:t>
            </a:r>
            <a:r>
              <a:rPr lang="it-IT" sz="5000" i="1" dirty="0" err="1"/>
              <a:t>Cancers</a:t>
            </a:r>
            <a:r>
              <a:rPr lang="it-IT" sz="5000" i="1" dirty="0"/>
              <a:t>. 30 luglio 2022;14(15):3725. </a:t>
            </a:r>
          </a:p>
        </p:txBody>
      </p:sp>
    </p:spTree>
    <p:extLst>
      <p:ext uri="{BB962C8B-B14F-4D97-AF65-F5344CB8AC3E}">
        <p14:creationId xmlns:p14="http://schemas.microsoft.com/office/powerpoint/2010/main" val="302693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">
            <a:extLst>
              <a:ext uri="{FF2B5EF4-FFF2-40B4-BE49-F238E27FC236}">
                <a16:creationId xmlns:a16="http://schemas.microsoft.com/office/drawing/2014/main" id="{CFDFF56B-606B-3C6A-2D86-A06F8C3598F9}"/>
              </a:ext>
            </a:extLst>
          </p:cNvPr>
          <p:cNvSpPr/>
          <p:nvPr/>
        </p:nvSpPr>
        <p:spPr>
          <a:xfrm>
            <a:off x="-6001530" y="-5308941"/>
            <a:ext cx="40407772" cy="39928799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gradFill rotWithShape="1">
            <a:gsLst>
              <a:gs pos="0">
                <a:srgbClr val="FFC000"/>
              </a:gs>
              <a:gs pos="100000">
                <a:schemeClr val="bg1"/>
              </a:gs>
            </a:gsLst>
            <a:lin ang="0"/>
          </a:gradFill>
        </p:spPr>
        <p:txBody>
          <a:bodyPr/>
          <a:lstStyle/>
          <a:p>
            <a:endParaRPr lang="it-IT" dirty="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8CC3D13E-537A-4558-D52D-9521C6D88C5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399949" cy="875380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87F74604-2304-0236-E87C-9F39F7DF5FC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57737" y="24862971"/>
            <a:ext cx="23284475" cy="2971906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77572527-6442-79C4-82A6-ADFF9802B25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689497" y="19686262"/>
            <a:ext cx="25020953" cy="4762053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DA799702-407A-D57A-3CAA-51BCDCF7F406}"/>
              </a:ext>
            </a:extLst>
          </p:cNvPr>
          <p:cNvSpPr txBox="1"/>
          <p:nvPr/>
        </p:nvSpPr>
        <p:spPr>
          <a:xfrm>
            <a:off x="3297916" y="12762632"/>
            <a:ext cx="43804113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GRAZIE PER L’ATTENZIONE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9899361-87DB-17D8-8C6A-5FBC26171CBA}"/>
              </a:ext>
            </a:extLst>
          </p:cNvPr>
          <p:cNvSpPr txBox="1"/>
          <p:nvPr/>
        </p:nvSpPr>
        <p:spPr>
          <a:xfrm>
            <a:off x="45829728" y="21697956"/>
            <a:ext cx="318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bg1">
                    <a:lumMod val="85000"/>
                  </a:schemeClr>
                </a:solidFill>
              </a:rPr>
              <a:t>Prego</a:t>
            </a:r>
          </a:p>
        </p:txBody>
      </p:sp>
    </p:spTree>
    <p:extLst>
      <p:ext uri="{BB962C8B-B14F-4D97-AF65-F5344CB8AC3E}">
        <p14:creationId xmlns:p14="http://schemas.microsoft.com/office/powerpoint/2010/main" val="24591844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i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580</TotalTime>
  <Words>966</Words>
  <Application>Microsoft Office PowerPoint</Application>
  <PresentationFormat>Personalizzato</PresentationFormat>
  <Paragraphs>74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Wingdings</vt:lpstr>
      <vt:lpstr>Tema di Office</vt:lpstr>
      <vt:lpstr>P.M.M.E. - PRIMARY MALIGNANT MELANOMA OF ESOPHAGUS - : CASE REPORT DI UNA RARA NEOPLASIA </vt:lpstr>
      <vt:lpstr>Presentazione del caso clinico</vt:lpstr>
      <vt:lpstr>Presentazione del caso clinico</vt:lpstr>
      <vt:lpstr>Presentazione del caso clinico</vt:lpstr>
      <vt:lpstr>Presentazione del caso clinico</vt:lpstr>
      <vt:lpstr>Presentazione standard di PowerPoint</vt:lpstr>
      <vt:lpstr>Presentazione standard di PowerPoint</vt:lpstr>
      <vt:lpstr>Presentazione standard di PowerPoint</vt:lpstr>
      <vt:lpstr>Presentazione del caso clinico</vt:lpstr>
      <vt:lpstr>Presentazione del caso clinico</vt:lpstr>
      <vt:lpstr>P.M.M.E.</vt:lpstr>
      <vt:lpstr>P.M.M.E.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P.M.M.E. - PRIMARY MALIGNANT MELANOMA OF ESOPHAGUS - : CASE REPORT DI UNA RARA NEOPLASIA</dc:title>
  <dc:creator>Aldo Rossetti</dc:creator>
  <cp:lastModifiedBy>giusto lo bianco</cp:lastModifiedBy>
  <cp:revision>20</cp:revision>
  <dcterms:created xsi:type="dcterms:W3CDTF">2026-01-04T14:57:33Z</dcterms:created>
  <dcterms:modified xsi:type="dcterms:W3CDTF">2026-01-26T16:53:00Z</dcterms:modified>
</cp:coreProperties>
</file>