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5" r:id="rId2"/>
    <p:sldId id="256" r:id="rId3"/>
    <p:sldId id="257" r:id="rId4"/>
    <p:sldId id="264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5852" autoAdjust="0"/>
  </p:normalViewPr>
  <p:slideViewPr>
    <p:cSldViewPr snapToGrid="0">
      <p:cViewPr varScale="1">
        <p:scale>
          <a:sx n="95" d="100"/>
          <a:sy n="95" d="100"/>
        </p:scale>
        <p:origin x="11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1951084-C767-D04C-4772-DD1328087F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B69A643-2DC3-91B7-8694-6BAD520565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 </a:t>
            </a:r>
            <a:r>
              <a:rPr lang="it-IT" b="1" dirty="0">
                <a:latin typeface="Bahnschrift SemiBold SemiConden" panose="020B0502040204020203" pitchFamily="34" charset="0"/>
              </a:rPr>
              <a:t>U.O.C. DI CHIRURGIA GENERALE E D URGENZA DELL OSPEDALE DEL MARE </a:t>
            </a:r>
          </a:p>
          <a:p>
            <a:r>
              <a:rPr lang="it-IT" b="1" dirty="0">
                <a:latin typeface="Bahnschrift SemiBold SemiConden" panose="020B0502040204020203" pitchFamily="34" charset="0"/>
              </a:rPr>
              <a:t>DIR. M.F. ARMELLINO</a:t>
            </a:r>
          </a:p>
          <a:p>
            <a:r>
              <a:rPr lang="it-IT" b="1" dirty="0">
                <a:latin typeface="Bahnschrift SemiBold SemiConden" panose="020B0502040204020203" pitchFamily="34" charset="0"/>
              </a:rPr>
              <a:t>DOTT. E. MARZULLO -DOTT. A. TRAVAGLINO -DOTT. G. MARTE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E9D7DAA7-D882-4E71-045E-73BCA8BF9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44" y="1224583"/>
            <a:ext cx="8850397" cy="266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27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83BF8E-D81F-B926-3FE2-FA33C7F456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err="1">
                <a:latin typeface="Algerian" panose="04020705040A02060702" pitchFamily="82" charset="0"/>
              </a:rPr>
              <a:t>Patient</a:t>
            </a:r>
            <a:r>
              <a:rPr lang="it-IT" dirty="0">
                <a:latin typeface="Algerian" panose="04020705040A02060702" pitchFamily="82" charset="0"/>
              </a:rPr>
              <a:t> with </a:t>
            </a:r>
            <a:r>
              <a:rPr lang="it-IT" dirty="0" err="1">
                <a:latin typeface="Algerian" panose="04020705040A02060702" pitchFamily="82" charset="0"/>
              </a:rPr>
              <a:t>volvulus</a:t>
            </a:r>
            <a:r>
              <a:rPr lang="it-IT" dirty="0">
                <a:latin typeface="Algerian" panose="04020705040A02060702" pitchFamily="82" charset="0"/>
              </a:rPr>
              <a:t> by acute </a:t>
            </a:r>
            <a:r>
              <a:rPr lang="it-IT" dirty="0" err="1">
                <a:latin typeface="Algerian" panose="04020705040A02060702" pitchFamily="82" charset="0"/>
              </a:rPr>
              <a:t>divertiCulitis</a:t>
            </a:r>
            <a:r>
              <a:rPr lang="it-IT" dirty="0">
                <a:latin typeface="Algerian" panose="04020705040A02060702" pitchFamily="82" charset="0"/>
              </a:rPr>
              <a:t> of small </a:t>
            </a:r>
            <a:r>
              <a:rPr lang="it-IT" dirty="0" err="1">
                <a:latin typeface="Algerian" panose="04020705040A02060702" pitchFamily="82" charset="0"/>
              </a:rPr>
              <a:t>bowel</a:t>
            </a:r>
            <a:r>
              <a:rPr lang="it-IT" dirty="0">
                <a:latin typeface="Algerian" panose="04020705040A02060702" pitchFamily="82" charset="0"/>
              </a:rPr>
              <a:t>.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2657CA5-69E5-63E5-E5A4-4D5F0420E2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sz="3600" b="1" dirty="0">
                <a:latin typeface="Algerian" panose="04020705040A02060702" pitchFamily="82" charset="0"/>
              </a:rPr>
              <a:t>Case report</a:t>
            </a:r>
          </a:p>
        </p:txBody>
      </p:sp>
    </p:spTree>
    <p:extLst>
      <p:ext uri="{BB962C8B-B14F-4D97-AF65-F5344CB8AC3E}">
        <p14:creationId xmlns:p14="http://schemas.microsoft.com/office/powerpoint/2010/main" val="3064286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9E676C-CC47-8804-9CF8-97BFA8E8C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Algerian" panose="04020705040A02060702" pitchFamily="82" charset="0"/>
              </a:rPr>
              <a:t>Case report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C649CE6-2D2F-086E-9239-6175463C397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An 70-year-old male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trasported</a:t>
            </a:r>
            <a:r>
              <a:rPr lang="it-IT" dirty="0"/>
              <a:t> by air </a:t>
            </a:r>
            <a:r>
              <a:rPr lang="it-IT" dirty="0" err="1"/>
              <a:t>ambulance</a:t>
            </a:r>
            <a:r>
              <a:rPr lang="it-IT" dirty="0"/>
              <a:t> from </a:t>
            </a:r>
            <a:r>
              <a:rPr lang="it-IT" dirty="0" err="1"/>
              <a:t>another</a:t>
            </a:r>
            <a:r>
              <a:rPr lang="it-IT" dirty="0"/>
              <a:t> hospital to </a:t>
            </a:r>
            <a:r>
              <a:rPr lang="it-IT" dirty="0" err="1"/>
              <a:t>our</a:t>
            </a:r>
            <a:r>
              <a:rPr lang="it-IT" dirty="0"/>
              <a:t> Department of General Surgery with a </a:t>
            </a:r>
            <a:r>
              <a:rPr lang="it-IT" dirty="0" err="1"/>
              <a:t>diagnosis</a:t>
            </a:r>
            <a:r>
              <a:rPr lang="it-IT" dirty="0"/>
              <a:t> of </a:t>
            </a:r>
            <a:r>
              <a:rPr lang="it-IT" dirty="0" err="1"/>
              <a:t>volvolus</a:t>
            </a:r>
            <a:r>
              <a:rPr lang="it-IT" dirty="0"/>
              <a:t> of the small </a:t>
            </a:r>
            <a:r>
              <a:rPr lang="it-IT" dirty="0" err="1"/>
              <a:t>bOWEL</a:t>
            </a:r>
            <a:r>
              <a:rPr lang="it-IT" dirty="0"/>
              <a:t> </a:t>
            </a:r>
          </a:p>
          <a:p>
            <a:r>
              <a:rPr lang="it-IT" dirty="0" err="1"/>
              <a:t>pain</a:t>
            </a:r>
            <a:r>
              <a:rPr lang="it-IT" dirty="0"/>
              <a:t> </a:t>
            </a:r>
            <a:r>
              <a:rPr lang="it-IT" dirty="0" err="1"/>
              <a:t>started</a:t>
            </a:r>
            <a:r>
              <a:rPr lang="it-IT" dirty="0"/>
              <a:t> 12 h </a:t>
            </a:r>
            <a:r>
              <a:rPr lang="it-IT" dirty="0" err="1"/>
              <a:t>before</a:t>
            </a:r>
            <a:r>
              <a:rPr lang="it-IT" dirty="0"/>
              <a:t> and </a:t>
            </a:r>
            <a:r>
              <a:rPr lang="it-IT" dirty="0" err="1"/>
              <a:t>gradually</a:t>
            </a:r>
            <a:r>
              <a:rPr lang="it-IT" dirty="0"/>
              <a:t> </a:t>
            </a:r>
            <a:r>
              <a:rPr lang="it-IT" dirty="0" err="1"/>
              <a:t>increased</a:t>
            </a:r>
            <a:r>
              <a:rPr lang="it-IT" dirty="0"/>
              <a:t>  in the </a:t>
            </a:r>
            <a:r>
              <a:rPr lang="it-IT" dirty="0" err="1"/>
              <a:t>right</a:t>
            </a:r>
            <a:r>
              <a:rPr lang="it-IT" dirty="0"/>
              <a:t> </a:t>
            </a:r>
            <a:r>
              <a:rPr lang="it-IT" dirty="0" err="1"/>
              <a:t>abdominal</a:t>
            </a:r>
            <a:r>
              <a:rPr lang="it-IT" dirty="0"/>
              <a:t> </a:t>
            </a:r>
            <a:r>
              <a:rPr lang="it-IT" dirty="0" err="1"/>
              <a:t>quadrants</a:t>
            </a:r>
            <a:r>
              <a:rPr lang="it-IT" dirty="0"/>
              <a:t>.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accompaIned</a:t>
            </a:r>
            <a:r>
              <a:rPr lang="it-IT" dirty="0"/>
              <a:t> by nausea, no </a:t>
            </a:r>
            <a:r>
              <a:rPr lang="it-IT" dirty="0" err="1"/>
              <a:t>reported</a:t>
            </a:r>
            <a:r>
              <a:rPr lang="it-IT" dirty="0"/>
              <a:t> </a:t>
            </a:r>
            <a:r>
              <a:rPr lang="it-IT" dirty="0" err="1"/>
              <a:t>vomiting</a:t>
            </a:r>
            <a:r>
              <a:rPr lang="it-IT" dirty="0"/>
              <a:t>.</a:t>
            </a:r>
          </a:p>
          <a:p>
            <a:r>
              <a:rPr lang="it-IT" dirty="0"/>
              <a:t>The </a:t>
            </a:r>
            <a:r>
              <a:rPr lang="it-IT" dirty="0" err="1"/>
              <a:t>patient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hemodynamically</a:t>
            </a:r>
            <a:r>
              <a:rPr lang="it-IT" dirty="0"/>
              <a:t> </a:t>
            </a:r>
            <a:r>
              <a:rPr lang="it-IT" dirty="0" err="1"/>
              <a:t>stable</a:t>
            </a:r>
            <a:r>
              <a:rPr lang="it-IT" dirty="0"/>
              <a:t>, a </a:t>
            </a:r>
            <a:r>
              <a:rPr lang="it-IT" dirty="0" err="1"/>
              <a:t>preoperative</a:t>
            </a:r>
            <a:r>
              <a:rPr lang="it-IT" dirty="0"/>
              <a:t> </a:t>
            </a:r>
            <a:r>
              <a:rPr lang="it-IT" dirty="0" err="1"/>
              <a:t>computed</a:t>
            </a:r>
            <a:r>
              <a:rPr lang="it-IT" dirty="0"/>
              <a:t> </a:t>
            </a:r>
            <a:r>
              <a:rPr lang="it-IT" dirty="0" err="1"/>
              <a:t>tomography</a:t>
            </a:r>
            <a:r>
              <a:rPr lang="it-IT" dirty="0"/>
              <a:t>(CT) </a:t>
            </a:r>
            <a:r>
              <a:rPr lang="it-IT" dirty="0" err="1"/>
              <a:t>scan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performed</a:t>
            </a:r>
            <a:r>
              <a:rPr lang="it-IT" dirty="0"/>
              <a:t>, </a:t>
            </a:r>
            <a:r>
              <a:rPr lang="it-IT" dirty="0" err="1"/>
              <a:t>revealing</a:t>
            </a:r>
            <a:r>
              <a:rPr lang="it-IT" dirty="0"/>
              <a:t> </a:t>
            </a:r>
            <a:r>
              <a:rPr lang="it-IT" dirty="0" err="1"/>
              <a:t>evidence</a:t>
            </a:r>
            <a:r>
              <a:rPr lang="it-IT" dirty="0"/>
              <a:t> of high-grade </a:t>
            </a:r>
            <a:r>
              <a:rPr lang="it-IT" dirty="0" err="1"/>
              <a:t>closed</a:t>
            </a:r>
            <a:r>
              <a:rPr lang="it-IT" dirty="0"/>
              <a:t> loop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 and </a:t>
            </a:r>
            <a:r>
              <a:rPr lang="it-IT" dirty="0" err="1"/>
              <a:t>associated</a:t>
            </a:r>
            <a:r>
              <a:rPr lang="it-IT" dirty="0"/>
              <a:t> a </a:t>
            </a:r>
            <a:r>
              <a:rPr lang="it-IT" dirty="0" err="1"/>
              <a:t>reduced</a:t>
            </a:r>
            <a:r>
              <a:rPr lang="it-IT" dirty="0"/>
              <a:t> </a:t>
            </a:r>
            <a:r>
              <a:rPr lang="it-IT" dirty="0" err="1"/>
              <a:t>vascularization</a:t>
            </a:r>
            <a:r>
              <a:rPr lang="it-IT" dirty="0"/>
              <a:t> of the superior </a:t>
            </a:r>
            <a:r>
              <a:rPr lang="it-IT" dirty="0" err="1"/>
              <a:t>mesenteric</a:t>
            </a:r>
            <a:r>
              <a:rPr lang="it-IT" dirty="0"/>
              <a:t> </a:t>
            </a:r>
            <a:r>
              <a:rPr lang="it-IT" dirty="0" err="1"/>
              <a:t>vein</a:t>
            </a:r>
            <a:r>
              <a:rPr lang="it-IT" dirty="0"/>
              <a:t> and </a:t>
            </a:r>
            <a:r>
              <a:rPr lang="it-IT" dirty="0" err="1"/>
              <a:t>vortical</a:t>
            </a:r>
            <a:r>
              <a:rPr lang="it-IT" dirty="0"/>
              <a:t> </a:t>
            </a:r>
            <a:r>
              <a:rPr lang="it-IT" dirty="0" err="1"/>
              <a:t>course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3316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2D10358-6609-F355-4622-54F3A7544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1283368"/>
          </a:xfrm>
        </p:spPr>
        <p:txBody>
          <a:bodyPr/>
          <a:lstStyle/>
          <a:p>
            <a:r>
              <a:rPr lang="it-IT" dirty="0" err="1">
                <a:latin typeface="Algerian" panose="04020705040A02060702" pitchFamily="82" charset="0"/>
              </a:rPr>
              <a:t>preoperative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dirty="0" err="1">
                <a:latin typeface="Algerian" panose="04020705040A02060702" pitchFamily="82" charset="0"/>
              </a:rPr>
              <a:t>computed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dirty="0" err="1">
                <a:latin typeface="Algerian" panose="04020705040A02060702" pitchFamily="82" charset="0"/>
              </a:rPr>
              <a:t>tomography</a:t>
            </a:r>
            <a:r>
              <a:rPr lang="it-IT" dirty="0">
                <a:latin typeface="Algerian" panose="04020705040A02060702" pitchFamily="82" charset="0"/>
              </a:rPr>
              <a:t>(CT) </a:t>
            </a:r>
          </a:p>
        </p:txBody>
      </p:sp>
      <p:pic>
        <p:nvPicPr>
          <p:cNvPr id="8" name="Segnaposto immagine 7">
            <a:extLst>
              <a:ext uri="{FF2B5EF4-FFF2-40B4-BE49-F238E27FC236}">
                <a16:creationId xmlns:a16="http://schemas.microsoft.com/office/drawing/2014/main" id="{E6D6C4D4-5C91-510B-892A-35C5BA42188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280" r="22280"/>
          <a:stretch>
            <a:fillRect/>
          </a:stretch>
        </p:blipFill>
        <p:spPr/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368927B-BC09-C952-5FD6-3495A129A0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9836" y="2632852"/>
            <a:ext cx="5934949" cy="3158347"/>
          </a:xfrm>
        </p:spPr>
        <p:txBody>
          <a:bodyPr/>
          <a:lstStyle/>
          <a:p>
            <a:r>
              <a:rPr lang="it-IT" dirty="0" err="1"/>
              <a:t>revealing</a:t>
            </a:r>
            <a:r>
              <a:rPr lang="it-IT" dirty="0"/>
              <a:t> </a:t>
            </a:r>
            <a:r>
              <a:rPr lang="it-IT" dirty="0" err="1"/>
              <a:t>evidence</a:t>
            </a:r>
            <a:r>
              <a:rPr lang="it-IT" dirty="0"/>
              <a:t> of high-grade </a:t>
            </a:r>
            <a:r>
              <a:rPr lang="it-IT" dirty="0" err="1"/>
              <a:t>closed</a:t>
            </a:r>
            <a:r>
              <a:rPr lang="it-IT" dirty="0"/>
              <a:t> loop small </a:t>
            </a:r>
            <a:r>
              <a:rPr lang="it-IT" dirty="0" err="1"/>
              <a:t>bowell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 and </a:t>
            </a:r>
            <a:r>
              <a:rPr lang="it-IT" dirty="0" err="1"/>
              <a:t>associated</a:t>
            </a:r>
            <a:r>
              <a:rPr lang="it-IT" dirty="0"/>
              <a:t> a </a:t>
            </a:r>
            <a:r>
              <a:rPr lang="it-IT" dirty="0" err="1"/>
              <a:t>reduced</a:t>
            </a:r>
            <a:r>
              <a:rPr lang="it-IT" dirty="0"/>
              <a:t> </a:t>
            </a:r>
            <a:r>
              <a:rPr lang="it-IT" dirty="0" err="1"/>
              <a:t>vascularization</a:t>
            </a:r>
            <a:r>
              <a:rPr lang="it-IT" dirty="0"/>
              <a:t> of the superior </a:t>
            </a:r>
            <a:r>
              <a:rPr lang="it-IT" dirty="0" err="1"/>
              <a:t>mesenteric</a:t>
            </a:r>
            <a:r>
              <a:rPr lang="it-IT" dirty="0"/>
              <a:t> </a:t>
            </a:r>
            <a:r>
              <a:rPr lang="it-IT" dirty="0" err="1"/>
              <a:t>vein</a:t>
            </a:r>
            <a:r>
              <a:rPr lang="it-IT" dirty="0"/>
              <a:t> and </a:t>
            </a:r>
            <a:r>
              <a:rPr lang="it-IT" dirty="0" err="1"/>
              <a:t>vortical</a:t>
            </a:r>
            <a:r>
              <a:rPr lang="it-IT" dirty="0"/>
              <a:t> </a:t>
            </a:r>
            <a:r>
              <a:rPr lang="it-IT" dirty="0" err="1"/>
              <a:t>course</a:t>
            </a:r>
            <a:endParaRPr lang="it-IT" dirty="0"/>
          </a:p>
          <a:p>
            <a:endParaRPr lang="it-IT" dirty="0"/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EA7CE782-AF3D-565F-053B-948D64F9CFFD}"/>
              </a:ext>
            </a:extLst>
          </p:cNvPr>
          <p:cNvSpPr txBox="1">
            <a:spLocks/>
          </p:cNvSpPr>
          <p:nvPr/>
        </p:nvSpPr>
        <p:spPr>
          <a:xfrm>
            <a:off x="913774" y="609598"/>
            <a:ext cx="5934969" cy="20232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52178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58D3316-7F88-CCA8-48AF-A0D42C0E1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930442"/>
            <a:ext cx="5934969" cy="770021"/>
          </a:xfrm>
        </p:spPr>
        <p:txBody>
          <a:bodyPr/>
          <a:lstStyle/>
          <a:p>
            <a:r>
              <a:rPr lang="it-IT" dirty="0" err="1">
                <a:latin typeface="Algerian" panose="04020705040A02060702" pitchFamily="82" charset="0"/>
              </a:rPr>
              <a:t>Urgent</a:t>
            </a:r>
            <a:r>
              <a:rPr lang="it-IT" dirty="0">
                <a:latin typeface="Algerian" panose="04020705040A02060702" pitchFamily="82" charset="0"/>
              </a:rPr>
              <a:t> surgery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887B3AD-CB01-594E-68B0-5525A0F66FE5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28F6D3F-9AFD-7CA0-00B8-D6B4F2B45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it-IT" dirty="0"/>
              <a:t>The </a:t>
            </a:r>
            <a:r>
              <a:rPr lang="it-IT" dirty="0" err="1"/>
              <a:t>endocavitary</a:t>
            </a:r>
            <a:r>
              <a:rPr lang="it-IT" dirty="0"/>
              <a:t> </a:t>
            </a:r>
            <a:r>
              <a:rPr lang="it-IT" dirty="0" err="1"/>
              <a:t>exploration</a:t>
            </a:r>
            <a:r>
              <a:rPr lang="it-IT" dirty="0"/>
              <a:t> </a:t>
            </a:r>
            <a:r>
              <a:rPr lang="it-IT" dirty="0" err="1"/>
              <a:t>highlighted</a:t>
            </a:r>
            <a:r>
              <a:rPr lang="it-IT" dirty="0"/>
              <a:t> a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 from a </a:t>
            </a:r>
            <a:r>
              <a:rPr lang="it-IT" dirty="0" err="1"/>
              <a:t>proximal</a:t>
            </a:r>
            <a:r>
              <a:rPr lang="it-IT" dirty="0"/>
              <a:t> </a:t>
            </a:r>
            <a:r>
              <a:rPr lang="it-IT" dirty="0" err="1"/>
              <a:t>jejunal</a:t>
            </a:r>
            <a:r>
              <a:rPr lang="it-IT" dirty="0"/>
              <a:t> </a:t>
            </a:r>
            <a:r>
              <a:rPr lang="it-IT" dirty="0" err="1"/>
              <a:t>volvulus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mesentery</a:t>
            </a:r>
            <a:r>
              <a:rPr lang="it-IT" dirty="0"/>
              <a:t> </a:t>
            </a:r>
            <a:r>
              <a:rPr lang="it-IT" dirty="0" err="1"/>
              <a:t>caused</a:t>
            </a:r>
            <a:r>
              <a:rPr lang="it-IT" dirty="0"/>
              <a:t> by an </a:t>
            </a:r>
            <a:r>
              <a:rPr lang="it-IT" dirty="0" err="1"/>
              <a:t>adhesion</a:t>
            </a:r>
            <a:r>
              <a:rPr lang="it-IT" dirty="0"/>
              <a:t> for an </a:t>
            </a:r>
            <a:r>
              <a:rPr lang="it-IT" dirty="0" err="1"/>
              <a:t>inflamed</a:t>
            </a:r>
            <a:r>
              <a:rPr lang="it-IT" dirty="0"/>
              <a:t> </a:t>
            </a:r>
            <a:r>
              <a:rPr lang="it-IT" dirty="0" err="1"/>
              <a:t>diverticulum</a:t>
            </a:r>
            <a:r>
              <a:rPr lang="it-IT" dirty="0"/>
              <a:t> in a </a:t>
            </a:r>
            <a:r>
              <a:rPr lang="it-IT" dirty="0" err="1"/>
              <a:t>patient</a:t>
            </a:r>
            <a:r>
              <a:rPr lang="it-IT" dirty="0"/>
              <a:t> with Small intestine </a:t>
            </a:r>
            <a:r>
              <a:rPr lang="it-IT" dirty="0" err="1"/>
              <a:t>diverticula</a:t>
            </a:r>
            <a:r>
              <a:rPr lang="it-IT" dirty="0"/>
              <a:t>. </a:t>
            </a:r>
            <a:r>
              <a:rPr lang="it-IT" dirty="0" err="1"/>
              <a:t>However</a:t>
            </a:r>
            <a:r>
              <a:rPr lang="it-IT" dirty="0"/>
              <a:t>, no </a:t>
            </a:r>
            <a:r>
              <a:rPr lang="it-IT" dirty="0" err="1"/>
              <a:t>intestinal</a:t>
            </a:r>
            <a:r>
              <a:rPr lang="it-IT" dirty="0"/>
              <a:t> </a:t>
            </a:r>
            <a:r>
              <a:rPr lang="it-IT" dirty="0" err="1"/>
              <a:t>resection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necessary</a:t>
            </a:r>
            <a:r>
              <a:rPr lang="it-IT" dirty="0"/>
              <a:t> </a:t>
            </a:r>
            <a:r>
              <a:rPr lang="it-IT" dirty="0" err="1"/>
              <a:t>because</a:t>
            </a:r>
            <a:r>
              <a:rPr lang="it-IT" dirty="0"/>
              <a:t> after </a:t>
            </a:r>
            <a:r>
              <a:rPr lang="it-IT" dirty="0" err="1"/>
              <a:t>manual</a:t>
            </a:r>
            <a:r>
              <a:rPr lang="it-IT" dirty="0"/>
              <a:t> </a:t>
            </a:r>
            <a:r>
              <a:rPr lang="it-IT" dirty="0" err="1"/>
              <a:t>deTorsion</a:t>
            </a:r>
            <a:r>
              <a:rPr lang="it-IT" dirty="0"/>
              <a:t> the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had</a:t>
            </a:r>
            <a:r>
              <a:rPr lang="it-IT" dirty="0"/>
              <a:t> NO </a:t>
            </a:r>
            <a:r>
              <a:rPr lang="it-IT" dirty="0" err="1"/>
              <a:t>signs</a:t>
            </a:r>
            <a:r>
              <a:rPr lang="it-IT" dirty="0"/>
              <a:t> of </a:t>
            </a:r>
            <a:r>
              <a:rPr lang="it-IT" dirty="0" err="1"/>
              <a:t>necrosis</a:t>
            </a:r>
            <a:r>
              <a:rPr lang="it-IT" dirty="0"/>
              <a:t>. the </a:t>
            </a:r>
            <a:r>
              <a:rPr lang="it-IT" dirty="0" err="1"/>
              <a:t>inflamed</a:t>
            </a:r>
            <a:r>
              <a:rPr lang="it-IT" dirty="0"/>
              <a:t> </a:t>
            </a:r>
            <a:r>
              <a:rPr lang="it-IT" dirty="0" err="1"/>
              <a:t>diverticula</a:t>
            </a:r>
            <a:r>
              <a:rPr lang="it-IT" dirty="0"/>
              <a:t> of the </a:t>
            </a:r>
            <a:r>
              <a:rPr lang="it-IT" dirty="0" err="1"/>
              <a:t>proximal</a:t>
            </a:r>
            <a:r>
              <a:rPr lang="it-IT" dirty="0"/>
              <a:t> </a:t>
            </a:r>
            <a:r>
              <a:rPr lang="it-IT" dirty="0" err="1"/>
              <a:t>jejunum</a:t>
            </a:r>
            <a:r>
              <a:rPr lang="it-IT" dirty="0"/>
              <a:t> of 3 cm in </a:t>
            </a:r>
            <a:r>
              <a:rPr lang="it-IT" dirty="0" err="1"/>
              <a:t>diameter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resected</a:t>
            </a:r>
            <a:r>
              <a:rPr lang="it-IT" dirty="0"/>
              <a:t> .</a:t>
            </a:r>
          </a:p>
        </p:txBody>
      </p:sp>
      <p:graphicFrame>
        <p:nvGraphicFramePr>
          <p:cNvPr id="5" name="Oggetto 4">
            <a:extLst>
              <a:ext uri="{FF2B5EF4-FFF2-40B4-BE49-F238E27FC236}">
                <a16:creationId xmlns:a16="http://schemas.microsoft.com/office/drawing/2014/main" id="{B82CF2E2-5AF2-00D9-5139-CA197BD6DC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861062"/>
              </p:ext>
            </p:extLst>
          </p:nvPr>
        </p:nvGraphicFramePr>
        <p:xfrm>
          <a:off x="6848743" y="76201"/>
          <a:ext cx="4533900" cy="6248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23" imgH="6415677" progId="AcroExch.Document.DC">
                  <p:embed/>
                </p:oleObj>
              </mc:Choice>
              <mc:Fallback>
                <p:oleObj name="Acrobat Document" r:id="rId2" imgW="4533723" imgH="641567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848743" y="76201"/>
                        <a:ext cx="4533900" cy="6248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>
            <a:extLst>
              <a:ext uri="{FF2B5EF4-FFF2-40B4-BE49-F238E27FC236}">
                <a16:creationId xmlns:a16="http://schemas.microsoft.com/office/drawing/2014/main" id="{5C4F3B87-6AAC-D9ED-FC53-F3571FF93A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4045374"/>
              </p:ext>
            </p:extLst>
          </p:nvPr>
        </p:nvGraphicFramePr>
        <p:xfrm>
          <a:off x="6853387" y="3200400"/>
          <a:ext cx="4533900" cy="4451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4533723" imgH="6415677" progId="AcroExch.Document.DC">
                  <p:embed/>
                </p:oleObj>
              </mc:Choice>
              <mc:Fallback>
                <p:oleObj name="Acrobat Document" r:id="rId4" imgW="4533723" imgH="641567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53387" y="3200400"/>
                        <a:ext cx="4533900" cy="4451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157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90B222-2354-4B80-D14C-AEB9A6AF6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latin typeface="Algerian" panose="04020705040A02060702" pitchFamily="82" charset="0"/>
              </a:rPr>
              <a:t>discussion</a:t>
            </a:r>
            <a:endParaRPr lang="it-IT" dirty="0">
              <a:latin typeface="Algerian" panose="04020705040A02060702" pitchFamily="82" charset="0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B40E2C1-32C8-BD8E-BDE2-CDF39E738A4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it-IT" dirty="0" err="1"/>
              <a:t>Jejunal</a:t>
            </a:r>
            <a:r>
              <a:rPr lang="it-IT" dirty="0"/>
              <a:t> </a:t>
            </a:r>
            <a:r>
              <a:rPr lang="it-IT" dirty="0" err="1"/>
              <a:t>diverticulosis</a:t>
            </a:r>
            <a:r>
              <a:rPr lang="it-IT" dirty="0"/>
              <a:t>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been</a:t>
            </a:r>
            <a:r>
              <a:rPr lang="it-IT" dirty="0"/>
              <a:t> </a:t>
            </a:r>
            <a:r>
              <a:rPr lang="it-IT" dirty="0" err="1"/>
              <a:t>described</a:t>
            </a:r>
            <a:r>
              <a:rPr lang="it-IT" dirty="0"/>
              <a:t> in the literature </a:t>
            </a:r>
            <a:r>
              <a:rPr lang="it-IT" dirty="0" err="1"/>
              <a:t>as</a:t>
            </a:r>
            <a:r>
              <a:rPr lang="it-IT" dirty="0"/>
              <a:t> a cause of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 </a:t>
            </a:r>
          </a:p>
          <a:p>
            <a:r>
              <a:rPr lang="it-IT" dirty="0" err="1"/>
              <a:t>Our</a:t>
            </a:r>
            <a:r>
              <a:rPr lang="it-IT" dirty="0"/>
              <a:t> case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characterized</a:t>
            </a:r>
            <a:r>
              <a:rPr lang="it-IT" dirty="0"/>
              <a:t> by a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 from a </a:t>
            </a:r>
            <a:r>
              <a:rPr lang="it-IT" dirty="0" err="1"/>
              <a:t>proximal</a:t>
            </a:r>
            <a:r>
              <a:rPr lang="it-IT" dirty="0"/>
              <a:t> </a:t>
            </a:r>
            <a:r>
              <a:rPr lang="it-IT" dirty="0" err="1"/>
              <a:t>jejunal</a:t>
            </a:r>
            <a:r>
              <a:rPr lang="it-IT" dirty="0"/>
              <a:t> </a:t>
            </a:r>
            <a:r>
              <a:rPr lang="it-IT" dirty="0" err="1"/>
              <a:t>volvulus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mesentery</a:t>
            </a:r>
            <a:r>
              <a:rPr lang="it-IT" dirty="0"/>
              <a:t> </a:t>
            </a:r>
            <a:r>
              <a:rPr lang="it-IT" dirty="0" err="1"/>
              <a:t>caused</a:t>
            </a:r>
            <a:r>
              <a:rPr lang="it-IT" dirty="0"/>
              <a:t> by an </a:t>
            </a:r>
            <a:r>
              <a:rPr lang="it-IT" dirty="0" err="1"/>
              <a:t>adhesion</a:t>
            </a:r>
            <a:r>
              <a:rPr lang="it-IT" dirty="0"/>
              <a:t> for an </a:t>
            </a:r>
            <a:r>
              <a:rPr lang="it-IT" dirty="0" err="1"/>
              <a:t>inflamed</a:t>
            </a:r>
            <a:r>
              <a:rPr lang="it-IT" dirty="0"/>
              <a:t> </a:t>
            </a:r>
            <a:r>
              <a:rPr lang="it-IT" dirty="0" err="1"/>
              <a:t>diverticulum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0225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E2BB40-5B78-C2AF-7954-E5D852880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latin typeface="Algerian" panose="04020705040A02060702" pitchFamily="82" charset="0"/>
              </a:rPr>
              <a:t>References</a:t>
            </a:r>
            <a:r>
              <a:rPr lang="it-IT" dirty="0">
                <a:latin typeface="Algerian" panose="04020705040A02060702" pitchFamily="82" charset="0"/>
              </a:rPr>
              <a:t>:</a:t>
            </a:r>
            <a:br>
              <a:rPr lang="it-IT" dirty="0">
                <a:latin typeface="Algerian" panose="04020705040A02060702" pitchFamily="82" charset="0"/>
              </a:rPr>
            </a:br>
            <a:endParaRPr lang="it-IT" dirty="0">
              <a:latin typeface="Algerian" panose="04020705040A02060702" pitchFamily="82" charset="0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1C2FED4-019F-F295-D267-D91F6C941E7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1 </a:t>
            </a:r>
            <a:r>
              <a:rPr lang="it-IT" dirty="0" err="1"/>
              <a:t>Kassahun</a:t>
            </a:r>
            <a:r>
              <a:rPr lang="it-IT" dirty="0"/>
              <a:t> WT, </a:t>
            </a:r>
            <a:r>
              <a:rPr lang="it-IT" dirty="0" err="1"/>
              <a:t>Fangmann</a:t>
            </a:r>
            <a:r>
              <a:rPr lang="it-IT" dirty="0"/>
              <a:t> J, </a:t>
            </a:r>
            <a:r>
              <a:rPr lang="it-IT" dirty="0" err="1"/>
              <a:t>Harms</a:t>
            </a:r>
            <a:r>
              <a:rPr lang="it-IT" dirty="0"/>
              <a:t> J, Bartels M, </a:t>
            </a:r>
            <a:r>
              <a:rPr lang="it-IT" dirty="0" err="1"/>
              <a:t>Hauss</a:t>
            </a:r>
            <a:r>
              <a:rPr lang="it-IT" dirty="0"/>
              <a:t> J. </a:t>
            </a:r>
            <a:r>
              <a:rPr lang="it-IT" dirty="0" err="1"/>
              <a:t>Complicated</a:t>
            </a:r>
            <a:r>
              <a:rPr lang="it-IT" dirty="0"/>
              <a:t> small-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diverticulosis</a:t>
            </a:r>
            <a:r>
              <a:rPr lang="it-IT" dirty="0"/>
              <a:t>: a case report and review of the literature. World J </a:t>
            </a:r>
            <a:r>
              <a:rPr lang="it-IT" dirty="0" err="1"/>
              <a:t>Gastroenterol</a:t>
            </a:r>
            <a:r>
              <a:rPr lang="it-IT" dirty="0"/>
              <a:t> 2007; 13: 2240-2242</a:t>
            </a:r>
          </a:p>
          <a:p>
            <a:r>
              <a:rPr lang="it-IT" dirty="0"/>
              <a:t>2. Zhang ZB, </a:t>
            </a:r>
            <a:r>
              <a:rPr lang="it-IT" dirty="0" err="1"/>
              <a:t>Gu</a:t>
            </a:r>
            <a:r>
              <a:rPr lang="it-IT" dirty="0"/>
              <a:t> C. Multiple </a:t>
            </a:r>
            <a:r>
              <a:rPr lang="it-IT" dirty="0" err="1"/>
              <a:t>jejunal</a:t>
            </a:r>
            <a:r>
              <a:rPr lang="it-IT" dirty="0"/>
              <a:t> </a:t>
            </a:r>
            <a:r>
              <a:rPr lang="it-IT" dirty="0" err="1"/>
              <a:t>diverticula</a:t>
            </a:r>
            <a:r>
              <a:rPr lang="it-IT" dirty="0"/>
              <a:t> </a:t>
            </a:r>
            <a:r>
              <a:rPr lang="it-IT" dirty="0" err="1"/>
              <a:t>causing</a:t>
            </a:r>
            <a:r>
              <a:rPr lang="it-IT" dirty="0"/>
              <a:t> </a:t>
            </a:r>
            <a:r>
              <a:rPr lang="it-IT" dirty="0" err="1"/>
              <a:t>intestinal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. </a:t>
            </a:r>
            <a:r>
              <a:rPr lang="it-IT" dirty="0" err="1"/>
              <a:t>Indian</a:t>
            </a:r>
            <a:r>
              <a:rPr lang="it-IT" dirty="0"/>
              <a:t> J </a:t>
            </a:r>
            <a:r>
              <a:rPr lang="it-IT" dirty="0" err="1"/>
              <a:t>Med</a:t>
            </a:r>
            <a:r>
              <a:rPr lang="it-IT" dirty="0"/>
              <a:t> Res. 2015;142(1):97</a:t>
            </a:r>
          </a:p>
          <a:p>
            <a:r>
              <a:rPr lang="it-IT" dirty="0"/>
              <a:t> 3. </a:t>
            </a:r>
            <a:r>
              <a:rPr lang="it-IT" dirty="0" err="1"/>
              <a:t>Luitel</a:t>
            </a:r>
            <a:r>
              <a:rPr lang="it-IT" dirty="0"/>
              <a:t> P, </a:t>
            </a:r>
            <a:r>
              <a:rPr lang="it-IT" dirty="0" err="1"/>
              <a:t>Shrestha</a:t>
            </a:r>
            <a:r>
              <a:rPr lang="it-IT" dirty="0"/>
              <a:t> BM, </a:t>
            </a:r>
            <a:r>
              <a:rPr lang="it-IT" dirty="0" err="1"/>
              <a:t>Adhikari</a:t>
            </a:r>
            <a:r>
              <a:rPr lang="it-IT" dirty="0"/>
              <a:t> S, et al. </a:t>
            </a:r>
            <a:r>
              <a:rPr lang="it-IT" dirty="0" err="1"/>
              <a:t>Incidental</a:t>
            </a:r>
            <a:r>
              <a:rPr lang="it-IT" dirty="0"/>
              <a:t> </a:t>
            </a:r>
            <a:r>
              <a:rPr lang="it-IT" dirty="0" err="1"/>
              <a:t>finding</a:t>
            </a:r>
            <a:r>
              <a:rPr lang="it-IT" dirty="0"/>
              <a:t> of </a:t>
            </a:r>
            <a:r>
              <a:rPr lang="it-IT" dirty="0" err="1"/>
              <a:t>jejunal</a:t>
            </a:r>
            <a:r>
              <a:rPr lang="it-IT" dirty="0"/>
              <a:t> </a:t>
            </a:r>
            <a:r>
              <a:rPr lang="it-IT" dirty="0" err="1"/>
              <a:t>diverticula</a:t>
            </a:r>
            <a:r>
              <a:rPr lang="it-IT" dirty="0"/>
              <a:t> </a:t>
            </a:r>
            <a:r>
              <a:rPr lang="it-IT" dirty="0" err="1"/>
              <a:t>during</a:t>
            </a:r>
            <a:r>
              <a:rPr lang="it-IT" dirty="0"/>
              <a:t> </a:t>
            </a:r>
            <a:r>
              <a:rPr lang="it-IT" dirty="0" err="1"/>
              <a:t>laparotomy</a:t>
            </a:r>
            <a:r>
              <a:rPr lang="it-IT" dirty="0"/>
              <a:t> for </a:t>
            </a:r>
            <a:r>
              <a:rPr lang="it-IT" dirty="0" err="1"/>
              <a:t>suspected</a:t>
            </a:r>
            <a:r>
              <a:rPr lang="it-IT" dirty="0"/>
              <a:t> </a:t>
            </a:r>
            <a:r>
              <a:rPr lang="it-IT" dirty="0" err="1"/>
              <a:t>adhesive</a:t>
            </a:r>
            <a:r>
              <a:rPr lang="it-IT" dirty="0"/>
              <a:t> small </a:t>
            </a:r>
            <a:r>
              <a:rPr lang="it-IT" dirty="0" err="1"/>
              <a:t>bowel</a:t>
            </a:r>
            <a:r>
              <a:rPr lang="it-IT" dirty="0"/>
              <a:t> </a:t>
            </a:r>
            <a:r>
              <a:rPr lang="it-IT" dirty="0" err="1"/>
              <a:t>obstruction</a:t>
            </a:r>
            <a:r>
              <a:rPr lang="it-IT" dirty="0"/>
              <a:t>: A case report. Int J </a:t>
            </a:r>
            <a:r>
              <a:rPr lang="it-IT" dirty="0" err="1"/>
              <a:t>Surg</a:t>
            </a:r>
            <a:r>
              <a:rPr lang="it-IT" dirty="0"/>
              <a:t> Case Rep. 2021;85:106268 </a:t>
            </a:r>
          </a:p>
          <a:p>
            <a:r>
              <a:rPr lang="it-IT" dirty="0"/>
              <a:t>4. Lee RE, </a:t>
            </a:r>
            <a:r>
              <a:rPr lang="it-IT" dirty="0" err="1"/>
              <a:t>Finby</a:t>
            </a:r>
            <a:r>
              <a:rPr lang="it-IT" dirty="0"/>
              <a:t> N. </a:t>
            </a:r>
            <a:r>
              <a:rPr lang="it-IT" dirty="0" err="1"/>
              <a:t>Jejunal</a:t>
            </a:r>
            <a:r>
              <a:rPr lang="it-IT" dirty="0"/>
              <a:t> and </a:t>
            </a:r>
            <a:r>
              <a:rPr lang="it-IT" dirty="0" err="1"/>
              <a:t>ileal</a:t>
            </a:r>
            <a:r>
              <a:rPr lang="it-IT" dirty="0"/>
              <a:t> </a:t>
            </a:r>
            <a:r>
              <a:rPr lang="it-IT" dirty="0" err="1"/>
              <a:t>diverticulosis</a:t>
            </a:r>
            <a:r>
              <a:rPr lang="it-IT" dirty="0"/>
              <a:t>. AMA Arch </a:t>
            </a:r>
            <a:r>
              <a:rPr lang="it-IT" dirty="0" err="1"/>
              <a:t>Intern</a:t>
            </a:r>
            <a:r>
              <a:rPr lang="it-IT" dirty="0"/>
              <a:t> </a:t>
            </a:r>
            <a:r>
              <a:rPr lang="it-IT" dirty="0" err="1"/>
              <a:t>Med</a:t>
            </a:r>
            <a:r>
              <a:rPr lang="it-IT" dirty="0"/>
              <a:t>. 1958;102(1):97-102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3826144"/>
      </p:ext>
    </p:extLst>
  </p:cSld>
  <p:clrMapOvr>
    <a:masterClrMapping/>
  </p:clrMapOvr>
</p:sld>
</file>

<file path=ppt/theme/theme1.xml><?xml version="1.0" encoding="utf-8"?>
<a:theme xmlns:a="http://schemas.openxmlformats.org/drawingml/2006/main" name="Gocci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TM04033925[[fn=Goccia]]</Template>
  <TotalTime>159</TotalTime>
  <Words>407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Algerian</vt:lpstr>
      <vt:lpstr>Arial</vt:lpstr>
      <vt:lpstr>Bahnschrift SemiBold SemiConden</vt:lpstr>
      <vt:lpstr>Tw Cen MT</vt:lpstr>
      <vt:lpstr>Goccia</vt:lpstr>
      <vt:lpstr>Acrobat Document</vt:lpstr>
      <vt:lpstr>Presentazione standard di PowerPoint</vt:lpstr>
      <vt:lpstr>Patient with volvulus by acute divertiCulitis of small bowel.</vt:lpstr>
      <vt:lpstr>Case report</vt:lpstr>
      <vt:lpstr>preoperative computed tomography(CT) </vt:lpstr>
      <vt:lpstr>Urgent surgery</vt:lpstr>
      <vt:lpstr>discussion</vt:lpstr>
      <vt:lpstr>References: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Ermenegilda Marzullo</dc:creator>
  <cp:lastModifiedBy>Ermenegilda Marzullo</cp:lastModifiedBy>
  <cp:revision>21</cp:revision>
  <dcterms:created xsi:type="dcterms:W3CDTF">2025-12-31T09:17:14Z</dcterms:created>
  <dcterms:modified xsi:type="dcterms:W3CDTF">2026-01-01T13:34:14Z</dcterms:modified>
</cp:coreProperties>
</file>