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5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</p:sldIdLst>
  <p:sldSz cx="50399950" cy="28440063"/>
  <p:notesSz cx="6858000" cy="9144000"/>
  <p:embeddedFontLst>
    <p:embeddedFont>
      <p:font typeface="Barlow Bold" panose="020B0604020202020204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Barlow Ultra-Bold" panose="020B0604020202020204" charset="0"/>
      <p:regular r:id="rId19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27" d="100"/>
          <a:sy n="27" d="100"/>
        </p:scale>
        <p:origin x="660" y="114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3610798" y="2277544"/>
            <a:ext cx="24383139" cy="69506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135"/>
              </a:lnSpc>
            </a:pPr>
            <a:r>
              <a:rPr lang="en-US" sz="13000" b="1" spc="-626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Sarcoma </a:t>
            </a:r>
            <a:r>
              <a:rPr lang="en-US" sz="13000" b="1" spc="-626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retroperitoneale</a:t>
            </a:r>
            <a:r>
              <a:rPr lang="en-US" sz="13000" b="1" spc="-626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: </a:t>
            </a:r>
            <a:r>
              <a:rPr lang="en-US" sz="13000" b="1" spc="-626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trattamento</a:t>
            </a:r>
            <a:r>
              <a:rPr lang="en-US" sz="13000" b="1" spc="-626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in </a:t>
            </a:r>
            <a:r>
              <a:rPr lang="en-US" sz="13000" b="1" spc="-626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urgenza</a:t>
            </a:r>
            <a:endParaRPr lang="en-US" sz="13000" b="1" spc="-626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Martina </a:t>
            </a:r>
            <a:r>
              <a:rPr lang="en-US" sz="13534" b="1" dirty="0" err="1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Trafeli</a:t>
            </a:r>
            <a:endParaRPr lang="en-US" sz="13534" b="1" dirty="0">
              <a:solidFill>
                <a:srgbClr val="FFFFFF"/>
              </a:solidFill>
              <a:latin typeface="+mj-lt"/>
              <a:ea typeface="Barlow Bold"/>
              <a:cs typeface="Barlow Bold"/>
              <a:sym typeface="Barlow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243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 smtClean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 </a:t>
            </a: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32361507" y="18963261"/>
            <a:ext cx="15837884" cy="351719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5520"/>
              </a:lnSpc>
            </a:pPr>
            <a:r>
              <a:rPr lang="en-US" sz="9921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SOS CHIRURGIA</a:t>
            </a: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5520"/>
              </a:lnSpc>
            </a:pPr>
            <a:r>
              <a:rPr lang="en-US" sz="9921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</a:t>
            </a:r>
            <a:r>
              <a:rPr lang="en-US" sz="9921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del </a:t>
            </a:r>
            <a:r>
              <a:rPr lang="en-US" sz="9921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Mugello</a:t>
            </a: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 smtClean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 smtClean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r>
              <a:rPr lang="en-US" sz="9921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Borgo</a:t>
            </a:r>
            <a:r>
              <a:rPr lang="en-US" sz="9921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San Lorenzo</a:t>
            </a: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906186" y="2478834"/>
            <a:ext cx="365399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Sarcoma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retroperitoneale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trattamento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 in </a:t>
            </a:r>
            <a:r>
              <a:rPr lang="en-US" sz="9900" b="1" spc="-626" dirty="0" err="1" smtClean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urgenza</a:t>
            </a:r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1345261" y="4578829"/>
            <a:ext cx="47271307" cy="1929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800" b="1" i="1" dirty="0" smtClean="0">
                <a:solidFill>
                  <a:srgbClr val="0070C0"/>
                </a:solidFill>
              </a:rPr>
              <a:t>PRESENTAZIONE DEL CASO</a:t>
            </a:r>
          </a:p>
          <a:p>
            <a:pPr algn="ctr"/>
            <a:endParaRPr lang="it-IT" sz="8800" b="1" i="1" dirty="0">
              <a:solidFill>
                <a:srgbClr val="0070C0"/>
              </a:solidFill>
            </a:endParaRPr>
          </a:p>
          <a:p>
            <a:pPr algn="ctr"/>
            <a:r>
              <a:rPr lang="it-IT" sz="8800" b="1" i="1" dirty="0" smtClean="0">
                <a:solidFill>
                  <a:srgbClr val="0070C0"/>
                </a:solidFill>
              </a:rPr>
              <a:t>Donna, 81 anni</a:t>
            </a:r>
          </a:p>
          <a:p>
            <a:pPr algn="ctr"/>
            <a:endParaRPr lang="it-IT" sz="800" b="1" i="1" dirty="0">
              <a:solidFill>
                <a:srgbClr val="0070C0"/>
              </a:solidFill>
            </a:endParaRPr>
          </a:p>
          <a:p>
            <a:pPr algn="just"/>
            <a:r>
              <a:rPr lang="it-IT" sz="8800" b="1" dirty="0" smtClean="0">
                <a:solidFill>
                  <a:srgbClr val="0070C0"/>
                </a:solidFill>
              </a:rPr>
              <a:t>APR: </a:t>
            </a:r>
            <a:r>
              <a:rPr lang="it-IT" sz="8800" dirty="0" smtClean="0">
                <a:solidFill>
                  <a:srgbClr val="0070C0"/>
                </a:solidFill>
              </a:rPr>
              <a:t>Diabete mellito, ipercolesterolemia, tumefazione retroperitoneale in fase di studio riscontrata ad un’ecografia di controllo eseguita in seguito a parassitosi; paziente già valutata con TC torace (negativa) e TC addome. </a:t>
            </a:r>
          </a:p>
          <a:p>
            <a:pPr algn="ctr"/>
            <a:endParaRPr lang="it-IT" sz="8800" b="1" dirty="0">
              <a:solidFill>
                <a:srgbClr val="0070C0"/>
              </a:solidFill>
            </a:endParaRPr>
          </a:p>
          <a:p>
            <a:pPr algn="ctr"/>
            <a:endParaRPr lang="it-IT" sz="8800" b="1" dirty="0" smtClean="0">
              <a:solidFill>
                <a:srgbClr val="0070C0"/>
              </a:solidFill>
            </a:endParaRPr>
          </a:p>
          <a:p>
            <a:pPr algn="ctr"/>
            <a:endParaRPr lang="it-IT" sz="8800" b="1" dirty="0">
              <a:solidFill>
                <a:srgbClr val="0070C0"/>
              </a:solidFill>
            </a:endParaRPr>
          </a:p>
          <a:p>
            <a:pPr algn="ctr"/>
            <a:endParaRPr lang="it-IT" sz="8800" b="1" dirty="0" smtClean="0">
              <a:solidFill>
                <a:srgbClr val="0070C0"/>
              </a:solidFill>
            </a:endParaRPr>
          </a:p>
          <a:p>
            <a:pPr algn="ctr"/>
            <a:endParaRPr lang="it-IT" sz="8800" b="1" dirty="0">
              <a:solidFill>
                <a:srgbClr val="0070C0"/>
              </a:solidFill>
            </a:endParaRPr>
          </a:p>
          <a:p>
            <a:pPr algn="ctr"/>
            <a:endParaRPr lang="it-IT" sz="8800" b="1" dirty="0" smtClean="0">
              <a:solidFill>
                <a:srgbClr val="0070C0"/>
              </a:solidFill>
            </a:endParaRPr>
          </a:p>
          <a:p>
            <a:pPr algn="ctr"/>
            <a:endParaRPr lang="it-IT" sz="800" b="1" dirty="0">
              <a:solidFill>
                <a:srgbClr val="0070C0"/>
              </a:solidFill>
            </a:endParaRPr>
          </a:p>
          <a:p>
            <a:pPr algn="just"/>
            <a:r>
              <a:rPr lang="it-IT" sz="8800" b="1" dirty="0" smtClean="0">
                <a:solidFill>
                  <a:srgbClr val="0070C0"/>
                </a:solidFill>
              </a:rPr>
              <a:t>APP: </a:t>
            </a:r>
            <a:r>
              <a:rPr lang="it-IT" sz="8800" dirty="0" smtClean="0">
                <a:solidFill>
                  <a:srgbClr val="0070C0"/>
                </a:solidFill>
              </a:rPr>
              <a:t>La paziente accede al DEA della nostra struttura per dolore addominale, dispnea, dolore ed edema arto inferiore </a:t>
            </a:r>
            <a:r>
              <a:rPr lang="it-IT" sz="8800" dirty="0" err="1" smtClean="0">
                <a:solidFill>
                  <a:srgbClr val="0070C0"/>
                </a:solidFill>
              </a:rPr>
              <a:t>sx</a:t>
            </a:r>
            <a:r>
              <a:rPr lang="it-IT" sz="8800" dirty="0" smtClean="0">
                <a:solidFill>
                  <a:srgbClr val="0070C0"/>
                </a:solidFill>
              </a:rPr>
              <a:t> comparsi da qualche giorno.</a:t>
            </a:r>
            <a:endParaRPr lang="it-IT" sz="8800" b="1" dirty="0">
              <a:solidFill>
                <a:srgbClr val="0070C0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/>
          <a:srcRect l="34583" t="24074" r="22500" b="12222"/>
          <a:stretch/>
        </p:blipFill>
        <p:spPr>
          <a:xfrm>
            <a:off x="18269982" y="11781631"/>
            <a:ext cx="10951535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1345262" y="4578829"/>
            <a:ext cx="22102113" cy="19051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800" b="1" dirty="0" smtClean="0">
                <a:solidFill>
                  <a:srgbClr val="0070C0"/>
                </a:solidFill>
              </a:rPr>
              <a:t>TC addome con mdc eseguita in DEA</a:t>
            </a:r>
          </a:p>
          <a:p>
            <a:pPr algn="ctr"/>
            <a:endParaRPr lang="it-IT" sz="8800" b="1" dirty="0">
              <a:solidFill>
                <a:srgbClr val="0070C0"/>
              </a:solidFill>
            </a:endParaRPr>
          </a:p>
          <a:p>
            <a:pPr algn="just"/>
            <a:r>
              <a:rPr lang="it-IT" sz="6600" b="1" dirty="0" smtClean="0">
                <a:solidFill>
                  <a:srgbClr val="0070C0"/>
                </a:solidFill>
              </a:rPr>
              <a:t>«…</a:t>
            </a:r>
            <a:r>
              <a:rPr lang="it-IT" sz="6600" u="sng" dirty="0" smtClean="0">
                <a:solidFill>
                  <a:srgbClr val="0070C0"/>
                </a:solidFill>
              </a:rPr>
              <a:t>massa </a:t>
            </a:r>
            <a:r>
              <a:rPr lang="it-IT" sz="6600" u="sng" dirty="0">
                <a:solidFill>
                  <a:srgbClr val="0070C0"/>
                </a:solidFill>
              </a:rPr>
              <a:t>che occupa ampiamente l'</a:t>
            </a:r>
            <a:r>
              <a:rPr lang="it-IT" sz="6600" u="sng" dirty="0" err="1">
                <a:solidFill>
                  <a:srgbClr val="0070C0"/>
                </a:solidFill>
              </a:rPr>
              <a:t>emiaddome</a:t>
            </a:r>
            <a:r>
              <a:rPr lang="it-IT" sz="6600" u="sng" dirty="0">
                <a:solidFill>
                  <a:srgbClr val="0070C0"/>
                </a:solidFill>
              </a:rPr>
              <a:t> sinistro e l'addome mediano- </a:t>
            </a:r>
            <a:r>
              <a:rPr lang="it-IT" sz="6600" u="sng" dirty="0" err="1">
                <a:solidFill>
                  <a:srgbClr val="0070C0"/>
                </a:solidFill>
              </a:rPr>
              <a:t>paramediano</a:t>
            </a:r>
            <a:r>
              <a:rPr lang="it-IT" sz="6600" u="sng" dirty="0">
                <a:solidFill>
                  <a:srgbClr val="0070C0"/>
                </a:solidFill>
              </a:rPr>
              <a:t> destro</a:t>
            </a:r>
            <a:r>
              <a:rPr lang="it-IT" sz="6600" dirty="0">
                <a:solidFill>
                  <a:srgbClr val="0070C0"/>
                </a:solidFill>
              </a:rPr>
              <a:t>, a </a:t>
            </a:r>
            <a:r>
              <a:rPr lang="it-IT" sz="6600" dirty="0" smtClean="0">
                <a:solidFill>
                  <a:srgbClr val="0070C0"/>
                </a:solidFill>
              </a:rPr>
              <a:t>struttura disomogenea</a:t>
            </a:r>
            <a:r>
              <a:rPr lang="it-IT" sz="6600" dirty="0">
                <a:solidFill>
                  <a:srgbClr val="0070C0"/>
                </a:solidFill>
              </a:rPr>
              <a:t>, </a:t>
            </a:r>
            <a:r>
              <a:rPr lang="it-IT" sz="6600" dirty="0" smtClean="0">
                <a:solidFill>
                  <a:srgbClr val="0070C0"/>
                </a:solidFill>
              </a:rPr>
              <a:t>prevalentemente </a:t>
            </a:r>
            <a:r>
              <a:rPr lang="it-IT" sz="6600" dirty="0">
                <a:solidFill>
                  <a:srgbClr val="0070C0"/>
                </a:solidFill>
              </a:rPr>
              <a:t>adiposa, con diffusi tralci e setti ed aree di maggiore </a:t>
            </a:r>
            <a:r>
              <a:rPr lang="it-IT" sz="6600" dirty="0" err="1">
                <a:solidFill>
                  <a:srgbClr val="0070C0"/>
                </a:solidFill>
              </a:rPr>
              <a:t>densita'</a:t>
            </a:r>
            <a:r>
              <a:rPr lang="it-IT" sz="6600" dirty="0">
                <a:solidFill>
                  <a:srgbClr val="0070C0"/>
                </a:solidFill>
              </a:rPr>
              <a:t> nel contesto, di </a:t>
            </a:r>
            <a:r>
              <a:rPr lang="it-IT" sz="6600" dirty="0" smtClean="0">
                <a:solidFill>
                  <a:srgbClr val="0070C0"/>
                </a:solidFill>
              </a:rPr>
              <a:t>aspetto capsulato</a:t>
            </a:r>
            <a:r>
              <a:rPr lang="it-IT" sz="6600" dirty="0">
                <a:solidFill>
                  <a:srgbClr val="0070C0"/>
                </a:solidFill>
              </a:rPr>
              <a:t>, del diametro latero-laterale massimo di circa 27 cm </a:t>
            </a:r>
            <a:r>
              <a:rPr lang="it-IT" sz="6600" dirty="0" smtClean="0">
                <a:solidFill>
                  <a:srgbClr val="0070C0"/>
                </a:solidFill>
              </a:rPr>
              <a:t>, </a:t>
            </a:r>
            <a:r>
              <a:rPr lang="it-IT" sz="6600" dirty="0">
                <a:solidFill>
                  <a:srgbClr val="0070C0"/>
                </a:solidFill>
              </a:rPr>
              <a:t>diametro </a:t>
            </a:r>
            <a:r>
              <a:rPr lang="it-IT" sz="6600" dirty="0" err="1">
                <a:solidFill>
                  <a:srgbClr val="0070C0"/>
                </a:solidFill>
              </a:rPr>
              <a:t>antero</a:t>
            </a:r>
            <a:r>
              <a:rPr lang="it-IT" sz="6600" dirty="0">
                <a:solidFill>
                  <a:srgbClr val="0070C0"/>
                </a:solidFill>
              </a:rPr>
              <a:t>-posteriore di 21,5 </a:t>
            </a:r>
            <a:r>
              <a:rPr lang="it-IT" sz="6600" dirty="0" smtClean="0">
                <a:solidFill>
                  <a:srgbClr val="0070C0"/>
                </a:solidFill>
              </a:rPr>
              <a:t>cm e </a:t>
            </a:r>
            <a:r>
              <a:rPr lang="it-IT" sz="6600" dirty="0">
                <a:solidFill>
                  <a:srgbClr val="0070C0"/>
                </a:solidFill>
              </a:rPr>
              <a:t>diametro cranio-caudale massimo di circa 32 </a:t>
            </a:r>
            <a:r>
              <a:rPr lang="it-IT" sz="6600" dirty="0" smtClean="0">
                <a:solidFill>
                  <a:srgbClr val="0070C0"/>
                </a:solidFill>
              </a:rPr>
              <a:t>cm. </a:t>
            </a:r>
            <a:r>
              <a:rPr lang="it-IT" sz="6600" u="sng" dirty="0">
                <a:solidFill>
                  <a:srgbClr val="0070C0"/>
                </a:solidFill>
              </a:rPr>
              <a:t>Reperto riferibile in prima ipotesi </a:t>
            </a:r>
            <a:r>
              <a:rPr lang="it-IT" sz="6600" u="sng" dirty="0" smtClean="0">
                <a:solidFill>
                  <a:srgbClr val="0070C0"/>
                </a:solidFill>
              </a:rPr>
              <a:t>a liposarcoma</a:t>
            </a:r>
            <a:r>
              <a:rPr lang="it-IT" sz="6600" dirty="0" smtClean="0">
                <a:solidFill>
                  <a:srgbClr val="0070C0"/>
                </a:solidFill>
              </a:rPr>
              <a:t>. Effetto </a:t>
            </a:r>
            <a:r>
              <a:rPr lang="it-IT" sz="6600" dirty="0">
                <a:solidFill>
                  <a:srgbClr val="0070C0"/>
                </a:solidFill>
              </a:rPr>
              <a:t>massa sulle strutture anatomiche adiacenti, con ampia dislocazione verso destra </a:t>
            </a:r>
            <a:r>
              <a:rPr lang="it-IT" sz="6600" dirty="0" smtClean="0">
                <a:solidFill>
                  <a:srgbClr val="0070C0"/>
                </a:solidFill>
              </a:rPr>
              <a:t>del rene </a:t>
            </a:r>
            <a:r>
              <a:rPr lang="it-IT" sz="6600" dirty="0">
                <a:solidFill>
                  <a:srgbClr val="0070C0"/>
                </a:solidFill>
              </a:rPr>
              <a:t>sinistro, del pancreas, delle anse del piccolo intestino e dei maggiori assi vascolari addominali. In particolare, </a:t>
            </a:r>
            <a:r>
              <a:rPr lang="it-IT" sz="6600" u="sng" dirty="0" smtClean="0">
                <a:solidFill>
                  <a:srgbClr val="0070C0"/>
                </a:solidFill>
              </a:rPr>
              <a:t>non </a:t>
            </a:r>
            <a:r>
              <a:rPr lang="it-IT" sz="6600" u="sng" dirty="0">
                <a:solidFill>
                  <a:srgbClr val="0070C0"/>
                </a:solidFill>
              </a:rPr>
              <a:t>si rilevano segni di trombosi cavale</a:t>
            </a:r>
            <a:r>
              <a:rPr lang="it-IT" sz="6600" dirty="0" smtClean="0">
                <a:solidFill>
                  <a:srgbClr val="0070C0"/>
                </a:solidFill>
              </a:rPr>
              <a:t>. Il </a:t>
            </a:r>
            <a:r>
              <a:rPr lang="it-IT" sz="6600" dirty="0">
                <a:solidFill>
                  <a:srgbClr val="0070C0"/>
                </a:solidFill>
              </a:rPr>
              <a:t>colon discendente appare </a:t>
            </a:r>
            <a:r>
              <a:rPr lang="it-IT" sz="6600" dirty="0" smtClean="0">
                <a:solidFill>
                  <a:srgbClr val="0070C0"/>
                </a:solidFill>
              </a:rPr>
              <a:t>dislocato lungo </a:t>
            </a:r>
            <a:r>
              <a:rPr lang="it-IT" sz="6600" dirty="0">
                <a:solidFill>
                  <a:srgbClr val="0070C0"/>
                </a:solidFill>
              </a:rPr>
              <a:t>la superficie anteriore della massa suddetta, in stratta adiacenza alla parete addominale anteriore, con </a:t>
            </a:r>
            <a:r>
              <a:rPr lang="it-IT" sz="6600" dirty="0" smtClean="0">
                <a:solidFill>
                  <a:srgbClr val="0070C0"/>
                </a:solidFill>
              </a:rPr>
              <a:t>lume collabito. Si </a:t>
            </a:r>
            <a:r>
              <a:rPr lang="it-IT" sz="6600" dirty="0">
                <a:solidFill>
                  <a:srgbClr val="0070C0"/>
                </a:solidFill>
              </a:rPr>
              <a:t>associa prolasso di tutte le strutture pelviche, con abbassamento del pavimento pelvico</a:t>
            </a:r>
            <a:r>
              <a:rPr lang="it-IT" sz="6600" dirty="0" smtClean="0">
                <a:solidFill>
                  <a:srgbClr val="0070C0"/>
                </a:solidFill>
              </a:rPr>
              <a:t>.»</a:t>
            </a:r>
            <a:endParaRPr lang="it-IT" sz="6600" b="1" dirty="0">
              <a:solidFill>
                <a:srgbClr val="0070C0"/>
              </a:solidFill>
            </a:endParaRPr>
          </a:p>
        </p:txBody>
      </p:sp>
      <p:sp>
        <p:nvSpPr>
          <p:cNvPr id="3" name="Freccia a destra 2"/>
          <p:cNvSpPr/>
          <p:nvPr/>
        </p:nvSpPr>
        <p:spPr>
          <a:xfrm>
            <a:off x="23752175" y="12351913"/>
            <a:ext cx="2743200" cy="3505200"/>
          </a:xfrm>
          <a:prstGeom prst="rightArrow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906186" y="2478834"/>
            <a:ext cx="365399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Sarcoma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retroperitoneale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trattamento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 in </a:t>
            </a:r>
            <a:r>
              <a:rPr lang="en-US" sz="9900" b="1" spc="-626" dirty="0" err="1" smtClean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urgenza</a:t>
            </a:r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dartiz preop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6865946" y="5606321"/>
            <a:ext cx="21945600" cy="18685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882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5"/>
          <a:srcRect l="45058" t="27778" r="29999" b="7778"/>
          <a:stretch/>
        </p:blipFill>
        <p:spPr>
          <a:xfrm>
            <a:off x="35039194" y="4668959"/>
            <a:ext cx="13906633" cy="19631064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 rotWithShape="1">
          <a:blip r:embed="rId6"/>
          <a:srcRect l="43500" t="32120" r="30834" b="8519"/>
          <a:stretch/>
        </p:blipFill>
        <p:spPr>
          <a:xfrm>
            <a:off x="18799175" y="4712973"/>
            <a:ext cx="15468600" cy="19587050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906186" y="2478834"/>
            <a:ext cx="365399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Sarcoma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retroperitoneale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trattamento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 in </a:t>
            </a:r>
            <a:r>
              <a:rPr lang="en-US" sz="9900" b="1" spc="-626" dirty="0" err="1" smtClean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urgenza</a:t>
            </a:r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dartiz preop cor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240120" y="4686651"/>
            <a:ext cx="15762363" cy="1961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238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1345261" y="5228431"/>
            <a:ext cx="4727130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800" dirty="0" smtClean="0">
                <a:solidFill>
                  <a:srgbClr val="0070C0"/>
                </a:solidFill>
              </a:rPr>
              <a:t>La paziente viene ricoverata in ambito medico e dopo 2 giorni accetta di sottoporsi ad intervento chirurgico.</a:t>
            </a:r>
            <a:endParaRPr lang="it-IT" sz="8800" dirty="0">
              <a:solidFill>
                <a:srgbClr val="0070C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1958975" y="10105231"/>
            <a:ext cx="13030200" cy="1006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7200" dirty="0" smtClean="0">
                <a:solidFill>
                  <a:srgbClr val="0070C0"/>
                </a:solidFill>
              </a:rPr>
              <a:t>«Laparotomia </a:t>
            </a:r>
            <a:r>
              <a:rPr lang="it-IT" sz="7200" dirty="0" err="1">
                <a:solidFill>
                  <a:srgbClr val="0070C0"/>
                </a:solidFill>
              </a:rPr>
              <a:t>xifo</a:t>
            </a:r>
            <a:r>
              <a:rPr lang="it-IT" sz="7200" dirty="0">
                <a:solidFill>
                  <a:srgbClr val="0070C0"/>
                </a:solidFill>
              </a:rPr>
              <a:t>-pubica; cauta dissezione </a:t>
            </a:r>
            <a:r>
              <a:rPr lang="it-IT" sz="7200" dirty="0" err="1">
                <a:solidFill>
                  <a:srgbClr val="0070C0"/>
                </a:solidFill>
              </a:rPr>
              <a:t>parietocolica</a:t>
            </a:r>
            <a:r>
              <a:rPr lang="it-IT" sz="7200" dirty="0">
                <a:solidFill>
                  <a:srgbClr val="0070C0"/>
                </a:solidFill>
              </a:rPr>
              <a:t> e pelvica, con progressiva mobilizzazione latero-mediale della lesione, che si presenta con </a:t>
            </a:r>
            <a:r>
              <a:rPr lang="it-IT" sz="7200" dirty="0" err="1">
                <a:solidFill>
                  <a:srgbClr val="0070C0"/>
                </a:solidFill>
              </a:rPr>
              <a:t>pseudocapsula</a:t>
            </a:r>
            <a:r>
              <a:rPr lang="it-IT" sz="7200" dirty="0">
                <a:solidFill>
                  <a:srgbClr val="0070C0"/>
                </a:solidFill>
              </a:rPr>
              <a:t> in tutta la sua circonferenza; Liposarcoma retroperitoneale sinistro inglobante il rene sin, gigante (oltre 30 cm x 30 </a:t>
            </a:r>
            <a:r>
              <a:rPr lang="it-IT" sz="7200" dirty="0" smtClean="0">
                <a:solidFill>
                  <a:srgbClr val="0070C0"/>
                </a:solidFill>
              </a:rPr>
              <a:t>cm).»</a:t>
            </a:r>
            <a:endParaRPr lang="it-IT" sz="7200" dirty="0">
              <a:solidFill>
                <a:srgbClr val="0070C0"/>
              </a:solidFill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37" r="18229"/>
          <a:stretch/>
        </p:blipFill>
        <p:spPr>
          <a:xfrm>
            <a:off x="16702045" y="8505154"/>
            <a:ext cx="12793864" cy="1597195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436"/>
          <a:stretch/>
        </p:blipFill>
        <p:spPr>
          <a:xfrm>
            <a:off x="31676975" y="8500126"/>
            <a:ext cx="15610372" cy="15935906"/>
          </a:xfrm>
          <a:prstGeom prst="rect">
            <a:avLst/>
          </a:prstGeom>
        </p:spPr>
      </p:pic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906186" y="2478834"/>
            <a:ext cx="365399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Sarcoma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retroperitoneale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trattamento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 in </a:t>
            </a:r>
            <a:r>
              <a:rPr lang="en-US" sz="9900" b="1" spc="-626" dirty="0" err="1" smtClean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urgenza</a:t>
            </a:r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447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2035175" y="9800431"/>
            <a:ext cx="1158240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7200" dirty="0" smtClean="0">
                <a:solidFill>
                  <a:srgbClr val="0070C0"/>
                </a:solidFill>
              </a:rPr>
              <a:t>«Dissezione </a:t>
            </a:r>
            <a:r>
              <a:rPr lang="it-IT" sz="7200" dirty="0">
                <a:solidFill>
                  <a:srgbClr val="0070C0"/>
                </a:solidFill>
              </a:rPr>
              <a:t>mediale e sezione fra clip dei vasi renali sin; dissezione del </a:t>
            </a:r>
            <a:r>
              <a:rPr lang="it-IT" sz="7200" dirty="0" smtClean="0">
                <a:solidFill>
                  <a:srgbClr val="0070C0"/>
                </a:solidFill>
              </a:rPr>
              <a:t>legamento </a:t>
            </a:r>
            <a:r>
              <a:rPr lang="it-IT" sz="7200" dirty="0">
                <a:solidFill>
                  <a:srgbClr val="0070C0"/>
                </a:solidFill>
              </a:rPr>
              <a:t>freno-colico e cauta mobilizzazione della lesione dal polo </a:t>
            </a:r>
            <a:r>
              <a:rPr lang="it-IT" sz="7200" dirty="0" smtClean="0">
                <a:solidFill>
                  <a:srgbClr val="0070C0"/>
                </a:solidFill>
              </a:rPr>
              <a:t>inferiore </a:t>
            </a:r>
            <a:r>
              <a:rPr lang="it-IT" sz="7200" dirty="0">
                <a:solidFill>
                  <a:srgbClr val="0070C0"/>
                </a:solidFill>
              </a:rPr>
              <a:t>della milza, che appare </a:t>
            </a:r>
            <a:r>
              <a:rPr lang="it-IT" sz="7200" dirty="0" smtClean="0">
                <a:solidFill>
                  <a:srgbClr val="0070C0"/>
                </a:solidFill>
              </a:rPr>
              <a:t>indenne.»</a:t>
            </a:r>
            <a:endParaRPr lang="it-IT" sz="7200" dirty="0">
              <a:solidFill>
                <a:srgbClr val="0070C0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3439" y="5342581"/>
            <a:ext cx="13230338" cy="1764044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5557" y="5342582"/>
            <a:ext cx="13230336" cy="17640448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906186" y="2478834"/>
            <a:ext cx="365399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Sarcoma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retroperitoneale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trattamento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 in </a:t>
            </a:r>
            <a:r>
              <a:rPr lang="en-US" sz="9900" b="1" spc="-626" dirty="0" err="1" smtClean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urgenza</a:t>
            </a:r>
            <a:endParaRPr lang="it-IT" sz="9921" b="1" i="1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25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1958975" y="6153563"/>
            <a:ext cx="9601200" cy="1634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6600" dirty="0" smtClean="0">
                <a:solidFill>
                  <a:srgbClr val="0070C0"/>
                </a:solidFill>
              </a:rPr>
              <a:t>«clip sul </a:t>
            </a:r>
            <a:r>
              <a:rPr lang="it-IT" sz="6600" dirty="0">
                <a:solidFill>
                  <a:srgbClr val="0070C0"/>
                </a:solidFill>
              </a:rPr>
              <a:t>moncone ureterale e asportazione in blocco della lesione e del rene sinistro. Controllo </a:t>
            </a:r>
            <a:r>
              <a:rPr lang="it-IT" sz="6600" dirty="0" smtClean="0">
                <a:solidFill>
                  <a:srgbClr val="0070C0"/>
                </a:solidFill>
              </a:rPr>
              <a:t>prolungato </a:t>
            </a:r>
            <a:r>
              <a:rPr lang="it-IT" sz="6600" dirty="0">
                <a:solidFill>
                  <a:srgbClr val="0070C0"/>
                </a:solidFill>
              </a:rPr>
              <a:t>dell'emostasi, posizionamento di drenaggio 21 </a:t>
            </a:r>
            <a:r>
              <a:rPr lang="it-IT" sz="6600" dirty="0" err="1">
                <a:solidFill>
                  <a:srgbClr val="0070C0"/>
                </a:solidFill>
              </a:rPr>
              <a:t>ch</a:t>
            </a:r>
            <a:r>
              <a:rPr lang="it-IT" sz="6600" dirty="0">
                <a:solidFill>
                  <a:srgbClr val="0070C0"/>
                </a:solidFill>
              </a:rPr>
              <a:t> nella doccia </a:t>
            </a:r>
            <a:r>
              <a:rPr lang="it-IT" sz="6600" dirty="0" err="1">
                <a:solidFill>
                  <a:srgbClr val="0070C0"/>
                </a:solidFill>
              </a:rPr>
              <a:t>parieto</a:t>
            </a:r>
            <a:r>
              <a:rPr lang="it-IT" sz="6600" dirty="0">
                <a:solidFill>
                  <a:srgbClr val="0070C0"/>
                </a:solidFill>
              </a:rPr>
              <a:t>-colica sinistra, che fuoriesce dalla fossa iliaca sin.; sutura a strati della parete previo posizionamento ortotopico del colon sinistro, della flessura splenica e del colon trasverso distale. Sintesi cutanea</a:t>
            </a:r>
            <a:r>
              <a:rPr lang="it-IT" sz="6600" dirty="0" smtClean="0">
                <a:solidFill>
                  <a:srgbClr val="0070C0"/>
                </a:solidFill>
              </a:rPr>
              <a:t>.»</a:t>
            </a:r>
            <a:endParaRPr lang="it-IT" sz="6600" dirty="0">
              <a:solidFill>
                <a:srgbClr val="0070C0"/>
              </a:solidFill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75" b="5860"/>
          <a:stretch/>
        </p:blipFill>
        <p:spPr>
          <a:xfrm>
            <a:off x="12855575" y="6057330"/>
            <a:ext cx="14630400" cy="165354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0" t="8351" r="15353" b="11441"/>
          <a:stretch/>
        </p:blipFill>
        <p:spPr>
          <a:xfrm>
            <a:off x="28781375" y="6113687"/>
            <a:ext cx="19835193" cy="16422686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906186" y="2478834"/>
            <a:ext cx="365399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Sarcoma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retroperitoneale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trattamento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 in </a:t>
            </a:r>
            <a:r>
              <a:rPr lang="en-US" sz="9900" b="1" spc="-626" dirty="0" err="1" smtClean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urgenza</a:t>
            </a:r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85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2241550" y="6446247"/>
            <a:ext cx="46253400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7200" dirty="0" smtClean="0">
                <a:solidFill>
                  <a:srgbClr val="0070C0"/>
                </a:solidFill>
              </a:rPr>
              <a:t>Eseguito monitoraggio postoperatorio presso reparto di Terapia Intensiva per 24 ore.</a:t>
            </a:r>
          </a:p>
          <a:p>
            <a:pPr algn="just"/>
            <a:endParaRPr lang="it-IT" sz="7200" dirty="0">
              <a:solidFill>
                <a:srgbClr val="0070C0"/>
              </a:solidFill>
            </a:endParaRPr>
          </a:p>
          <a:p>
            <a:pPr algn="just"/>
            <a:r>
              <a:rPr lang="it-IT" sz="7200" dirty="0" smtClean="0">
                <a:solidFill>
                  <a:srgbClr val="0070C0"/>
                </a:solidFill>
              </a:rPr>
              <a:t>La paziente rientra poi in reparto di Chirurgia, viene mobilizzata con fascia a corpo e riprende ad alimentarsi in II GPO. </a:t>
            </a:r>
          </a:p>
          <a:p>
            <a:pPr algn="just"/>
            <a:endParaRPr lang="it-IT" sz="7200" dirty="0">
              <a:solidFill>
                <a:srgbClr val="0070C0"/>
              </a:solidFill>
            </a:endParaRPr>
          </a:p>
          <a:p>
            <a:pPr algn="just"/>
            <a:r>
              <a:rPr lang="it-IT" sz="7200" dirty="0" smtClean="0">
                <a:solidFill>
                  <a:srgbClr val="0070C0"/>
                </a:solidFill>
              </a:rPr>
              <a:t>Dimessa in VII GPO. </a:t>
            </a:r>
          </a:p>
          <a:p>
            <a:pPr algn="just"/>
            <a:endParaRPr lang="it-IT" sz="7200" dirty="0">
              <a:solidFill>
                <a:srgbClr val="0070C0"/>
              </a:solidFill>
            </a:endParaRPr>
          </a:p>
          <a:p>
            <a:pPr algn="just"/>
            <a:r>
              <a:rPr lang="it-IT" sz="7200" dirty="0" smtClean="0">
                <a:solidFill>
                  <a:srgbClr val="0070C0"/>
                </a:solidFill>
              </a:rPr>
              <a:t>Esame istologico:</a:t>
            </a:r>
          </a:p>
          <a:p>
            <a:pPr algn="just"/>
            <a:endParaRPr lang="it-IT" sz="7200" dirty="0">
              <a:solidFill>
                <a:srgbClr val="0070C0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/>
          <a:srcRect l="31920" t="24854" r="17457" b="65109"/>
          <a:stretch/>
        </p:blipFill>
        <p:spPr>
          <a:xfrm>
            <a:off x="2241550" y="14767636"/>
            <a:ext cx="45847037" cy="5113058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3"/>
          <a:srcRect l="31667" t="79867" r="15833" b="13181"/>
          <a:stretch/>
        </p:blipFill>
        <p:spPr>
          <a:xfrm>
            <a:off x="2257425" y="19880694"/>
            <a:ext cx="43071426" cy="3208331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906186" y="2478834"/>
            <a:ext cx="365399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Sarcoma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retroperitoneale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trattamento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 in </a:t>
            </a:r>
            <a:r>
              <a:rPr lang="en-US" sz="9900" b="1" spc="-626" dirty="0" err="1" smtClean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urgenza</a:t>
            </a:r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153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2241550" y="6446247"/>
            <a:ext cx="46253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7200" dirty="0" smtClean="0">
                <a:solidFill>
                  <a:srgbClr val="0070C0"/>
                </a:solidFill>
              </a:rPr>
              <a:t>Non eseguita terapia postoperatoria, buoni valori di </a:t>
            </a:r>
            <a:r>
              <a:rPr lang="it-IT" sz="7200" dirty="0" err="1" smtClean="0">
                <a:solidFill>
                  <a:srgbClr val="0070C0"/>
                </a:solidFill>
              </a:rPr>
              <a:t>Hb</a:t>
            </a:r>
            <a:r>
              <a:rPr lang="it-IT" sz="7200" dirty="0" smtClean="0">
                <a:solidFill>
                  <a:srgbClr val="0070C0"/>
                </a:solidFill>
              </a:rPr>
              <a:t> e creatinina, prosegue </a:t>
            </a:r>
            <a:r>
              <a:rPr lang="it-IT" sz="7200" dirty="0" err="1" smtClean="0">
                <a:solidFill>
                  <a:srgbClr val="0070C0"/>
                </a:solidFill>
              </a:rPr>
              <a:t>follow</a:t>
            </a:r>
            <a:r>
              <a:rPr lang="it-IT" sz="7200" dirty="0" smtClean="0">
                <a:solidFill>
                  <a:srgbClr val="0070C0"/>
                </a:solidFill>
              </a:rPr>
              <a:t> up oncologico.</a:t>
            </a:r>
          </a:p>
          <a:p>
            <a:pPr algn="just"/>
            <a:endParaRPr lang="it-IT" sz="7200" dirty="0">
              <a:solidFill>
                <a:srgbClr val="0070C0"/>
              </a:solidFill>
            </a:endParaRPr>
          </a:p>
          <a:p>
            <a:pPr algn="just"/>
            <a:r>
              <a:rPr lang="it-IT" sz="7200" dirty="0" smtClean="0">
                <a:solidFill>
                  <a:srgbClr val="0070C0"/>
                </a:solidFill>
              </a:rPr>
              <a:t>Dopo 3 anni: accesso in DEA per dolore addominale, vomito e febbre, eseguita TC addome con rilievo di sospetta recidiva in sede di intervento.</a:t>
            </a:r>
          </a:p>
          <a:p>
            <a:pPr algn="just"/>
            <a:endParaRPr lang="it-IT" sz="7200" dirty="0">
              <a:solidFill>
                <a:srgbClr val="0070C0"/>
              </a:solidFill>
            </a:endParaRP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906186" y="2478834"/>
            <a:ext cx="365399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Sarcoma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retroperitoneale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trattamento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 in </a:t>
            </a:r>
            <a:r>
              <a:rPr lang="en-US" sz="9900" b="1" spc="-626" dirty="0" err="1" smtClean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urgenza</a:t>
            </a:r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20251204_17144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246325" y="10945179"/>
            <a:ext cx="16243850" cy="1335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47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644564" y="4624305"/>
            <a:ext cx="30551608" cy="16712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7200" b="1" i="1" dirty="0" smtClean="0">
                <a:solidFill>
                  <a:srgbClr val="0070C0"/>
                </a:solidFill>
              </a:rPr>
              <a:t>Uno sguardo alla letteratura...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I liposarcomi rappresentano circa il 20% delle neoplasie maligne mesenchimali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La sede colpita più frequentemente è il </a:t>
            </a:r>
            <a:r>
              <a:rPr lang="it-IT" sz="7200" dirty="0" err="1" smtClean="0">
                <a:solidFill>
                  <a:srgbClr val="0070C0"/>
                </a:solidFill>
              </a:rPr>
              <a:t>retroperitoneo</a:t>
            </a:r>
            <a:r>
              <a:rPr lang="it-IT" sz="7200" dirty="0" smtClean="0">
                <a:solidFill>
                  <a:srgbClr val="0070C0"/>
                </a:solidFill>
              </a:rPr>
              <a:t> 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Il liposarcoma </a:t>
            </a:r>
            <a:r>
              <a:rPr lang="it-IT" sz="7200" dirty="0" err="1" smtClean="0">
                <a:solidFill>
                  <a:srgbClr val="0070C0"/>
                </a:solidFill>
              </a:rPr>
              <a:t>dedifferenziato</a:t>
            </a:r>
            <a:r>
              <a:rPr lang="it-IT" sz="7200" dirty="0" smtClean="0">
                <a:solidFill>
                  <a:srgbClr val="0070C0"/>
                </a:solidFill>
              </a:rPr>
              <a:t> colpisce maggiormente la sesta ed ottava decade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Fattori di rischio: età avanzata, tumore di grandi dimensioni, alto stadio AJCC, presenza di metastasi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Sintomi: aumento distensione addominale, nausea, variazioni alvo e/o una perdita di peso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7200" dirty="0" err="1" smtClean="0">
                <a:solidFill>
                  <a:srgbClr val="0070C0"/>
                </a:solidFill>
              </a:rPr>
              <a:t>Imaging</a:t>
            </a:r>
            <a:r>
              <a:rPr lang="it-IT" sz="7200" dirty="0" smtClean="0">
                <a:solidFill>
                  <a:srgbClr val="0070C0"/>
                </a:solidFill>
              </a:rPr>
              <a:t>: la TC con mdc è la tecnica di scelta per lo studio di forme retroperitoneali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Il trattamento di scelta per le forme retroperitoneali è l’asportazione chirurgica en </a:t>
            </a:r>
            <a:r>
              <a:rPr lang="it-IT" sz="7200" dirty="0" err="1" smtClean="0">
                <a:solidFill>
                  <a:srgbClr val="0070C0"/>
                </a:solidFill>
              </a:rPr>
              <a:t>bloc</a:t>
            </a:r>
            <a:r>
              <a:rPr lang="it-IT" sz="7200" dirty="0" smtClean="0">
                <a:solidFill>
                  <a:srgbClr val="0070C0"/>
                </a:solidFill>
              </a:rPr>
              <a:t>,  per casi selezionati sono da valutare CHT e RT </a:t>
            </a:r>
            <a:r>
              <a:rPr lang="it-IT" sz="7200" dirty="0" err="1" smtClean="0">
                <a:solidFill>
                  <a:srgbClr val="0070C0"/>
                </a:solidFill>
              </a:rPr>
              <a:t>neoadiuvanti</a:t>
            </a:r>
            <a:endParaRPr lang="it-IT" sz="7200" dirty="0" smtClean="0">
              <a:solidFill>
                <a:srgbClr val="0070C0"/>
              </a:solidFill>
            </a:endParaRPr>
          </a:p>
          <a:p>
            <a:pPr algn="just"/>
            <a:endParaRPr lang="it-IT" sz="7200" dirty="0">
              <a:solidFill>
                <a:srgbClr val="0070C0"/>
              </a:solidFill>
            </a:endParaRPr>
          </a:p>
          <a:p>
            <a:pPr marL="857250" indent="-857250" algn="just">
              <a:buFont typeface="Arial" panose="020B0604020202020204" pitchFamily="34" charset="0"/>
              <a:buChar char="•"/>
            </a:pPr>
            <a:endParaRPr lang="it-IT" sz="7200" dirty="0" smtClean="0">
              <a:solidFill>
                <a:srgbClr val="0070C0"/>
              </a:solidFill>
            </a:endParaRPr>
          </a:p>
          <a:p>
            <a:pPr algn="just"/>
            <a:endParaRPr lang="it-IT" sz="7200" dirty="0">
              <a:solidFill>
                <a:srgbClr val="0070C0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/>
          <a:srcRect l="17084" t="49259" r="38333" b="26296"/>
          <a:stretch/>
        </p:blipFill>
        <p:spPr>
          <a:xfrm>
            <a:off x="32057975" y="4426775"/>
            <a:ext cx="18319749" cy="632369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4"/>
          <a:srcRect l="16250" t="49259" r="40834" b="34445"/>
          <a:stretch/>
        </p:blipFill>
        <p:spPr>
          <a:xfrm>
            <a:off x="31546800" y="10360985"/>
            <a:ext cx="18853150" cy="4417167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 rotWithShape="1">
          <a:blip r:embed="rId5"/>
          <a:srcRect l="16249" t="50000" r="35834" b="23333"/>
          <a:stretch/>
        </p:blipFill>
        <p:spPr>
          <a:xfrm>
            <a:off x="31546800" y="14606915"/>
            <a:ext cx="18598014" cy="6787640"/>
          </a:xfrm>
          <a:prstGeom prst="rect">
            <a:avLst/>
          </a:prstGeom>
        </p:spPr>
      </p:pic>
      <p:pic>
        <p:nvPicPr>
          <p:cNvPr id="1026" name="Picture 2" descr="https://figures.semanticscholar.org/f0ac71734b5fc7dd67a4e080ae99121c0698f27b/2-Table1-1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84" b="42179"/>
          <a:stretch/>
        </p:blipFill>
        <p:spPr bwMode="auto">
          <a:xfrm>
            <a:off x="16513175" y="18487231"/>
            <a:ext cx="13280728" cy="9463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magine 9"/>
          <p:cNvPicPr>
            <a:picLocks noChangeAspect="1"/>
          </p:cNvPicPr>
          <p:nvPr/>
        </p:nvPicPr>
        <p:blipFill rotWithShape="1">
          <a:blip r:embed="rId7"/>
          <a:srcRect l="16667" t="50000" r="35833" b="30741"/>
          <a:stretch/>
        </p:blipFill>
        <p:spPr>
          <a:xfrm>
            <a:off x="31196172" y="21063050"/>
            <a:ext cx="19159327" cy="3890019"/>
          </a:xfrm>
          <a:prstGeom prst="rect">
            <a:avLst/>
          </a:prstGeom>
        </p:spPr>
      </p:pic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906186" y="2478834"/>
            <a:ext cx="36539964" cy="3142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Sarcoma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retroperitoneale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trattamento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 in </a:t>
            </a:r>
            <a:r>
              <a:rPr lang="en-US" sz="9900" b="1" spc="-626" dirty="0" err="1" smtClean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urgenza</a:t>
            </a:r>
            <a:endParaRPr lang="en-US" sz="9900" b="1" spc="-626" dirty="0">
              <a:solidFill>
                <a:srgbClr val="FFC000"/>
              </a:solidFill>
              <a:latin typeface="Calibri" panose="020F0502020204030204" pitchFamily="34" charset="0"/>
              <a:ea typeface="Barlow Ultra-Bold"/>
              <a:cs typeface="Calibri" panose="020F0502020204030204" pitchFamily="34" charset="0"/>
              <a:sym typeface="Barlow Ultra-Bold"/>
            </a:endParaRPr>
          </a:p>
          <a:p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95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2241549" y="7312156"/>
            <a:ext cx="28825825" cy="1228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7200" b="1" i="1" dirty="0" smtClean="0">
                <a:solidFill>
                  <a:srgbClr val="0070C0"/>
                </a:solidFill>
              </a:rPr>
              <a:t>Uno sguardo alla letteratura...</a:t>
            </a:r>
          </a:p>
          <a:p>
            <a:pPr algn="just"/>
            <a:endParaRPr lang="it-IT" sz="7200" dirty="0" smtClean="0">
              <a:solidFill>
                <a:srgbClr val="0070C0"/>
              </a:solidFill>
            </a:endParaRP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Recidive: il trattamento da valutare per le recidive retroperitoneali è la resezione (OS a 6 anni per liposarcoma </a:t>
            </a:r>
            <a:r>
              <a:rPr lang="it-IT" sz="7200" dirty="0" err="1" smtClean="0">
                <a:solidFill>
                  <a:srgbClr val="0070C0"/>
                </a:solidFill>
              </a:rPr>
              <a:t>dediff</a:t>
            </a:r>
            <a:r>
              <a:rPr lang="it-IT" sz="7200" dirty="0" smtClean="0">
                <a:solidFill>
                  <a:srgbClr val="0070C0"/>
                </a:solidFill>
              </a:rPr>
              <a:t>. Grado 3 è circa del 30%), alcuni studi suggeriscono la valutazione della velocità della crescita tumorale e il tempo intercorso tra il primo intervento e la comparsa della recidiva 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Tasso </a:t>
            </a:r>
            <a:r>
              <a:rPr lang="it-IT" sz="7200" dirty="0">
                <a:solidFill>
                  <a:srgbClr val="0070C0"/>
                </a:solidFill>
              </a:rPr>
              <a:t>di recidiva locale è circa il 40%, mortalità legata alla malattia 28%, le metastasi si presentano nel 15-30% dei casi (sede più frequente polmone)</a:t>
            </a:r>
          </a:p>
          <a:p>
            <a:pPr algn="just"/>
            <a:endParaRPr lang="it-IT" sz="7200" dirty="0" smtClean="0">
              <a:solidFill>
                <a:srgbClr val="0070C0"/>
              </a:solidFill>
            </a:endParaRPr>
          </a:p>
          <a:p>
            <a:pPr algn="just"/>
            <a:endParaRPr lang="it-IT" sz="7200" dirty="0">
              <a:solidFill>
                <a:srgbClr val="0070C0"/>
              </a:solidFill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 rotWithShape="1">
          <a:blip r:embed="rId3"/>
          <a:srcRect l="17084" t="50000" r="35416" b="26296"/>
          <a:stretch/>
        </p:blipFill>
        <p:spPr>
          <a:xfrm>
            <a:off x="31524575" y="4785483"/>
            <a:ext cx="18211800" cy="5112084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 rotWithShape="1">
          <a:blip r:embed="rId4"/>
          <a:srcRect l="16249" t="50000" r="35001" b="30000"/>
          <a:stretch/>
        </p:blipFill>
        <p:spPr>
          <a:xfrm>
            <a:off x="31502350" y="9868198"/>
            <a:ext cx="18205651" cy="4201304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 rotWithShape="1">
          <a:blip r:embed="rId5"/>
          <a:srcRect l="16250" t="50000" r="36250" b="22593"/>
          <a:stretch/>
        </p:blipFill>
        <p:spPr>
          <a:xfrm>
            <a:off x="31417992" y="14135227"/>
            <a:ext cx="18981958" cy="6160811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 rotWithShape="1">
          <a:blip r:embed="rId6"/>
          <a:srcRect l="16249" t="50000" r="35834" b="30741"/>
          <a:stretch/>
        </p:blipFill>
        <p:spPr>
          <a:xfrm>
            <a:off x="31067374" y="20412274"/>
            <a:ext cx="19310351" cy="4365819"/>
          </a:xfrm>
          <a:prstGeom prst="rect">
            <a:avLst/>
          </a:prstGeom>
        </p:spPr>
      </p:pic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906186" y="2478834"/>
            <a:ext cx="365399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Sarcoma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retroperitoneale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trattamento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 in </a:t>
            </a:r>
            <a:r>
              <a:rPr lang="en-US" sz="9900" b="1" spc="-626" dirty="0" err="1" smtClean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urgenza</a:t>
            </a:r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4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2241550" y="6446247"/>
            <a:ext cx="46253400" cy="11910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7200" b="1" i="1" dirty="0" smtClean="0">
                <a:solidFill>
                  <a:srgbClr val="0070C0"/>
                </a:solidFill>
              </a:rPr>
              <a:t>CONCLUSIONI</a:t>
            </a:r>
          </a:p>
          <a:p>
            <a:pPr algn="ctr"/>
            <a:endParaRPr lang="it-IT" sz="7200" b="1" i="1" dirty="0">
              <a:solidFill>
                <a:srgbClr val="0070C0"/>
              </a:solidFill>
            </a:endParaRPr>
          </a:p>
          <a:p>
            <a:pPr marL="857250" indent="-857250" algn="ctr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Il liposarcoma </a:t>
            </a:r>
            <a:r>
              <a:rPr lang="it-IT" sz="7200" dirty="0" err="1" smtClean="0">
                <a:solidFill>
                  <a:srgbClr val="0070C0"/>
                </a:solidFill>
              </a:rPr>
              <a:t>dedifferenziato</a:t>
            </a:r>
            <a:r>
              <a:rPr lang="it-IT" sz="7200" dirty="0" smtClean="0">
                <a:solidFill>
                  <a:srgbClr val="0070C0"/>
                </a:solidFill>
              </a:rPr>
              <a:t> è una patologia non comune</a:t>
            </a:r>
          </a:p>
          <a:p>
            <a:pPr marL="857250" indent="-857250" algn="ctr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La diagnosi è insidiosa</a:t>
            </a:r>
          </a:p>
          <a:p>
            <a:pPr marL="857250" indent="-857250" algn="ctr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L’inquadramento della patologia è fondamentale per la definizione dell’iter</a:t>
            </a:r>
          </a:p>
          <a:p>
            <a:pPr marL="857250" indent="-857250" algn="ctr">
              <a:buFont typeface="Arial" panose="020B0604020202020204" pitchFamily="34" charset="0"/>
              <a:buChar char="•"/>
            </a:pPr>
            <a:r>
              <a:rPr lang="it-IT" sz="7200" dirty="0" smtClean="0">
                <a:solidFill>
                  <a:srgbClr val="0070C0"/>
                </a:solidFill>
              </a:rPr>
              <a:t>Il trattamento richiede specialisti esperti</a:t>
            </a:r>
          </a:p>
          <a:p>
            <a:pPr marL="857250" indent="-857250" algn="ctr">
              <a:buFont typeface="Arial" panose="020B0604020202020204" pitchFamily="34" charset="0"/>
              <a:buChar char="•"/>
            </a:pPr>
            <a:endParaRPr lang="it-IT" sz="7200" dirty="0">
              <a:solidFill>
                <a:srgbClr val="0070C0"/>
              </a:solidFill>
            </a:endParaRPr>
          </a:p>
          <a:p>
            <a:pPr marL="857250" indent="-857250" algn="ctr">
              <a:buFont typeface="Arial" panose="020B0604020202020204" pitchFamily="34" charset="0"/>
              <a:buChar char="•"/>
            </a:pPr>
            <a:endParaRPr lang="it-IT" sz="7200" dirty="0" smtClean="0">
              <a:solidFill>
                <a:srgbClr val="0070C0"/>
              </a:solidFill>
            </a:endParaRPr>
          </a:p>
          <a:p>
            <a:pPr algn="ctr"/>
            <a:r>
              <a:rPr lang="it-IT" sz="12000" b="1" i="1" dirty="0" smtClean="0">
                <a:solidFill>
                  <a:srgbClr val="0070C0"/>
                </a:solidFill>
              </a:rPr>
              <a:t>GRAZIE PER LA VOSTRA ATTENZIONE! </a:t>
            </a:r>
          </a:p>
          <a:p>
            <a:pPr algn="just"/>
            <a:endParaRPr lang="it-IT" sz="7200" dirty="0">
              <a:solidFill>
                <a:srgbClr val="0070C0"/>
              </a:solidFill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906186" y="2478834"/>
            <a:ext cx="3653996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Sarcoma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retroperitoneale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: </a:t>
            </a:r>
            <a:r>
              <a:rPr lang="en-US" sz="9900" b="1" spc="-626" dirty="0" err="1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trattamento</a:t>
            </a:r>
            <a:r>
              <a:rPr lang="en-US" sz="9900" b="1" spc="-626" dirty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 in </a:t>
            </a:r>
            <a:r>
              <a:rPr lang="en-US" sz="9900" b="1" spc="-626" dirty="0" err="1" smtClean="0">
                <a:solidFill>
                  <a:srgbClr val="FFC000"/>
                </a:solidFill>
                <a:latin typeface="Calibri" panose="020F0502020204030204" pitchFamily="34" charset="0"/>
                <a:ea typeface="Barlow Ultra-Bold"/>
                <a:cs typeface="Calibri" panose="020F0502020204030204" pitchFamily="34" charset="0"/>
                <a:sym typeface="Barlow Ultra-Bold"/>
              </a:rPr>
              <a:t>urgenza</a:t>
            </a:r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8114">
            <a:off x="43288348" y="9328719"/>
            <a:ext cx="7788563" cy="16795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387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786</Words>
  <Application>Microsoft Office PowerPoint</Application>
  <PresentationFormat>Personalizzato</PresentationFormat>
  <Paragraphs>73</Paragraphs>
  <Slides>12</Slides>
  <Notes>0</Notes>
  <HiddenSlides>0</HiddenSlides>
  <MMClips>3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8" baseType="lpstr">
      <vt:lpstr>Barlow Bold</vt:lpstr>
      <vt:lpstr>Arial</vt:lpstr>
      <vt:lpstr>Calibri</vt:lpstr>
      <vt:lpstr>Barlow Ultra-Bold</vt:lpstr>
      <vt:lpstr>Avenir Bold Italics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User</cp:lastModifiedBy>
  <cp:revision>34</cp:revision>
  <dcterms:created xsi:type="dcterms:W3CDTF">2006-08-16T00:00:00Z</dcterms:created>
  <dcterms:modified xsi:type="dcterms:W3CDTF">2025-12-15T09:01:41Z</dcterms:modified>
  <dc:identifier>DAG35qkUN5c</dc:identifier>
</cp:coreProperties>
</file>