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6" r:id="rId2"/>
    <p:sldId id="265" r:id="rId3"/>
    <p:sldId id="273" r:id="rId4"/>
    <p:sldId id="274" r:id="rId5"/>
    <p:sldId id="275" r:id="rId6"/>
    <p:sldId id="272" r:id="rId7"/>
    <p:sldId id="271" r:id="rId8"/>
  </p:sldIdLst>
  <p:sldSz cx="50399950" cy="28440063"/>
  <p:notesSz cx="6858000" cy="9144000"/>
  <p:embeddedFontLst>
    <p:embeddedFont>
      <p:font typeface="Barlow Bold" panose="020B0604020202020204" charset="0"/>
      <p:regular r:id="rId10"/>
      <p:bold r:id="rId11"/>
    </p:embeddedFont>
    <p:embeddedFont>
      <p:font typeface="Barlow Ultra-Bold" panose="020B0604020202020204" charset="0"/>
      <p:regular r:id="rId12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5E7DB7-F384-4593-8FC0-80E6937610AA}" v="265" dt="2025-12-14T18:07:52.531"/>
    <p1510:client id="{6411AB51-4CDF-43D2-B685-CB5A4908D4DE}" v="148" dt="2025-12-15T07:26:44.113"/>
    <p1510:client id="{EEB4BB40-11E3-4FA3-BBCB-95C0D1DB53F4}" v="2" dt="2025-12-15T16:00:02.0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41" autoAdjust="0"/>
  </p:normalViewPr>
  <p:slideViewPr>
    <p:cSldViewPr>
      <p:cViewPr varScale="1">
        <p:scale>
          <a:sx n="17" d="100"/>
          <a:sy n="17" d="100"/>
        </p:scale>
        <p:origin x="1920" y="245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9123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CD8F85-E089-4803-989F-E83C45CB172F}" type="datetimeFigureOut">
              <a:rPr lang="it-IT" smtClean="0"/>
              <a:t>15/12/2025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981599-76E4-4207-8963-114C5ADEFC0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81078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3816252" y="2425207"/>
            <a:ext cx="24383139" cy="100923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7135"/>
              </a:lnSpc>
            </a:pPr>
            <a:r>
              <a:rPr lang="it-IT" sz="2087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Gestione Multidisciplinare delle Urgenze chirurgiche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2285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Robustelli U., </a:t>
            </a:r>
            <a:r>
              <a:rPr lang="en-US" sz="13534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Citrigno</a:t>
            </a: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G.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111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28870295" y="18702953"/>
            <a:ext cx="19853255" cy="351719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5520"/>
              </a:lnSpc>
            </a:pPr>
            <a:r>
              <a:rPr lang="en-US" sz="54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UOSC CHIRURGIA D’ URGENZA</a:t>
            </a:r>
          </a:p>
          <a:p>
            <a:pPr algn="r">
              <a:lnSpc>
                <a:spcPts val="5520"/>
              </a:lnSpc>
            </a:pPr>
            <a:endParaRPr lang="en-US" sz="54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5520"/>
              </a:lnSpc>
            </a:pPr>
            <a:r>
              <a:rPr lang="en-US" sz="54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AORN A. CARDARELLI</a:t>
            </a:r>
          </a:p>
          <a:p>
            <a:pPr algn="r">
              <a:lnSpc>
                <a:spcPts val="5520"/>
              </a:lnSpc>
            </a:pPr>
            <a:endParaRPr lang="en-US" sz="54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endParaRPr lang="en-US" sz="54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r>
              <a:rPr lang="en-US" sz="54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NAPOLI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1345261" y="5820039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Professionisti coinvolti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11225927" y="2457054"/>
            <a:ext cx="36539964" cy="3145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Titolo </a:t>
            </a:r>
            <a:r>
              <a:rPr lang="it-IT" sz="9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Gestione Multidisciplinare delle Urgenze chirurgiche</a:t>
            </a:r>
          </a:p>
          <a:p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60492CA7-7062-9922-0443-57509B522976}"/>
              </a:ext>
            </a:extLst>
          </p:cNvPr>
          <p:cNvSpPr txBox="1"/>
          <p:nvPr/>
        </p:nvSpPr>
        <p:spPr>
          <a:xfrm>
            <a:off x="130175" y="10791031"/>
            <a:ext cx="25943658" cy="898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8800" b="1" dirty="0"/>
              <a:t>La gestione dei pazienti che accedono in ospedale in regime di urgenza / emergenza, vista la complessità sempre maggiore data da numerose comorbidità,  non può più essere legata  alla singola professionalità (responsabile unico del caso clinico), ma</a:t>
            </a:r>
          </a:p>
          <a:p>
            <a:pPr algn="ctr"/>
            <a:r>
              <a:rPr lang="it-IT" sz="8800" b="1" dirty="0"/>
              <a:t> richiede la presenza di più specialisti </a:t>
            </a:r>
          </a:p>
          <a:p>
            <a:endParaRPr lang="it-IT" dirty="0"/>
          </a:p>
        </p:txBody>
      </p:sp>
      <p:grpSp>
        <p:nvGrpSpPr>
          <p:cNvPr id="10" name="Gruppo 9">
            <a:extLst>
              <a:ext uri="{FF2B5EF4-FFF2-40B4-BE49-F238E27FC236}">
                <a16:creationId xmlns:a16="http://schemas.microsoft.com/office/drawing/2014/main" id="{D73154AE-351F-993B-8579-67E491F5E4DB}"/>
              </a:ext>
            </a:extLst>
          </p:cNvPr>
          <p:cNvGrpSpPr/>
          <p:nvPr/>
        </p:nvGrpSpPr>
        <p:grpSpPr>
          <a:xfrm>
            <a:off x="35334575" y="13762831"/>
            <a:ext cx="7543800" cy="6299995"/>
            <a:chOff x="35410775" y="14220031"/>
            <a:chExt cx="7543800" cy="6299995"/>
          </a:xfrm>
        </p:grpSpPr>
        <p:sp>
          <p:nvSpPr>
            <p:cNvPr id="8" name="Ovale 7" descr="Chirurgo d'urgenza&#10;">
              <a:extLst>
                <a:ext uri="{FF2B5EF4-FFF2-40B4-BE49-F238E27FC236}">
                  <a16:creationId xmlns:a16="http://schemas.microsoft.com/office/drawing/2014/main" id="{14237041-8DF0-AF7B-292B-5E2A59A65A1D}"/>
                </a:ext>
              </a:extLst>
            </p:cNvPr>
            <p:cNvSpPr/>
            <p:nvPr/>
          </p:nvSpPr>
          <p:spPr>
            <a:xfrm>
              <a:off x="35410775" y="14220031"/>
              <a:ext cx="7543800" cy="6299995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9" name="CasellaDiTesto 8">
              <a:extLst>
                <a:ext uri="{FF2B5EF4-FFF2-40B4-BE49-F238E27FC236}">
                  <a16:creationId xmlns:a16="http://schemas.microsoft.com/office/drawing/2014/main" id="{00AADAE8-8473-58C2-AC7C-E2843BCED8B3}"/>
                </a:ext>
              </a:extLst>
            </p:cNvPr>
            <p:cNvSpPr txBox="1"/>
            <p:nvPr/>
          </p:nvSpPr>
          <p:spPr>
            <a:xfrm>
              <a:off x="36248975" y="15969644"/>
              <a:ext cx="5943600" cy="2800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8800" dirty="0"/>
                <a:t>Chirurgo d’urgenza</a:t>
              </a:r>
            </a:p>
          </p:txBody>
        </p:sp>
      </p:grpSp>
      <p:grpSp>
        <p:nvGrpSpPr>
          <p:cNvPr id="18" name="Gruppo 17">
            <a:extLst>
              <a:ext uri="{FF2B5EF4-FFF2-40B4-BE49-F238E27FC236}">
                <a16:creationId xmlns:a16="http://schemas.microsoft.com/office/drawing/2014/main" id="{C52A6844-0FF9-A2F8-3605-081B788ABE85}"/>
              </a:ext>
            </a:extLst>
          </p:cNvPr>
          <p:cNvGrpSpPr/>
          <p:nvPr/>
        </p:nvGrpSpPr>
        <p:grpSpPr>
          <a:xfrm>
            <a:off x="30341033" y="8626258"/>
            <a:ext cx="7543800" cy="6299995"/>
            <a:chOff x="35410775" y="14220031"/>
            <a:chExt cx="7543800" cy="6299995"/>
          </a:xfrm>
        </p:grpSpPr>
        <p:sp>
          <p:nvSpPr>
            <p:cNvPr id="19" name="Ovale 18" descr="Chirurgo d'urgenza&#10;">
              <a:extLst>
                <a:ext uri="{FF2B5EF4-FFF2-40B4-BE49-F238E27FC236}">
                  <a16:creationId xmlns:a16="http://schemas.microsoft.com/office/drawing/2014/main" id="{5E272DE2-1619-6D57-7892-4B2F427C26B5}"/>
                </a:ext>
              </a:extLst>
            </p:cNvPr>
            <p:cNvSpPr/>
            <p:nvPr/>
          </p:nvSpPr>
          <p:spPr>
            <a:xfrm>
              <a:off x="35410775" y="14220031"/>
              <a:ext cx="7543800" cy="6299995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20" name="CasellaDiTesto 19">
              <a:extLst>
                <a:ext uri="{FF2B5EF4-FFF2-40B4-BE49-F238E27FC236}">
                  <a16:creationId xmlns:a16="http://schemas.microsoft.com/office/drawing/2014/main" id="{C3E4E836-37FE-AD7D-2D83-5CD4481EF87C}"/>
                </a:ext>
              </a:extLst>
            </p:cNvPr>
            <p:cNvSpPr txBox="1"/>
            <p:nvPr/>
          </p:nvSpPr>
          <p:spPr>
            <a:xfrm>
              <a:off x="36248975" y="15969644"/>
              <a:ext cx="594360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8800" dirty="0"/>
                <a:t>Anestesista</a:t>
              </a:r>
            </a:p>
          </p:txBody>
        </p:sp>
      </p:grpSp>
      <p:grpSp>
        <p:nvGrpSpPr>
          <p:cNvPr id="21" name="Gruppo 20">
            <a:extLst>
              <a:ext uri="{FF2B5EF4-FFF2-40B4-BE49-F238E27FC236}">
                <a16:creationId xmlns:a16="http://schemas.microsoft.com/office/drawing/2014/main" id="{9D291F3C-EF8C-9A8C-8728-C72C5F74C8A3}"/>
              </a:ext>
            </a:extLst>
          </p:cNvPr>
          <p:cNvGrpSpPr/>
          <p:nvPr/>
        </p:nvGrpSpPr>
        <p:grpSpPr>
          <a:xfrm>
            <a:off x="35181225" y="20316031"/>
            <a:ext cx="7543800" cy="6299995"/>
            <a:chOff x="35410775" y="14220031"/>
            <a:chExt cx="7543800" cy="6299995"/>
          </a:xfrm>
        </p:grpSpPr>
        <p:sp>
          <p:nvSpPr>
            <p:cNvPr id="22" name="Ovale 21" descr="Chirurgo d'urgenza&#10;">
              <a:extLst>
                <a:ext uri="{FF2B5EF4-FFF2-40B4-BE49-F238E27FC236}">
                  <a16:creationId xmlns:a16="http://schemas.microsoft.com/office/drawing/2014/main" id="{5CB367B0-D272-09D1-01D5-6E33772FCCDE}"/>
                </a:ext>
              </a:extLst>
            </p:cNvPr>
            <p:cNvSpPr/>
            <p:nvPr/>
          </p:nvSpPr>
          <p:spPr>
            <a:xfrm>
              <a:off x="35410775" y="14220031"/>
              <a:ext cx="7543800" cy="6299995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23" name="CasellaDiTesto 22">
              <a:extLst>
                <a:ext uri="{FF2B5EF4-FFF2-40B4-BE49-F238E27FC236}">
                  <a16:creationId xmlns:a16="http://schemas.microsoft.com/office/drawing/2014/main" id="{764B29A0-302B-5E22-4BF1-247A376178CD}"/>
                </a:ext>
              </a:extLst>
            </p:cNvPr>
            <p:cNvSpPr txBox="1"/>
            <p:nvPr/>
          </p:nvSpPr>
          <p:spPr>
            <a:xfrm>
              <a:off x="36248975" y="15969644"/>
              <a:ext cx="594360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8800" dirty="0"/>
                <a:t>Altre figure</a:t>
              </a:r>
            </a:p>
          </p:txBody>
        </p:sp>
      </p:grpSp>
      <p:grpSp>
        <p:nvGrpSpPr>
          <p:cNvPr id="24" name="Gruppo 23">
            <a:extLst>
              <a:ext uri="{FF2B5EF4-FFF2-40B4-BE49-F238E27FC236}">
                <a16:creationId xmlns:a16="http://schemas.microsoft.com/office/drawing/2014/main" id="{206D4C56-13D7-5CE4-4D53-7662886F5F7A}"/>
              </a:ext>
            </a:extLst>
          </p:cNvPr>
          <p:cNvGrpSpPr/>
          <p:nvPr/>
        </p:nvGrpSpPr>
        <p:grpSpPr>
          <a:xfrm>
            <a:off x="42822961" y="15620413"/>
            <a:ext cx="7543800" cy="6299995"/>
            <a:chOff x="35410775" y="14220031"/>
            <a:chExt cx="7543800" cy="6299995"/>
          </a:xfrm>
        </p:grpSpPr>
        <p:sp>
          <p:nvSpPr>
            <p:cNvPr id="25" name="Ovale 24" descr="Chirurgo d'urgenza&#10;">
              <a:extLst>
                <a:ext uri="{FF2B5EF4-FFF2-40B4-BE49-F238E27FC236}">
                  <a16:creationId xmlns:a16="http://schemas.microsoft.com/office/drawing/2014/main" id="{6919D408-81F5-0957-B778-E82803F11D0F}"/>
                </a:ext>
              </a:extLst>
            </p:cNvPr>
            <p:cNvSpPr/>
            <p:nvPr/>
          </p:nvSpPr>
          <p:spPr>
            <a:xfrm>
              <a:off x="35410775" y="14220031"/>
              <a:ext cx="7543800" cy="6299995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26" name="CasellaDiTesto 25">
              <a:extLst>
                <a:ext uri="{FF2B5EF4-FFF2-40B4-BE49-F238E27FC236}">
                  <a16:creationId xmlns:a16="http://schemas.microsoft.com/office/drawing/2014/main" id="{7F4C4F9E-5D7E-21F1-A30E-CA0980AC923A}"/>
                </a:ext>
              </a:extLst>
            </p:cNvPr>
            <p:cNvSpPr txBox="1"/>
            <p:nvPr/>
          </p:nvSpPr>
          <p:spPr>
            <a:xfrm>
              <a:off x="36248975" y="16629649"/>
              <a:ext cx="594360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8000" dirty="0"/>
                <a:t>Endoscopista</a:t>
              </a:r>
            </a:p>
          </p:txBody>
        </p:sp>
      </p:grpSp>
      <p:grpSp>
        <p:nvGrpSpPr>
          <p:cNvPr id="27" name="Gruppo 26">
            <a:extLst>
              <a:ext uri="{FF2B5EF4-FFF2-40B4-BE49-F238E27FC236}">
                <a16:creationId xmlns:a16="http://schemas.microsoft.com/office/drawing/2014/main" id="{B6C2B273-C9AC-6C5B-5C2D-24AE75799082}"/>
              </a:ext>
            </a:extLst>
          </p:cNvPr>
          <p:cNvGrpSpPr/>
          <p:nvPr/>
        </p:nvGrpSpPr>
        <p:grpSpPr>
          <a:xfrm>
            <a:off x="27637425" y="15549241"/>
            <a:ext cx="7543800" cy="6299995"/>
            <a:chOff x="35410775" y="14220031"/>
            <a:chExt cx="7543800" cy="6299995"/>
          </a:xfrm>
        </p:grpSpPr>
        <p:sp>
          <p:nvSpPr>
            <p:cNvPr id="28" name="Ovale 27" descr="Chirurgo d'urgenza&#10;">
              <a:extLst>
                <a:ext uri="{FF2B5EF4-FFF2-40B4-BE49-F238E27FC236}">
                  <a16:creationId xmlns:a16="http://schemas.microsoft.com/office/drawing/2014/main" id="{931CBE88-186B-8AD0-08CE-329A801EB7A1}"/>
                </a:ext>
              </a:extLst>
            </p:cNvPr>
            <p:cNvSpPr/>
            <p:nvPr/>
          </p:nvSpPr>
          <p:spPr>
            <a:xfrm>
              <a:off x="35410775" y="14220031"/>
              <a:ext cx="7543800" cy="6299995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29" name="CasellaDiTesto 28">
              <a:extLst>
                <a:ext uri="{FF2B5EF4-FFF2-40B4-BE49-F238E27FC236}">
                  <a16:creationId xmlns:a16="http://schemas.microsoft.com/office/drawing/2014/main" id="{4BE992E6-AFF2-9CC2-3108-940AA744ECD8}"/>
                </a:ext>
              </a:extLst>
            </p:cNvPr>
            <p:cNvSpPr txBox="1"/>
            <p:nvPr/>
          </p:nvSpPr>
          <p:spPr>
            <a:xfrm>
              <a:off x="36248975" y="16625871"/>
              <a:ext cx="594360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8800" dirty="0"/>
                <a:t>Equipe S.O.</a:t>
              </a:r>
            </a:p>
          </p:txBody>
        </p:sp>
      </p:grpSp>
      <p:grpSp>
        <p:nvGrpSpPr>
          <p:cNvPr id="30" name="Gruppo 29">
            <a:extLst>
              <a:ext uri="{FF2B5EF4-FFF2-40B4-BE49-F238E27FC236}">
                <a16:creationId xmlns:a16="http://schemas.microsoft.com/office/drawing/2014/main" id="{A49AC6E0-A498-74DA-07CC-7F3ED86885C1}"/>
              </a:ext>
            </a:extLst>
          </p:cNvPr>
          <p:cNvGrpSpPr/>
          <p:nvPr/>
        </p:nvGrpSpPr>
        <p:grpSpPr>
          <a:xfrm>
            <a:off x="40439975" y="8752783"/>
            <a:ext cx="7543800" cy="6299995"/>
            <a:chOff x="35410775" y="14220031"/>
            <a:chExt cx="7543800" cy="6299995"/>
          </a:xfrm>
        </p:grpSpPr>
        <p:sp>
          <p:nvSpPr>
            <p:cNvPr id="31" name="Ovale 30" descr="Chirurgo d'urgenza&#10;">
              <a:extLst>
                <a:ext uri="{FF2B5EF4-FFF2-40B4-BE49-F238E27FC236}">
                  <a16:creationId xmlns:a16="http://schemas.microsoft.com/office/drawing/2014/main" id="{BC144FBB-DC56-6C3B-D5EA-C1E7BA60FE0F}"/>
                </a:ext>
              </a:extLst>
            </p:cNvPr>
            <p:cNvSpPr/>
            <p:nvPr/>
          </p:nvSpPr>
          <p:spPr>
            <a:xfrm>
              <a:off x="35410775" y="14220031"/>
              <a:ext cx="7543800" cy="6299995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32" name="CasellaDiTesto 31">
              <a:extLst>
                <a:ext uri="{FF2B5EF4-FFF2-40B4-BE49-F238E27FC236}">
                  <a16:creationId xmlns:a16="http://schemas.microsoft.com/office/drawing/2014/main" id="{26627518-797B-C430-30B7-91E70551D9E2}"/>
                </a:ext>
              </a:extLst>
            </p:cNvPr>
            <p:cNvSpPr txBox="1"/>
            <p:nvPr/>
          </p:nvSpPr>
          <p:spPr>
            <a:xfrm>
              <a:off x="36248975" y="15343879"/>
              <a:ext cx="5943600" cy="41549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8800" dirty="0"/>
                <a:t>Radiologo / Radiologo interventista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1345261" y="3856831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Dati di letteratura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12A6D05F-627C-557A-AF00-EE6658B1664E}"/>
              </a:ext>
            </a:extLst>
          </p:cNvPr>
          <p:cNvSpPr txBox="1"/>
          <p:nvPr/>
        </p:nvSpPr>
        <p:spPr>
          <a:xfrm>
            <a:off x="5768975" y="1189831"/>
            <a:ext cx="36539964" cy="3145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Titolo </a:t>
            </a:r>
            <a:r>
              <a:rPr lang="it-IT" sz="9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Gestione Multidisciplinare delle Urgenze chirurgiche</a:t>
            </a:r>
          </a:p>
          <a:p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60492CA7-7062-9922-0443-57509B522976}"/>
              </a:ext>
            </a:extLst>
          </p:cNvPr>
          <p:cNvSpPr txBox="1"/>
          <p:nvPr/>
        </p:nvSpPr>
        <p:spPr>
          <a:xfrm>
            <a:off x="2644775" y="7002564"/>
            <a:ext cx="41452800" cy="1324452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en-US" sz="11500" dirty="0"/>
              <a:t>Dai dati emersi </a:t>
            </a:r>
            <a:r>
              <a:rPr lang="en-US" sz="11500" err="1"/>
              <a:t>dalla</a:t>
            </a:r>
            <a:r>
              <a:rPr lang="en-US" sz="11500" dirty="0"/>
              <a:t> </a:t>
            </a:r>
            <a:r>
              <a:rPr lang="en-US" sz="11500" err="1"/>
              <a:t>revisione</a:t>
            </a:r>
            <a:r>
              <a:rPr lang="en-US" sz="11500" dirty="0"/>
              <a:t> della </a:t>
            </a:r>
            <a:r>
              <a:rPr lang="en-US" sz="11500" err="1"/>
              <a:t>letteratura</a:t>
            </a:r>
            <a:r>
              <a:rPr lang="en-US" sz="11500" dirty="0"/>
              <a:t>, la “</a:t>
            </a:r>
            <a:r>
              <a:rPr lang="en-US" sz="11500" err="1"/>
              <a:t>Chirurgia</a:t>
            </a:r>
            <a:r>
              <a:rPr lang="en-US" sz="11500" dirty="0"/>
              <a:t> </a:t>
            </a:r>
            <a:r>
              <a:rPr lang="en-US" sz="11500" err="1"/>
              <a:t>d’Urgenza</a:t>
            </a:r>
            <a:r>
              <a:rPr lang="en-US" sz="11500" dirty="0"/>
              <a:t>” </a:t>
            </a:r>
            <a:r>
              <a:rPr lang="en-US" sz="11500" err="1"/>
              <a:t>può</a:t>
            </a:r>
            <a:r>
              <a:rPr lang="en-US" sz="11500" dirty="0"/>
              <a:t> </a:t>
            </a:r>
            <a:r>
              <a:rPr lang="en-US" sz="11500" err="1"/>
              <a:t>essere</a:t>
            </a:r>
            <a:r>
              <a:rPr lang="en-US" sz="11500" dirty="0"/>
              <a:t> definita come “</a:t>
            </a:r>
            <a:r>
              <a:rPr lang="en-US" sz="11500" err="1"/>
              <a:t>quella</a:t>
            </a:r>
            <a:r>
              <a:rPr lang="en-US" sz="11500" dirty="0"/>
              <a:t> </a:t>
            </a:r>
            <a:r>
              <a:rPr lang="en-US" sz="11500" err="1"/>
              <a:t>chirurgia</a:t>
            </a:r>
            <a:r>
              <a:rPr lang="en-US" sz="11500" dirty="0"/>
              <a:t> necessaria al trattamento di una </a:t>
            </a:r>
            <a:r>
              <a:rPr lang="en-US" sz="11500" err="1"/>
              <a:t>minaccia</a:t>
            </a:r>
            <a:r>
              <a:rPr lang="en-US" sz="11500" dirty="0"/>
              <a:t> </a:t>
            </a:r>
            <a:r>
              <a:rPr lang="en-US" sz="11500" err="1"/>
              <a:t>imminente</a:t>
            </a:r>
            <a:r>
              <a:rPr lang="en-US" sz="11500" dirty="0"/>
              <a:t> alla vita della persona (ad un </a:t>
            </a:r>
            <a:r>
              <a:rPr lang="en-US" sz="11500" err="1"/>
              <a:t>organo</a:t>
            </a:r>
            <a:r>
              <a:rPr lang="en-US" sz="11500" dirty="0"/>
              <a:t>, </a:t>
            </a:r>
            <a:r>
              <a:rPr lang="en-US" sz="11500" err="1"/>
              <a:t>arto</a:t>
            </a:r>
            <a:r>
              <a:rPr lang="en-US" sz="11500" dirty="0"/>
              <a:t> o </a:t>
            </a:r>
            <a:r>
              <a:rPr lang="en-US" sz="11500" err="1"/>
              <a:t>tessuto</a:t>
            </a:r>
            <a:r>
              <a:rPr lang="en-US" sz="11500" dirty="0"/>
              <a:t>) causata da un trauma </a:t>
            </a:r>
            <a:r>
              <a:rPr lang="en-US" sz="11500" err="1"/>
              <a:t>esterno</a:t>
            </a:r>
            <a:r>
              <a:rPr lang="en-US" sz="11500" dirty="0"/>
              <a:t>, da un </a:t>
            </a:r>
            <a:r>
              <a:rPr lang="en-US" sz="11500" err="1"/>
              <a:t>agente</a:t>
            </a:r>
            <a:r>
              <a:rPr lang="en-US" sz="11500" dirty="0"/>
              <a:t> </a:t>
            </a:r>
            <a:r>
              <a:rPr lang="en-US" sz="11500"/>
              <a:t>patogeno...”. Le performance </a:t>
            </a:r>
            <a:r>
              <a:rPr lang="en-US" sz="11500" err="1"/>
              <a:t>richieste</a:t>
            </a:r>
            <a:r>
              <a:rPr lang="en-US" sz="11500" dirty="0"/>
              <a:t> </a:t>
            </a:r>
            <a:r>
              <a:rPr lang="en-US" sz="11500" err="1"/>
              <a:t>sono</a:t>
            </a:r>
            <a:r>
              <a:rPr lang="en-US" sz="11500" dirty="0"/>
              <a:t> </a:t>
            </a:r>
            <a:r>
              <a:rPr lang="en-US" sz="11500" err="1"/>
              <a:t>varie</a:t>
            </a:r>
            <a:r>
              <a:rPr lang="en-US" sz="11500" dirty="0"/>
              <a:t> e </a:t>
            </a:r>
            <a:r>
              <a:rPr lang="en-US" sz="11500" err="1"/>
              <a:t>complesse</a:t>
            </a:r>
            <a:r>
              <a:rPr lang="en-US" sz="11500" dirty="0"/>
              <a:t> </a:t>
            </a:r>
            <a:r>
              <a:rPr lang="en-US" sz="11500" err="1"/>
              <a:t>poichè</a:t>
            </a:r>
            <a:r>
              <a:rPr lang="en-US" sz="11500" dirty="0"/>
              <a:t> </a:t>
            </a:r>
            <a:r>
              <a:rPr lang="en-US" sz="11500" err="1"/>
              <a:t>coinvolgono</a:t>
            </a:r>
            <a:r>
              <a:rPr lang="en-US" sz="11500" dirty="0"/>
              <a:t> </a:t>
            </a:r>
            <a:r>
              <a:rPr lang="en-US" sz="11500" err="1"/>
              <a:t>più</a:t>
            </a:r>
            <a:r>
              <a:rPr lang="en-US" sz="11500" dirty="0"/>
              <a:t> </a:t>
            </a:r>
            <a:r>
              <a:rPr lang="en-US" sz="11500" err="1"/>
              <a:t>ambiti</a:t>
            </a:r>
            <a:r>
              <a:rPr lang="en-US" sz="11500" dirty="0"/>
              <a:t> </a:t>
            </a:r>
            <a:r>
              <a:rPr lang="en-US" sz="11500" err="1"/>
              <a:t>chirurgici</a:t>
            </a:r>
            <a:r>
              <a:rPr lang="en-US" sz="11500" dirty="0"/>
              <a:t>:  </a:t>
            </a:r>
            <a:r>
              <a:rPr lang="en-US" sz="11500" err="1"/>
              <a:t>addominale</a:t>
            </a:r>
            <a:r>
              <a:rPr lang="en-US" sz="11500" dirty="0"/>
              <a:t>, </a:t>
            </a:r>
            <a:r>
              <a:rPr lang="en-US" sz="11500" err="1"/>
              <a:t>urologico</a:t>
            </a:r>
            <a:r>
              <a:rPr lang="en-US" sz="11500" dirty="0"/>
              <a:t>, </a:t>
            </a:r>
            <a:r>
              <a:rPr lang="en-US" sz="11500" err="1"/>
              <a:t>toracico</a:t>
            </a:r>
            <a:r>
              <a:rPr lang="en-US" sz="11500" dirty="0"/>
              <a:t>, </a:t>
            </a:r>
            <a:r>
              <a:rPr lang="en-US" sz="11500" err="1"/>
              <a:t>vascolare</a:t>
            </a:r>
            <a:r>
              <a:rPr lang="en-US" sz="11500" dirty="0"/>
              <a:t>, tessuti molli, osseo) entro un intervallo di 24 ore.</a:t>
            </a:r>
            <a:endParaRPr lang="it-IT" sz="59500" b="1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54822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564BB2EB-1147-4A9A-319D-15EC50F63D36}"/>
              </a:ext>
            </a:extLst>
          </p:cNvPr>
          <p:cNvSpPr txBox="1"/>
          <p:nvPr/>
        </p:nvSpPr>
        <p:spPr>
          <a:xfrm>
            <a:off x="10264775" y="1168298"/>
            <a:ext cx="36539964" cy="3145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Titolo </a:t>
            </a:r>
            <a:r>
              <a:rPr lang="it-IT" sz="9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Gestione Multidisciplinare delle Urgenze chirurgiche</a:t>
            </a:r>
          </a:p>
          <a:p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28B4E26D-94B6-893E-9A46-657520C7313E}"/>
              </a:ext>
            </a:extLst>
          </p:cNvPr>
          <p:cNvSpPr/>
          <p:nvPr/>
        </p:nvSpPr>
        <p:spPr>
          <a:xfrm flipH="1">
            <a:off x="858805" y="3323431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Gestione delle diverse fasi di </a:t>
            </a:r>
            <a:r>
              <a:rPr lang="it-IT" sz="9921" dirty="0" err="1">
                <a:solidFill>
                  <a:schemeClr val="bg1"/>
                </a:solidFill>
              </a:rPr>
              <a:t>medical</a:t>
            </a:r>
            <a:r>
              <a:rPr lang="it-IT" sz="9921" dirty="0">
                <a:solidFill>
                  <a:schemeClr val="bg1"/>
                </a:solidFill>
              </a:rPr>
              <a:t> care da un team multidisciplinare</a:t>
            </a:r>
          </a:p>
        </p:txBody>
      </p:sp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356F0510-6913-C4B2-7122-38496CE88D79}"/>
              </a:ext>
            </a:extLst>
          </p:cNvPr>
          <p:cNvSpPr/>
          <p:nvPr/>
        </p:nvSpPr>
        <p:spPr>
          <a:xfrm flipH="1">
            <a:off x="858803" y="6447631"/>
            <a:ext cx="23807772" cy="571026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7200" dirty="0">
                <a:solidFill>
                  <a:schemeClr val="bg1"/>
                </a:solidFill>
              </a:rPr>
              <a:t>FASE PRE-OPERATORIA</a:t>
            </a:r>
          </a:p>
        </p:txBody>
      </p:sp>
      <p:sp>
        <p:nvSpPr>
          <p:cNvPr id="8" name="Rettangolo arrotondato 8">
            <a:extLst>
              <a:ext uri="{FF2B5EF4-FFF2-40B4-BE49-F238E27FC236}">
                <a16:creationId xmlns:a16="http://schemas.microsoft.com/office/drawing/2014/main" id="{E295B006-39C3-DBB8-9331-B18E12D32D72}"/>
              </a:ext>
            </a:extLst>
          </p:cNvPr>
          <p:cNvSpPr/>
          <p:nvPr/>
        </p:nvSpPr>
        <p:spPr>
          <a:xfrm flipH="1">
            <a:off x="12093575" y="12696031"/>
            <a:ext cx="23807772" cy="571026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7200" dirty="0">
                <a:solidFill>
                  <a:schemeClr val="bg1"/>
                </a:solidFill>
              </a:rPr>
              <a:t>FASE INTRA-OPERATORIA</a:t>
            </a:r>
          </a:p>
        </p:txBody>
      </p:sp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2024AA5C-BFA6-6A9F-24B1-3435B2D2701C}"/>
              </a:ext>
            </a:extLst>
          </p:cNvPr>
          <p:cNvSpPr/>
          <p:nvPr/>
        </p:nvSpPr>
        <p:spPr>
          <a:xfrm flipH="1">
            <a:off x="25117540" y="18944431"/>
            <a:ext cx="23807772" cy="571026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7200" dirty="0">
                <a:solidFill>
                  <a:schemeClr val="bg1"/>
                </a:solidFill>
              </a:rPr>
              <a:t>FASE POST-OPERATORIA</a:t>
            </a:r>
          </a:p>
        </p:txBody>
      </p:sp>
      <p:sp>
        <p:nvSpPr>
          <p:cNvPr id="6" name="Freccia a destra 5">
            <a:extLst>
              <a:ext uri="{FF2B5EF4-FFF2-40B4-BE49-F238E27FC236}">
                <a16:creationId xmlns:a16="http://schemas.microsoft.com/office/drawing/2014/main" id="{0F17E028-A7B5-3D90-8A41-D0663B5E18A6}"/>
              </a:ext>
            </a:extLst>
          </p:cNvPr>
          <p:cNvSpPr/>
          <p:nvPr/>
        </p:nvSpPr>
        <p:spPr>
          <a:xfrm>
            <a:off x="23904575" y="8428831"/>
            <a:ext cx="2209800" cy="1524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Freccia a destra 6">
            <a:extLst>
              <a:ext uri="{FF2B5EF4-FFF2-40B4-BE49-F238E27FC236}">
                <a16:creationId xmlns:a16="http://schemas.microsoft.com/office/drawing/2014/main" id="{89FD7B68-F4CE-BE58-8A9D-3EFD0816A016}"/>
              </a:ext>
            </a:extLst>
          </p:cNvPr>
          <p:cNvSpPr/>
          <p:nvPr/>
        </p:nvSpPr>
        <p:spPr>
          <a:xfrm rot="10800000">
            <a:off x="22168981" y="21777123"/>
            <a:ext cx="2209800" cy="1524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Freccia a destra 10">
            <a:extLst>
              <a:ext uri="{FF2B5EF4-FFF2-40B4-BE49-F238E27FC236}">
                <a16:creationId xmlns:a16="http://schemas.microsoft.com/office/drawing/2014/main" id="{04B6AD6E-8BE9-AC31-6624-FAFD32D6FD7B}"/>
              </a:ext>
            </a:extLst>
          </p:cNvPr>
          <p:cNvSpPr/>
          <p:nvPr/>
        </p:nvSpPr>
        <p:spPr>
          <a:xfrm>
            <a:off x="36096575" y="14789165"/>
            <a:ext cx="2209800" cy="1524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7ACDDA26-6601-206A-6CC1-766698EE025F}"/>
              </a:ext>
            </a:extLst>
          </p:cNvPr>
          <p:cNvSpPr txBox="1"/>
          <p:nvPr/>
        </p:nvSpPr>
        <p:spPr>
          <a:xfrm>
            <a:off x="38501603" y="13533130"/>
            <a:ext cx="9931073" cy="3149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-Monitoraggio del paziente</a:t>
            </a:r>
          </a:p>
          <a:p>
            <a:r>
              <a:rPr lang="it-IT" dirty="0"/>
              <a:t> </a:t>
            </a:r>
            <a:r>
              <a:rPr lang="it-IT"/>
              <a:t>supporto </a:t>
            </a:r>
            <a:r>
              <a:rPr lang="it-IT" dirty="0"/>
              <a:t>infermieristico eventuale cambio strategia chirurgia e posizionamento del paziente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BC84FBFB-7EE2-FF00-CFD3-D5A26CB4AF45}"/>
              </a:ext>
            </a:extLst>
          </p:cNvPr>
          <p:cNvSpPr txBox="1"/>
          <p:nvPr/>
        </p:nvSpPr>
        <p:spPr>
          <a:xfrm>
            <a:off x="28286075" y="6752604"/>
            <a:ext cx="15621000" cy="4677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-VALUTAZIONE DEL LE COMORBIDITA E DEL RISCHIO OPRATORIO</a:t>
            </a:r>
          </a:p>
          <a:p>
            <a:r>
              <a:rPr lang="it-IT" dirty="0"/>
              <a:t>OTTIMIZZAZIONE BILANCIO IDRO-ELETTROLITICO, </a:t>
            </a:r>
          </a:p>
          <a:p>
            <a:r>
              <a:rPr lang="it-IT" dirty="0"/>
              <a:t>GESTIONE DELLE VIE AEREE, PREPARAZIONE ALL’INGRESSO IN SALA, EVENTUALE PROCEDURA NON</a:t>
            </a:r>
          </a:p>
          <a:p>
            <a:r>
              <a:rPr lang="it-IT" dirty="0"/>
              <a:t> CHIRURGICA DI SUPPORTO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C21AC83C-FF08-E6A2-95E4-488C8679276D}"/>
              </a:ext>
            </a:extLst>
          </p:cNvPr>
          <p:cNvSpPr txBox="1"/>
          <p:nvPr/>
        </p:nvSpPr>
        <p:spPr>
          <a:xfrm>
            <a:off x="5809221" y="21355415"/>
            <a:ext cx="15621000" cy="2384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-Risveglio del paziente, monitoraggio con esami ematochimici e strumentali, gestione del decorso post-operatorio ed eventuali complicanze post-</a:t>
            </a:r>
            <a:r>
              <a:rPr lang="it-IT" dirty="0" err="1"/>
              <a:t>chiurgiche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4995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DB966-7B65-940E-2BE0-3A9CE1660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62A0F87D-3FE4-AB82-19BA-84376147EB04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F8E59752-850D-CAD3-A8A7-D2BD117802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DF301E3B-F44D-750F-F20D-4A70CB6C6AEC}"/>
              </a:ext>
            </a:extLst>
          </p:cNvPr>
          <p:cNvSpPr txBox="1"/>
          <p:nvPr/>
        </p:nvSpPr>
        <p:spPr>
          <a:xfrm>
            <a:off x="10264775" y="1168298"/>
            <a:ext cx="36539964" cy="3145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Titolo </a:t>
            </a:r>
            <a:r>
              <a:rPr lang="it-IT" sz="9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Gestione Multidisciplinare delle Urgenze chirurgiche</a:t>
            </a:r>
          </a:p>
          <a:p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87C3C918-5896-E131-4D84-E0B600EC414F}"/>
              </a:ext>
            </a:extLst>
          </p:cNvPr>
          <p:cNvSpPr/>
          <p:nvPr/>
        </p:nvSpPr>
        <p:spPr>
          <a:xfrm flipH="1">
            <a:off x="858805" y="3323431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Gestione delle diverse fasi di </a:t>
            </a:r>
            <a:r>
              <a:rPr lang="it-IT" sz="9921" dirty="0" err="1">
                <a:solidFill>
                  <a:schemeClr val="bg1"/>
                </a:solidFill>
              </a:rPr>
              <a:t>medical</a:t>
            </a:r>
            <a:r>
              <a:rPr lang="it-IT" sz="9921" dirty="0">
                <a:solidFill>
                  <a:schemeClr val="bg1"/>
                </a:solidFill>
              </a:rPr>
              <a:t> care da un team multidisciplinare</a:t>
            </a:r>
          </a:p>
        </p:txBody>
      </p:sp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756E3BA8-6799-7B7A-E1B5-4B85F467C8CA}"/>
              </a:ext>
            </a:extLst>
          </p:cNvPr>
          <p:cNvSpPr/>
          <p:nvPr/>
        </p:nvSpPr>
        <p:spPr>
          <a:xfrm flipH="1">
            <a:off x="858803" y="6447631"/>
            <a:ext cx="23807772" cy="571026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7200" dirty="0">
                <a:solidFill>
                  <a:schemeClr val="bg1"/>
                </a:solidFill>
              </a:rPr>
              <a:t>FASE PRE-OPERATORIA</a:t>
            </a:r>
          </a:p>
        </p:txBody>
      </p:sp>
      <p:sp>
        <p:nvSpPr>
          <p:cNvPr id="8" name="Rettangolo arrotondato 8">
            <a:extLst>
              <a:ext uri="{FF2B5EF4-FFF2-40B4-BE49-F238E27FC236}">
                <a16:creationId xmlns:a16="http://schemas.microsoft.com/office/drawing/2014/main" id="{720543F8-0D64-8D55-05D7-F47A8D85AB26}"/>
              </a:ext>
            </a:extLst>
          </p:cNvPr>
          <p:cNvSpPr/>
          <p:nvPr/>
        </p:nvSpPr>
        <p:spPr>
          <a:xfrm flipH="1">
            <a:off x="12093575" y="12696031"/>
            <a:ext cx="23807772" cy="571026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7200" dirty="0">
                <a:solidFill>
                  <a:schemeClr val="bg1"/>
                </a:solidFill>
              </a:rPr>
              <a:t>FASE INTRA-OPERATORIA</a:t>
            </a:r>
          </a:p>
        </p:txBody>
      </p:sp>
      <p:sp>
        <p:nvSpPr>
          <p:cNvPr id="9" name="Rettangolo arrotondato 8">
            <a:extLst>
              <a:ext uri="{FF2B5EF4-FFF2-40B4-BE49-F238E27FC236}">
                <a16:creationId xmlns:a16="http://schemas.microsoft.com/office/drawing/2014/main" id="{580475A7-7078-4C92-C369-78F6E706B957}"/>
              </a:ext>
            </a:extLst>
          </p:cNvPr>
          <p:cNvSpPr/>
          <p:nvPr/>
        </p:nvSpPr>
        <p:spPr>
          <a:xfrm flipH="1">
            <a:off x="25117540" y="18944431"/>
            <a:ext cx="23807772" cy="571026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7200" dirty="0">
                <a:solidFill>
                  <a:schemeClr val="bg1"/>
                </a:solidFill>
              </a:rPr>
              <a:t>FASE POST-OPERATORIA</a:t>
            </a:r>
          </a:p>
        </p:txBody>
      </p:sp>
      <p:sp>
        <p:nvSpPr>
          <p:cNvPr id="6" name="Freccia a destra 5">
            <a:extLst>
              <a:ext uri="{FF2B5EF4-FFF2-40B4-BE49-F238E27FC236}">
                <a16:creationId xmlns:a16="http://schemas.microsoft.com/office/drawing/2014/main" id="{23AFD198-9130-AC40-A891-4B2F79C6D43D}"/>
              </a:ext>
            </a:extLst>
          </p:cNvPr>
          <p:cNvSpPr/>
          <p:nvPr/>
        </p:nvSpPr>
        <p:spPr>
          <a:xfrm>
            <a:off x="23904575" y="8428831"/>
            <a:ext cx="2209800" cy="1524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Freccia a destra 6">
            <a:extLst>
              <a:ext uri="{FF2B5EF4-FFF2-40B4-BE49-F238E27FC236}">
                <a16:creationId xmlns:a16="http://schemas.microsoft.com/office/drawing/2014/main" id="{84833F96-2678-779E-E1DC-80D8909B41B9}"/>
              </a:ext>
            </a:extLst>
          </p:cNvPr>
          <p:cNvSpPr/>
          <p:nvPr/>
        </p:nvSpPr>
        <p:spPr>
          <a:xfrm rot="10800000">
            <a:off x="22168981" y="21777123"/>
            <a:ext cx="2209800" cy="1524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Freccia a destra 10">
            <a:extLst>
              <a:ext uri="{FF2B5EF4-FFF2-40B4-BE49-F238E27FC236}">
                <a16:creationId xmlns:a16="http://schemas.microsoft.com/office/drawing/2014/main" id="{D454322B-E3EE-133E-B9C3-8E65B33FC989}"/>
              </a:ext>
            </a:extLst>
          </p:cNvPr>
          <p:cNvSpPr/>
          <p:nvPr/>
        </p:nvSpPr>
        <p:spPr>
          <a:xfrm>
            <a:off x="36096575" y="14789165"/>
            <a:ext cx="2209800" cy="1524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48863C60-37AD-7DB1-58D0-33F23163351F}"/>
              </a:ext>
            </a:extLst>
          </p:cNvPr>
          <p:cNvSpPr txBox="1"/>
          <p:nvPr/>
        </p:nvSpPr>
        <p:spPr>
          <a:xfrm>
            <a:off x="38994239" y="13600631"/>
            <a:ext cx="9931073" cy="390106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685800" indent="-685800">
              <a:buFont typeface="Calibri"/>
              <a:buChar char="-"/>
            </a:pPr>
            <a:r>
              <a:rPr lang="it-IT" sz="4950" dirty="0"/>
              <a:t>ANESTESISTA</a:t>
            </a:r>
            <a:endParaRPr lang="it-IT" sz="4950" dirty="0">
              <a:ea typeface="Calibri"/>
              <a:cs typeface="Calibri"/>
            </a:endParaRPr>
          </a:p>
          <a:p>
            <a:pPr marL="685800" indent="-685800">
              <a:buFont typeface="Calibri"/>
              <a:buChar char="-"/>
            </a:pPr>
            <a:r>
              <a:rPr lang="it-IT" sz="4950" dirty="0">
                <a:ea typeface="Calibri"/>
                <a:cs typeface="Calibri"/>
              </a:rPr>
              <a:t>AIUTO E ASSSITENTE CHIRURGO</a:t>
            </a:r>
          </a:p>
          <a:p>
            <a:pPr marL="685800" indent="-685800">
              <a:buFont typeface="Calibri"/>
              <a:buChar char="-"/>
            </a:pPr>
            <a:r>
              <a:rPr lang="it-IT" sz="4950" dirty="0">
                <a:ea typeface="Calibri"/>
                <a:cs typeface="Calibri"/>
              </a:rPr>
              <a:t>INFERMIERE STRUMENTISTA</a:t>
            </a:r>
          </a:p>
          <a:p>
            <a:pPr marL="685800" indent="-685800">
              <a:buFont typeface="Calibri"/>
              <a:buChar char="-"/>
            </a:pPr>
            <a:r>
              <a:rPr lang="it-IT" sz="4950" dirty="0">
                <a:ea typeface="Calibri"/>
                <a:cs typeface="Calibri"/>
              </a:rPr>
              <a:t>INFERMIERE DI SALA</a:t>
            </a:r>
          </a:p>
          <a:p>
            <a:pPr marL="685800" indent="-685800">
              <a:buFont typeface="Calibri"/>
              <a:buChar char="-"/>
            </a:pPr>
            <a:r>
              <a:rPr lang="it-IT" sz="4950" dirty="0">
                <a:ea typeface="Calibri"/>
                <a:cs typeface="Calibri"/>
              </a:rPr>
              <a:t>OPERATORE SOSCIO SANITARIO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C21FC3A5-94C9-8945-7C04-7F41EC4CE55C}"/>
              </a:ext>
            </a:extLst>
          </p:cNvPr>
          <p:cNvSpPr txBox="1"/>
          <p:nvPr/>
        </p:nvSpPr>
        <p:spPr>
          <a:xfrm>
            <a:off x="28247975" y="7362031"/>
            <a:ext cx="15621000" cy="23775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685800" indent="-685800">
              <a:buFont typeface="Calibri"/>
              <a:buChar char="-"/>
            </a:pPr>
            <a:r>
              <a:rPr lang="it-IT" sz="4950" dirty="0">
                <a:ea typeface="Calibri"/>
                <a:cs typeface="Calibri"/>
              </a:rPr>
              <a:t>ANESTESISTA</a:t>
            </a:r>
          </a:p>
          <a:p>
            <a:pPr marL="685800" indent="-685800">
              <a:buFontTx/>
              <a:buChar char="-"/>
            </a:pPr>
            <a:r>
              <a:rPr lang="it-IT" sz="4950" dirty="0">
                <a:ea typeface="Calibri"/>
                <a:cs typeface="Calibri"/>
              </a:rPr>
              <a:t>RADIOLOGO INTERVENTISTA</a:t>
            </a:r>
          </a:p>
          <a:p>
            <a:pPr marL="685800" indent="-685800">
              <a:buFontTx/>
              <a:buChar char="-"/>
            </a:pPr>
            <a:r>
              <a:rPr lang="it-IT" sz="4950" dirty="0">
                <a:ea typeface="Calibri"/>
                <a:cs typeface="Calibri"/>
              </a:rPr>
              <a:t>ENDOSCOPISTA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2BE8EDDF-5241-1385-12EA-6F04E41C4D2C}"/>
              </a:ext>
            </a:extLst>
          </p:cNvPr>
          <p:cNvSpPr txBox="1"/>
          <p:nvPr/>
        </p:nvSpPr>
        <p:spPr>
          <a:xfrm>
            <a:off x="5809221" y="20422771"/>
            <a:ext cx="15621000" cy="31393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685800" indent="-685800">
              <a:buFont typeface="Calibri"/>
              <a:buChar char="-"/>
            </a:pPr>
            <a:r>
              <a:rPr lang="it-IT" sz="4950" dirty="0">
                <a:ea typeface="Calibri"/>
                <a:cs typeface="Calibri"/>
              </a:rPr>
              <a:t>CHIRURGO</a:t>
            </a:r>
          </a:p>
          <a:p>
            <a:pPr marL="685800" indent="-685800">
              <a:buFont typeface="Calibri"/>
              <a:buChar char="-"/>
            </a:pPr>
            <a:r>
              <a:rPr lang="it-IT" sz="4950" dirty="0">
                <a:ea typeface="Calibri"/>
                <a:cs typeface="Calibri"/>
              </a:rPr>
              <a:t>IINFETTIVOLOGO, </a:t>
            </a:r>
          </a:p>
          <a:p>
            <a:pPr marL="685800" indent="-685800">
              <a:buFont typeface="Calibri"/>
              <a:buChar char="-"/>
            </a:pPr>
            <a:r>
              <a:rPr lang="it-IT" sz="4950" dirty="0">
                <a:ea typeface="Calibri"/>
                <a:cs typeface="Calibri"/>
              </a:rPr>
              <a:t>ENDOSCOPISTA,</a:t>
            </a:r>
          </a:p>
          <a:p>
            <a:pPr marL="685800" indent="-685800">
              <a:buFont typeface="Calibri"/>
              <a:buChar char="-"/>
            </a:pPr>
            <a:r>
              <a:rPr lang="it-IT" sz="4950" dirty="0">
                <a:ea typeface="Calibri"/>
                <a:cs typeface="Calibri"/>
              </a:rPr>
              <a:t>RADIOLOGO/RADIOLOGO VASCOLARE)</a:t>
            </a:r>
          </a:p>
        </p:txBody>
      </p:sp>
    </p:spTree>
    <p:extLst>
      <p:ext uri="{BB962C8B-B14F-4D97-AF65-F5344CB8AC3E}">
        <p14:creationId xmlns:p14="http://schemas.microsoft.com/office/powerpoint/2010/main" val="3941646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564BB2EB-1147-4A9A-319D-15EC50F63D36}"/>
              </a:ext>
            </a:extLst>
          </p:cNvPr>
          <p:cNvSpPr txBox="1"/>
          <p:nvPr/>
        </p:nvSpPr>
        <p:spPr>
          <a:xfrm>
            <a:off x="10264775" y="1168298"/>
            <a:ext cx="36539964" cy="3145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Titolo </a:t>
            </a:r>
            <a:r>
              <a:rPr lang="it-IT" sz="9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Gestione Multidisciplinare delle Urgenze chirurgiche</a:t>
            </a:r>
          </a:p>
          <a:p>
            <a:endParaRPr lang="it-IT" sz="9921" b="1" i="1" dirty="0">
              <a:solidFill>
                <a:srgbClr val="0066CC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28B4E26D-94B6-893E-9A46-657520C7313E}"/>
              </a:ext>
            </a:extLst>
          </p:cNvPr>
          <p:cNvSpPr/>
          <p:nvPr/>
        </p:nvSpPr>
        <p:spPr>
          <a:xfrm flipH="1">
            <a:off x="858805" y="3323431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Conclusioni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B462DFB3-7B8E-023C-83C0-071B3F4B5847}"/>
              </a:ext>
            </a:extLst>
          </p:cNvPr>
          <p:cNvSpPr txBox="1"/>
          <p:nvPr/>
        </p:nvSpPr>
        <p:spPr>
          <a:xfrm>
            <a:off x="1654175" y="6828631"/>
            <a:ext cx="45863583" cy="176971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it-IT" sz="8800" dirty="0"/>
              <a:t>La costituzione di un Team funzionale multiprofessionale per la presa in carico del paziente chirurgico nel contesto di urgenza ed emergenza è di fondamentale importanza in quanto la stretta collaborazione tra le diverse figure professionali permette di migliorare gli </a:t>
            </a:r>
            <a:r>
              <a:rPr lang="it-IT" sz="8800" dirty="0" err="1"/>
              <a:t>outcomes</a:t>
            </a:r>
            <a:r>
              <a:rPr lang="it-IT" sz="8800" dirty="0"/>
              <a:t> stessi dei pazienti. 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it-IT" sz="8800" dirty="0"/>
              <a:t>Nonostante le Società Scientifiche si stiano impegnando a sviluppare per ciascuna tematica delle indicazioni specifiche e dettagliate insieme alla definizione di una carta per il paziente operato in urgenza, tali iniziative hanno il limite di essere utilizzate su base volontaria e determinate dalla mancanza delle diverse figure specialistiche nei piccoli centri. </a:t>
            </a:r>
            <a:endParaRPr lang="it-IT" sz="8800" dirty="0">
              <a:ea typeface="Calibri"/>
              <a:cs typeface="Calibri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it-IT" sz="8800" dirty="0"/>
              <a:t>L’applicazione delle checklist permette di migliorare l’appropriatezza degli interventi, utilizzando gli indicatori in esse contenuti.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it-IT" sz="8800" dirty="0"/>
              <a:t>Le Società Scientifiche ritengono che l’applicazione delle seguenti raccomandazioni possa consentire la riduzione della mortalità, su base nazionale, dell’1,5% nelle condizioni di urgenza e un sistema di lavoro più sicuro, in grado di recuperare risorse da reinvestire nello stesso settore.</a:t>
            </a:r>
          </a:p>
        </p:txBody>
      </p:sp>
    </p:spTree>
    <p:extLst>
      <p:ext uri="{BB962C8B-B14F-4D97-AF65-F5344CB8AC3E}">
        <p14:creationId xmlns:p14="http://schemas.microsoft.com/office/powerpoint/2010/main" val="2437577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72" y="9267424"/>
            <a:ext cx="48089952" cy="915260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492</Words>
  <Application>Microsoft Office PowerPoint</Application>
  <PresentationFormat>Personalizzato</PresentationFormat>
  <Paragraphs>57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3" baseType="lpstr">
      <vt:lpstr>Calibri</vt:lpstr>
      <vt:lpstr>Aptos</vt:lpstr>
      <vt:lpstr>Arial</vt:lpstr>
      <vt:lpstr>Barlow Ultra-Bold</vt:lpstr>
      <vt:lpstr>Barlow Bold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PC</dc:creator>
  <cp:lastModifiedBy>umberto robustelli</cp:lastModifiedBy>
  <cp:revision>44</cp:revision>
  <dcterms:created xsi:type="dcterms:W3CDTF">2006-08-16T00:00:00Z</dcterms:created>
  <dcterms:modified xsi:type="dcterms:W3CDTF">2025-12-15T16:09:29Z</dcterms:modified>
  <dc:identifier>DAG35qkUN5c</dc:identifier>
</cp:coreProperties>
</file>