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265" r:id="rId3"/>
    <p:sldId id="270" r:id="rId4"/>
    <p:sldId id="272" r:id="rId5"/>
    <p:sldId id="273" r:id="rId6"/>
    <p:sldId id="274" r:id="rId7"/>
    <p:sldId id="271" r:id="rId8"/>
  </p:sldIdLst>
  <p:sldSz cx="50399950" cy="28440063"/>
  <p:notesSz cx="6858000" cy="9144000"/>
  <p:embeddedFontLst>
    <p:embeddedFont>
      <p:font typeface="Barlow Bold" pitchFamily="2" charset="77"/>
      <p:regular r:id="rId10"/>
      <p:bold r:id="rId11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8" autoAdjust="0"/>
    <p:restoredTop sz="94597" autoAdjust="0"/>
  </p:normalViewPr>
  <p:slideViewPr>
    <p:cSldViewPr>
      <p:cViewPr varScale="1">
        <p:scale>
          <a:sx n="27" d="100"/>
          <a:sy n="27" d="100"/>
        </p:scale>
        <p:origin x="680" y="264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N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0A7B0E-0B28-AD49-8355-AFD5ED44D5DB}" type="datetimeFigureOut">
              <a:rPr lang="it-IN" smtClean="0"/>
              <a:t>18/12/25</a:t>
            </a:fld>
            <a:endParaRPr lang="it-IN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N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I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113F9-591B-EA4A-B283-9A32B6366397}" type="slidenum">
              <a:rPr lang="it-IN" smtClean="0"/>
              <a:t>‹N›</a:t>
            </a:fld>
            <a:endParaRPr lang="it-IN"/>
          </a:p>
        </p:txBody>
      </p:sp>
    </p:spTree>
    <p:extLst>
      <p:ext uri="{BB962C8B-B14F-4D97-AF65-F5344CB8AC3E}">
        <p14:creationId xmlns:p14="http://schemas.microsoft.com/office/powerpoint/2010/main" val="2762193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N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2113F9-591B-EA4A-B283-9A32B6366397}" type="slidenum">
              <a:rPr lang="it-IN" smtClean="0"/>
              <a:t>2</a:t>
            </a:fld>
            <a:endParaRPr lang="it-IN"/>
          </a:p>
        </p:txBody>
      </p:sp>
    </p:spTree>
    <p:extLst>
      <p:ext uri="{BB962C8B-B14F-4D97-AF65-F5344CB8AC3E}">
        <p14:creationId xmlns:p14="http://schemas.microsoft.com/office/powerpoint/2010/main" val="2026306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59148" y="-8512168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4454028" y="3519490"/>
            <a:ext cx="25374601" cy="29546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it-IT" sz="96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Efficacia e sicurezza della HAL-RAR DG nel trattamento delle emorroidi sanguinati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Antonio Vallo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9028801" y="24498153"/>
            <a:ext cx="8935587" cy="1111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32361507" y="18963261"/>
            <a:ext cx="15837884" cy="351719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UOC CHIRURGIA GENERALE</a:t>
            </a:r>
          </a:p>
          <a:p>
            <a:pPr algn="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P.O. “San Timoteo”</a:t>
            </a: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Termoli</a:t>
            </a: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1" y="5820039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Titolo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25927" y="2457054"/>
            <a:ext cx="36539964" cy="3145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Titolo Efficacia e sicurezza della HAL-RAR DG nel trattamento </a:t>
            </a:r>
          </a:p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delle emorroidi sanguinati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9FEB486A-E686-7D69-5F8F-CA27DD489B0D}"/>
              </a:ext>
            </a:extLst>
          </p:cNvPr>
          <p:cNvSpPr txBox="1"/>
          <p:nvPr/>
        </p:nvSpPr>
        <p:spPr>
          <a:xfrm>
            <a:off x="1991301" y="11028978"/>
            <a:ext cx="41647170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N" sz="5400" b="1" i="1" u="sng" dirty="0">
                <a:cs typeface="Arial" panose="020B0604020202020204" pitchFamily="34" charset="0"/>
              </a:rPr>
              <a:t>La Procedura HAL-RAR: Principi Tecnici – HAL (Hemorroid Artery Ligature)</a:t>
            </a:r>
            <a:endParaRPr lang="it-IT" sz="5400" dirty="0">
              <a:cs typeface="Arial" panose="020B0604020202020204" pitchFamily="34" charset="0"/>
            </a:endParaRPr>
          </a:p>
          <a:p>
            <a:pPr lvl="0"/>
            <a:r>
              <a:rPr lang="it-IN" sz="5400" b="1" dirty="0">
                <a:solidFill>
                  <a:srgbClr val="FF0000"/>
                </a:solidFill>
                <a:cs typeface="Arial" panose="020B0604020202020204" pitchFamily="34" charset="0"/>
              </a:rPr>
              <a:t>Obiettivo:</a:t>
            </a:r>
            <a:r>
              <a:rPr lang="it-IN" sz="5400" dirty="0">
                <a:solidFill>
                  <a:srgbClr val="FF0000"/>
                </a:solidFill>
                <a:cs typeface="Arial" panose="020B0604020202020204" pitchFamily="34" charset="0"/>
              </a:rPr>
              <a:t> </a:t>
            </a:r>
            <a:r>
              <a:rPr lang="it-IN" sz="5400" dirty="0">
                <a:cs typeface="Arial" panose="020B0604020202020204" pitchFamily="34" charset="0"/>
              </a:rPr>
              <a:t>Ridurre l'iperafflusso sanguigno al plesso emorroidario.</a:t>
            </a:r>
          </a:p>
          <a:p>
            <a:pPr lvl="0"/>
            <a:r>
              <a:rPr lang="it-IN" sz="5400" b="1" dirty="0">
                <a:solidFill>
                  <a:srgbClr val="FF0000"/>
                </a:solidFill>
                <a:cs typeface="Arial" panose="020B0604020202020204" pitchFamily="34" charset="0"/>
              </a:rPr>
              <a:t>Strumentazione:</a:t>
            </a:r>
            <a:r>
              <a:rPr lang="it-IN" sz="5400" dirty="0">
                <a:cs typeface="Arial" panose="020B0604020202020204" pitchFamily="34" charset="0"/>
              </a:rPr>
              <a:t> Utilizzo di un proctoscopio dedicato con finestra laterale e sonda Doppler integrata.</a:t>
            </a:r>
          </a:p>
          <a:p>
            <a:pPr lvl="0"/>
            <a:r>
              <a:rPr lang="it-IN" sz="5400" b="1" dirty="0">
                <a:solidFill>
                  <a:srgbClr val="FF0000"/>
                </a:solidFill>
                <a:cs typeface="Arial" panose="020B0604020202020204" pitchFamily="34" charset="0"/>
              </a:rPr>
              <a:t>Tecnica:</a:t>
            </a:r>
            <a:r>
              <a:rPr lang="it-IN" sz="5400" b="1" dirty="0">
                <a:cs typeface="Arial" panose="020B0604020202020204" pitchFamily="34" charset="0"/>
              </a:rPr>
              <a:t> </a:t>
            </a:r>
            <a:r>
              <a:rPr lang="it-IN" sz="5400" dirty="0">
                <a:cs typeface="Arial" panose="020B0604020202020204" pitchFamily="34" charset="0"/>
              </a:rPr>
              <a:t>Inserimento del proctoscopio e localizzazione delle arterie emorroidarie terminali sopra la linea dentata, grazie al segnale acustico Doppler</a:t>
            </a:r>
            <a:r>
              <a:rPr lang="it-IN" sz="4400" dirty="0">
                <a:cs typeface="Arial" panose="020B0604020202020204" pitchFamily="34" charset="0"/>
              </a:rPr>
              <a:t>.</a:t>
            </a:r>
          </a:p>
          <a:p>
            <a:pPr lvl="0"/>
            <a:r>
              <a:rPr lang="it-IN" sz="5400" dirty="0">
                <a:cs typeface="Arial" panose="020B0604020202020204" pitchFamily="34" charset="0"/>
              </a:rPr>
              <a:t>Legatura selettiva di ciascuna arteria (solitamente 6-8) con una sutura transfissa 2/0 o 3/0 attraverso la finestra del proctoscopio .</a:t>
            </a:r>
          </a:p>
          <a:p>
            <a:pPr lvl="0"/>
            <a:r>
              <a:rPr lang="it-IN" sz="5400" dirty="0">
                <a:cs typeface="Arial" panose="020B0604020202020204" pitchFamily="34" charset="0"/>
              </a:rPr>
              <a:t>L'interruzione del flusso sanguigno è verificata dalla scomparsa del segnale Doppler.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6A44597-4547-434B-1A83-3B1B40EC7D8D}"/>
              </a:ext>
            </a:extLst>
          </p:cNvPr>
          <p:cNvSpPr txBox="1"/>
          <p:nvPr/>
        </p:nvSpPr>
        <p:spPr>
          <a:xfrm>
            <a:off x="2021547" y="17160026"/>
            <a:ext cx="457443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N" sz="5400" b="1" i="1" u="sng" dirty="0">
                <a:cs typeface="Arial" panose="020B0604020202020204" pitchFamily="34" charset="0"/>
              </a:rPr>
              <a:t>La Procedura HAL-RAR: Principi Tecnici – RAR (Rectal Anal Repair)</a:t>
            </a:r>
          </a:p>
          <a:p>
            <a:pPr lvl="0" algn="just"/>
            <a:r>
              <a:rPr lang="it-IN" sz="5400" b="1" dirty="0">
                <a:solidFill>
                  <a:srgbClr val="FF0000"/>
                </a:solidFill>
                <a:cs typeface="Arial" panose="020B0604020202020204" pitchFamily="34" charset="0"/>
              </a:rPr>
              <a:t>Obiettivo:</a:t>
            </a:r>
            <a:r>
              <a:rPr lang="it-IN" sz="5400" dirty="0">
                <a:cs typeface="Arial" panose="020B0604020202020204" pitchFamily="34" charset="0"/>
              </a:rPr>
              <a:t> Riposizionare il tessuto emorroidario prolassato nella sua posizione anatomica e fissarlo.</a:t>
            </a:r>
          </a:p>
          <a:p>
            <a:pPr lvl="0" algn="just"/>
            <a:r>
              <a:rPr lang="it-IN" sz="5400" b="1" dirty="0">
                <a:solidFill>
                  <a:srgbClr val="FF0000"/>
                </a:solidFill>
                <a:cs typeface="Arial" panose="020B0604020202020204" pitchFamily="34" charset="0"/>
              </a:rPr>
              <a:t>Tecnica: </a:t>
            </a:r>
            <a:r>
              <a:rPr lang="it-IN" sz="5400" dirty="0">
                <a:cs typeface="Arial" panose="020B0604020202020204" pitchFamily="34" charset="0"/>
              </a:rPr>
              <a:t>Dopo la legatura delle arterie, si esegue una sutura continua (running suture) o una serie di punti staccati. La sutura inizia 2-3 cm sopra il punto di massimo prolasso, includendo mucosa e sottomucosa. La sutura è tirata per sollevare e fissare il tessuto prolassato ("mucopexy"), terminando circa 5 mm sopra la linea dentata. Possono essere necessarie una o più suture per ciascun cuscinetto, a seconda dell'estensione del prolass</a:t>
            </a:r>
            <a:r>
              <a:rPr lang="it-IN" dirty="0">
                <a:cs typeface="Arial" panose="020B0604020202020204" pitchFamily="34" charset="0"/>
              </a:rPr>
              <a:t>o.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696DB42-9D1E-84B8-DEFD-C25AA9705314}"/>
              </a:ext>
            </a:extLst>
          </p:cNvPr>
          <p:cNvSpPr txBox="1"/>
          <p:nvPr/>
        </p:nvSpPr>
        <p:spPr>
          <a:xfrm>
            <a:off x="10821153" y="8187942"/>
            <a:ext cx="217967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N" sz="9600" b="1" dirty="0">
                <a:latin typeface="+mj-lt"/>
              </a:rPr>
              <a:t>DESCRIZIONE DELLA TECNICA CHIRURGICA</a:t>
            </a:r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3AADF2E9-D987-CBF4-F74C-33C7FE176357}"/>
              </a:ext>
            </a:extLst>
          </p:cNvPr>
          <p:cNvSpPr txBox="1"/>
          <p:nvPr/>
        </p:nvSpPr>
        <p:spPr>
          <a:xfrm>
            <a:off x="358775" y="2561432"/>
            <a:ext cx="49433066" cy="22466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just">
              <a:buNone/>
            </a:pPr>
            <a:r>
              <a:rPr lang="it-IN" sz="7600" b="1" u="sng" dirty="0">
                <a:cs typeface="Arial" panose="020B0604020202020204" pitchFamily="34" charset="0"/>
              </a:rPr>
              <a:t>Sanguinamento Post-Operatorio</a:t>
            </a:r>
            <a:r>
              <a:rPr lang="it-IN" sz="7600" b="1" dirty="0">
                <a:cs typeface="Arial" panose="020B0604020202020204" pitchFamily="34" charset="0"/>
              </a:rPr>
              <a:t>:</a:t>
            </a:r>
            <a:endParaRPr lang="it-IN" sz="7600" dirty="0">
              <a:cs typeface="Arial" panose="020B0604020202020204" pitchFamily="34" charset="0"/>
            </a:endParaRPr>
          </a:p>
          <a:p>
            <a:pPr lvl="1" algn="just"/>
            <a:r>
              <a:rPr lang="it-IN" sz="7600" dirty="0">
                <a:cs typeface="Arial" panose="020B0604020202020204" pitchFamily="34" charset="0"/>
              </a:rPr>
              <a:t>Generalmente lieve e autolimitante.</a:t>
            </a:r>
          </a:p>
          <a:p>
            <a:pPr lvl="1" algn="just"/>
            <a:r>
              <a:rPr lang="it-IN" sz="7600" dirty="0">
                <a:cs typeface="Arial" panose="020B0604020202020204" pitchFamily="34" charset="0"/>
              </a:rPr>
              <a:t>Saleem et al., 2023 hanno riportato il 6.66% nel gruppo HAL-RAR vs 10% nel gruppo OH.</a:t>
            </a:r>
          </a:p>
          <a:p>
            <a:pPr lvl="1" algn="just"/>
            <a:r>
              <a:rPr lang="it-IN" sz="7600" dirty="0">
                <a:cs typeface="Arial" panose="020B0604020202020204" pitchFamily="34" charset="0"/>
              </a:rPr>
              <a:t>Gosavi et al. Gosavi et al., 2025: Un solo reintervento (0.8%) per sanguinamento su 128 pazienti.</a:t>
            </a:r>
          </a:p>
          <a:p>
            <a:pPr lvl="1" algn="just"/>
            <a:endParaRPr lang="it-IN" sz="7600" dirty="0"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r>
              <a:rPr lang="it-IN" sz="7600" b="1" u="sng" dirty="0">
                <a:cs typeface="Arial" panose="020B0604020202020204" pitchFamily="34" charset="0"/>
              </a:rPr>
              <a:t>Dolore Post-Operatorio</a:t>
            </a:r>
            <a:r>
              <a:rPr lang="it-IN" sz="7600" b="1" dirty="0">
                <a:cs typeface="Arial" panose="020B0604020202020204" pitchFamily="34" charset="0"/>
              </a:rPr>
              <a:t>:</a:t>
            </a:r>
            <a:endParaRPr lang="it-IN" sz="7600" dirty="0">
              <a:cs typeface="Arial" panose="020B0604020202020204" pitchFamily="34" charset="0"/>
            </a:endParaRPr>
          </a:p>
          <a:p>
            <a:pPr lvl="1" algn="just"/>
            <a:r>
              <a:rPr lang="it-IN" sz="7600" dirty="0">
                <a:cs typeface="Arial" panose="020B0604020202020204" pitchFamily="34" charset="0"/>
              </a:rPr>
              <a:t>Il dolore è costantemente riportato come lieve-moderato, ben gestibile con terapia analgesica orale Hoyuela et al., 2016; Lauricella et al., 2024.</a:t>
            </a:r>
          </a:p>
          <a:p>
            <a:pPr lvl="1" algn="just"/>
            <a:r>
              <a:rPr lang="it-IN" sz="7600" dirty="0">
                <a:cs typeface="Arial" panose="020B0604020202020204" pitchFamily="34" charset="0"/>
              </a:rPr>
              <a:t>Il punteggio VAS si risolve rapidamente (entro 7-10 giorni) Hoyuela et al., 2016.</a:t>
            </a:r>
          </a:p>
          <a:p>
            <a:pPr lvl="1" algn="just"/>
            <a:endParaRPr lang="it-IN" sz="7600" dirty="0"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r>
              <a:rPr lang="it-IN" sz="7600" b="1" u="sng" dirty="0">
                <a:cs typeface="Arial" panose="020B0604020202020204" pitchFamily="34" charset="0"/>
              </a:rPr>
              <a:t>Ritenzione Urinaria Post-Operatoria</a:t>
            </a:r>
            <a:r>
              <a:rPr lang="it-IN" sz="7600" b="1" dirty="0">
                <a:cs typeface="Arial" panose="020B0604020202020204" pitchFamily="34" charset="0"/>
              </a:rPr>
              <a:t>:</a:t>
            </a:r>
            <a:endParaRPr lang="it-IN" sz="7600" dirty="0">
              <a:cs typeface="Arial" panose="020B0604020202020204" pitchFamily="34" charset="0"/>
            </a:endParaRPr>
          </a:p>
          <a:p>
            <a:pPr lvl="1" algn="just"/>
            <a:r>
              <a:rPr lang="it-IN" sz="7600" dirty="0">
                <a:cs typeface="Arial" panose="020B0604020202020204" pitchFamily="34" charset="0"/>
              </a:rPr>
              <a:t>Gosavi et al., 2025: 3.9% dei casi, gestita con cateterizzazione temporanea.</a:t>
            </a:r>
          </a:p>
          <a:p>
            <a:pPr lvl="1" algn="just"/>
            <a:endParaRPr lang="it-IN" sz="7600" dirty="0"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r>
              <a:rPr lang="it-IN" sz="7600" b="1" u="sng" dirty="0">
                <a:cs typeface="Arial" panose="020B0604020202020204" pitchFamily="34" charset="0"/>
              </a:rPr>
              <a:t>Complicanze Rare ma Grav</a:t>
            </a:r>
            <a:r>
              <a:rPr lang="it-IN" sz="7600" b="1" dirty="0">
                <a:cs typeface="Arial" panose="020B0604020202020204" pitchFamily="34" charset="0"/>
              </a:rPr>
              <a:t>i:</a:t>
            </a:r>
            <a:r>
              <a:rPr lang="it-IN" sz="7600" dirty="0">
                <a:cs typeface="Arial" panose="020B0604020202020204" pitchFamily="34" charset="0"/>
              </a:rPr>
              <a:t> Fistole, sepsi pelvica, necrosi mucosale. Hoyuela et al., 2016 hanno riportato 1 caso di necrosi emorroidaria che ha richiesto reintervento.</a:t>
            </a:r>
          </a:p>
          <a:p>
            <a:pPr marL="0" lvl="0" indent="0" algn="just">
              <a:buNone/>
            </a:pPr>
            <a:endParaRPr lang="it-IN" sz="7600" dirty="0"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r>
              <a:rPr lang="it-IN" sz="7600" b="1" u="sng" dirty="0">
                <a:cs typeface="Arial" panose="020B0604020202020204" pitchFamily="34" charset="0"/>
              </a:rPr>
              <a:t>Tassi di Conversione</a:t>
            </a:r>
            <a:r>
              <a:rPr lang="it-IN" sz="7600" b="1" dirty="0">
                <a:cs typeface="Arial" panose="020B0604020202020204" pitchFamily="34" charset="0"/>
              </a:rPr>
              <a:t>:</a:t>
            </a:r>
            <a:endParaRPr lang="it-IN" sz="7600" dirty="0">
              <a:cs typeface="Arial" panose="020B0604020202020204" pitchFamily="34" charset="0"/>
            </a:endParaRPr>
          </a:p>
          <a:p>
            <a:pPr lvl="1" algn="just"/>
            <a:r>
              <a:rPr lang="it-IN" sz="7600" dirty="0">
                <a:cs typeface="Arial" panose="020B0604020202020204" pitchFamily="34" charset="0"/>
              </a:rPr>
              <a:t>Gosavi et al., 2025: 8.6% di conversioni intraoperatorie a emorroidectomia escissionale, tipicamente per prolasso voluminoso o sanguinamento non controllabile.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19DB014E-8870-667C-9ACF-6719A219FC7A}"/>
              </a:ext>
            </a:extLst>
          </p:cNvPr>
          <p:cNvSpPr txBox="1"/>
          <p:nvPr/>
        </p:nvSpPr>
        <p:spPr>
          <a:xfrm>
            <a:off x="15997917" y="107696"/>
            <a:ext cx="99459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N" sz="9600" b="1" dirty="0">
                <a:latin typeface="+mj-lt"/>
              </a:rPr>
              <a:t>DATI LETTERATURA</a:t>
            </a:r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4B183-A9FC-F73C-8C02-A07C169D22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CB4F0DB0-ABBB-7A65-142D-090798952B00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50CDD37-977C-D557-EDA9-AC2D6BC9F5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50FA5DA-524E-48F4-E58C-4B6475E48EB0}"/>
              </a:ext>
            </a:extLst>
          </p:cNvPr>
          <p:cNvSpPr txBox="1"/>
          <p:nvPr/>
        </p:nvSpPr>
        <p:spPr>
          <a:xfrm>
            <a:off x="3940175" y="7285831"/>
            <a:ext cx="44272200" cy="7478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just">
              <a:buNone/>
            </a:pPr>
            <a:r>
              <a:rPr lang="it-IN" sz="9600" b="1" u="sng" dirty="0">
                <a:cs typeface="Arial" panose="020B0604020202020204" pitchFamily="34" charset="0"/>
              </a:rPr>
              <a:t>Casistica</a:t>
            </a:r>
            <a:r>
              <a:rPr lang="it-IN" sz="9600" b="1" dirty="0">
                <a:cs typeface="Arial" panose="020B0604020202020204" pitchFamily="34" charset="0"/>
              </a:rPr>
              <a:t>:</a:t>
            </a:r>
            <a:r>
              <a:rPr lang="it-IN" sz="9600" dirty="0">
                <a:cs typeface="Arial" panose="020B0604020202020204" pitchFamily="34" charset="0"/>
              </a:rPr>
              <a:t> 18 procedure HAL-RAR con guida Doppler eseguite nell'ultimo anno.</a:t>
            </a:r>
          </a:p>
          <a:p>
            <a:pPr marL="0" lvl="0" indent="0" algn="just">
              <a:buNone/>
            </a:pPr>
            <a:r>
              <a:rPr lang="it-IN" sz="9600" b="1" u="sng" dirty="0">
                <a:cs typeface="Arial" panose="020B0604020202020204" pitchFamily="34" charset="0"/>
              </a:rPr>
              <a:t>Indicazioni</a:t>
            </a:r>
            <a:r>
              <a:rPr lang="it-IN" sz="9600" b="1" dirty="0">
                <a:cs typeface="Arial" panose="020B0604020202020204" pitchFamily="34" charset="0"/>
              </a:rPr>
              <a:t>:</a:t>
            </a:r>
            <a:r>
              <a:rPr lang="it-IN" sz="9600" dirty="0">
                <a:cs typeface="Arial" panose="020B0604020202020204" pitchFamily="34" charset="0"/>
              </a:rPr>
              <a:t> Principalmente emorroidi di Grado II-III, con selezione accurata di 1 caso di Grado IV.</a:t>
            </a:r>
          </a:p>
          <a:p>
            <a:pPr marL="0" lvl="0" indent="0" algn="just">
              <a:buNone/>
            </a:pPr>
            <a:r>
              <a:rPr lang="it-IN" sz="9600" b="1" u="sng" dirty="0">
                <a:cs typeface="Arial" panose="020B0604020202020204" pitchFamily="34" charset="0"/>
              </a:rPr>
              <a:t>Assenza di Complicanze Maggiori</a:t>
            </a:r>
            <a:r>
              <a:rPr lang="it-IN" sz="9600" b="1" dirty="0">
                <a:cs typeface="Arial" panose="020B0604020202020204" pitchFamily="34" charset="0"/>
              </a:rPr>
              <a:t>:</a:t>
            </a:r>
            <a:r>
              <a:rPr lang="it-IN" sz="9600" dirty="0">
                <a:cs typeface="Arial" panose="020B0604020202020204" pitchFamily="34" charset="0"/>
              </a:rPr>
              <a:t> Nessun caso di ritenzione urinaria prolungata, necrosi, o reinterventi per complicanze gravi.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3EBC038F-646D-F0BC-900B-6D471947B8FA}"/>
              </a:ext>
            </a:extLst>
          </p:cNvPr>
          <p:cNvSpPr txBox="1"/>
          <p:nvPr/>
        </p:nvSpPr>
        <p:spPr>
          <a:xfrm>
            <a:off x="17732375" y="3171031"/>
            <a:ext cx="1245520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N" sz="9600" b="1" dirty="0">
                <a:latin typeface="+mj-lt"/>
              </a:rPr>
              <a:t>LA NOSTRA ESPERIENZA</a:t>
            </a:r>
          </a:p>
        </p:txBody>
      </p:sp>
    </p:spTree>
    <p:extLst>
      <p:ext uri="{BB962C8B-B14F-4D97-AF65-F5344CB8AC3E}">
        <p14:creationId xmlns:p14="http://schemas.microsoft.com/office/powerpoint/2010/main" val="3358942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42360-E16D-9E8F-80F6-5A97265DE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D6866301-B531-A71C-F7B5-338701DD9EF7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23DE485-FFC0-445A-F142-7200AFFA39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03D07CB2-443B-6B9A-6AD5-89AD2B62FF59}"/>
              </a:ext>
            </a:extLst>
          </p:cNvPr>
          <p:cNvSpPr txBox="1"/>
          <p:nvPr/>
        </p:nvSpPr>
        <p:spPr>
          <a:xfrm>
            <a:off x="2987675" y="4923631"/>
            <a:ext cx="44424600" cy="11910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>
              <a:buNone/>
            </a:pPr>
            <a:r>
              <a:rPr lang="it-IN" sz="9600" b="1" u="sng" dirty="0">
                <a:cs typeface="Arial" panose="020B0604020202020204" pitchFamily="34" charset="0"/>
              </a:rPr>
              <a:t>Sanguinamento</a:t>
            </a:r>
            <a:r>
              <a:rPr lang="it-IN" sz="9600" b="1" dirty="0">
                <a:cs typeface="Arial" panose="020B0604020202020204" pitchFamily="34" charset="0"/>
              </a:rPr>
              <a:t>:</a:t>
            </a:r>
            <a:endParaRPr lang="it-IN" sz="9600" dirty="0">
              <a:cs typeface="Arial" panose="020B0604020202020204" pitchFamily="34" charset="0"/>
            </a:endParaRPr>
          </a:p>
          <a:p>
            <a:pPr lvl="1"/>
            <a:r>
              <a:rPr lang="it-IN" sz="9600" dirty="0">
                <a:cs typeface="Arial" panose="020B0604020202020204" pitchFamily="34" charset="0"/>
              </a:rPr>
              <a:t>Rilevato in 4 pazienti (22.2%).</a:t>
            </a:r>
          </a:p>
          <a:p>
            <a:pPr lvl="1"/>
            <a:r>
              <a:rPr lang="it-IN" sz="9600" dirty="0">
                <a:cs typeface="Arial" panose="020B0604020202020204" pitchFamily="34" charset="0"/>
              </a:rPr>
              <a:t>Autolimitante e risolto spontaneamente entro 10 giorni post-procedura.</a:t>
            </a:r>
          </a:p>
          <a:p>
            <a:pPr lvl="1"/>
            <a:r>
              <a:rPr lang="it-IN" sz="9600" dirty="0">
                <a:cs typeface="Arial" panose="020B0604020202020204" pitchFamily="34" charset="0"/>
              </a:rPr>
              <a:t>Conferma di questa complicanza, in linea con la letteratura (es. Gosavi et al., 2025).</a:t>
            </a:r>
          </a:p>
          <a:p>
            <a:pPr lvl="1"/>
            <a:endParaRPr lang="it-IN" sz="9600" dirty="0"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it-IN" sz="9600" b="1" u="sng" dirty="0">
                <a:cs typeface="Arial" panose="020B0604020202020204" pitchFamily="34" charset="0"/>
              </a:rPr>
              <a:t>Dolore Post-Operatorio</a:t>
            </a:r>
            <a:r>
              <a:rPr lang="it-IN" sz="9600" b="1" dirty="0">
                <a:cs typeface="Arial" panose="020B0604020202020204" pitchFamily="34" charset="0"/>
              </a:rPr>
              <a:t>:</a:t>
            </a:r>
            <a:endParaRPr lang="it-IN" sz="9600" dirty="0">
              <a:cs typeface="Arial" panose="020B0604020202020204" pitchFamily="34" charset="0"/>
            </a:endParaRPr>
          </a:p>
          <a:p>
            <a:pPr lvl="1"/>
            <a:r>
              <a:rPr lang="it-IN" sz="9600" dirty="0">
                <a:cs typeface="Arial" panose="020B0604020202020204" pitchFamily="34" charset="0"/>
              </a:rPr>
              <a:t>Presente in 8 pazienti (44.4%) nei primi 7 giorni.</a:t>
            </a:r>
          </a:p>
          <a:p>
            <a:pPr lvl="1"/>
            <a:r>
              <a:rPr lang="it-IN" sz="9600" dirty="0">
                <a:cs typeface="Arial" panose="020B0604020202020204" pitchFamily="34" charset="0"/>
              </a:rPr>
              <a:t>Ben controllato con terapia analgesica orale standard</a:t>
            </a:r>
            <a:endParaRPr lang="it-IN" sz="9600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FAF82DD-800D-6E09-311A-73EE31ABF17A}"/>
              </a:ext>
            </a:extLst>
          </p:cNvPr>
          <p:cNvSpPr txBox="1"/>
          <p:nvPr/>
        </p:nvSpPr>
        <p:spPr>
          <a:xfrm>
            <a:off x="17546564" y="1596997"/>
            <a:ext cx="76392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N" sz="9600" b="1" dirty="0">
                <a:latin typeface="+mj-lt"/>
              </a:rPr>
              <a:t>COMPLICANZE</a:t>
            </a:r>
          </a:p>
        </p:txBody>
      </p:sp>
    </p:spTree>
    <p:extLst>
      <p:ext uri="{BB962C8B-B14F-4D97-AF65-F5344CB8AC3E}">
        <p14:creationId xmlns:p14="http://schemas.microsoft.com/office/powerpoint/2010/main" val="2309321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9B45C0-0BAD-2B57-C652-3F326A2BB1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276B37F8-0F76-C00D-87FB-5BD36816345D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A400EAD0-51B0-D312-466A-1E3DD5A064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8F5F08B5-A7AA-112C-FB78-50DA9F9FFAE6}"/>
              </a:ext>
            </a:extLst>
          </p:cNvPr>
          <p:cNvSpPr txBox="1"/>
          <p:nvPr/>
        </p:nvSpPr>
        <p:spPr>
          <a:xfrm>
            <a:off x="1551887" y="5002432"/>
            <a:ext cx="47296176" cy="19297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itchFamily="2" charset="2"/>
              <a:buChar char="v"/>
            </a:pPr>
            <a:r>
              <a:rPr lang="it-IN" sz="9600" dirty="0">
                <a:cs typeface="Arial" panose="020B0604020202020204" pitchFamily="34" charset="0"/>
              </a:rPr>
              <a:t>La procedura HAL-RAR si conferma un'opzione terapeutica sicura ed efficace per la malattia emorroidaria sintomatica, in particolare per i Gradi II e III.</a:t>
            </a:r>
          </a:p>
          <a:p>
            <a:pPr lvl="0" algn="just"/>
            <a:endParaRPr lang="it-IN" sz="9600" dirty="0">
              <a:cs typeface="Arial" panose="020B0604020202020204" pitchFamily="34" charset="0"/>
            </a:endParaRP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it-IN" sz="9600" b="1" u="sng" dirty="0">
                <a:cs typeface="Arial" panose="020B0604020202020204" pitchFamily="34" charset="0"/>
              </a:rPr>
              <a:t>Vantaggi Chiave</a:t>
            </a:r>
            <a:r>
              <a:rPr lang="it-IN" sz="9600" b="1" dirty="0">
                <a:cs typeface="Arial" panose="020B0604020202020204" pitchFamily="34" charset="0"/>
              </a:rPr>
              <a:t>:</a:t>
            </a:r>
            <a:r>
              <a:rPr lang="it-IN" sz="9600" dirty="0">
                <a:cs typeface="Arial" panose="020B0604020202020204" pitchFamily="34" charset="0"/>
              </a:rPr>
              <a:t> Minor dolore post-operatorio Lauricella et al., 2024, degenza ospedaliera ridotta Saleem et al., 2023, rapido ritorno alle attività Neves et al., 2022 e miglioramento della qualità di vita Lauricella et al., 2024.</a:t>
            </a:r>
          </a:p>
          <a:p>
            <a:pPr lvl="0" algn="just"/>
            <a:endParaRPr lang="it-IN" sz="9600" dirty="0">
              <a:cs typeface="Arial" panose="020B0604020202020204" pitchFamily="34" charset="0"/>
            </a:endParaRP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it-IN" sz="9600" b="1" u="sng" dirty="0">
                <a:cs typeface="Arial" panose="020B0604020202020204" pitchFamily="34" charset="0"/>
              </a:rPr>
              <a:t>Personalizzazione del Trattamento</a:t>
            </a:r>
            <a:r>
              <a:rPr lang="it-IN" sz="9600" b="1" dirty="0">
                <a:cs typeface="Arial" panose="020B0604020202020204" pitchFamily="34" charset="0"/>
              </a:rPr>
              <a:t>:</a:t>
            </a:r>
            <a:r>
              <a:rPr lang="it-IN" sz="9600" dirty="0">
                <a:cs typeface="Arial" panose="020B0604020202020204" pitchFamily="34" charset="0"/>
              </a:rPr>
              <a:t> La scelta della tecnica deve essere attentamente personalizzata in base al grado della malattia, ai sintomi dominanti e alle caratteristiche individuali del paziente.</a:t>
            </a:r>
          </a:p>
          <a:p>
            <a:pPr lvl="0" algn="just"/>
            <a:endParaRPr lang="it-IN" sz="9600" dirty="0">
              <a:cs typeface="Arial" panose="020B0604020202020204" pitchFamily="34" charset="0"/>
            </a:endParaRP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it-IN" sz="9600" b="1" dirty="0">
                <a:cs typeface="Arial" panose="020B0604020202020204" pitchFamily="34" charset="0"/>
              </a:rPr>
              <a:t>La Nostra Esperienza:</a:t>
            </a:r>
            <a:r>
              <a:rPr lang="it-IN" sz="9600" dirty="0">
                <a:cs typeface="Arial" panose="020B0604020202020204" pitchFamily="34" charset="0"/>
              </a:rPr>
              <a:t> Supporta il favorevole profilo di sicurezza ed efficacia della HAL-RAR, anche se con un follow-up ancora breve.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059491D3-B3B6-153E-DA00-900A4B292B38}"/>
              </a:ext>
            </a:extLst>
          </p:cNvPr>
          <p:cNvSpPr txBox="1"/>
          <p:nvPr/>
        </p:nvSpPr>
        <p:spPr>
          <a:xfrm>
            <a:off x="18267810" y="1806337"/>
            <a:ext cx="72997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N" sz="9600" b="1" dirty="0">
                <a:latin typeface="+mj-lt"/>
              </a:rPr>
              <a:t>CONCLUSIONI</a:t>
            </a:r>
          </a:p>
        </p:txBody>
      </p:sp>
    </p:spTree>
    <p:extLst>
      <p:ext uri="{BB962C8B-B14F-4D97-AF65-F5344CB8AC3E}">
        <p14:creationId xmlns:p14="http://schemas.microsoft.com/office/powerpoint/2010/main" val="1855298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656</Words>
  <Application>Microsoft Macintosh PowerPoint</Application>
  <PresentationFormat>Personalizzato</PresentationFormat>
  <Paragraphs>61</Paragraphs>
  <Slides>7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2" baseType="lpstr">
      <vt:lpstr>Wingdings</vt:lpstr>
      <vt:lpstr>Barlow Bold</vt:lpstr>
      <vt:lpstr>Arial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Antonio Vallo</cp:lastModifiedBy>
  <cp:revision>5</cp:revision>
  <dcterms:created xsi:type="dcterms:W3CDTF">2006-08-16T00:00:00Z</dcterms:created>
  <dcterms:modified xsi:type="dcterms:W3CDTF">2025-12-18T22:33:45Z</dcterms:modified>
  <dc:identifier>DAG35qkUN5c</dc:identifier>
</cp:coreProperties>
</file>