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5" r:id="rId3"/>
    <p:sldId id="271" r:id="rId4"/>
  </p:sldIdLst>
  <p:sldSz cx="50399950" cy="28440063"/>
  <p:notesSz cx="6858000" cy="9144000"/>
  <p:embeddedFontLst>
    <p:embeddedFont>
      <p:font typeface="Barlow Bold" panose="020B0604020202020204" charset="0"/>
      <p:regular r:id="rId5"/>
    </p:embeddedFont>
    <p:embeddedFont>
      <p:font typeface="Barlow Ultra-Bold" panose="020B0604020202020204" charset="0"/>
      <p:regular r:id="rId6"/>
    </p:embeddedFont>
  </p:embeddedFontLst>
  <p:defaultTextStyle>
    <a:defPPr>
      <a:defRPr lang="en-US"/>
    </a:defPPr>
    <a:lvl1pPr marL="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1pPr>
    <a:lvl2pPr marL="1261415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2pPr>
    <a:lvl3pPr marL="252283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3pPr>
    <a:lvl4pPr marL="378424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4pPr>
    <a:lvl5pPr marL="504565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5pPr>
    <a:lvl6pPr marL="630707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6pPr>
    <a:lvl7pPr marL="756848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7pPr>
    <a:lvl8pPr marL="882990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8pPr>
    <a:lvl9pPr marL="10091318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72" userDrawn="1">
          <p15:clr>
            <a:srgbClr val="A4A3A4"/>
          </p15:clr>
        </p15:guide>
        <p15:guide id="2" pos="79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19" d="100"/>
          <a:sy n="19" d="100"/>
        </p:scale>
        <p:origin x="1120" y="280"/>
      </p:cViewPr>
      <p:guideLst>
        <p:guide orient="horz" pos="5972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5" Type="http://schemas.openxmlformats.org/officeDocument/2006/relationships/font" Target="fonts/font1.fntdata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89903"/>
            <a:ext cx="21419979" cy="4064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79996" y="10744024"/>
            <a:ext cx="17639983" cy="4845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5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519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79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299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559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81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624" y="12183584"/>
            <a:ext cx="21419979" cy="3765675"/>
          </a:xfrm>
        </p:spPr>
        <p:txBody>
          <a:bodyPr anchor="t"/>
          <a:lstStyle>
            <a:lvl1pPr algn="l">
              <a:defRPr sz="1102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624" y="8036076"/>
            <a:ext cx="21419979" cy="4147508"/>
          </a:xfrm>
        </p:spPr>
        <p:txBody>
          <a:bodyPr anchor="b"/>
          <a:lstStyle>
            <a:lvl1pPr marL="0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1pPr>
            <a:lvl2pPr marL="125999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999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9987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244066"/>
            <a:ext cx="11134365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999" y="6012791"/>
            <a:ext cx="11134365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01239" y="4244066"/>
            <a:ext cx="11138739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01239" y="6012791"/>
            <a:ext cx="11138739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754890"/>
            <a:ext cx="8290618" cy="3212674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2490" y="754892"/>
            <a:ext cx="14087486" cy="16181871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60000" y="3967566"/>
            <a:ext cx="8290618" cy="12969197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9371" y="13272029"/>
            <a:ext cx="15119985" cy="1566838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9371" y="1694115"/>
            <a:ext cx="15119985" cy="11376025"/>
          </a:xfrm>
        </p:spPr>
        <p:txBody>
          <a:bodyPr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9371" y="14838868"/>
            <a:ext cx="15119985" cy="2225170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269982" y="759282"/>
            <a:ext cx="5669994" cy="16177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9999" y="759282"/>
            <a:ext cx="16589984" cy="16177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424011"/>
            <a:ext cx="22679978" cy="12512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519995" rtl="0" eaLnBrk="1" latinLnBrk="0" hangingPunct="1"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44998" indent="-944998" algn="l" defTabSz="2519995" rtl="0" eaLnBrk="1" latinLnBrk="0" hangingPunct="1">
        <a:spcBef>
          <a:spcPct val="20000"/>
        </a:spcBef>
        <a:buFont typeface="Arial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047496" indent="-787498" algn="l" defTabSz="2519995" rtl="0" eaLnBrk="1" latinLnBrk="0" hangingPunct="1">
        <a:spcBef>
          <a:spcPct val="20000"/>
        </a:spcBef>
        <a:buFont typeface="Arial" pitchFamily="34" charset="0"/>
        <a:buChar char="–"/>
        <a:defRPr sz="7717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spcBef>
          <a:spcPct val="20000"/>
        </a:spcBef>
        <a:buFont typeface="Arial" pitchFamily="34" charset="0"/>
        <a:buChar char="–"/>
        <a:defRPr sz="5512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spcBef>
          <a:spcPct val="20000"/>
        </a:spcBef>
        <a:buFont typeface="Arial" pitchFamily="34" charset="0"/>
        <a:buChar char="»"/>
        <a:defRPr sz="5512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20472383" y="12860970"/>
            <a:ext cx="30659970" cy="324053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20397638" y="24090023"/>
            <a:ext cx="30659970" cy="227769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grpSp>
        <p:nvGrpSpPr>
          <p:cNvPr id="2" name="Group 2"/>
          <p:cNvGrpSpPr/>
          <p:nvPr/>
        </p:nvGrpSpPr>
        <p:grpSpPr>
          <a:xfrm>
            <a:off x="-13561964" y="-8814269"/>
            <a:ext cx="49227349" cy="4922734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 dirty="0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8179212" y="-8578019"/>
            <a:ext cx="49227349" cy="4922734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7961650" y="-2383232"/>
            <a:ext cx="35876433" cy="358764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24675847" y="25868179"/>
            <a:ext cx="26237754" cy="2486177"/>
          </a:xfrm>
          <a:prstGeom prst="rect">
            <a:avLst/>
          </a:prstGeom>
        </p:spPr>
        <p:txBody>
          <a:bodyPr lIns="140000" tIns="140000" rIns="140000" bIns="140000" rtlCol="0" anchor="ctr"/>
          <a:lstStyle/>
          <a:p>
            <a:pPr algn="ctr">
              <a:lnSpc>
                <a:spcPts val="9174"/>
              </a:lnSpc>
            </a:pPr>
            <a:endParaRPr sz="13686"/>
          </a:p>
        </p:txBody>
      </p:sp>
      <p:sp>
        <p:nvSpPr>
          <p:cNvPr id="23" name="TextBox 23"/>
          <p:cNvSpPr txBox="1"/>
          <p:nvPr/>
        </p:nvSpPr>
        <p:spPr>
          <a:xfrm>
            <a:off x="22683446" y="3119476"/>
            <a:ext cx="26191028" cy="76328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/>
            <a:r>
              <a:rPr lang="en-US" sz="9920" b="1" dirty="0" err="1"/>
              <a:t>iColon</a:t>
            </a:r>
            <a:r>
              <a:rPr lang="en-US" sz="9920" b="1" dirty="0"/>
              <a:t>-Rectum mobile application: </a:t>
            </a:r>
          </a:p>
          <a:p>
            <a:pPr algn="r"/>
            <a:r>
              <a:rPr lang="en-US" sz="9920" b="1" dirty="0"/>
              <a:t>a patient focused device to investigate the effects on perioperative engagement and adherence to enhanced recovery after surgery (ERAS) protocol in colorectal surgery</a:t>
            </a:r>
            <a:endParaRPr lang="en-US" sz="9920" b="1" spc="-626" dirty="0">
              <a:solidFill>
                <a:srgbClr val="00255F"/>
              </a:solidFill>
              <a:latin typeface="Barlow Ultra-Bold"/>
              <a:ea typeface="Barlow Ultra-Bold"/>
              <a:cs typeface="Barlow Ultra-Bold"/>
              <a:sym typeface="Barlow Ultra-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27773230" y="13057150"/>
            <a:ext cx="20078538" cy="22856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8950"/>
              </a:lnSpc>
            </a:pPr>
            <a:r>
              <a:rPr lang="en-US" sz="13534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Noemi Zorzetti, MD, PhD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40947953" y="24498153"/>
            <a:ext cx="7016435" cy="11111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9728"/>
              </a:lnSpc>
            </a:pPr>
            <a:r>
              <a:rPr lang="en-US" sz="6948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X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38787" y="-430169"/>
            <a:ext cx="20715195" cy="29310354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145" t="6403" r="2294" b="69619"/>
          <a:stretch/>
        </p:blipFill>
        <p:spPr>
          <a:xfrm rot="5400000">
            <a:off x="5845569" y="12406784"/>
            <a:ext cx="29357648" cy="3668820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24761149" y="18428429"/>
            <a:ext cx="24058188" cy="6729551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>
              <a:lnSpc>
                <a:spcPts val="2511"/>
              </a:lnSpc>
            </a:pP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U.O.C. </a:t>
            </a:r>
            <a:r>
              <a:rPr lang="en-US" sz="9921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Chirugia</a:t>
            </a: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  <a:r>
              <a:rPr lang="en-US" sz="9921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Dipartimentale</a:t>
            </a: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C.A. </a:t>
            </a:r>
            <a:r>
              <a:rPr lang="en-US" sz="9921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Pizzardi</a:t>
            </a: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Ospedale Maggiore e </a:t>
            </a:r>
          </a:p>
          <a:p>
            <a:pPr algn="r">
              <a:lnSpc>
                <a:spcPts val="2511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marL="1371600" indent="-1371600" algn="r">
              <a:lnSpc>
                <a:spcPts val="2511"/>
              </a:lnSpc>
              <a:buAutoNum type="alphaUcPeriod"/>
            </a:pP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Costa Ospedale Alto Reno Terme, </a:t>
            </a:r>
          </a:p>
          <a:p>
            <a:pPr marL="1371600" indent="-1371600" algn="r">
              <a:lnSpc>
                <a:spcPts val="2511"/>
              </a:lnSpc>
              <a:buAutoNum type="alphaUcPeriod"/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AUSL Bologna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1679998" y="1951831"/>
            <a:ext cx="47039953" cy="544120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7200" b="1" dirty="0" err="1">
                <a:solidFill>
                  <a:srgbClr val="FFC000"/>
                </a:solidFill>
              </a:rPr>
              <a:t>iColon</a:t>
            </a:r>
            <a:r>
              <a:rPr lang="en-US" sz="7200" b="1" dirty="0">
                <a:solidFill>
                  <a:srgbClr val="FFC000"/>
                </a:solidFill>
              </a:rPr>
              <a:t>-Rectum mobile application: </a:t>
            </a:r>
          </a:p>
          <a:p>
            <a:pPr algn="r"/>
            <a:r>
              <a:rPr lang="en-US" sz="7200" b="1" dirty="0">
                <a:solidFill>
                  <a:srgbClr val="FFC000"/>
                </a:solidFill>
              </a:rPr>
              <a:t>a patient focused device to investigate the effects on perioperative engagement and adherence to enhanced recovery after surgery (ERAS) protocol in colorectal surgery</a:t>
            </a:r>
            <a:endParaRPr lang="en-US" sz="7200" b="1" spc="-626" dirty="0">
              <a:solidFill>
                <a:srgbClr val="FFC000"/>
              </a:solidFill>
              <a:ea typeface="Barlow Ultra-Bold"/>
              <a:cs typeface="Barlow Ultra-Bold"/>
              <a:sym typeface="Barlow Ultra-Bold"/>
            </a:endParaRPr>
          </a:p>
          <a:p>
            <a:endParaRPr lang="it-IT" sz="9921" dirty="0">
              <a:solidFill>
                <a:schemeClr val="bg1"/>
              </a:solidFill>
            </a:endParaRPr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CAF9FD42-CD9D-7A80-52ED-336287771475}"/>
              </a:ext>
            </a:extLst>
          </p:cNvPr>
          <p:cNvSpPr txBox="1"/>
          <p:nvPr/>
        </p:nvSpPr>
        <p:spPr>
          <a:xfrm>
            <a:off x="2644775" y="8733631"/>
            <a:ext cx="44500800" cy="14611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Aims: </a:t>
            </a:r>
            <a:r>
              <a:rPr lang="en-US" dirty="0"/>
              <a:t>The enhanced recovery after surgery (ERAS) protocol is an evidence-based </a:t>
            </a:r>
            <a:r>
              <a:rPr lang="en-US" dirty="0" err="1"/>
              <a:t>standardised</a:t>
            </a:r>
            <a:r>
              <a:rPr lang="en-US" dirty="0"/>
              <a:t> multimodal and multidisciplinary </a:t>
            </a:r>
            <a:r>
              <a:rPr lang="en-US" dirty="0" err="1"/>
              <a:t>programme</a:t>
            </a:r>
            <a:r>
              <a:rPr lang="en-US" dirty="0"/>
              <a:t>, based on 24 core elements, formulated to reduce surgical stress and </a:t>
            </a:r>
            <a:r>
              <a:rPr lang="en-US" dirty="0" err="1"/>
              <a:t>optimise</a:t>
            </a:r>
            <a:r>
              <a:rPr lang="en-US" dirty="0"/>
              <a:t> recovery after surgery. For patients having to undergo colorectal surgery, a specific protocol was published too. Given the recent acquisition of a heath mobile device by our Operative Unit, we </a:t>
            </a:r>
            <a:r>
              <a:rPr lang="en-US" dirty="0" err="1"/>
              <a:t>hypothesise</a:t>
            </a:r>
            <a:r>
              <a:rPr lang="en-US" dirty="0"/>
              <a:t> that, by providing the </a:t>
            </a:r>
            <a:r>
              <a:rPr lang="en-US" dirty="0" err="1"/>
              <a:t>iColon</a:t>
            </a:r>
            <a:r>
              <a:rPr lang="en-US" dirty="0"/>
              <a:t>-Rectum mobile health application (</a:t>
            </a:r>
            <a:r>
              <a:rPr lang="en-US" dirty="0" err="1"/>
              <a:t>iColon</a:t>
            </a:r>
            <a:r>
              <a:rPr lang="en-US" dirty="0"/>
              <a:t>-Rectum app), patients’ compliance with the active elements of the ERAS protocol, could be improved such as the passive items related to the </a:t>
            </a:r>
            <a:r>
              <a:rPr lang="en-US" dirty="0" err="1"/>
              <a:t>clinincians</a:t>
            </a:r>
            <a:r>
              <a:rPr lang="en-US" dirty="0"/>
              <a:t>’ activity. Aim of the study is investigate the effects on perioperative engagement and adherence to enhanced recovery after surgery (ERAS) protocol in colorectal surgery in a rural hospital (Spoke Healthcare Center). </a:t>
            </a:r>
          </a:p>
          <a:p>
            <a:endParaRPr lang="en-US" dirty="0"/>
          </a:p>
          <a:p>
            <a:r>
              <a:rPr lang="en-US" b="1" dirty="0"/>
              <a:t>Methods: </a:t>
            </a:r>
            <a:r>
              <a:rPr lang="en-US" dirty="0"/>
              <a:t>According to the current literature, local application of ERAS protocols differ across medical </a:t>
            </a:r>
            <a:r>
              <a:rPr lang="en-US" dirty="0" err="1"/>
              <a:t>centres</a:t>
            </a:r>
            <a:r>
              <a:rPr lang="en-US" dirty="0"/>
              <a:t>, always based on the fundamental ERAS guidelines. Our rural hospital has a modified ERAS protocol, currently used since 2022. In the last few years, mobile health care applications (apps) widespread in a world ruled by communication and social devices. Mobile health is a useful telemedicine tool, under several aspects, providing information to the patient, empowering patient self-efficacy in his/her own clinical care, enhancing adherence to the treatment, improving follow-up and, last but not least, collecting medical data. This is a prospective observational real study of patients undergoing elective colorectal surgery who will use the </a:t>
            </a:r>
            <a:r>
              <a:rPr lang="en-US" dirty="0" err="1"/>
              <a:t>iColon</a:t>
            </a:r>
            <a:r>
              <a:rPr lang="en-US" dirty="0"/>
              <a:t>-rectum app, during the perioperative period in order to evaluate better outcomes, especially for the </a:t>
            </a:r>
            <a:r>
              <a:rPr lang="en-US" dirty="0" err="1"/>
              <a:t>lenght</a:t>
            </a:r>
            <a:r>
              <a:rPr lang="en-US" dirty="0"/>
              <a:t> of stay (LOS) and overall 30-days complications. </a:t>
            </a:r>
          </a:p>
          <a:p>
            <a:endParaRPr lang="en-US" dirty="0"/>
          </a:p>
          <a:p>
            <a:r>
              <a:rPr lang="en-US" b="1" dirty="0"/>
              <a:t>Results: </a:t>
            </a:r>
            <a:r>
              <a:rPr lang="en-US" dirty="0"/>
              <a:t>High adherence to the ERAS protocol is notably associated with crucially improved outcomes, such as shorter hospital stay (LOS), lower rates of postoperative 30-days complications, reduced 30-day morbidity and lower readmission rates. Our primary outcomes are the LOS and the postoperative 30-days complication; secondary outcome is the evaluation of the role of telemedicine follow up for patients in a rural hospital. Conclusion(s): The </a:t>
            </a:r>
            <a:r>
              <a:rPr lang="en-US" dirty="0" err="1"/>
              <a:t>iC</a:t>
            </a:r>
            <a:r>
              <a:rPr lang="en-US" dirty="0"/>
              <a:t>-R app is able to improve adherence to the active elements of the ERAS protocol for colorectal surgery, optimizing perioperative care for colorectal surgery patients, empowering patient self-efficacy in his/her own clinical care and a safe alternative to follow up the patients.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4209" y="780046"/>
            <a:ext cx="46856204" cy="813829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572" y="9267424"/>
            <a:ext cx="48089952" cy="9152604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995" y="17370028"/>
            <a:ext cx="48549105" cy="9239991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1547" y="24207306"/>
            <a:ext cx="28696857" cy="366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512</Words>
  <Application>Microsoft Office PowerPoint</Application>
  <PresentationFormat>Personalizzato</PresentationFormat>
  <Paragraphs>24</Paragraphs>
  <Slides>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8" baseType="lpstr">
      <vt:lpstr>Barlow Ultra-Bold</vt:lpstr>
      <vt:lpstr>Calibri</vt:lpstr>
      <vt:lpstr>Barlow Bold</vt:lpstr>
      <vt:lpstr>Arial</vt:lpstr>
      <vt:lpstr>Office Theme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PC</dc:creator>
  <cp:lastModifiedBy>Noemi Zorzetti</cp:lastModifiedBy>
  <cp:revision>5</cp:revision>
  <dcterms:created xsi:type="dcterms:W3CDTF">2006-08-16T00:00:00Z</dcterms:created>
  <dcterms:modified xsi:type="dcterms:W3CDTF">2025-12-26T12:29:43Z</dcterms:modified>
  <dc:identifier>DAG35qkUN5c</dc:identifier>
</cp:coreProperties>
</file>