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7"/>
  </p:notesMasterIdLst>
  <p:sldIdLst>
    <p:sldId id="256" r:id="rId2"/>
    <p:sldId id="265" r:id="rId3"/>
    <p:sldId id="272" r:id="rId4"/>
    <p:sldId id="273" r:id="rId5"/>
    <p:sldId id="271" r:id="rId6"/>
  </p:sldIdLst>
  <p:sldSz cx="50399950" cy="28440063"/>
  <p:notesSz cx="6858000" cy="9144000"/>
  <p:embeddedFontLst>
    <p:embeddedFont>
      <p:font typeface="Barlow Bold" panose="020B0604020202020204" charset="0"/>
      <p:regular r:id="rId8"/>
    </p:embeddedFont>
    <p:embeddedFont>
      <p:font typeface="Barlow Ultra-Bold" panose="020B0604020202020204" charset="0"/>
      <p:regular r:id="rId9"/>
    </p:embeddedFont>
  </p:embeddedFontLst>
  <p:defaultTextStyle>
    <a:defPPr>
      <a:defRPr lang="en-US"/>
    </a:defPPr>
    <a:lvl1pPr marL="0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1pPr>
    <a:lvl2pPr marL="1261415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2pPr>
    <a:lvl3pPr marL="2522830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3pPr>
    <a:lvl4pPr marL="3784244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4pPr>
    <a:lvl5pPr marL="5045659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5pPr>
    <a:lvl6pPr marL="6307074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6pPr>
    <a:lvl7pPr marL="7568489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7pPr>
    <a:lvl8pPr marL="8829904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8pPr>
    <a:lvl9pPr marL="10091318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5972" userDrawn="1">
          <p15:clr>
            <a:srgbClr val="A4A3A4"/>
          </p15:clr>
        </p15:guide>
        <p15:guide id="2" pos="7937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19" d="100"/>
          <a:sy n="19" d="100"/>
        </p:scale>
        <p:origin x="1120" y="280"/>
      </p:cViewPr>
      <p:guideLst>
        <p:guide orient="horz" pos="5972"/>
        <p:guide pos="7937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1.fntdata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font" Target="fonts/font2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EDDCD73-34E6-49FC-9514-F97C7F638A2D}" type="datetimeFigureOut">
              <a:rPr lang="it-IT" smtClean="0"/>
              <a:t>26/12/2025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93738" y="1143000"/>
            <a:ext cx="54705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3B262EB-6052-432C-8965-E3AB32EC73F3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4918514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3B262EB-6052-432C-8965-E3AB32EC73F3}" type="slidenum">
              <a:rPr lang="it-IT" smtClean="0"/>
              <a:t>2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8237347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89998" y="5889903"/>
            <a:ext cx="21419979" cy="406412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779996" y="10744024"/>
            <a:ext cx="17639983" cy="484534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12599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25199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377999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50399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62999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75599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88199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00799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90624" y="12183584"/>
            <a:ext cx="21419979" cy="3765675"/>
          </a:xfrm>
        </p:spPr>
        <p:txBody>
          <a:bodyPr anchor="t"/>
          <a:lstStyle>
            <a:lvl1pPr algn="l">
              <a:defRPr sz="11024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90624" y="8036076"/>
            <a:ext cx="21419979" cy="4147508"/>
          </a:xfrm>
        </p:spPr>
        <p:txBody>
          <a:bodyPr anchor="b"/>
          <a:lstStyle>
            <a:lvl1pPr marL="0" indent="0">
              <a:buNone/>
              <a:defRPr sz="5512">
                <a:solidFill>
                  <a:schemeClr val="tx1">
                    <a:tint val="75000"/>
                  </a:schemeClr>
                </a:solidFill>
              </a:defRPr>
            </a:lvl1pPr>
            <a:lvl2pPr marL="1259997" indent="0">
              <a:buNone/>
              <a:defRPr sz="4961">
                <a:solidFill>
                  <a:schemeClr val="tx1">
                    <a:tint val="75000"/>
                  </a:schemeClr>
                </a:solidFill>
              </a:defRPr>
            </a:lvl2pPr>
            <a:lvl3pPr marL="2519995" indent="0">
              <a:buNone/>
              <a:defRPr sz="4409">
                <a:solidFill>
                  <a:schemeClr val="tx1">
                    <a:tint val="75000"/>
                  </a:schemeClr>
                </a:solidFill>
              </a:defRPr>
            </a:lvl3pPr>
            <a:lvl4pPr marL="3779992" indent="0">
              <a:buNone/>
              <a:defRPr sz="3858">
                <a:solidFill>
                  <a:schemeClr val="tx1">
                    <a:tint val="75000"/>
                  </a:schemeClr>
                </a:solidFill>
              </a:defRPr>
            </a:lvl4pPr>
            <a:lvl5pPr marL="5039990" indent="0">
              <a:buNone/>
              <a:defRPr sz="3858">
                <a:solidFill>
                  <a:schemeClr val="tx1">
                    <a:tint val="75000"/>
                  </a:schemeClr>
                </a:solidFill>
              </a:defRPr>
            </a:lvl5pPr>
            <a:lvl6pPr marL="6299987" indent="0">
              <a:buNone/>
              <a:defRPr sz="3858">
                <a:solidFill>
                  <a:schemeClr val="tx1">
                    <a:tint val="75000"/>
                  </a:schemeClr>
                </a:solidFill>
              </a:defRPr>
            </a:lvl6pPr>
            <a:lvl7pPr marL="7559985" indent="0">
              <a:buNone/>
              <a:defRPr sz="3858">
                <a:solidFill>
                  <a:schemeClr val="tx1">
                    <a:tint val="75000"/>
                  </a:schemeClr>
                </a:solidFill>
              </a:defRPr>
            </a:lvl7pPr>
            <a:lvl8pPr marL="8819982" indent="0">
              <a:buNone/>
              <a:defRPr sz="3858">
                <a:solidFill>
                  <a:schemeClr val="tx1">
                    <a:tint val="75000"/>
                  </a:schemeClr>
                </a:solidFill>
              </a:defRPr>
            </a:lvl8pPr>
            <a:lvl9pPr marL="10079980" indent="0">
              <a:buNone/>
              <a:defRPr sz="3858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9999" y="4424011"/>
            <a:ext cx="11129989" cy="12512751"/>
          </a:xfrm>
        </p:spPr>
        <p:txBody>
          <a:bodyPr/>
          <a:lstStyle>
            <a:lvl1pPr>
              <a:defRPr sz="7717"/>
            </a:lvl1pPr>
            <a:lvl2pPr>
              <a:defRPr sz="6614"/>
            </a:lvl2pPr>
            <a:lvl3pPr>
              <a:defRPr sz="5512"/>
            </a:lvl3pPr>
            <a:lvl4pPr>
              <a:defRPr sz="4961"/>
            </a:lvl4pPr>
            <a:lvl5pPr>
              <a:defRPr sz="4961"/>
            </a:lvl5pPr>
            <a:lvl6pPr>
              <a:defRPr sz="4961"/>
            </a:lvl6pPr>
            <a:lvl7pPr>
              <a:defRPr sz="4961"/>
            </a:lvl7pPr>
            <a:lvl8pPr>
              <a:defRPr sz="4961"/>
            </a:lvl8pPr>
            <a:lvl9pPr>
              <a:defRPr sz="4961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809987" y="4424011"/>
            <a:ext cx="11129989" cy="12512751"/>
          </a:xfrm>
        </p:spPr>
        <p:txBody>
          <a:bodyPr/>
          <a:lstStyle>
            <a:lvl1pPr>
              <a:defRPr sz="7717"/>
            </a:lvl1pPr>
            <a:lvl2pPr>
              <a:defRPr sz="6614"/>
            </a:lvl2pPr>
            <a:lvl3pPr>
              <a:defRPr sz="5512"/>
            </a:lvl3pPr>
            <a:lvl4pPr>
              <a:defRPr sz="4961"/>
            </a:lvl4pPr>
            <a:lvl5pPr>
              <a:defRPr sz="4961"/>
            </a:lvl5pPr>
            <a:lvl6pPr>
              <a:defRPr sz="4961"/>
            </a:lvl6pPr>
            <a:lvl7pPr>
              <a:defRPr sz="4961"/>
            </a:lvl7pPr>
            <a:lvl8pPr>
              <a:defRPr sz="4961"/>
            </a:lvl8pPr>
            <a:lvl9pPr>
              <a:defRPr sz="4961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9999" y="4244066"/>
            <a:ext cx="11134365" cy="1768725"/>
          </a:xfrm>
        </p:spPr>
        <p:txBody>
          <a:bodyPr anchor="b"/>
          <a:lstStyle>
            <a:lvl1pPr marL="0" indent="0">
              <a:buNone/>
              <a:defRPr sz="6614" b="1"/>
            </a:lvl1pPr>
            <a:lvl2pPr marL="1259997" indent="0">
              <a:buNone/>
              <a:defRPr sz="5512" b="1"/>
            </a:lvl2pPr>
            <a:lvl3pPr marL="2519995" indent="0">
              <a:buNone/>
              <a:defRPr sz="4961" b="1"/>
            </a:lvl3pPr>
            <a:lvl4pPr marL="3779992" indent="0">
              <a:buNone/>
              <a:defRPr sz="4409" b="1"/>
            </a:lvl4pPr>
            <a:lvl5pPr marL="5039990" indent="0">
              <a:buNone/>
              <a:defRPr sz="4409" b="1"/>
            </a:lvl5pPr>
            <a:lvl6pPr marL="6299987" indent="0">
              <a:buNone/>
              <a:defRPr sz="4409" b="1"/>
            </a:lvl6pPr>
            <a:lvl7pPr marL="7559985" indent="0">
              <a:buNone/>
              <a:defRPr sz="4409" b="1"/>
            </a:lvl7pPr>
            <a:lvl8pPr marL="8819982" indent="0">
              <a:buNone/>
              <a:defRPr sz="4409" b="1"/>
            </a:lvl8pPr>
            <a:lvl9pPr marL="10079980" indent="0">
              <a:buNone/>
              <a:defRPr sz="4409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59999" y="6012791"/>
            <a:ext cx="11134365" cy="10923970"/>
          </a:xfrm>
        </p:spPr>
        <p:txBody>
          <a:bodyPr/>
          <a:lstStyle>
            <a:lvl1pPr>
              <a:defRPr sz="6614"/>
            </a:lvl1pPr>
            <a:lvl2pPr>
              <a:defRPr sz="5512"/>
            </a:lvl2pPr>
            <a:lvl3pPr>
              <a:defRPr sz="4961"/>
            </a:lvl3pPr>
            <a:lvl4pPr>
              <a:defRPr sz="4409"/>
            </a:lvl4pPr>
            <a:lvl5pPr>
              <a:defRPr sz="4409"/>
            </a:lvl5pPr>
            <a:lvl6pPr>
              <a:defRPr sz="4409"/>
            </a:lvl6pPr>
            <a:lvl7pPr>
              <a:defRPr sz="4409"/>
            </a:lvl7pPr>
            <a:lvl8pPr>
              <a:defRPr sz="4409"/>
            </a:lvl8pPr>
            <a:lvl9pPr>
              <a:defRPr sz="4409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2801239" y="4244066"/>
            <a:ext cx="11138739" cy="1768725"/>
          </a:xfrm>
        </p:spPr>
        <p:txBody>
          <a:bodyPr anchor="b"/>
          <a:lstStyle>
            <a:lvl1pPr marL="0" indent="0">
              <a:buNone/>
              <a:defRPr sz="6614" b="1"/>
            </a:lvl1pPr>
            <a:lvl2pPr marL="1259997" indent="0">
              <a:buNone/>
              <a:defRPr sz="5512" b="1"/>
            </a:lvl2pPr>
            <a:lvl3pPr marL="2519995" indent="0">
              <a:buNone/>
              <a:defRPr sz="4961" b="1"/>
            </a:lvl3pPr>
            <a:lvl4pPr marL="3779992" indent="0">
              <a:buNone/>
              <a:defRPr sz="4409" b="1"/>
            </a:lvl4pPr>
            <a:lvl5pPr marL="5039990" indent="0">
              <a:buNone/>
              <a:defRPr sz="4409" b="1"/>
            </a:lvl5pPr>
            <a:lvl6pPr marL="6299987" indent="0">
              <a:buNone/>
              <a:defRPr sz="4409" b="1"/>
            </a:lvl6pPr>
            <a:lvl7pPr marL="7559985" indent="0">
              <a:buNone/>
              <a:defRPr sz="4409" b="1"/>
            </a:lvl7pPr>
            <a:lvl8pPr marL="8819982" indent="0">
              <a:buNone/>
              <a:defRPr sz="4409" b="1"/>
            </a:lvl8pPr>
            <a:lvl9pPr marL="10079980" indent="0">
              <a:buNone/>
              <a:defRPr sz="4409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2801239" y="6012791"/>
            <a:ext cx="11138739" cy="10923970"/>
          </a:xfrm>
        </p:spPr>
        <p:txBody>
          <a:bodyPr/>
          <a:lstStyle>
            <a:lvl1pPr>
              <a:defRPr sz="6614"/>
            </a:lvl1pPr>
            <a:lvl2pPr>
              <a:defRPr sz="5512"/>
            </a:lvl2pPr>
            <a:lvl3pPr>
              <a:defRPr sz="4961"/>
            </a:lvl3pPr>
            <a:lvl4pPr>
              <a:defRPr sz="4409"/>
            </a:lvl4pPr>
            <a:lvl5pPr>
              <a:defRPr sz="4409"/>
            </a:lvl5pPr>
            <a:lvl6pPr>
              <a:defRPr sz="4409"/>
            </a:lvl6pPr>
            <a:lvl7pPr>
              <a:defRPr sz="4409"/>
            </a:lvl7pPr>
            <a:lvl8pPr>
              <a:defRPr sz="4409"/>
            </a:lvl8pPr>
            <a:lvl9pPr>
              <a:defRPr sz="4409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12/26/2025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12/26/2025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12/26/2025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60000" y="754890"/>
            <a:ext cx="8290618" cy="3212674"/>
          </a:xfrm>
        </p:spPr>
        <p:txBody>
          <a:bodyPr anchor="b"/>
          <a:lstStyle>
            <a:lvl1pPr algn="l">
              <a:defRPr sz="5512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852490" y="754892"/>
            <a:ext cx="14087486" cy="16181871"/>
          </a:xfrm>
        </p:spPr>
        <p:txBody>
          <a:bodyPr/>
          <a:lstStyle>
            <a:lvl1pPr>
              <a:defRPr sz="8819"/>
            </a:lvl1pPr>
            <a:lvl2pPr>
              <a:defRPr sz="7717"/>
            </a:lvl2pPr>
            <a:lvl3pPr>
              <a:defRPr sz="6614"/>
            </a:lvl3pPr>
            <a:lvl4pPr>
              <a:defRPr sz="5512"/>
            </a:lvl4pPr>
            <a:lvl5pPr>
              <a:defRPr sz="5512"/>
            </a:lvl5pPr>
            <a:lvl6pPr>
              <a:defRPr sz="5512"/>
            </a:lvl6pPr>
            <a:lvl7pPr>
              <a:defRPr sz="5512"/>
            </a:lvl7pPr>
            <a:lvl8pPr>
              <a:defRPr sz="5512"/>
            </a:lvl8pPr>
            <a:lvl9pPr>
              <a:defRPr sz="5512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60000" y="3967566"/>
            <a:ext cx="8290618" cy="12969197"/>
          </a:xfrm>
        </p:spPr>
        <p:txBody>
          <a:bodyPr/>
          <a:lstStyle>
            <a:lvl1pPr marL="0" indent="0">
              <a:buNone/>
              <a:defRPr sz="3858"/>
            </a:lvl1pPr>
            <a:lvl2pPr marL="1259997" indent="0">
              <a:buNone/>
              <a:defRPr sz="3307"/>
            </a:lvl2pPr>
            <a:lvl3pPr marL="2519995" indent="0">
              <a:buNone/>
              <a:defRPr sz="2756"/>
            </a:lvl3pPr>
            <a:lvl4pPr marL="3779992" indent="0">
              <a:buNone/>
              <a:defRPr sz="2480"/>
            </a:lvl4pPr>
            <a:lvl5pPr marL="5039990" indent="0">
              <a:buNone/>
              <a:defRPr sz="2480"/>
            </a:lvl5pPr>
            <a:lvl6pPr marL="6299987" indent="0">
              <a:buNone/>
              <a:defRPr sz="2480"/>
            </a:lvl6pPr>
            <a:lvl7pPr marL="7559985" indent="0">
              <a:buNone/>
              <a:defRPr sz="2480"/>
            </a:lvl7pPr>
            <a:lvl8pPr marL="8819982" indent="0">
              <a:buNone/>
              <a:defRPr sz="2480"/>
            </a:lvl8pPr>
            <a:lvl9pPr marL="10079980" indent="0">
              <a:buNone/>
              <a:defRPr sz="248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9371" y="13272029"/>
            <a:ext cx="15119985" cy="1566838"/>
          </a:xfrm>
        </p:spPr>
        <p:txBody>
          <a:bodyPr anchor="b"/>
          <a:lstStyle>
            <a:lvl1pPr algn="l">
              <a:defRPr sz="5512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939371" y="1694115"/>
            <a:ext cx="15119985" cy="11376025"/>
          </a:xfrm>
        </p:spPr>
        <p:txBody>
          <a:bodyPr/>
          <a:lstStyle>
            <a:lvl1pPr marL="0" indent="0">
              <a:buNone/>
              <a:defRPr sz="8819"/>
            </a:lvl1pPr>
            <a:lvl2pPr marL="1259997" indent="0">
              <a:buNone/>
              <a:defRPr sz="7717"/>
            </a:lvl2pPr>
            <a:lvl3pPr marL="2519995" indent="0">
              <a:buNone/>
              <a:defRPr sz="6614"/>
            </a:lvl3pPr>
            <a:lvl4pPr marL="3779992" indent="0">
              <a:buNone/>
              <a:defRPr sz="5512"/>
            </a:lvl4pPr>
            <a:lvl5pPr marL="5039990" indent="0">
              <a:buNone/>
              <a:defRPr sz="5512"/>
            </a:lvl5pPr>
            <a:lvl6pPr marL="6299987" indent="0">
              <a:buNone/>
              <a:defRPr sz="5512"/>
            </a:lvl6pPr>
            <a:lvl7pPr marL="7559985" indent="0">
              <a:buNone/>
              <a:defRPr sz="5512"/>
            </a:lvl7pPr>
            <a:lvl8pPr marL="8819982" indent="0">
              <a:buNone/>
              <a:defRPr sz="5512"/>
            </a:lvl8pPr>
            <a:lvl9pPr marL="10079980" indent="0">
              <a:buNone/>
              <a:defRPr sz="5512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39371" y="14838868"/>
            <a:ext cx="15119985" cy="2225170"/>
          </a:xfrm>
        </p:spPr>
        <p:txBody>
          <a:bodyPr/>
          <a:lstStyle>
            <a:lvl1pPr marL="0" indent="0">
              <a:buNone/>
              <a:defRPr sz="3858"/>
            </a:lvl1pPr>
            <a:lvl2pPr marL="1259997" indent="0">
              <a:buNone/>
              <a:defRPr sz="3307"/>
            </a:lvl2pPr>
            <a:lvl3pPr marL="2519995" indent="0">
              <a:buNone/>
              <a:defRPr sz="2756"/>
            </a:lvl3pPr>
            <a:lvl4pPr marL="3779992" indent="0">
              <a:buNone/>
              <a:defRPr sz="2480"/>
            </a:lvl4pPr>
            <a:lvl5pPr marL="5039990" indent="0">
              <a:buNone/>
              <a:defRPr sz="2480"/>
            </a:lvl5pPr>
            <a:lvl6pPr marL="6299987" indent="0">
              <a:buNone/>
              <a:defRPr sz="2480"/>
            </a:lvl6pPr>
            <a:lvl7pPr marL="7559985" indent="0">
              <a:buNone/>
              <a:defRPr sz="2480"/>
            </a:lvl7pPr>
            <a:lvl8pPr marL="8819982" indent="0">
              <a:buNone/>
              <a:defRPr sz="2480"/>
            </a:lvl8pPr>
            <a:lvl9pPr marL="10079980" indent="0">
              <a:buNone/>
              <a:defRPr sz="248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8269982" y="759282"/>
            <a:ext cx="5669994" cy="1617748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59999" y="759282"/>
            <a:ext cx="16589984" cy="1617748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59999" y="759281"/>
            <a:ext cx="22679978" cy="316000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9999" y="4424011"/>
            <a:ext cx="22679978" cy="1251275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59999" y="17573151"/>
            <a:ext cx="5879994" cy="100944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30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12/26/2025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609992" y="17573151"/>
            <a:ext cx="7979992" cy="100944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30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8059982" y="17573151"/>
            <a:ext cx="5879994" cy="100944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30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2519995" rtl="0" eaLnBrk="1" latinLnBrk="0" hangingPunct="1">
        <a:spcBef>
          <a:spcPct val="0"/>
        </a:spcBef>
        <a:buNone/>
        <a:defRPr sz="12126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944998" indent="-944998" algn="l" defTabSz="2519995" rtl="0" eaLnBrk="1" latinLnBrk="0" hangingPunct="1">
        <a:spcBef>
          <a:spcPct val="20000"/>
        </a:spcBef>
        <a:buFont typeface="Arial" pitchFamily="34" charset="0"/>
        <a:buChar char="•"/>
        <a:defRPr sz="8819" kern="1200">
          <a:solidFill>
            <a:schemeClr val="tx1"/>
          </a:solidFill>
          <a:latin typeface="+mn-lt"/>
          <a:ea typeface="+mn-ea"/>
          <a:cs typeface="+mn-cs"/>
        </a:defRPr>
      </a:lvl1pPr>
      <a:lvl2pPr marL="2047496" indent="-787498" algn="l" defTabSz="2519995" rtl="0" eaLnBrk="1" latinLnBrk="0" hangingPunct="1">
        <a:spcBef>
          <a:spcPct val="20000"/>
        </a:spcBef>
        <a:buFont typeface="Arial" pitchFamily="34" charset="0"/>
        <a:buChar char="–"/>
        <a:defRPr sz="7717" kern="1200">
          <a:solidFill>
            <a:schemeClr val="tx1"/>
          </a:solidFill>
          <a:latin typeface="+mn-lt"/>
          <a:ea typeface="+mn-ea"/>
          <a:cs typeface="+mn-cs"/>
        </a:defRPr>
      </a:lvl2pPr>
      <a:lvl3pPr marL="3149994" indent="-629999" algn="l" defTabSz="2519995" rtl="0" eaLnBrk="1" latinLnBrk="0" hangingPunct="1">
        <a:spcBef>
          <a:spcPct val="20000"/>
        </a:spcBef>
        <a:buFont typeface="Arial" pitchFamily="34" charset="0"/>
        <a:buChar char="•"/>
        <a:defRPr sz="6614" kern="1200">
          <a:solidFill>
            <a:schemeClr val="tx1"/>
          </a:solidFill>
          <a:latin typeface="+mn-lt"/>
          <a:ea typeface="+mn-ea"/>
          <a:cs typeface="+mn-cs"/>
        </a:defRPr>
      </a:lvl3pPr>
      <a:lvl4pPr marL="4409991" indent="-629999" algn="l" defTabSz="2519995" rtl="0" eaLnBrk="1" latinLnBrk="0" hangingPunct="1">
        <a:spcBef>
          <a:spcPct val="20000"/>
        </a:spcBef>
        <a:buFont typeface="Arial" pitchFamily="34" charset="0"/>
        <a:buChar char="–"/>
        <a:defRPr sz="5512" kern="1200">
          <a:solidFill>
            <a:schemeClr val="tx1"/>
          </a:solidFill>
          <a:latin typeface="+mn-lt"/>
          <a:ea typeface="+mn-ea"/>
          <a:cs typeface="+mn-cs"/>
        </a:defRPr>
      </a:lvl4pPr>
      <a:lvl5pPr marL="5669989" indent="-629999" algn="l" defTabSz="2519995" rtl="0" eaLnBrk="1" latinLnBrk="0" hangingPunct="1">
        <a:spcBef>
          <a:spcPct val="20000"/>
        </a:spcBef>
        <a:buFont typeface="Arial" pitchFamily="34" charset="0"/>
        <a:buChar char="»"/>
        <a:defRPr sz="5512" kern="1200">
          <a:solidFill>
            <a:schemeClr val="tx1"/>
          </a:solidFill>
          <a:latin typeface="+mn-lt"/>
          <a:ea typeface="+mn-ea"/>
          <a:cs typeface="+mn-cs"/>
        </a:defRPr>
      </a:lvl5pPr>
      <a:lvl6pPr marL="6929986" indent="-629999" algn="l" defTabSz="2519995" rtl="0" eaLnBrk="1" latinLnBrk="0" hangingPunct="1">
        <a:spcBef>
          <a:spcPct val="20000"/>
        </a:spcBef>
        <a:buFont typeface="Arial" pitchFamily="34" charset="0"/>
        <a:buChar char="•"/>
        <a:defRPr sz="5512" kern="1200">
          <a:solidFill>
            <a:schemeClr val="tx1"/>
          </a:solidFill>
          <a:latin typeface="+mn-lt"/>
          <a:ea typeface="+mn-ea"/>
          <a:cs typeface="+mn-cs"/>
        </a:defRPr>
      </a:lvl6pPr>
      <a:lvl7pPr marL="8189984" indent="-629999" algn="l" defTabSz="2519995" rtl="0" eaLnBrk="1" latinLnBrk="0" hangingPunct="1">
        <a:spcBef>
          <a:spcPct val="20000"/>
        </a:spcBef>
        <a:buFont typeface="Arial" pitchFamily="34" charset="0"/>
        <a:buChar char="•"/>
        <a:defRPr sz="5512" kern="1200">
          <a:solidFill>
            <a:schemeClr val="tx1"/>
          </a:solidFill>
          <a:latin typeface="+mn-lt"/>
          <a:ea typeface="+mn-ea"/>
          <a:cs typeface="+mn-cs"/>
        </a:defRPr>
      </a:lvl7pPr>
      <a:lvl8pPr marL="9449981" indent="-629999" algn="l" defTabSz="2519995" rtl="0" eaLnBrk="1" latinLnBrk="0" hangingPunct="1">
        <a:spcBef>
          <a:spcPct val="20000"/>
        </a:spcBef>
        <a:buFont typeface="Arial" pitchFamily="34" charset="0"/>
        <a:buChar char="•"/>
        <a:defRPr sz="5512" kern="1200">
          <a:solidFill>
            <a:schemeClr val="tx1"/>
          </a:solidFill>
          <a:latin typeface="+mn-lt"/>
          <a:ea typeface="+mn-ea"/>
          <a:cs typeface="+mn-cs"/>
        </a:defRPr>
      </a:lvl8pPr>
      <a:lvl9pPr marL="10709979" indent="-629999" algn="l" defTabSz="2519995" rtl="0" eaLnBrk="1" latinLnBrk="0" hangingPunct="1">
        <a:spcBef>
          <a:spcPct val="20000"/>
        </a:spcBef>
        <a:buFont typeface="Arial" pitchFamily="34" charset="0"/>
        <a:buChar char="•"/>
        <a:defRPr sz="551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1pPr>
      <a:lvl2pPr marL="1259997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2pPr>
      <a:lvl3pPr marL="2519995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3pPr>
      <a:lvl4pPr marL="3779992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4pPr>
      <a:lvl5pPr marL="5039990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5pPr>
      <a:lvl6pPr marL="6299987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6pPr>
      <a:lvl7pPr marL="7559985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7pPr>
      <a:lvl8pPr marL="8819982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8pPr>
      <a:lvl9pPr marL="10079980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Rettangolo arrotondato 8">
            <a:extLst>
              <a:ext uri="{FF2B5EF4-FFF2-40B4-BE49-F238E27FC236}">
                <a16:creationId xmlns:a16="http://schemas.microsoft.com/office/drawing/2014/main" id="{8DA36808-6BD1-0772-5C0C-317A6217F234}"/>
              </a:ext>
            </a:extLst>
          </p:cNvPr>
          <p:cNvSpPr/>
          <p:nvPr/>
        </p:nvSpPr>
        <p:spPr>
          <a:xfrm>
            <a:off x="20472383" y="12860970"/>
            <a:ext cx="30659970" cy="3240537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sp>
        <p:nvSpPr>
          <p:cNvPr id="36" name="Rettangolo arrotondato 8">
            <a:extLst>
              <a:ext uri="{FF2B5EF4-FFF2-40B4-BE49-F238E27FC236}">
                <a16:creationId xmlns:a16="http://schemas.microsoft.com/office/drawing/2014/main" id="{5A77AE0C-C061-1E59-70CD-3F147890BCA4}"/>
              </a:ext>
            </a:extLst>
          </p:cNvPr>
          <p:cNvSpPr/>
          <p:nvPr/>
        </p:nvSpPr>
        <p:spPr>
          <a:xfrm>
            <a:off x="20397638" y="24090023"/>
            <a:ext cx="30659970" cy="227769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grpSp>
        <p:nvGrpSpPr>
          <p:cNvPr id="2" name="Group 2"/>
          <p:cNvGrpSpPr/>
          <p:nvPr/>
        </p:nvGrpSpPr>
        <p:grpSpPr>
          <a:xfrm>
            <a:off x="-13561964" y="-8814269"/>
            <a:ext cx="49227349" cy="49227349"/>
            <a:chOff x="0" y="0"/>
            <a:chExt cx="812800" cy="8128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0447B1">
                    <a:alpha val="100000"/>
                  </a:srgbClr>
                </a:gs>
                <a:gs pos="100000">
                  <a:srgbClr val="0447B1">
                    <a:alpha val="0"/>
                  </a:srgbClr>
                </a:gs>
              </a:gsLst>
              <a:lin ang="0"/>
            </a:gradFill>
          </p:spPr>
          <p:txBody>
            <a:bodyPr/>
            <a:lstStyle/>
            <a:p>
              <a:endParaRPr lang="it-IT" dirty="0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140000" tIns="140000" rIns="140000" bIns="140000" rtlCol="0" anchor="ctr"/>
            <a:lstStyle/>
            <a:p>
              <a:pPr algn="ctr">
                <a:lnSpc>
                  <a:spcPts val="8177"/>
                </a:lnSpc>
              </a:pPr>
              <a:endParaRPr sz="13686"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-18179212" y="-8578019"/>
            <a:ext cx="49227349" cy="49227349"/>
            <a:chOff x="0" y="0"/>
            <a:chExt cx="812800" cy="812800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0447B1">
                    <a:alpha val="100000"/>
                  </a:srgbClr>
                </a:gs>
                <a:gs pos="100000">
                  <a:srgbClr val="0447B1">
                    <a:alpha val="0"/>
                  </a:srgbClr>
                </a:gs>
              </a:gsLst>
              <a:lin ang="0"/>
            </a:gradFill>
          </p:spPr>
          <p:txBody>
            <a:bodyPr/>
            <a:lstStyle/>
            <a:p>
              <a:endParaRPr lang="it-IT"/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140000" tIns="140000" rIns="140000" bIns="140000" rtlCol="0" anchor="ctr"/>
            <a:lstStyle/>
            <a:p>
              <a:pPr algn="ctr">
                <a:lnSpc>
                  <a:spcPts val="8177"/>
                </a:lnSpc>
              </a:pPr>
              <a:endParaRPr sz="13686"/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-7961650" y="-2383232"/>
            <a:ext cx="35876433" cy="35876433"/>
            <a:chOff x="0" y="0"/>
            <a:chExt cx="812800" cy="812800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0447B1">
                    <a:alpha val="100000"/>
                  </a:srgbClr>
                </a:gs>
                <a:gs pos="100000">
                  <a:srgbClr val="0447B1">
                    <a:alpha val="0"/>
                  </a:srgbClr>
                </a:gs>
              </a:gsLst>
              <a:lin ang="0"/>
            </a:gradFill>
          </p:spPr>
          <p:txBody>
            <a:bodyPr/>
            <a:lstStyle/>
            <a:p>
              <a:endParaRPr lang="it-IT"/>
            </a:p>
          </p:txBody>
        </p:sp>
        <p:sp>
          <p:nvSpPr>
            <p:cNvPr id="13" name="TextBox 13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140000" tIns="140000" rIns="140000" bIns="140000" rtlCol="0" anchor="ctr"/>
            <a:lstStyle/>
            <a:p>
              <a:pPr algn="ctr">
                <a:lnSpc>
                  <a:spcPts val="8177"/>
                </a:lnSpc>
              </a:pPr>
              <a:endParaRPr sz="13686"/>
            </a:p>
          </p:txBody>
        </p:sp>
      </p:grpSp>
      <p:sp>
        <p:nvSpPr>
          <p:cNvPr id="18" name="TextBox 18"/>
          <p:cNvSpPr txBox="1"/>
          <p:nvPr/>
        </p:nvSpPr>
        <p:spPr>
          <a:xfrm>
            <a:off x="24675847" y="25868179"/>
            <a:ext cx="26237754" cy="2486177"/>
          </a:xfrm>
          <a:prstGeom prst="rect">
            <a:avLst/>
          </a:prstGeom>
        </p:spPr>
        <p:txBody>
          <a:bodyPr lIns="140000" tIns="140000" rIns="140000" bIns="140000" rtlCol="0" anchor="ctr"/>
          <a:lstStyle/>
          <a:p>
            <a:pPr algn="ctr">
              <a:lnSpc>
                <a:spcPts val="9174"/>
              </a:lnSpc>
            </a:pPr>
            <a:endParaRPr sz="13686"/>
          </a:p>
        </p:txBody>
      </p:sp>
      <p:sp>
        <p:nvSpPr>
          <p:cNvPr id="23" name="TextBox 23"/>
          <p:cNvSpPr txBox="1"/>
          <p:nvPr/>
        </p:nvSpPr>
        <p:spPr>
          <a:xfrm>
            <a:off x="23066375" y="4519182"/>
            <a:ext cx="26191028" cy="610628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r"/>
            <a:r>
              <a:rPr lang="it-IT" sz="9920" b="1" dirty="0"/>
              <a:t>An </a:t>
            </a:r>
            <a:r>
              <a:rPr lang="it-IT" sz="9920" b="1" dirty="0" err="1"/>
              <a:t>unexpected</a:t>
            </a:r>
            <a:r>
              <a:rPr lang="it-IT" sz="9920" b="1" dirty="0"/>
              <a:t> post-</a:t>
            </a:r>
            <a:r>
              <a:rPr lang="it-IT" sz="9920" b="1" dirty="0" err="1"/>
              <a:t>endoscopy</a:t>
            </a:r>
            <a:r>
              <a:rPr lang="it-IT" sz="9920" b="1" dirty="0"/>
              <a:t> </a:t>
            </a:r>
            <a:r>
              <a:rPr lang="it-IT" sz="9920" b="1" dirty="0" err="1"/>
              <a:t>biopsy</a:t>
            </a:r>
            <a:r>
              <a:rPr lang="it-IT" sz="9920" b="1" dirty="0"/>
              <a:t> </a:t>
            </a:r>
            <a:r>
              <a:rPr lang="it-IT" sz="9920" b="1" dirty="0" err="1"/>
              <a:t>outcome</a:t>
            </a:r>
            <a:r>
              <a:rPr lang="it-IT" sz="9920" b="1" dirty="0"/>
              <a:t>, </a:t>
            </a:r>
            <a:r>
              <a:rPr lang="it-IT" sz="9920" b="1" dirty="0" err="1"/>
              <a:t>complicated</a:t>
            </a:r>
            <a:r>
              <a:rPr lang="it-IT" sz="9920" b="1" dirty="0"/>
              <a:t> by </a:t>
            </a:r>
            <a:r>
              <a:rPr lang="it-IT" sz="9920" b="1" dirty="0" err="1"/>
              <a:t>hemoperi-toneum</a:t>
            </a:r>
            <a:r>
              <a:rPr lang="it-IT" sz="9920" b="1" dirty="0"/>
              <a:t>: a massive </a:t>
            </a:r>
            <a:r>
              <a:rPr lang="it-IT" sz="9920" b="1" dirty="0" err="1"/>
              <a:t>intramural</a:t>
            </a:r>
            <a:r>
              <a:rPr lang="it-IT" sz="9920" b="1" dirty="0"/>
              <a:t> </a:t>
            </a:r>
            <a:r>
              <a:rPr lang="it-IT" sz="9920" b="1" dirty="0" err="1"/>
              <a:t>duodenal</a:t>
            </a:r>
            <a:r>
              <a:rPr lang="it-IT" sz="9920" b="1" dirty="0"/>
              <a:t> </a:t>
            </a:r>
            <a:r>
              <a:rPr lang="it-IT" sz="9920" b="1" dirty="0" err="1"/>
              <a:t>hematoma</a:t>
            </a:r>
            <a:r>
              <a:rPr lang="it-IT" sz="9920" b="1" dirty="0"/>
              <a:t> (m-IDH) </a:t>
            </a:r>
            <a:r>
              <a:rPr lang="it-IT" sz="9920" b="1" dirty="0" err="1"/>
              <a:t>causing</a:t>
            </a:r>
            <a:r>
              <a:rPr lang="it-IT" sz="9920" b="1" dirty="0"/>
              <a:t> upper gastro-intestinal (GI) </a:t>
            </a:r>
            <a:r>
              <a:rPr lang="it-IT" sz="9920" b="1" dirty="0" err="1"/>
              <a:t>obstruction</a:t>
            </a:r>
            <a:r>
              <a:rPr lang="it-IT" sz="9920" b="1" dirty="0"/>
              <a:t>.</a:t>
            </a:r>
            <a:r>
              <a:rPr lang="en-US" b="1" dirty="0"/>
              <a:t>.</a:t>
            </a:r>
            <a:endParaRPr lang="en-US" sz="9920" b="1" spc="-626" dirty="0">
              <a:solidFill>
                <a:srgbClr val="00255F"/>
              </a:solidFill>
              <a:latin typeface="Barlow Ultra-Bold"/>
              <a:ea typeface="Barlow Ultra-Bold"/>
              <a:cs typeface="Barlow Ultra-Bold"/>
              <a:sym typeface="Barlow Ultra-Bold"/>
            </a:endParaRPr>
          </a:p>
        </p:txBody>
      </p:sp>
      <p:sp>
        <p:nvSpPr>
          <p:cNvPr id="24" name="TextBox 24"/>
          <p:cNvSpPr txBox="1"/>
          <p:nvPr/>
        </p:nvSpPr>
        <p:spPr>
          <a:xfrm>
            <a:off x="27773230" y="13057150"/>
            <a:ext cx="20078538" cy="228562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18950"/>
              </a:lnSpc>
            </a:pPr>
            <a:r>
              <a:rPr lang="en-US" sz="13534" b="1" dirty="0">
                <a:solidFill>
                  <a:srgbClr val="FFFFFF"/>
                </a:solidFill>
                <a:latin typeface="+mj-lt"/>
                <a:ea typeface="Barlow Bold"/>
                <a:cs typeface="Barlow Bold"/>
                <a:sym typeface="Barlow Bold"/>
              </a:rPr>
              <a:t>Noemi Zorzetti, MD, PhD</a:t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40947953" y="24498153"/>
            <a:ext cx="7016435" cy="111113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9728"/>
              </a:lnSpc>
            </a:pPr>
            <a:r>
              <a:rPr lang="en-US" sz="6948" b="1" dirty="0">
                <a:solidFill>
                  <a:schemeClr val="bg1"/>
                </a:solidFill>
                <a:latin typeface="Barlow Bold"/>
                <a:ea typeface="Barlow Bold"/>
                <a:cs typeface="Barlow Bold"/>
                <a:sym typeface="Barlow Bold"/>
              </a:rPr>
              <a:t>X Maggio 2026</a:t>
            </a:r>
          </a:p>
        </p:txBody>
      </p:sp>
      <p:pic>
        <p:nvPicPr>
          <p:cNvPr id="33" name="Immagine 32">
            <a:extLst>
              <a:ext uri="{FF2B5EF4-FFF2-40B4-BE49-F238E27FC236}">
                <a16:creationId xmlns:a16="http://schemas.microsoft.com/office/drawing/2014/main" id="{CB8F91D8-679D-7234-C35A-C1DA9DF3962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138787" y="-430169"/>
            <a:ext cx="20715195" cy="29310354"/>
          </a:xfrm>
          <a:prstGeom prst="rect">
            <a:avLst/>
          </a:prstGeom>
        </p:spPr>
      </p:pic>
      <p:pic>
        <p:nvPicPr>
          <p:cNvPr id="34" name="Immagine 33">
            <a:extLst>
              <a:ext uri="{FF2B5EF4-FFF2-40B4-BE49-F238E27FC236}">
                <a16:creationId xmlns:a16="http://schemas.microsoft.com/office/drawing/2014/main" id="{81341285-E19E-367C-FBFD-454F10137C6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65145" t="6403" r="2294" b="69619"/>
          <a:stretch/>
        </p:blipFill>
        <p:spPr>
          <a:xfrm rot="5400000">
            <a:off x="5845569" y="12406784"/>
            <a:ext cx="29357648" cy="3668820"/>
          </a:xfrm>
          <a:prstGeom prst="rect">
            <a:avLst/>
          </a:prstGeom>
        </p:spPr>
      </p:pic>
      <p:sp>
        <p:nvSpPr>
          <p:cNvPr id="35" name="TextBox 16">
            <a:extLst>
              <a:ext uri="{FF2B5EF4-FFF2-40B4-BE49-F238E27FC236}">
                <a16:creationId xmlns:a16="http://schemas.microsoft.com/office/drawing/2014/main" id="{540F9CB0-DD0A-F5CF-1E67-8A80E8FFB8E2}"/>
              </a:ext>
            </a:extLst>
          </p:cNvPr>
          <p:cNvSpPr txBox="1"/>
          <p:nvPr/>
        </p:nvSpPr>
        <p:spPr>
          <a:xfrm>
            <a:off x="24761149" y="18428429"/>
            <a:ext cx="24058188" cy="6729551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algn="r">
              <a:lnSpc>
                <a:spcPts val="2511"/>
              </a:lnSpc>
            </a:pPr>
            <a:r>
              <a:rPr lang="en-US" sz="9921" b="1" i="1" dirty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U.O.C. </a:t>
            </a:r>
            <a:r>
              <a:rPr lang="en-US" sz="9921" b="1" i="1" dirty="0" err="1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Chirugia</a:t>
            </a:r>
            <a:r>
              <a:rPr lang="en-US" sz="9921" b="1" i="1" dirty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 </a:t>
            </a:r>
            <a:r>
              <a:rPr lang="en-US" sz="9921" b="1" i="1" dirty="0" err="1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Dipartimentale</a:t>
            </a:r>
            <a:endParaRPr lang="en-US" sz="9921" b="1" i="1" dirty="0">
              <a:solidFill>
                <a:srgbClr val="0070C0"/>
              </a:solidFill>
              <a:latin typeface="+mj-lt"/>
              <a:ea typeface="Avenir Bold Italics"/>
              <a:cs typeface="Avenir Bold Italics"/>
              <a:sym typeface="Avenir Bold Italics"/>
            </a:endParaRPr>
          </a:p>
          <a:p>
            <a:pPr algn="r">
              <a:lnSpc>
                <a:spcPts val="2511"/>
              </a:lnSpc>
            </a:pPr>
            <a:endParaRPr lang="en-US" sz="9921" b="1" i="1" dirty="0">
              <a:solidFill>
                <a:srgbClr val="0070C0"/>
              </a:solidFill>
              <a:latin typeface="+mj-lt"/>
              <a:ea typeface="Avenir Bold Italics"/>
              <a:cs typeface="Avenir Bold Italics"/>
              <a:sym typeface="Avenir Bold Italics"/>
            </a:endParaRPr>
          </a:p>
          <a:p>
            <a:pPr algn="r">
              <a:lnSpc>
                <a:spcPts val="2511"/>
              </a:lnSpc>
            </a:pPr>
            <a:endParaRPr lang="en-US" sz="9921" b="1" i="1" dirty="0">
              <a:solidFill>
                <a:srgbClr val="0070C0"/>
              </a:solidFill>
              <a:latin typeface="+mj-lt"/>
              <a:ea typeface="Avenir Bold Italics"/>
              <a:cs typeface="Avenir Bold Italics"/>
              <a:sym typeface="Avenir Bold Italics"/>
            </a:endParaRPr>
          </a:p>
          <a:p>
            <a:pPr algn="r">
              <a:lnSpc>
                <a:spcPts val="2511"/>
              </a:lnSpc>
            </a:pPr>
            <a:endParaRPr lang="en-US" sz="9921" b="1" i="1" dirty="0">
              <a:solidFill>
                <a:srgbClr val="0070C0"/>
              </a:solidFill>
              <a:latin typeface="+mj-lt"/>
              <a:ea typeface="Avenir Bold Italics"/>
              <a:cs typeface="Avenir Bold Italics"/>
              <a:sym typeface="Avenir Bold Italics"/>
            </a:endParaRPr>
          </a:p>
          <a:p>
            <a:pPr algn="r">
              <a:lnSpc>
                <a:spcPts val="2511"/>
              </a:lnSpc>
            </a:pPr>
            <a:r>
              <a:rPr lang="en-US" sz="9921" b="1" i="1" dirty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C.A. </a:t>
            </a:r>
            <a:r>
              <a:rPr lang="en-US" sz="9921" b="1" i="1" dirty="0" err="1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Pizzardi</a:t>
            </a:r>
            <a:r>
              <a:rPr lang="en-US" sz="9921" b="1" i="1" dirty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 Ospedale Maggiore e </a:t>
            </a:r>
          </a:p>
          <a:p>
            <a:pPr algn="r">
              <a:lnSpc>
                <a:spcPts val="2511"/>
              </a:lnSpc>
            </a:pPr>
            <a:endParaRPr lang="en-US" sz="9921" b="1" i="1" dirty="0">
              <a:solidFill>
                <a:srgbClr val="0070C0"/>
              </a:solidFill>
              <a:latin typeface="+mj-lt"/>
              <a:ea typeface="Avenir Bold Italics"/>
              <a:cs typeface="Avenir Bold Italics"/>
              <a:sym typeface="Avenir Bold Italics"/>
            </a:endParaRPr>
          </a:p>
          <a:p>
            <a:pPr algn="r">
              <a:lnSpc>
                <a:spcPts val="2511"/>
              </a:lnSpc>
            </a:pPr>
            <a:endParaRPr lang="en-US" sz="9921" b="1" i="1" dirty="0">
              <a:solidFill>
                <a:srgbClr val="0070C0"/>
              </a:solidFill>
              <a:latin typeface="+mj-lt"/>
              <a:ea typeface="Avenir Bold Italics"/>
              <a:cs typeface="Avenir Bold Italics"/>
              <a:sym typeface="Avenir Bold Italics"/>
            </a:endParaRPr>
          </a:p>
          <a:p>
            <a:pPr algn="r">
              <a:lnSpc>
                <a:spcPts val="2511"/>
              </a:lnSpc>
            </a:pPr>
            <a:endParaRPr lang="en-US" sz="9921" b="1" i="1" dirty="0">
              <a:solidFill>
                <a:srgbClr val="0070C0"/>
              </a:solidFill>
              <a:latin typeface="+mj-lt"/>
              <a:ea typeface="Avenir Bold Italics"/>
              <a:cs typeface="Avenir Bold Italics"/>
              <a:sym typeface="Avenir Bold Italics"/>
            </a:endParaRPr>
          </a:p>
          <a:p>
            <a:pPr marL="1371600" indent="-1371600" algn="r">
              <a:lnSpc>
                <a:spcPts val="2511"/>
              </a:lnSpc>
              <a:buAutoNum type="alphaUcPeriod"/>
            </a:pPr>
            <a:r>
              <a:rPr lang="en-US" sz="9921" b="1" i="1" dirty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Costa Ospedale Alto Reno Terme, </a:t>
            </a:r>
          </a:p>
          <a:p>
            <a:pPr marL="1371600" indent="-1371600" algn="r">
              <a:lnSpc>
                <a:spcPts val="2511"/>
              </a:lnSpc>
              <a:buAutoNum type="alphaUcPeriod"/>
            </a:pPr>
            <a:endParaRPr lang="en-US" sz="9921" b="1" i="1" dirty="0">
              <a:solidFill>
                <a:srgbClr val="0070C0"/>
              </a:solidFill>
              <a:latin typeface="+mj-lt"/>
              <a:ea typeface="Avenir Bold Italics"/>
              <a:cs typeface="Avenir Bold Italics"/>
              <a:sym typeface="Avenir Bold Italics"/>
            </a:endParaRPr>
          </a:p>
          <a:p>
            <a:pPr algn="r">
              <a:lnSpc>
                <a:spcPts val="2511"/>
              </a:lnSpc>
            </a:pPr>
            <a:endParaRPr lang="en-US" sz="9921" b="1" i="1" dirty="0">
              <a:solidFill>
                <a:srgbClr val="0070C0"/>
              </a:solidFill>
              <a:latin typeface="+mj-lt"/>
              <a:ea typeface="Avenir Bold Italics"/>
              <a:cs typeface="Avenir Bold Italics"/>
              <a:sym typeface="Avenir Bold Italics"/>
            </a:endParaRPr>
          </a:p>
          <a:p>
            <a:pPr algn="r">
              <a:lnSpc>
                <a:spcPts val="2511"/>
              </a:lnSpc>
            </a:pPr>
            <a:endParaRPr lang="en-US" sz="9921" b="1" i="1" dirty="0">
              <a:solidFill>
                <a:srgbClr val="0070C0"/>
              </a:solidFill>
              <a:latin typeface="+mj-lt"/>
              <a:ea typeface="Avenir Bold Italics"/>
              <a:cs typeface="Avenir Bold Italics"/>
              <a:sym typeface="Avenir Bold Italics"/>
            </a:endParaRPr>
          </a:p>
          <a:p>
            <a:pPr algn="r">
              <a:lnSpc>
                <a:spcPts val="2511"/>
              </a:lnSpc>
            </a:pPr>
            <a:r>
              <a:rPr lang="en-US" sz="9921" b="1" i="1" dirty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AUSL Bologna 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AD8748-1B33-94D4-A45D-22FB739151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8">
            <a:extLst>
              <a:ext uri="{FF2B5EF4-FFF2-40B4-BE49-F238E27FC236}">
                <a16:creationId xmlns:a16="http://schemas.microsoft.com/office/drawing/2014/main" id="{0CBD753E-FC74-8AC1-A42B-8D4DFFC4F26E}"/>
              </a:ext>
            </a:extLst>
          </p:cNvPr>
          <p:cNvSpPr/>
          <p:nvPr/>
        </p:nvSpPr>
        <p:spPr>
          <a:xfrm flipH="1">
            <a:off x="1679998" y="1589399"/>
            <a:ext cx="47039953" cy="5441203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it-IT" sz="8000" b="1" dirty="0">
                <a:solidFill>
                  <a:srgbClr val="FFC000"/>
                </a:solidFill>
              </a:rPr>
              <a:t>An </a:t>
            </a:r>
            <a:r>
              <a:rPr lang="it-IT" sz="8000" b="1" dirty="0" err="1">
                <a:solidFill>
                  <a:srgbClr val="FFC000"/>
                </a:solidFill>
              </a:rPr>
              <a:t>unexpected</a:t>
            </a:r>
            <a:r>
              <a:rPr lang="it-IT" sz="8000" b="1" dirty="0">
                <a:solidFill>
                  <a:srgbClr val="FFC000"/>
                </a:solidFill>
              </a:rPr>
              <a:t> post-</a:t>
            </a:r>
            <a:r>
              <a:rPr lang="it-IT" sz="8000" b="1" dirty="0" err="1">
                <a:solidFill>
                  <a:srgbClr val="FFC000"/>
                </a:solidFill>
              </a:rPr>
              <a:t>endoscopy</a:t>
            </a:r>
            <a:r>
              <a:rPr lang="it-IT" sz="8000" b="1" dirty="0">
                <a:solidFill>
                  <a:srgbClr val="FFC000"/>
                </a:solidFill>
              </a:rPr>
              <a:t> </a:t>
            </a:r>
            <a:r>
              <a:rPr lang="it-IT" sz="8000" b="1" dirty="0" err="1">
                <a:solidFill>
                  <a:srgbClr val="FFC000"/>
                </a:solidFill>
              </a:rPr>
              <a:t>biopsy</a:t>
            </a:r>
            <a:r>
              <a:rPr lang="it-IT" sz="8000" b="1" dirty="0">
                <a:solidFill>
                  <a:srgbClr val="FFC000"/>
                </a:solidFill>
              </a:rPr>
              <a:t> </a:t>
            </a:r>
            <a:r>
              <a:rPr lang="it-IT" sz="8000" b="1" dirty="0" err="1">
                <a:solidFill>
                  <a:srgbClr val="FFC000"/>
                </a:solidFill>
              </a:rPr>
              <a:t>outcome</a:t>
            </a:r>
            <a:r>
              <a:rPr lang="it-IT" sz="8000" b="1" dirty="0">
                <a:solidFill>
                  <a:srgbClr val="FFC000"/>
                </a:solidFill>
              </a:rPr>
              <a:t>, </a:t>
            </a:r>
            <a:r>
              <a:rPr lang="it-IT" sz="8000" b="1" dirty="0" err="1">
                <a:solidFill>
                  <a:srgbClr val="FFC000"/>
                </a:solidFill>
              </a:rPr>
              <a:t>complicated</a:t>
            </a:r>
            <a:r>
              <a:rPr lang="it-IT" sz="8000" b="1" dirty="0">
                <a:solidFill>
                  <a:srgbClr val="FFC000"/>
                </a:solidFill>
              </a:rPr>
              <a:t> by </a:t>
            </a:r>
            <a:r>
              <a:rPr lang="it-IT" sz="8000" b="1" dirty="0" err="1">
                <a:solidFill>
                  <a:srgbClr val="FFC000"/>
                </a:solidFill>
              </a:rPr>
              <a:t>hemoperi-toneum</a:t>
            </a:r>
            <a:r>
              <a:rPr lang="it-IT" sz="8000" b="1" dirty="0">
                <a:solidFill>
                  <a:srgbClr val="FFC000"/>
                </a:solidFill>
              </a:rPr>
              <a:t>: a massive </a:t>
            </a:r>
            <a:r>
              <a:rPr lang="it-IT" sz="8000" b="1" dirty="0" err="1">
                <a:solidFill>
                  <a:srgbClr val="FFC000"/>
                </a:solidFill>
              </a:rPr>
              <a:t>intramural</a:t>
            </a:r>
            <a:r>
              <a:rPr lang="it-IT" sz="8000" b="1" dirty="0">
                <a:solidFill>
                  <a:srgbClr val="FFC000"/>
                </a:solidFill>
              </a:rPr>
              <a:t> </a:t>
            </a:r>
            <a:r>
              <a:rPr lang="it-IT" sz="8000" b="1" dirty="0" err="1">
                <a:solidFill>
                  <a:srgbClr val="FFC000"/>
                </a:solidFill>
              </a:rPr>
              <a:t>duodenal</a:t>
            </a:r>
            <a:r>
              <a:rPr lang="it-IT" sz="8000" b="1" dirty="0">
                <a:solidFill>
                  <a:srgbClr val="FFC000"/>
                </a:solidFill>
              </a:rPr>
              <a:t> </a:t>
            </a:r>
            <a:r>
              <a:rPr lang="it-IT" sz="8000" b="1" dirty="0" err="1">
                <a:solidFill>
                  <a:srgbClr val="FFC000"/>
                </a:solidFill>
              </a:rPr>
              <a:t>hematoma</a:t>
            </a:r>
            <a:r>
              <a:rPr lang="it-IT" sz="8000" b="1" dirty="0">
                <a:solidFill>
                  <a:srgbClr val="FFC000"/>
                </a:solidFill>
              </a:rPr>
              <a:t> (m-IDH) </a:t>
            </a:r>
            <a:r>
              <a:rPr lang="it-IT" sz="8000" b="1" dirty="0" err="1">
                <a:solidFill>
                  <a:srgbClr val="FFC000"/>
                </a:solidFill>
              </a:rPr>
              <a:t>causing</a:t>
            </a:r>
            <a:r>
              <a:rPr lang="it-IT" sz="8000" b="1" dirty="0">
                <a:solidFill>
                  <a:srgbClr val="FFC000"/>
                </a:solidFill>
              </a:rPr>
              <a:t> upper gastro-intestinal (GI) </a:t>
            </a:r>
            <a:r>
              <a:rPr lang="it-IT" sz="8000" b="1" dirty="0" err="1">
                <a:solidFill>
                  <a:srgbClr val="FFC000"/>
                </a:solidFill>
              </a:rPr>
              <a:t>obstruction</a:t>
            </a:r>
            <a:r>
              <a:rPr lang="it-IT" sz="8000" b="1" dirty="0">
                <a:solidFill>
                  <a:srgbClr val="FFC000"/>
                </a:solidFill>
              </a:rPr>
              <a:t>.</a:t>
            </a:r>
            <a:endParaRPr lang="en-US" sz="8000" b="1" spc="-626" dirty="0">
              <a:solidFill>
                <a:srgbClr val="FFC000"/>
              </a:solidFill>
              <a:latin typeface="Barlow Ultra-Bold"/>
              <a:ea typeface="Barlow Ultra-Bold"/>
              <a:cs typeface="Barlow Ultra-Bold"/>
              <a:sym typeface="Barlow Ultra-Bold"/>
            </a:endParaRPr>
          </a:p>
        </p:txBody>
      </p:sp>
      <p:sp>
        <p:nvSpPr>
          <p:cNvPr id="12" name="Rettangolo arrotondato 8">
            <a:extLst>
              <a:ext uri="{FF2B5EF4-FFF2-40B4-BE49-F238E27FC236}">
                <a16:creationId xmlns:a16="http://schemas.microsoft.com/office/drawing/2014/main" id="{0CBD753E-FC74-8AC1-A42B-8D4DFFC4F26E}"/>
              </a:ext>
            </a:extLst>
          </p:cNvPr>
          <p:cNvSpPr/>
          <p:nvPr/>
        </p:nvSpPr>
        <p:spPr>
          <a:xfrm>
            <a:off x="18269982" y="24953068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pic>
        <p:nvPicPr>
          <p:cNvPr id="14" name="Immagine 13"/>
          <p:cNvPicPr>
            <a:picLocks noChangeAspect="1"/>
          </p:cNvPicPr>
          <p:nvPr/>
        </p:nvPicPr>
        <p:blipFill rotWithShape="1">
          <a:blip r:embed="rId3"/>
          <a:srcRect l="3272" t="11013" r="43013" b="29360"/>
          <a:stretch/>
        </p:blipFill>
        <p:spPr>
          <a:xfrm>
            <a:off x="839999" y="24300022"/>
            <a:ext cx="15119985" cy="3196095"/>
          </a:xfrm>
          <a:prstGeom prst="rect">
            <a:avLst/>
          </a:prstGeom>
        </p:spPr>
      </p:pic>
      <p:sp>
        <p:nvSpPr>
          <p:cNvPr id="2" name="CasellaDiTesto 1">
            <a:extLst>
              <a:ext uri="{FF2B5EF4-FFF2-40B4-BE49-F238E27FC236}">
                <a16:creationId xmlns:a16="http://schemas.microsoft.com/office/drawing/2014/main" id="{CAF9FD42-CD9D-7A80-52ED-336287771475}"/>
              </a:ext>
            </a:extLst>
          </p:cNvPr>
          <p:cNvSpPr txBox="1"/>
          <p:nvPr/>
        </p:nvSpPr>
        <p:spPr>
          <a:xfrm>
            <a:off x="2644775" y="8733631"/>
            <a:ext cx="44500800" cy="123192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Aims: </a:t>
            </a:r>
            <a:r>
              <a:rPr lang="en-US" dirty="0"/>
              <a:t>Massive intramural duodenal hematoma (m-IDH) is a rare entity due to trauma, spontaneous causes, post-procedural’s complications or underlying medical conditions so the therapy could be different. The aim of this study is report an infrequent clinical case e and review of the current literature. </a:t>
            </a:r>
          </a:p>
          <a:p>
            <a:endParaRPr lang="en-US" dirty="0"/>
          </a:p>
          <a:p>
            <a:r>
              <a:rPr lang="en-US" b="1" dirty="0"/>
              <a:t>Methods: </a:t>
            </a:r>
            <a:r>
              <a:rPr lang="en-US" dirty="0"/>
              <a:t>We report a case of a 25-year-old man that was admitted to emergency department for mild abdominal pain and vomiting episodes. The patient reported to be under gastroenterological investigation of a suspected case of celiac disease and to have performed an esophagogastroduodenoscopy (EGDS) with biopsy two days before the admission. The first imaging, with abdominal ultrasound, showed a &gt; 10 cm space-occupying lesion (SOL) in epigastrium. The CT-scan showed important </a:t>
            </a:r>
            <a:r>
              <a:rPr lang="en-US" dirty="0" err="1"/>
              <a:t>gastrectasia</a:t>
            </a:r>
            <a:r>
              <a:rPr lang="en-US" dirty="0"/>
              <a:t> and a condition of massive intramural duodenal hematoma (m-IDH) (20x8x5 cm) with duodenal compression and jejunal distension; a little contrast blush was encountered into the hematoma [Fig 1]. A close follow-up policy was adopted so the patient repeated a CT-scan after 24 </a:t>
            </a:r>
            <a:r>
              <a:rPr lang="en-US" dirty="0" err="1"/>
              <a:t>hrs</a:t>
            </a:r>
            <a:r>
              <a:rPr lang="en-US" dirty="0"/>
              <a:t> finding the presence of hemoperitoneum and a dimensional increase of the hematoma, with a complete compression of the duodenal lumen. An emergency EGDS was performed without experiencing active bleeding but a complete </a:t>
            </a:r>
            <a:r>
              <a:rPr lang="en-US" dirty="0" err="1"/>
              <a:t>ob-struction</a:t>
            </a:r>
            <a:r>
              <a:rPr lang="en-US" dirty="0"/>
              <a:t> of the lumen, not passable with the endoscope [Fig 2]. Considering the recovery in a third level hospital, a conservative treatment was conducted with success. Results: In our case report, conservative treatment was conducted with success. The American Association for the Surgery of Trauma (AAST) injury scale for the duodenum is a valuable support for assessing the severity of the injury and it is a helpful tool in clinical decision-making. </a:t>
            </a:r>
          </a:p>
          <a:p>
            <a:endParaRPr lang="en-US" dirty="0"/>
          </a:p>
          <a:p>
            <a:r>
              <a:rPr lang="en-US" b="1" dirty="0"/>
              <a:t>Conclusion(s): </a:t>
            </a:r>
            <a:r>
              <a:rPr lang="en-US" dirty="0"/>
              <a:t>Intramural hematoma of the duodenum is a rare condition and its etiologies can be categorized into external injury (such as trauma), internal injury (iatrogenic lesion such as endoscopic procedure and/or biopsy) and spontaneous (such as overdose of anticoagulant agent in-take or spontaneous for real. According to the existing data, children are more affected than adults [Table 1]. Surgery should be performed as less as possible.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1600491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13F52B3-7425-BFCE-5E5F-8A59D75F35F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8">
            <a:extLst>
              <a:ext uri="{FF2B5EF4-FFF2-40B4-BE49-F238E27FC236}">
                <a16:creationId xmlns:a16="http://schemas.microsoft.com/office/drawing/2014/main" id="{C39B72BB-7147-6FDE-5070-783EEB4FA3D9}"/>
              </a:ext>
            </a:extLst>
          </p:cNvPr>
          <p:cNvSpPr/>
          <p:nvPr/>
        </p:nvSpPr>
        <p:spPr>
          <a:xfrm flipH="1">
            <a:off x="1679998" y="1589399"/>
            <a:ext cx="47039953" cy="5441203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it-IT" sz="8000" b="1" dirty="0">
                <a:solidFill>
                  <a:srgbClr val="FFC000"/>
                </a:solidFill>
              </a:rPr>
              <a:t>An </a:t>
            </a:r>
            <a:r>
              <a:rPr lang="it-IT" sz="8000" b="1" dirty="0" err="1">
                <a:solidFill>
                  <a:srgbClr val="FFC000"/>
                </a:solidFill>
              </a:rPr>
              <a:t>unexpected</a:t>
            </a:r>
            <a:r>
              <a:rPr lang="it-IT" sz="8000" b="1" dirty="0">
                <a:solidFill>
                  <a:srgbClr val="FFC000"/>
                </a:solidFill>
              </a:rPr>
              <a:t> post-</a:t>
            </a:r>
            <a:r>
              <a:rPr lang="it-IT" sz="8000" b="1" dirty="0" err="1">
                <a:solidFill>
                  <a:srgbClr val="FFC000"/>
                </a:solidFill>
              </a:rPr>
              <a:t>endoscopy</a:t>
            </a:r>
            <a:r>
              <a:rPr lang="it-IT" sz="8000" b="1" dirty="0">
                <a:solidFill>
                  <a:srgbClr val="FFC000"/>
                </a:solidFill>
              </a:rPr>
              <a:t> </a:t>
            </a:r>
            <a:r>
              <a:rPr lang="it-IT" sz="8000" b="1" dirty="0" err="1">
                <a:solidFill>
                  <a:srgbClr val="FFC000"/>
                </a:solidFill>
              </a:rPr>
              <a:t>biopsy</a:t>
            </a:r>
            <a:r>
              <a:rPr lang="it-IT" sz="8000" b="1" dirty="0">
                <a:solidFill>
                  <a:srgbClr val="FFC000"/>
                </a:solidFill>
              </a:rPr>
              <a:t> </a:t>
            </a:r>
            <a:r>
              <a:rPr lang="it-IT" sz="8000" b="1" dirty="0" err="1">
                <a:solidFill>
                  <a:srgbClr val="FFC000"/>
                </a:solidFill>
              </a:rPr>
              <a:t>outcome</a:t>
            </a:r>
            <a:r>
              <a:rPr lang="it-IT" sz="8000" b="1" dirty="0">
                <a:solidFill>
                  <a:srgbClr val="FFC000"/>
                </a:solidFill>
              </a:rPr>
              <a:t>, </a:t>
            </a:r>
            <a:r>
              <a:rPr lang="it-IT" sz="8000" b="1" dirty="0" err="1">
                <a:solidFill>
                  <a:srgbClr val="FFC000"/>
                </a:solidFill>
              </a:rPr>
              <a:t>complicated</a:t>
            </a:r>
            <a:r>
              <a:rPr lang="it-IT" sz="8000" b="1" dirty="0">
                <a:solidFill>
                  <a:srgbClr val="FFC000"/>
                </a:solidFill>
              </a:rPr>
              <a:t> by </a:t>
            </a:r>
            <a:r>
              <a:rPr lang="it-IT" sz="8000" b="1" dirty="0" err="1">
                <a:solidFill>
                  <a:srgbClr val="FFC000"/>
                </a:solidFill>
              </a:rPr>
              <a:t>hemoperi-toneum</a:t>
            </a:r>
            <a:r>
              <a:rPr lang="it-IT" sz="8000" b="1" dirty="0">
                <a:solidFill>
                  <a:srgbClr val="FFC000"/>
                </a:solidFill>
              </a:rPr>
              <a:t>: a massive </a:t>
            </a:r>
            <a:r>
              <a:rPr lang="it-IT" sz="8000" b="1" dirty="0" err="1">
                <a:solidFill>
                  <a:srgbClr val="FFC000"/>
                </a:solidFill>
              </a:rPr>
              <a:t>intramural</a:t>
            </a:r>
            <a:r>
              <a:rPr lang="it-IT" sz="8000" b="1" dirty="0">
                <a:solidFill>
                  <a:srgbClr val="FFC000"/>
                </a:solidFill>
              </a:rPr>
              <a:t> </a:t>
            </a:r>
            <a:r>
              <a:rPr lang="it-IT" sz="8000" b="1" dirty="0" err="1">
                <a:solidFill>
                  <a:srgbClr val="FFC000"/>
                </a:solidFill>
              </a:rPr>
              <a:t>duodenal</a:t>
            </a:r>
            <a:r>
              <a:rPr lang="it-IT" sz="8000" b="1" dirty="0">
                <a:solidFill>
                  <a:srgbClr val="FFC000"/>
                </a:solidFill>
              </a:rPr>
              <a:t> </a:t>
            </a:r>
            <a:r>
              <a:rPr lang="it-IT" sz="8000" b="1" dirty="0" err="1">
                <a:solidFill>
                  <a:srgbClr val="FFC000"/>
                </a:solidFill>
              </a:rPr>
              <a:t>hematoma</a:t>
            </a:r>
            <a:r>
              <a:rPr lang="it-IT" sz="8000" b="1" dirty="0">
                <a:solidFill>
                  <a:srgbClr val="FFC000"/>
                </a:solidFill>
              </a:rPr>
              <a:t> (m-IDH) </a:t>
            </a:r>
            <a:r>
              <a:rPr lang="it-IT" sz="8000" b="1" dirty="0" err="1">
                <a:solidFill>
                  <a:srgbClr val="FFC000"/>
                </a:solidFill>
              </a:rPr>
              <a:t>causing</a:t>
            </a:r>
            <a:r>
              <a:rPr lang="it-IT" sz="8000" b="1" dirty="0">
                <a:solidFill>
                  <a:srgbClr val="FFC000"/>
                </a:solidFill>
              </a:rPr>
              <a:t> upper gastro-intestinal (GI) </a:t>
            </a:r>
            <a:r>
              <a:rPr lang="it-IT" sz="8000" b="1" dirty="0" err="1">
                <a:solidFill>
                  <a:srgbClr val="FFC000"/>
                </a:solidFill>
              </a:rPr>
              <a:t>obstruction</a:t>
            </a:r>
            <a:r>
              <a:rPr lang="it-IT" sz="8000" b="1" dirty="0">
                <a:solidFill>
                  <a:srgbClr val="FFC000"/>
                </a:solidFill>
              </a:rPr>
              <a:t>.</a:t>
            </a:r>
            <a:endParaRPr lang="en-US" sz="8000" b="1" spc="-626" dirty="0">
              <a:solidFill>
                <a:srgbClr val="FFC000"/>
              </a:solidFill>
              <a:latin typeface="Barlow Ultra-Bold"/>
              <a:ea typeface="Barlow Ultra-Bold"/>
              <a:cs typeface="Barlow Ultra-Bold"/>
              <a:sym typeface="Barlow Ultra-Bold"/>
            </a:endParaRPr>
          </a:p>
        </p:txBody>
      </p:sp>
      <p:sp>
        <p:nvSpPr>
          <p:cNvPr id="12" name="Rettangolo arrotondato 8">
            <a:extLst>
              <a:ext uri="{FF2B5EF4-FFF2-40B4-BE49-F238E27FC236}">
                <a16:creationId xmlns:a16="http://schemas.microsoft.com/office/drawing/2014/main" id="{A0F218FD-A01B-A6D1-D880-90D17F44FA73}"/>
              </a:ext>
            </a:extLst>
          </p:cNvPr>
          <p:cNvSpPr/>
          <p:nvPr/>
        </p:nvSpPr>
        <p:spPr>
          <a:xfrm>
            <a:off x="18269982" y="24953068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pic>
        <p:nvPicPr>
          <p:cNvPr id="14" name="Immagine 13">
            <a:extLst>
              <a:ext uri="{FF2B5EF4-FFF2-40B4-BE49-F238E27FC236}">
                <a16:creationId xmlns:a16="http://schemas.microsoft.com/office/drawing/2014/main" id="{4D26BDF4-741C-398A-D5E6-06C5B102A7C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839999" y="24300022"/>
            <a:ext cx="15119985" cy="3196095"/>
          </a:xfrm>
          <a:prstGeom prst="rect">
            <a:avLst/>
          </a:prstGeom>
        </p:spPr>
      </p:pic>
      <p:pic>
        <p:nvPicPr>
          <p:cNvPr id="2" name="Immagine 1" descr="Immagine che contiene cerchio, arte&#10;&#10;Il contenuto generato dall'IA potrebbe non essere corretto.">
            <a:extLst>
              <a:ext uri="{FF2B5EF4-FFF2-40B4-BE49-F238E27FC236}">
                <a16:creationId xmlns:a16="http://schemas.microsoft.com/office/drawing/2014/main" id="{7B324F82-362D-5CB6-58D1-F956984C3A2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53" t="23280" r="3903"/>
          <a:stretch>
            <a:fillRect/>
          </a:stretch>
        </p:blipFill>
        <p:spPr bwMode="auto">
          <a:xfrm>
            <a:off x="2263775" y="9703589"/>
            <a:ext cx="21169246" cy="1381284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3" name="CasellaDiTesto 2">
            <a:extLst>
              <a:ext uri="{FF2B5EF4-FFF2-40B4-BE49-F238E27FC236}">
                <a16:creationId xmlns:a16="http://schemas.microsoft.com/office/drawing/2014/main" id="{CD7A01B3-D18C-08DA-FFE4-A15858353E6F}"/>
              </a:ext>
            </a:extLst>
          </p:cNvPr>
          <p:cNvSpPr txBox="1"/>
          <p:nvPr/>
        </p:nvSpPr>
        <p:spPr>
          <a:xfrm>
            <a:off x="4016375" y="8428831"/>
            <a:ext cx="10744200" cy="16207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Fig 1.</a:t>
            </a:r>
            <a:r>
              <a:rPr lang="en-US" dirty="0"/>
              <a:t> CT-scan contrast blush.</a:t>
            </a:r>
            <a:endParaRPr lang="it-IT" dirty="0"/>
          </a:p>
          <a:p>
            <a:endParaRPr lang="it-IT" dirty="0"/>
          </a:p>
        </p:txBody>
      </p:sp>
      <p:cxnSp>
        <p:nvCxnSpPr>
          <p:cNvPr id="9" name="Connettore 2 8">
            <a:extLst>
              <a:ext uri="{FF2B5EF4-FFF2-40B4-BE49-F238E27FC236}">
                <a16:creationId xmlns:a16="http://schemas.microsoft.com/office/drawing/2014/main" id="{2E40A51D-AFD6-88AC-CA56-9BC4575F8D5B}"/>
              </a:ext>
            </a:extLst>
          </p:cNvPr>
          <p:cNvCxnSpPr>
            <a:cxnSpLocks/>
          </p:cNvCxnSpPr>
          <p:nvPr/>
        </p:nvCxnSpPr>
        <p:spPr>
          <a:xfrm>
            <a:off x="11215087" y="11274718"/>
            <a:ext cx="1600200" cy="1447800"/>
          </a:xfrm>
          <a:prstGeom prst="straightConnector1">
            <a:avLst/>
          </a:prstGeom>
          <a:ln w="76200">
            <a:solidFill>
              <a:srgbClr val="EE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Immagine 12">
            <a:extLst>
              <a:ext uri="{FF2B5EF4-FFF2-40B4-BE49-F238E27FC236}">
                <a16:creationId xmlns:a16="http://schemas.microsoft.com/office/drawing/2014/main" id="{7F60C807-B3C1-0153-EC92-D5766E264F8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66477" y="9614178"/>
            <a:ext cx="19289078" cy="13916426"/>
          </a:xfrm>
          <a:prstGeom prst="rect">
            <a:avLst/>
          </a:prstGeom>
          <a:noFill/>
          <a:ln>
            <a:noFill/>
          </a:ln>
        </p:spPr>
      </p:pic>
      <p:sp>
        <p:nvSpPr>
          <p:cNvPr id="15" name="CasellaDiTesto 14">
            <a:extLst>
              <a:ext uri="{FF2B5EF4-FFF2-40B4-BE49-F238E27FC236}">
                <a16:creationId xmlns:a16="http://schemas.microsoft.com/office/drawing/2014/main" id="{23F8C168-6EAE-BE09-8848-BD24C001835F}"/>
              </a:ext>
            </a:extLst>
          </p:cNvPr>
          <p:cNvSpPr txBox="1"/>
          <p:nvPr/>
        </p:nvSpPr>
        <p:spPr>
          <a:xfrm>
            <a:off x="27485975" y="8503185"/>
            <a:ext cx="17512098" cy="8565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Fig 2.</a:t>
            </a:r>
            <a:r>
              <a:rPr lang="en-US" dirty="0"/>
              <a:t> EGD showing complete obstruction of the duodenal lumen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025106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96ECA26-14A6-5CA9-A1A8-426F57C010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8">
            <a:extLst>
              <a:ext uri="{FF2B5EF4-FFF2-40B4-BE49-F238E27FC236}">
                <a16:creationId xmlns:a16="http://schemas.microsoft.com/office/drawing/2014/main" id="{B0049BF6-7EDB-9ACA-1BD6-CFAC7FEFAF6C}"/>
              </a:ext>
            </a:extLst>
          </p:cNvPr>
          <p:cNvSpPr/>
          <p:nvPr/>
        </p:nvSpPr>
        <p:spPr>
          <a:xfrm flipH="1">
            <a:off x="1679998" y="1589399"/>
            <a:ext cx="47039953" cy="5441203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it-IT" sz="8000" b="1" dirty="0">
                <a:solidFill>
                  <a:srgbClr val="FFC000"/>
                </a:solidFill>
              </a:rPr>
              <a:t>An </a:t>
            </a:r>
            <a:r>
              <a:rPr lang="it-IT" sz="8000" b="1" dirty="0" err="1">
                <a:solidFill>
                  <a:srgbClr val="FFC000"/>
                </a:solidFill>
              </a:rPr>
              <a:t>unexpected</a:t>
            </a:r>
            <a:r>
              <a:rPr lang="it-IT" sz="8000" b="1" dirty="0">
                <a:solidFill>
                  <a:srgbClr val="FFC000"/>
                </a:solidFill>
              </a:rPr>
              <a:t> post-</a:t>
            </a:r>
            <a:r>
              <a:rPr lang="it-IT" sz="8000" b="1" dirty="0" err="1">
                <a:solidFill>
                  <a:srgbClr val="FFC000"/>
                </a:solidFill>
              </a:rPr>
              <a:t>endoscopy</a:t>
            </a:r>
            <a:r>
              <a:rPr lang="it-IT" sz="8000" b="1" dirty="0">
                <a:solidFill>
                  <a:srgbClr val="FFC000"/>
                </a:solidFill>
              </a:rPr>
              <a:t> </a:t>
            </a:r>
            <a:r>
              <a:rPr lang="it-IT" sz="8000" b="1" dirty="0" err="1">
                <a:solidFill>
                  <a:srgbClr val="FFC000"/>
                </a:solidFill>
              </a:rPr>
              <a:t>biopsy</a:t>
            </a:r>
            <a:r>
              <a:rPr lang="it-IT" sz="8000" b="1" dirty="0">
                <a:solidFill>
                  <a:srgbClr val="FFC000"/>
                </a:solidFill>
              </a:rPr>
              <a:t> </a:t>
            </a:r>
            <a:r>
              <a:rPr lang="it-IT" sz="8000" b="1" dirty="0" err="1">
                <a:solidFill>
                  <a:srgbClr val="FFC000"/>
                </a:solidFill>
              </a:rPr>
              <a:t>outcome</a:t>
            </a:r>
            <a:r>
              <a:rPr lang="it-IT" sz="8000" b="1" dirty="0">
                <a:solidFill>
                  <a:srgbClr val="FFC000"/>
                </a:solidFill>
              </a:rPr>
              <a:t>, </a:t>
            </a:r>
            <a:r>
              <a:rPr lang="it-IT" sz="8000" b="1" dirty="0" err="1">
                <a:solidFill>
                  <a:srgbClr val="FFC000"/>
                </a:solidFill>
              </a:rPr>
              <a:t>complicated</a:t>
            </a:r>
            <a:r>
              <a:rPr lang="it-IT" sz="8000" b="1" dirty="0">
                <a:solidFill>
                  <a:srgbClr val="FFC000"/>
                </a:solidFill>
              </a:rPr>
              <a:t> by </a:t>
            </a:r>
            <a:r>
              <a:rPr lang="it-IT" sz="8000" b="1" dirty="0" err="1">
                <a:solidFill>
                  <a:srgbClr val="FFC000"/>
                </a:solidFill>
              </a:rPr>
              <a:t>hemoperi-toneum</a:t>
            </a:r>
            <a:r>
              <a:rPr lang="it-IT" sz="8000" b="1" dirty="0">
                <a:solidFill>
                  <a:srgbClr val="FFC000"/>
                </a:solidFill>
              </a:rPr>
              <a:t>: a massive </a:t>
            </a:r>
            <a:r>
              <a:rPr lang="it-IT" sz="8000" b="1" dirty="0" err="1">
                <a:solidFill>
                  <a:srgbClr val="FFC000"/>
                </a:solidFill>
              </a:rPr>
              <a:t>intramural</a:t>
            </a:r>
            <a:r>
              <a:rPr lang="it-IT" sz="8000" b="1" dirty="0">
                <a:solidFill>
                  <a:srgbClr val="FFC000"/>
                </a:solidFill>
              </a:rPr>
              <a:t> </a:t>
            </a:r>
            <a:r>
              <a:rPr lang="it-IT" sz="8000" b="1" dirty="0" err="1">
                <a:solidFill>
                  <a:srgbClr val="FFC000"/>
                </a:solidFill>
              </a:rPr>
              <a:t>duodenal</a:t>
            </a:r>
            <a:r>
              <a:rPr lang="it-IT" sz="8000" b="1" dirty="0">
                <a:solidFill>
                  <a:srgbClr val="FFC000"/>
                </a:solidFill>
              </a:rPr>
              <a:t> </a:t>
            </a:r>
            <a:r>
              <a:rPr lang="it-IT" sz="8000" b="1" dirty="0" err="1">
                <a:solidFill>
                  <a:srgbClr val="FFC000"/>
                </a:solidFill>
              </a:rPr>
              <a:t>hematoma</a:t>
            </a:r>
            <a:r>
              <a:rPr lang="it-IT" sz="8000" b="1" dirty="0">
                <a:solidFill>
                  <a:srgbClr val="FFC000"/>
                </a:solidFill>
              </a:rPr>
              <a:t> (m-IDH) </a:t>
            </a:r>
            <a:r>
              <a:rPr lang="it-IT" sz="8000" b="1" dirty="0" err="1">
                <a:solidFill>
                  <a:srgbClr val="FFC000"/>
                </a:solidFill>
              </a:rPr>
              <a:t>causing</a:t>
            </a:r>
            <a:r>
              <a:rPr lang="it-IT" sz="8000" b="1" dirty="0">
                <a:solidFill>
                  <a:srgbClr val="FFC000"/>
                </a:solidFill>
              </a:rPr>
              <a:t> upper gastro-intestinal (GI) </a:t>
            </a:r>
            <a:r>
              <a:rPr lang="it-IT" sz="8000" b="1" dirty="0" err="1">
                <a:solidFill>
                  <a:srgbClr val="FFC000"/>
                </a:solidFill>
              </a:rPr>
              <a:t>obstruction</a:t>
            </a:r>
            <a:r>
              <a:rPr lang="it-IT" sz="8000" b="1" dirty="0">
                <a:solidFill>
                  <a:srgbClr val="FFC000"/>
                </a:solidFill>
              </a:rPr>
              <a:t>.</a:t>
            </a:r>
            <a:endParaRPr lang="en-US" sz="8000" b="1" spc="-626" dirty="0">
              <a:solidFill>
                <a:srgbClr val="FFC000"/>
              </a:solidFill>
              <a:latin typeface="Barlow Ultra-Bold"/>
              <a:ea typeface="Barlow Ultra-Bold"/>
              <a:cs typeface="Barlow Ultra-Bold"/>
              <a:sym typeface="Barlow Ultra-Bold"/>
            </a:endParaRPr>
          </a:p>
        </p:txBody>
      </p:sp>
      <p:sp>
        <p:nvSpPr>
          <p:cNvPr id="12" name="Rettangolo arrotondato 8">
            <a:extLst>
              <a:ext uri="{FF2B5EF4-FFF2-40B4-BE49-F238E27FC236}">
                <a16:creationId xmlns:a16="http://schemas.microsoft.com/office/drawing/2014/main" id="{7D908CF3-8481-750D-51F1-02B24EDB8F84}"/>
              </a:ext>
            </a:extLst>
          </p:cNvPr>
          <p:cNvSpPr/>
          <p:nvPr/>
        </p:nvSpPr>
        <p:spPr>
          <a:xfrm>
            <a:off x="18269982" y="24953068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pic>
        <p:nvPicPr>
          <p:cNvPr id="14" name="Immagine 13">
            <a:extLst>
              <a:ext uri="{FF2B5EF4-FFF2-40B4-BE49-F238E27FC236}">
                <a16:creationId xmlns:a16="http://schemas.microsoft.com/office/drawing/2014/main" id="{D97B878B-47A1-4D76-37A7-6F72D314138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839999" y="24300022"/>
            <a:ext cx="15119985" cy="3196095"/>
          </a:xfrm>
          <a:prstGeom prst="rect">
            <a:avLst/>
          </a:prstGeom>
        </p:spPr>
      </p:pic>
      <p:graphicFrame>
        <p:nvGraphicFramePr>
          <p:cNvPr id="5" name="Tabella 4">
            <a:extLst>
              <a:ext uri="{FF2B5EF4-FFF2-40B4-BE49-F238E27FC236}">
                <a16:creationId xmlns:a16="http://schemas.microsoft.com/office/drawing/2014/main" id="{5232B690-1B08-CE22-412D-08863C0537E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68952"/>
              </p:ext>
            </p:extLst>
          </p:nvPr>
        </p:nvGraphicFramePr>
        <p:xfrm>
          <a:off x="5997575" y="8480903"/>
          <a:ext cx="37033200" cy="1581911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990415">
                  <a:extLst>
                    <a:ext uri="{9D8B030D-6E8A-4147-A177-3AD203B41FA5}">
                      <a16:colId xmlns:a16="http://schemas.microsoft.com/office/drawing/2014/main" val="1760315308"/>
                    </a:ext>
                  </a:extLst>
                </a:gridCol>
                <a:gridCol w="6378806">
                  <a:extLst>
                    <a:ext uri="{9D8B030D-6E8A-4147-A177-3AD203B41FA5}">
                      <a16:colId xmlns:a16="http://schemas.microsoft.com/office/drawing/2014/main" val="3726398961"/>
                    </a:ext>
                  </a:extLst>
                </a:gridCol>
                <a:gridCol w="5840450">
                  <a:extLst>
                    <a:ext uri="{9D8B030D-6E8A-4147-A177-3AD203B41FA5}">
                      <a16:colId xmlns:a16="http://schemas.microsoft.com/office/drawing/2014/main" val="2146604258"/>
                    </a:ext>
                  </a:extLst>
                </a:gridCol>
                <a:gridCol w="7147380">
                  <a:extLst>
                    <a:ext uri="{9D8B030D-6E8A-4147-A177-3AD203B41FA5}">
                      <a16:colId xmlns:a16="http://schemas.microsoft.com/office/drawing/2014/main" val="281119958"/>
                    </a:ext>
                  </a:extLst>
                </a:gridCol>
                <a:gridCol w="7845115">
                  <a:extLst>
                    <a:ext uri="{9D8B030D-6E8A-4147-A177-3AD203B41FA5}">
                      <a16:colId xmlns:a16="http://schemas.microsoft.com/office/drawing/2014/main" val="968252142"/>
                    </a:ext>
                  </a:extLst>
                </a:gridCol>
                <a:gridCol w="4831034">
                  <a:extLst>
                    <a:ext uri="{9D8B030D-6E8A-4147-A177-3AD203B41FA5}">
                      <a16:colId xmlns:a16="http://schemas.microsoft.com/office/drawing/2014/main" val="1087840517"/>
                    </a:ext>
                  </a:extLst>
                </a:gridCol>
              </a:tblGrid>
              <a:tr h="3078480">
                <a:tc>
                  <a:txBody>
                    <a:bodyPr/>
                    <a:lstStyle/>
                    <a:p>
                      <a:pPr algn="just">
                        <a:buNone/>
                      </a:pPr>
                      <a:r>
                        <a:rPr lang="en-US" sz="4800" dirty="0">
                          <a:effectLst/>
                        </a:rPr>
                        <a:t> </a:t>
                      </a:r>
                      <a:endParaRPr lang="it-IT" sz="4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Lucida Sans" panose="020B0602030504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4800">
                          <a:effectLst/>
                        </a:rPr>
                        <a:t>Main causes</a:t>
                      </a:r>
                      <a:endParaRPr lang="it-IT" sz="4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Lucida Sans" panose="020B0602030504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4800" dirty="0">
                          <a:effectLst/>
                        </a:rPr>
                        <a:t>Symptoms</a:t>
                      </a:r>
                      <a:endParaRPr lang="it-IT" sz="4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Lucida Sans" panose="020B0602030504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4800">
                          <a:effectLst/>
                        </a:rPr>
                        <a:t>Diagnosis</a:t>
                      </a:r>
                      <a:endParaRPr lang="it-IT" sz="4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Lucida Sans" panose="020B0602030504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4800">
                          <a:effectLst/>
                        </a:rPr>
                        <a:t>Treatment</a:t>
                      </a:r>
                      <a:endParaRPr lang="it-IT" sz="4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Lucida Sans" panose="020B0602030504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4800">
                          <a:effectLst/>
                        </a:rPr>
                        <a:t>Follow-up</a:t>
                      </a:r>
                      <a:endParaRPr lang="it-IT" sz="4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Lucida Sans" panose="020B0602030504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500238387"/>
                  </a:ext>
                </a:extLst>
              </a:tr>
              <a:tr h="6156959">
                <a:tc>
                  <a:txBody>
                    <a:bodyPr/>
                    <a:lstStyle/>
                    <a:p>
                      <a:pPr algn="just">
                        <a:buNone/>
                      </a:pPr>
                      <a:r>
                        <a:rPr lang="en-US" sz="4800">
                          <a:effectLst/>
                        </a:rPr>
                        <a:t>Pediatric/young population (&lt; 30 yrs-old)</a:t>
                      </a:r>
                      <a:endParaRPr lang="it-IT" sz="4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Lucida Sans" panose="020B0602030504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buNone/>
                      </a:pPr>
                      <a:r>
                        <a:rPr lang="en-US" sz="4800">
                          <a:effectLst/>
                        </a:rPr>
                        <a:t>Trauma, endoscopic procedures, fragile patients, spontaneous</a:t>
                      </a:r>
                      <a:endParaRPr lang="it-IT" sz="4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Lucida Sans" panose="020B0602030504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buNone/>
                      </a:pPr>
                      <a:r>
                        <a:rPr lang="it-IT" sz="4800">
                          <a:effectLst/>
                        </a:rPr>
                        <a:t>Nonspecific GI symptoms, nausea/vomiting, intestinal obstruction</a:t>
                      </a:r>
                      <a:endParaRPr lang="it-IT" sz="4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Lucida Sans" panose="020B0602030504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buNone/>
                      </a:pPr>
                      <a:r>
                        <a:rPr lang="en-US" sz="4800" dirty="0">
                          <a:effectLst/>
                        </a:rPr>
                        <a:t>US, CT-scan, MRI</a:t>
                      </a:r>
                      <a:endParaRPr lang="it-IT" sz="4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Lucida Sans" panose="020B0602030504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buNone/>
                      </a:pPr>
                      <a:r>
                        <a:rPr lang="en-US" sz="4800">
                          <a:effectLst/>
                        </a:rPr>
                        <a:t>NOM, embolization, endoscopic/percutaneous/MI surgical decompression and drainage, surgical emergency procedures if NOM fails or to treat lesions to other organs or IDH complications</a:t>
                      </a:r>
                      <a:endParaRPr lang="it-IT" sz="4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Lucida Sans" panose="020B0602030504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buNone/>
                      </a:pPr>
                      <a:r>
                        <a:rPr lang="en-US" sz="4800" dirty="0">
                          <a:effectLst/>
                        </a:rPr>
                        <a:t>US, MRI</a:t>
                      </a:r>
                      <a:endParaRPr lang="it-IT" sz="4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Lucida Sans" panose="020B0602030504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117043538"/>
                  </a:ext>
                </a:extLst>
              </a:tr>
              <a:tr h="6156959">
                <a:tc>
                  <a:txBody>
                    <a:bodyPr/>
                    <a:lstStyle/>
                    <a:p>
                      <a:pPr algn="just">
                        <a:buNone/>
                      </a:pPr>
                      <a:r>
                        <a:rPr lang="en-US" sz="4800">
                          <a:effectLst/>
                        </a:rPr>
                        <a:t>Adult/older population</a:t>
                      </a:r>
                      <a:endParaRPr lang="it-IT" sz="4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Lucida Sans" panose="020B0602030504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buNone/>
                      </a:pPr>
                      <a:r>
                        <a:rPr lang="en-US" sz="4800" dirty="0">
                          <a:effectLst/>
                        </a:rPr>
                        <a:t>Trauma, anticoagulant oral intake, endoscopic procedures, pancreatic diseases, duodenal ulcers, tumors/chemotherapy, coagulopathy/thrombocytopathy, fragile patients, spontaneous</a:t>
                      </a:r>
                      <a:endParaRPr lang="it-IT" sz="4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Lucida Sans" panose="020B0602030504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buNone/>
                      </a:pPr>
                      <a:r>
                        <a:rPr lang="it-IT" sz="4800">
                          <a:effectLst/>
                        </a:rPr>
                        <a:t>Nonspecific GI symptoms, nausea/vomiting, intestinal obstruction, hematemesis very rare</a:t>
                      </a:r>
                      <a:endParaRPr lang="it-IT" sz="4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Lucida Sans" panose="020B0602030504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buNone/>
                      </a:pPr>
                      <a:r>
                        <a:rPr lang="en-US" sz="4800" dirty="0">
                          <a:effectLst/>
                        </a:rPr>
                        <a:t>US, CT-scan, MRI</a:t>
                      </a:r>
                      <a:endParaRPr lang="it-IT" sz="4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Lucida Sans" panose="020B0602030504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buNone/>
                      </a:pPr>
                      <a:r>
                        <a:rPr lang="en-US" sz="4800" dirty="0">
                          <a:effectLst/>
                        </a:rPr>
                        <a:t>NOM, embolization, endoscopic/percutaneous/MI surgical decompression and drainage, LAMS, surgical emergency procedures if NOM fails or treat lesions to other organs or IDH complications</a:t>
                      </a:r>
                      <a:endParaRPr lang="it-IT" sz="4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Lucida Sans" panose="020B0602030504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buNone/>
                      </a:pPr>
                      <a:r>
                        <a:rPr lang="en-US" sz="4800" dirty="0">
                          <a:effectLst/>
                        </a:rPr>
                        <a:t>US, CT-scan</a:t>
                      </a:r>
                      <a:endParaRPr lang="it-IT" sz="4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Lucida Sans" panose="020B0602030504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165407464"/>
                  </a:ext>
                </a:extLst>
              </a:tr>
            </a:tbl>
          </a:graphicData>
        </a:graphic>
      </p:graphicFrame>
      <p:sp>
        <p:nvSpPr>
          <p:cNvPr id="6" name="CasellaDiTesto 5">
            <a:extLst>
              <a:ext uri="{FF2B5EF4-FFF2-40B4-BE49-F238E27FC236}">
                <a16:creationId xmlns:a16="http://schemas.microsoft.com/office/drawing/2014/main" id="{E830DB8E-5D9F-9E4E-6EE2-4EF98756FAC0}"/>
              </a:ext>
            </a:extLst>
          </p:cNvPr>
          <p:cNvSpPr txBox="1"/>
          <p:nvPr/>
        </p:nvSpPr>
        <p:spPr>
          <a:xfrm>
            <a:off x="10569575" y="7344030"/>
            <a:ext cx="31623000" cy="16207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Table 1. </a:t>
            </a:r>
            <a:r>
              <a:rPr lang="en-US" dirty="0"/>
              <a:t>Aspects</a:t>
            </a:r>
            <a:r>
              <a:rPr lang="en-US" b="1" dirty="0"/>
              <a:t> </a:t>
            </a:r>
            <a:r>
              <a:rPr lang="en-US" dirty="0"/>
              <a:t>of IDH etiology, symptoms, diagnostic imaging and treatment in young and older populations.</a:t>
            </a:r>
            <a:endParaRPr lang="it-IT" dirty="0"/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9181866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AD8748-1B33-94D4-A45D-22FB739151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54209" y="780046"/>
            <a:ext cx="46856204" cy="8138299"/>
          </a:xfrm>
          <a:prstGeom prst="rect">
            <a:avLst/>
          </a:prstGeom>
        </p:spPr>
      </p:pic>
      <p:pic>
        <p:nvPicPr>
          <p:cNvPr id="5" name="Immagin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9572" y="9267424"/>
            <a:ext cx="48089952" cy="9152604"/>
          </a:xfrm>
          <a:prstGeom prst="rect">
            <a:avLst/>
          </a:prstGeom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9995" y="17370028"/>
            <a:ext cx="48549105" cy="9239991"/>
          </a:xfrm>
          <a:prstGeom prst="rect">
            <a:avLst/>
          </a:prstGeom>
        </p:spPr>
      </p:pic>
      <p:pic>
        <p:nvPicPr>
          <p:cNvPr id="3" name="Immagine 2">
            <a:extLst>
              <a:ext uri="{FF2B5EF4-FFF2-40B4-BE49-F238E27FC236}">
                <a16:creationId xmlns:a16="http://schemas.microsoft.com/office/drawing/2014/main" id="{B71FFB53-BD24-51CD-E4E1-DB4D41A841D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851547" y="24207306"/>
            <a:ext cx="28696857" cy="36627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735599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714</Words>
  <Application>Microsoft Office PowerPoint</Application>
  <PresentationFormat>Personalizzato</PresentationFormat>
  <Paragraphs>46</Paragraphs>
  <Slides>5</Slides>
  <Notes>1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6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5</vt:i4>
      </vt:variant>
    </vt:vector>
  </HeadingPairs>
  <TitlesOfParts>
    <vt:vector size="12" baseType="lpstr">
      <vt:lpstr>Calibri</vt:lpstr>
      <vt:lpstr>Arial</vt:lpstr>
      <vt:lpstr>Aptos</vt:lpstr>
      <vt:lpstr>Barlow Ultra-Bold</vt:lpstr>
      <vt:lpstr>Barlow Bold</vt:lpstr>
      <vt:lpstr>Times New Roman</vt:lpstr>
      <vt:lpstr>Office Theme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PC</dc:creator>
  <cp:lastModifiedBy>Noemi Zorzetti</cp:lastModifiedBy>
  <cp:revision>9</cp:revision>
  <dcterms:created xsi:type="dcterms:W3CDTF">2006-08-16T00:00:00Z</dcterms:created>
  <dcterms:modified xsi:type="dcterms:W3CDTF">2025-12-26T12:46:30Z</dcterms:modified>
  <dc:identifier>DAG35qkUN5c</dc:identifier>
</cp:coreProperties>
</file>